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4630400" cy="8229600"/>
  <p:notesSz cx="8229600" cy="14630400"/>
  <p:embeddedFontLst>
    <p:embeddedFont>
      <p:font typeface="Inter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44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svg"/><Relationship Id="rId5" Type="http://schemas.openxmlformats.org/officeDocument/2006/relationships/image" Target="../media/image54.svg"/><Relationship Id="rId4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10457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Power BI + Dynamics 365: Driving Project Insights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263913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project management, visibility is the secret to success. Integrating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Power BI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with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Microsoft Dynamics 365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empowers teams with dynamic dashboards, real-time reporting, and interactive visualizations.</a:t>
            </a:r>
            <a:endParaRPr lang="en-US" sz="17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6D21B-A746-A7BB-EC31-F256C57154D8}"/>
              </a:ext>
            </a:extLst>
          </p:cNvPr>
          <p:cNvSpPr txBox="1"/>
          <p:nvPr/>
        </p:nvSpPr>
        <p:spPr>
          <a:xfrm>
            <a:off x="793790" y="5368552"/>
            <a:ext cx="7315200" cy="135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#PowerBI #MicrosoftDynamics365 #ProjectManagement #ProjectReporting #BusinessIntelligence #PMDashboard #ProjectKPIs #DigitalTransformation #DataDrivenPM #AgileProjectManagement #ProjectAnalytics</a:t>
            </a:r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C3E2B677-F42A-4794-0497-206A083C3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017645"/>
            <a:ext cx="6086475" cy="11203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758" y="696516"/>
            <a:ext cx="6536888" cy="686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Setting Up the Integration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31758" y="1671638"/>
            <a:ext cx="209074" cy="1519476"/>
          </a:xfrm>
          <a:prstGeom prst="roundRect">
            <a:avLst>
              <a:gd name="adj" fmla="val 4200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133594" y="1880711"/>
            <a:ext cx="274451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Connect to Dataverse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133594" y="2339340"/>
            <a:ext cx="7278648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Power BI Desktop to access the underlying data platform of Dynamics 365.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45369" y="3383875"/>
            <a:ext cx="209074" cy="1254562"/>
          </a:xfrm>
          <a:prstGeom prst="roundRect">
            <a:avLst>
              <a:gd name="adj" fmla="val 4200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447205" y="3592949"/>
            <a:ext cx="274451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Select Entities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447205" y="4051578"/>
            <a:ext cx="6965037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Choose standard or custom entities like Projects, Tasks, and Invoices.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358979" y="4831199"/>
            <a:ext cx="209074" cy="1254562"/>
          </a:xfrm>
          <a:prstGeom prst="roundRect">
            <a:avLst>
              <a:gd name="adj" fmla="val 4200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760815" y="5040273"/>
            <a:ext cx="274451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Build Visualizations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760815" y="5498902"/>
            <a:ext cx="6651427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charts, tables, and KPIs that tell your project story.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672709" y="6278523"/>
            <a:ext cx="209074" cy="1254562"/>
          </a:xfrm>
          <a:prstGeom prst="roundRect">
            <a:avLst>
              <a:gd name="adj" fmla="val 4200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2074545" y="6487597"/>
            <a:ext cx="274451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Publish and Share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2074545" y="6946225"/>
            <a:ext cx="6337697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Deploy to Power BI Service and distribute to stakeholders.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8974"/>
            <a:ext cx="821412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Advanced Integration Options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6283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6283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6283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6283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8482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Enrich your reporting ecosystem by integrating multiple data sources. Connect Azure DevOps, SharePoint, Excel, and SQL Server alongside Dynamics 365.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56705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Role-Based Security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2527102"/>
            <a:ext cx="211562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Executives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80190" y="3035260"/>
            <a:ext cx="211562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 to high-level KPIs and financial metrics across all projects.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973" y="3334583"/>
            <a:ext cx="2644735" cy="2644735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4130" y="3832622"/>
            <a:ext cx="339328" cy="3393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1720870" y="2341126"/>
            <a:ext cx="2115741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Project Managers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11720870" y="3221355"/>
            <a:ext cx="211574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Full visibility into assigned projects with detailed task data.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5973" y="3334583"/>
            <a:ext cx="2644735" cy="2644735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3103" y="3832622"/>
            <a:ext cx="339328" cy="33932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1720870" y="5194578"/>
            <a:ext cx="211574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Team Members</a:t>
            </a:r>
            <a:endParaRPr lang="en-US" sz="2300" dirty="0"/>
          </a:p>
        </p:txBody>
      </p:sp>
      <p:sp>
        <p:nvSpPr>
          <p:cNvPr id="13" name="Text 6"/>
          <p:cNvSpPr/>
          <p:nvPr/>
        </p:nvSpPr>
        <p:spPr>
          <a:xfrm>
            <a:off x="11720870" y="5702737"/>
            <a:ext cx="211574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View of personal assignments and team-level metrics.</a:t>
            </a:r>
            <a:endParaRPr lang="en-US" sz="17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5973" y="3334583"/>
            <a:ext cx="2644735" cy="2644735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3103" y="5141595"/>
            <a:ext cx="339328" cy="339328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6280190" y="5013127"/>
            <a:ext cx="211562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Clients</a:t>
            </a:r>
            <a:endParaRPr lang="en-US" sz="2300" dirty="0"/>
          </a:p>
        </p:txBody>
      </p:sp>
      <p:sp>
        <p:nvSpPr>
          <p:cNvPr id="17" name="Text 8"/>
          <p:cNvSpPr/>
          <p:nvPr/>
        </p:nvSpPr>
        <p:spPr>
          <a:xfrm>
            <a:off x="6280190" y="5521285"/>
            <a:ext cx="211562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Limited access to status updates and deliverable tracking.</a:t>
            </a:r>
            <a:endParaRPr lang="en-US" sz="1750" dirty="0"/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973" y="3334583"/>
            <a:ext cx="2644735" cy="2644735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34130" y="5141595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030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Prebuilt Templates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98194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9521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Project Operations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600336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Track resources, tasks, and financials with ready-to-use visuals.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698194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49521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Sales Pipeline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35893" y="600336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Monitor deal flow from opportunity to closed projects.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698194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49521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Financial Analysis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677995" y="600336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Analyze project profitability and budget performance.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4260" y="926187"/>
            <a:ext cx="7568803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Benefits for Project Managers</a:t>
            </a:r>
            <a:endParaRPr lang="en-US" sz="43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60" y="1922859"/>
            <a:ext cx="1063228" cy="15528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06798" y="2135505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Real-Time Visibility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006798" y="2603897"/>
            <a:ext cx="6392942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Monitor project health with live data instead of outdated reports.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60" y="3475673"/>
            <a:ext cx="1063228" cy="127587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06798" y="3688318"/>
            <a:ext cx="2933938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Proactive Management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006798" y="4156710"/>
            <a:ext cx="6392942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issues before they become problems.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60" y="4751546"/>
            <a:ext cx="1063228" cy="127587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06798" y="4964192"/>
            <a:ext cx="3391972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Improved Communication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006798" y="5432584"/>
            <a:ext cx="6392942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Share consistent, accurate information with all stakeholders.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60" y="6027420"/>
            <a:ext cx="1063228" cy="127587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06798" y="6240066"/>
            <a:ext cx="2877860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Data-Driven Decisions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2006798" y="6708458"/>
            <a:ext cx="6392942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Base choices on facts rather than gut feelings.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3211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Next Steps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2007632"/>
            <a:ext cx="1259324" cy="1324689"/>
          </a:xfrm>
          <a:prstGeom prst="roundRect">
            <a:avLst>
              <a:gd name="adj" fmla="val 756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967" y="2510433"/>
            <a:ext cx="318968" cy="31896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79928" y="22344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Define your KPIs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2279928" y="2742605"/>
            <a:ext cx="56312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the metrics that matter most to your projects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2166461" y="3317081"/>
            <a:ext cx="6070402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5"/>
          <p:cNvSpPr/>
          <p:nvPr/>
        </p:nvSpPr>
        <p:spPr>
          <a:xfrm>
            <a:off x="793790" y="3445669"/>
            <a:ext cx="2518767" cy="1687592"/>
          </a:xfrm>
          <a:prstGeom prst="roundRect">
            <a:avLst>
              <a:gd name="adj" fmla="val 564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3689" y="4129921"/>
            <a:ext cx="318968" cy="31896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539371" y="3672483"/>
            <a:ext cx="313932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Set up your connection</a:t>
            </a:r>
            <a:endParaRPr lang="en-US" sz="2300" dirty="0"/>
          </a:p>
        </p:txBody>
      </p:sp>
      <p:sp>
        <p:nvSpPr>
          <p:cNvPr id="12" name="Text 7"/>
          <p:cNvSpPr/>
          <p:nvPr/>
        </p:nvSpPr>
        <p:spPr>
          <a:xfrm>
            <a:off x="3539371" y="4180642"/>
            <a:ext cx="458402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 Power BI to your Dynamics 365 environment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3425904" y="5118021"/>
            <a:ext cx="4810958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9"/>
          <p:cNvSpPr/>
          <p:nvPr/>
        </p:nvSpPr>
        <p:spPr>
          <a:xfrm>
            <a:off x="793790" y="5246608"/>
            <a:ext cx="3778210" cy="2059662"/>
          </a:xfrm>
          <a:prstGeom prst="roundRect">
            <a:avLst>
              <a:gd name="adj" fmla="val 462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3411" y="6116836"/>
            <a:ext cx="318968" cy="31896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4798814" y="5473422"/>
            <a:ext cx="3324582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Build your first dashboard</a:t>
            </a:r>
            <a:endParaRPr lang="en-US" sz="2300" dirty="0"/>
          </a:p>
        </p:txBody>
      </p:sp>
      <p:sp>
        <p:nvSpPr>
          <p:cNvPr id="17" name="Text 11"/>
          <p:cNvSpPr/>
          <p:nvPr/>
        </p:nvSpPr>
        <p:spPr>
          <a:xfrm>
            <a:off x="4798814" y="6353651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with a project health or resource utilization view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74796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Final Thoughts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3259217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Project managers today need more than spreadsheets and status reports—they need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live data, real-time insights, and visual storytelling tools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 lead with confidence. The combination of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Microsoft Dynamics 365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 </a:t>
            </a: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Power BI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delivers just that, giving PMs a powerful edge in managing projects, people, and performance.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32888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you want to elevate your project reporting, bring your data to life, and make better decisions faster—Power BI is the key.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07413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What Is Power BI?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2291834"/>
            <a:ext cx="3664744" cy="2800707"/>
          </a:xfrm>
          <a:prstGeom prst="roundRect">
            <a:avLst>
              <a:gd name="adj" fmla="val 34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14624" y="2526268"/>
            <a:ext cx="319587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Business Intelligence Tool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14624" y="3406497"/>
            <a:ext cx="31958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Microsoft's premier data visualization platform transforms raw data into compelling insights.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291834"/>
            <a:ext cx="3664863" cy="2800707"/>
          </a:xfrm>
          <a:prstGeom prst="roundRect">
            <a:avLst>
              <a:gd name="adj" fmla="val 34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406182" y="252626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Seamless Integration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406182" y="3034427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Connects directly to Dynamics 365 data across CRM, ERP, and Project Operations.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319355"/>
            <a:ext cx="7556421" cy="1702832"/>
          </a:xfrm>
          <a:prstGeom prst="roundRect">
            <a:avLst>
              <a:gd name="adj" fmla="val 559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14624" y="555378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Visual Storytelling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14624" y="6061948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Creates interactive dashboards that reveal performance trends and improvement areas.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758" y="681038"/>
            <a:ext cx="7680484" cy="1372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Why Integrate Power BI with Dynamics 365?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31758" y="2342198"/>
            <a:ext cx="470416" cy="470416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43" y="2412623"/>
            <a:ext cx="329327" cy="3293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94936" y="2413992"/>
            <a:ext cx="274451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Real-time KPIs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394936" y="2872621"/>
            <a:ext cx="7017306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 live metrics across sales, delivery, finance, and customer service.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731758" y="3900845"/>
            <a:ext cx="470416" cy="470416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243" y="3971270"/>
            <a:ext cx="329327" cy="32932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94936" y="3972639"/>
            <a:ext cx="274451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Unified View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394936" y="4431268"/>
            <a:ext cx="7017306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Track project status, risks, costs, and resources in one interactive dashboard.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731758" y="5459492"/>
            <a:ext cx="470416" cy="470416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243" y="5529917"/>
            <a:ext cx="329327" cy="32932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94936" y="5531287"/>
            <a:ext cx="274451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Detailed Analysis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394936" y="5989915"/>
            <a:ext cx="7017306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Drill down into task-level data to identify and resolve blockers quickly.</a:t>
            </a: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>
            <a:off x="731758" y="6696789"/>
            <a:ext cx="470416" cy="470416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2243" y="6767215"/>
            <a:ext cx="329327" cy="32932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394936" y="6768584"/>
            <a:ext cx="2838212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Stakeholder Reporting</a:t>
            </a:r>
            <a:endParaRPr lang="en-US" sz="2150" dirty="0"/>
          </a:p>
        </p:txBody>
      </p:sp>
      <p:sp>
        <p:nvSpPr>
          <p:cNvPr id="19" name="Text 12"/>
          <p:cNvSpPr/>
          <p:nvPr/>
        </p:nvSpPr>
        <p:spPr>
          <a:xfrm>
            <a:off x="1394936" y="7227213"/>
            <a:ext cx="7017306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Present polished visuals without manual updates or reformatting.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81438"/>
            <a:ext cx="703123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Project Health Dashboard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0190" y="306585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916323"/>
            <a:ext cx="232981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Project Status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6280190" y="4424482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Visual indicators show if projects are On Track, At Risk, or Delayed.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3493" y="306585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3493" y="3916323"/>
            <a:ext cx="232981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Budget Tracking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8893493" y="4424482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Monitor actual vs. planned spending with variance alerts.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6795" y="3065859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6795" y="3916323"/>
            <a:ext cx="232981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Milestone Completion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11506795" y="4796552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Track key deliverables against timeline commitments.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3956"/>
            <a:ext cx="8673703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Resource Utilization Dashboard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3435191"/>
            <a:ext cx="309348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Workload Distribution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03407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Visualize team capacity and identify overloaded resources.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963954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Color-coded heat maps reveal allocation patterns across projects.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3435191"/>
            <a:ext cx="324588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Billable Hours Tracking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5332928" y="403407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Compare billable vs. non-billable time across team members.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4963954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Spot utilization trends that impact project profitability.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067" y="3463528"/>
            <a:ext cx="3978116" cy="23868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0948"/>
            <a:ext cx="935652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Financial Performance Dashboard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8836"/>
            <a:ext cx="13042583" cy="352829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985260" y="5647134"/>
            <a:ext cx="226814" cy="226814"/>
          </a:xfrm>
          <a:prstGeom prst="roundRect">
            <a:avLst>
              <a:gd name="adj" fmla="val 8063"/>
            </a:avLst>
          </a:prstGeom>
          <a:solidFill>
            <a:srgbClr val="00334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273034" y="5647134"/>
            <a:ext cx="76664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Budget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832878" y="5647134"/>
            <a:ext cx="226814" cy="226814"/>
          </a:xfrm>
          <a:prstGeom prst="roundRect">
            <a:avLst>
              <a:gd name="adj" fmla="val 8063"/>
            </a:avLst>
          </a:prstGeom>
          <a:solidFill>
            <a:srgbClr val="0054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120652" y="5647134"/>
            <a:ext cx="67639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Actual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9590365" y="5647134"/>
            <a:ext cx="226814" cy="226814"/>
          </a:xfrm>
          <a:prstGeom prst="roundRect">
            <a:avLst>
              <a:gd name="adj" fmla="val 8063"/>
            </a:avLst>
          </a:prstGeom>
          <a:solidFill>
            <a:srgbClr val="0075A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878139" y="5647134"/>
            <a:ext cx="927378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Forecast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658284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Financial dashboards pull budget data, forecasts, and actuals from Dynamics 365. They reveal cost-to-completion estimates and highlight projects at financial risk.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23768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Sales-to-Delivery Pipeline Dashboard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1048941" y="2452449"/>
            <a:ext cx="30480" cy="5156597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73612" y="2692360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245244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347" y="2529007"/>
            <a:ext cx="357188" cy="3571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83011" y="253031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Opportunity Closed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2183011" y="3038475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Deal signed in Dynamics 365 Sales.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1273612" y="4094917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793790" y="385500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347" y="3931563"/>
            <a:ext cx="357188" cy="35718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83011" y="393287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Project Created</a:t>
            </a:r>
            <a:endParaRPr lang="en-US" sz="2300" dirty="0"/>
          </a:p>
        </p:txBody>
      </p:sp>
      <p:sp>
        <p:nvSpPr>
          <p:cNvPr id="14" name="Text 9"/>
          <p:cNvSpPr/>
          <p:nvPr/>
        </p:nvSpPr>
        <p:spPr>
          <a:xfrm>
            <a:off x="2183011" y="4441031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Work breakdown structure defined.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1273612" y="549747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793790" y="52575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347" y="5334119"/>
            <a:ext cx="357188" cy="35718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183011" y="533542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Resources Assigned</a:t>
            </a:r>
            <a:endParaRPr lang="en-US" sz="2300" dirty="0"/>
          </a:p>
        </p:txBody>
      </p:sp>
      <p:sp>
        <p:nvSpPr>
          <p:cNvPr id="19" name="Text 13"/>
          <p:cNvSpPr/>
          <p:nvPr/>
        </p:nvSpPr>
        <p:spPr>
          <a:xfrm>
            <a:off x="2183011" y="584358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Team members allocated to tasks.</a:t>
            </a:r>
            <a:endParaRPr lang="en-US" sz="1750" dirty="0"/>
          </a:p>
        </p:txBody>
      </p:sp>
      <p:sp>
        <p:nvSpPr>
          <p:cNvPr id="20" name="Shape 14"/>
          <p:cNvSpPr/>
          <p:nvPr/>
        </p:nvSpPr>
        <p:spPr>
          <a:xfrm>
            <a:off x="1273612" y="690002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793790" y="66601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347" y="6736675"/>
            <a:ext cx="357188" cy="35718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183011" y="673798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Execution Begins</a:t>
            </a:r>
            <a:endParaRPr lang="en-US" sz="2300" dirty="0"/>
          </a:p>
        </p:txBody>
      </p:sp>
      <p:sp>
        <p:nvSpPr>
          <p:cNvPr id="24" name="Text 17"/>
          <p:cNvSpPr/>
          <p:nvPr/>
        </p:nvSpPr>
        <p:spPr>
          <a:xfrm>
            <a:off x="2183011" y="724614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Project moves into active delivery.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407" y="666155"/>
            <a:ext cx="7581186" cy="1465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750"/>
              </a:lnSpc>
              <a:buNone/>
            </a:pPr>
            <a:r>
              <a:rPr lang="en-US" sz="4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Customer Satisfaction Dashboard</a:t>
            </a:r>
            <a:endParaRPr lang="en-US" sz="4600" dirty="0"/>
          </a:p>
        </p:txBody>
      </p:sp>
      <p:sp>
        <p:nvSpPr>
          <p:cNvPr id="4" name="Text 1"/>
          <p:cNvSpPr/>
          <p:nvPr/>
        </p:nvSpPr>
        <p:spPr>
          <a:xfrm>
            <a:off x="781407" y="2572583"/>
            <a:ext cx="3653195" cy="736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92%</a:t>
            </a:r>
            <a:endParaRPr lang="en-US" sz="5800" dirty="0"/>
          </a:p>
        </p:txBody>
      </p:sp>
      <p:sp>
        <p:nvSpPr>
          <p:cNvPr id="5" name="Text 2"/>
          <p:cNvSpPr/>
          <p:nvPr/>
        </p:nvSpPr>
        <p:spPr>
          <a:xfrm>
            <a:off x="1142762" y="3585686"/>
            <a:ext cx="2930485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CSAT Score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81407" y="4083725"/>
            <a:ext cx="36531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Overall customer satisfaction rating.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09279" y="2572583"/>
            <a:ext cx="3653314" cy="736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8.7</a:t>
            </a:r>
            <a:endParaRPr lang="en-US" sz="5800" dirty="0"/>
          </a:p>
        </p:txBody>
      </p:sp>
      <p:sp>
        <p:nvSpPr>
          <p:cNvPr id="8" name="Text 5"/>
          <p:cNvSpPr/>
          <p:nvPr/>
        </p:nvSpPr>
        <p:spPr>
          <a:xfrm>
            <a:off x="5070634" y="3585686"/>
            <a:ext cx="2930485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NPS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4709279" y="4083725"/>
            <a:ext cx="36533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Net Promoter Score from client surveys.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2745343" y="5343525"/>
            <a:ext cx="3653195" cy="736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5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4h</a:t>
            </a:r>
            <a:endParaRPr lang="en-US" sz="5800" dirty="0"/>
          </a:p>
        </p:txBody>
      </p:sp>
      <p:sp>
        <p:nvSpPr>
          <p:cNvPr id="11" name="Text 8"/>
          <p:cNvSpPr/>
          <p:nvPr/>
        </p:nvSpPr>
        <p:spPr>
          <a:xfrm>
            <a:off x="3106698" y="6356628"/>
            <a:ext cx="2930485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Response Time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2745343" y="6854666"/>
            <a:ext cx="36531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Average time to address client issues.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1407"/>
            <a:ext cx="891718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Dashboard Design Best Practices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79295"/>
            <a:ext cx="1614011" cy="132468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4892" y="2646759"/>
            <a:ext cx="318968" cy="3189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0610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Define Clear KPIs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37026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with metrics that matter most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2468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4892" y="3863459"/>
            <a:ext cx="318968" cy="31896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666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Enable Exploration</a:t>
            </a:r>
            <a:endParaRPr lang="en-US" sz="2300" dirty="0"/>
          </a:p>
        </p:txBody>
      </p:sp>
      <p:sp>
        <p:nvSpPr>
          <p:cNvPr id="11" name="Text 5"/>
          <p:cNvSpPr/>
          <p:nvPr/>
        </p:nvSpPr>
        <p:spPr>
          <a:xfrm>
            <a:off x="5895261" y="4095631"/>
            <a:ext cx="28366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 filters and drill-downs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9844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42021"/>
            <a:ext cx="4842034" cy="132468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4892" y="5244822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68835"/>
            <a:ext cx="289798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Visual Clarity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6702266" y="5476994"/>
            <a:ext cx="28979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color coding for status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79808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123384"/>
            <a:ext cx="6456164" cy="132468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94773" y="6626185"/>
            <a:ext cx="318968" cy="31896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50198"/>
            <a:ext cx="289988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Automate Updates</a:t>
            </a:r>
            <a:endParaRPr lang="en-US" sz="2300" dirty="0"/>
          </a:p>
        </p:txBody>
      </p:sp>
      <p:sp>
        <p:nvSpPr>
          <p:cNvPr id="21" name="Text 11"/>
          <p:cNvSpPr/>
          <p:nvPr/>
        </p:nvSpPr>
        <p:spPr>
          <a:xfrm>
            <a:off x="7509272" y="6858357"/>
            <a:ext cx="289988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regular refreshes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750</Words>
  <Application>Microsoft Office PowerPoint</Application>
  <PresentationFormat>Custom</PresentationFormat>
  <Paragraphs>128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Petrona Bold</vt:lpstr>
      <vt:lpstr>Inter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2026-04-18T16:17:08Z</dcterms:created>
  <dcterms:modified xsi:type="dcterms:W3CDTF">2026-04-18T16:20:59Z</dcterms:modified>
</cp:coreProperties>
</file>