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12192000"/>
  <p:embeddedFontLst>
    <p:embeddedFont>
      <p:font typeface="Kanit Bold" panose="020B0604020202020204" charset="-34"/>
      <p:regular r:id="rId17"/>
    </p:embeddedFont>
    <p:embeddedFont>
      <p:font typeface="Kanit Light" panose="020B0604020202020204" charset="-34"/>
      <p:regular r:id="rId18"/>
    </p:embeddedFont>
    <p:embeddedFont>
      <p:font typeface="Martel Sans" panose="020B0604020202020204" charset="0"/>
      <p:regular r:id="rId19"/>
    </p:embeddedFont>
    <p:embeddedFont>
      <p:font typeface="Martel Sans Bold" panose="020B0604020202020204" charset="0"/>
      <p:regular r:id="rId20"/>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11" d="100"/>
          <a:sy n="111" d="100"/>
        </p:scale>
        <p:origin x="55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42234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EBF4F3"/>
          </a:solidFill>
          <a:ln/>
        </p:spPr>
        <p:txBody>
          <a:bodyPr/>
          <a:lstStyle/>
          <a:p>
            <a:endParaRPr lang="en-US"/>
          </a:p>
        </p:txBody>
      </p:sp>
      <p:sp>
        <p:nvSpPr>
          <p:cNvPr id="3" name="Shape 1"/>
          <p:cNvSpPr/>
          <p:nvPr/>
        </p:nvSpPr>
        <p:spPr>
          <a:xfrm>
            <a:off x="0" y="0"/>
            <a:ext cx="12191695" cy="6858000"/>
          </a:xfrm>
          <a:prstGeom prst="rect">
            <a:avLst/>
          </a:prstGeom>
          <a:solidFill>
            <a:srgbClr val="FFFFFF"/>
          </a:solidFill>
          <a:ln/>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4.svg"/><Relationship Id="rId4" Type="http://schemas.openxmlformats.org/officeDocument/2006/relationships/image" Target="../media/image13.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www.forrester.com/" TargetMode="External"/><Relationship Id="rId5" Type="http://schemas.openxmlformats.org/officeDocument/2006/relationships/hyperlink" Target="https://www.gartner.com/" TargetMode="External"/><Relationship Id="rId4" Type="http://schemas.openxmlformats.org/officeDocument/2006/relationships/hyperlink" Target="https://www.marketingprofs.com/"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www.forrester.com/" TargetMode="External"/><Relationship Id="rId3" Type="http://schemas.openxmlformats.org/officeDocument/2006/relationships/image" Target="../media/image16.svg"/><Relationship Id="rId7" Type="http://schemas.openxmlformats.org/officeDocument/2006/relationships/hyperlink" Target="https://www.gartner.com/"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www.marketingprofs.com/" TargetMode="External"/><Relationship Id="rId5" Type="http://schemas.openxmlformats.org/officeDocument/2006/relationships/image" Target="../media/image17.svg"/><Relationship Id="rId4" Type="http://schemas.openxmlformats.org/officeDocument/2006/relationships/hyperlink" Target="https://www.eprofiletech.com/industry-specific-email-lists/" TargetMode="External"/><Relationship Id="rId9"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1886" cy="6858000"/>
          </a:xfrm>
          <a:prstGeom prst="rect">
            <a:avLst/>
          </a:prstGeom>
        </p:spPr>
      </p:pic>
      <p:sp>
        <p:nvSpPr>
          <p:cNvPr id="3" name="Text 0"/>
          <p:cNvSpPr/>
          <p:nvPr/>
        </p:nvSpPr>
        <p:spPr>
          <a:xfrm>
            <a:off x="5233360" y="1199257"/>
            <a:ext cx="6296860" cy="1033463"/>
          </a:xfrm>
          <a:prstGeom prst="rect">
            <a:avLst/>
          </a:prstGeom>
          <a:noFill/>
          <a:ln/>
        </p:spPr>
        <p:txBody>
          <a:bodyPr wrap="square" lIns="0" tIns="0" rIns="0" bIns="0" rtlCol="0" anchor="t">
            <a:normAutofit/>
          </a:bodyPr>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Generative Engine Optimization (GEO)</a:t>
            </a:r>
            <a:endParaRPr lang="en-US" sz="3250" dirty="0"/>
          </a:p>
        </p:txBody>
      </p:sp>
      <p:sp>
        <p:nvSpPr>
          <p:cNvPr id="4" name="Text 1"/>
          <p:cNvSpPr/>
          <p:nvPr/>
        </p:nvSpPr>
        <p:spPr>
          <a:xfrm>
            <a:off x="5233360" y="2480766"/>
            <a:ext cx="6296860"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The Next-Gen Content Strategy Replacing Traditional SEO — A Technical Masterclass for Content Marketers, B2B SaaS Brands, and Enterprise Leaders Pivoting from Keyword Rankings to Winning AI Citations</a:t>
            </a:r>
            <a:endParaRPr lang="en-US" sz="1300" dirty="0"/>
          </a:p>
        </p:txBody>
      </p:sp>
      <p:sp>
        <p:nvSpPr>
          <p:cNvPr id="5" name="Shape 2"/>
          <p:cNvSpPr/>
          <p:nvPr/>
        </p:nvSpPr>
        <p:spPr>
          <a:xfrm>
            <a:off x="5233360" y="3460651"/>
            <a:ext cx="1485069" cy="251420"/>
          </a:xfrm>
          <a:prstGeom prst="roundRect">
            <a:avLst>
              <a:gd name="adj" fmla="val 22103"/>
            </a:avLst>
          </a:prstGeom>
          <a:noFill/>
          <a:ln w="6350">
            <a:solidFill>
              <a:srgbClr val="437066"/>
            </a:solidFill>
            <a:prstDash val="solid"/>
          </a:ln>
        </p:spPr>
        <p:txBody>
          <a:bodyPr/>
          <a:lstStyle/>
          <a:p>
            <a:endParaRPr lang="en-US"/>
          </a:p>
        </p:txBody>
      </p:sp>
      <p:sp>
        <p:nvSpPr>
          <p:cNvPr id="6" name="Text 3"/>
          <p:cNvSpPr/>
          <p:nvPr/>
        </p:nvSpPr>
        <p:spPr>
          <a:xfrm>
            <a:off x="5332577" y="3510260"/>
            <a:ext cx="1896221" cy="152202"/>
          </a:xfrm>
          <a:prstGeom prst="rect">
            <a:avLst/>
          </a:prstGeom>
          <a:noFill/>
          <a:ln/>
        </p:spPr>
        <p:txBody>
          <a:bodyPr wrap="none" lIns="0" tIns="0" rIns="0" bIns="0" rtlCol="0" anchor="t"/>
          <a:lstStyle/>
          <a:p>
            <a:pPr marL="0" indent="0" algn="l">
              <a:lnSpc>
                <a:spcPct val="96000"/>
              </a:lnSpc>
              <a:buNone/>
            </a:pPr>
            <a:r>
              <a:rPr lang="en-US" sz="1000" dirty="0">
                <a:solidFill>
                  <a:srgbClr val="437066"/>
                </a:solidFill>
                <a:latin typeface="Martel Sans" pitchFamily="34" charset="0"/>
                <a:ea typeface="Martel Sans" pitchFamily="34" charset="-122"/>
                <a:cs typeface="Martel Sans" pitchFamily="34" charset="-120"/>
              </a:rPr>
              <a:t>BARBARA WILLIAMS</a:t>
            </a:r>
            <a:endParaRPr lang="en-US" sz="1000" dirty="0"/>
          </a:p>
        </p:txBody>
      </p:sp>
      <p:sp>
        <p:nvSpPr>
          <p:cNvPr id="7" name="Shape 4"/>
          <p:cNvSpPr/>
          <p:nvPr/>
        </p:nvSpPr>
        <p:spPr>
          <a:xfrm>
            <a:off x="6801077" y="3460651"/>
            <a:ext cx="3434470" cy="251420"/>
          </a:xfrm>
          <a:prstGeom prst="roundRect">
            <a:avLst>
              <a:gd name="adj" fmla="val 22103"/>
            </a:avLst>
          </a:prstGeom>
          <a:noFill/>
          <a:ln w="6350">
            <a:solidFill>
              <a:srgbClr val="437066"/>
            </a:solidFill>
            <a:prstDash val="solid"/>
          </a:ln>
        </p:spPr>
        <p:txBody>
          <a:bodyPr/>
          <a:lstStyle/>
          <a:p>
            <a:endParaRPr lang="en-US"/>
          </a:p>
        </p:txBody>
      </p:sp>
      <p:sp>
        <p:nvSpPr>
          <p:cNvPr id="8" name="Text 5"/>
          <p:cNvSpPr/>
          <p:nvPr/>
        </p:nvSpPr>
        <p:spPr>
          <a:xfrm>
            <a:off x="6900293" y="3510260"/>
            <a:ext cx="3845623" cy="152202"/>
          </a:xfrm>
          <a:prstGeom prst="rect">
            <a:avLst/>
          </a:prstGeom>
          <a:noFill/>
          <a:ln/>
        </p:spPr>
        <p:txBody>
          <a:bodyPr wrap="none" lIns="0" tIns="0" rIns="0" bIns="0" rtlCol="0" anchor="t"/>
          <a:lstStyle/>
          <a:p>
            <a:pPr marL="0" indent="0" algn="l">
              <a:lnSpc>
                <a:spcPct val="96000"/>
              </a:lnSpc>
              <a:buNone/>
            </a:pPr>
            <a:r>
              <a:rPr lang="en-US" sz="1000" dirty="0">
                <a:solidFill>
                  <a:srgbClr val="437066"/>
                </a:solidFill>
                <a:latin typeface="Martel Sans" pitchFamily="34" charset="0"/>
                <a:ea typeface="Martel Sans" pitchFamily="34" charset="-122"/>
                <a:cs typeface="Martel Sans" pitchFamily="34" charset="-120"/>
              </a:rPr>
              <a:t>DIGITAL MARKETING STRATEGIST | EPROFILETECH</a:t>
            </a:r>
            <a:endParaRPr lang="en-US" sz="1000" dirty="0"/>
          </a:p>
        </p:txBody>
      </p:sp>
      <p:sp>
        <p:nvSpPr>
          <p:cNvPr id="9" name="Shape 6"/>
          <p:cNvSpPr/>
          <p:nvPr/>
        </p:nvSpPr>
        <p:spPr>
          <a:xfrm>
            <a:off x="5233360" y="3898106"/>
            <a:ext cx="1898106" cy="251420"/>
          </a:xfrm>
          <a:prstGeom prst="roundRect">
            <a:avLst>
              <a:gd name="adj" fmla="val 22103"/>
            </a:avLst>
          </a:prstGeom>
          <a:solidFill>
            <a:srgbClr val="DFECE9"/>
          </a:solidFill>
          <a:ln/>
        </p:spPr>
        <p:txBody>
          <a:bodyPr/>
          <a:lstStyle/>
          <a:p>
            <a:endParaRPr lang="en-US"/>
          </a:p>
        </p:txBody>
      </p:sp>
      <p:sp>
        <p:nvSpPr>
          <p:cNvPr id="10" name="Text 7"/>
          <p:cNvSpPr/>
          <p:nvPr/>
        </p:nvSpPr>
        <p:spPr>
          <a:xfrm>
            <a:off x="5332577" y="3947716"/>
            <a:ext cx="2309259" cy="152202"/>
          </a:xfrm>
          <a:prstGeom prst="rect">
            <a:avLst/>
          </a:prstGeom>
          <a:noFill/>
          <a:ln/>
        </p:spPr>
        <p:txBody>
          <a:bodyPr wrap="none" lIns="0" tIns="0" rIns="0" bIns="0" rtlCol="0" anchor="t"/>
          <a:lstStyle/>
          <a:p>
            <a:pPr marL="0" indent="0" algn="l">
              <a:lnSpc>
                <a:spcPct val="96000"/>
              </a:lnSpc>
              <a:buNone/>
            </a:pPr>
            <a:r>
              <a:rPr lang="en-US" sz="1000" dirty="0">
                <a:solidFill>
                  <a:srgbClr val="2C3249"/>
                </a:solidFill>
                <a:latin typeface="Martel Sans" pitchFamily="34" charset="0"/>
                <a:ea typeface="Martel Sans" pitchFamily="34" charset="-122"/>
                <a:cs typeface="Martel Sans" pitchFamily="34" charset="-120"/>
              </a:rPr>
              <a:t>EXECUTIVE MASTERCLASS</a:t>
            </a:r>
            <a:endParaRPr lang="en-US" sz="1000" dirty="0"/>
          </a:p>
        </p:txBody>
      </p:sp>
      <p:sp>
        <p:nvSpPr>
          <p:cNvPr id="11" name="Shape 8"/>
          <p:cNvSpPr/>
          <p:nvPr/>
        </p:nvSpPr>
        <p:spPr>
          <a:xfrm>
            <a:off x="7214114" y="3898106"/>
            <a:ext cx="1431988" cy="251420"/>
          </a:xfrm>
          <a:prstGeom prst="roundRect">
            <a:avLst>
              <a:gd name="adj" fmla="val 22103"/>
            </a:avLst>
          </a:prstGeom>
          <a:noFill/>
          <a:ln w="6350">
            <a:solidFill>
              <a:srgbClr val="437066"/>
            </a:solidFill>
            <a:prstDash val="solid"/>
          </a:ln>
        </p:spPr>
        <p:txBody>
          <a:bodyPr/>
          <a:lstStyle/>
          <a:p>
            <a:endParaRPr lang="en-US"/>
          </a:p>
        </p:txBody>
      </p:sp>
      <p:sp>
        <p:nvSpPr>
          <p:cNvPr id="12" name="Text 9"/>
          <p:cNvSpPr/>
          <p:nvPr/>
        </p:nvSpPr>
        <p:spPr>
          <a:xfrm>
            <a:off x="7313330" y="3947716"/>
            <a:ext cx="1843141" cy="152202"/>
          </a:xfrm>
          <a:prstGeom prst="rect">
            <a:avLst/>
          </a:prstGeom>
          <a:noFill/>
          <a:ln/>
        </p:spPr>
        <p:txBody>
          <a:bodyPr wrap="none" lIns="0" tIns="0" rIns="0" bIns="0" rtlCol="0" anchor="t"/>
          <a:lstStyle/>
          <a:p>
            <a:pPr marL="0" indent="0" algn="l">
              <a:lnSpc>
                <a:spcPct val="96000"/>
              </a:lnSpc>
              <a:buNone/>
            </a:pPr>
            <a:r>
              <a:rPr lang="en-US" sz="1000" dirty="0">
                <a:solidFill>
                  <a:srgbClr val="437066"/>
                </a:solidFill>
                <a:latin typeface="Martel Sans" pitchFamily="34" charset="0"/>
                <a:ea typeface="Martel Sans" pitchFamily="34" charset="-122"/>
                <a:cs typeface="Martel Sans" pitchFamily="34" charset="-120"/>
              </a:rPr>
              <a:t>AI-FIRST STRATEGY</a:t>
            </a:r>
            <a:endParaRPr lang="en-US" sz="1000" dirty="0"/>
          </a:p>
        </p:txBody>
      </p:sp>
      <p:sp>
        <p:nvSpPr>
          <p:cNvPr id="13" name="Text 10"/>
          <p:cNvSpPr/>
          <p:nvPr/>
        </p:nvSpPr>
        <p:spPr>
          <a:xfrm>
            <a:off x="5233360" y="4335562"/>
            <a:ext cx="6296860" cy="1323082"/>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#GenerativeEngineOptimization #GEO #AISEO #SearchOptimization #GenerativeAI #AISearch #ContentStrategy #DigitalMarketing #SEOStrategy #ConversationalAI #AIVisibility #ContentMarketing #RetrievalAugmentedGeneration #KnowledgeGraphs #B2BMarketing #MarketingInnovation #FutureOfSearch #EnterpriseAI</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61475" y="1497211"/>
            <a:ext cx="10868745" cy="516731"/>
          </a:xfrm>
          <a:prstGeom prst="rect">
            <a:avLst/>
          </a:prstGeom>
          <a:noFill/>
          <a:ln/>
        </p:spPr>
        <p:txBody>
          <a:bodyPr wrap="none" lIns="0" tIns="0" rIns="0" bIns="0" rtlCol="0" anchor="t"/>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Measuring GEO Performance: The Right Metrics</a:t>
            </a:r>
            <a:endParaRPr lang="en-US" sz="3250" dirty="0"/>
          </a:p>
        </p:txBody>
      </p:sp>
      <p:sp>
        <p:nvSpPr>
          <p:cNvPr id="3" name="Text 1"/>
          <p:cNvSpPr/>
          <p:nvPr/>
        </p:nvSpPr>
        <p:spPr>
          <a:xfrm>
            <a:off x="661475" y="2344638"/>
            <a:ext cx="10868745"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Evaluating GEO success requires moving beyond traditional SEO dashboards. The following metrics are specifically calibrated for generative search environments and provide an accurate picture of your brand's AI discoverability.</a:t>
            </a:r>
            <a:endParaRPr lang="en-US" sz="13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1475" y="3059906"/>
            <a:ext cx="413434" cy="413445"/>
          </a:xfrm>
          <a:prstGeom prst="rect">
            <a:avLst/>
          </a:prstGeom>
        </p:spPr>
      </p:pic>
      <p:sp>
        <p:nvSpPr>
          <p:cNvPr id="5" name="Text 2"/>
          <p:cNvSpPr/>
          <p:nvPr/>
        </p:nvSpPr>
        <p:spPr>
          <a:xfrm>
            <a:off x="661475" y="3680023"/>
            <a:ext cx="3485071"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AI Citation Share of Voice</a:t>
            </a:r>
            <a:endParaRPr lang="en-US" sz="1600" dirty="0"/>
          </a:p>
        </p:txBody>
      </p:sp>
      <p:sp>
        <p:nvSpPr>
          <p:cNvPr id="6" name="Text 3"/>
          <p:cNvSpPr/>
          <p:nvPr/>
        </p:nvSpPr>
        <p:spPr>
          <a:xfrm>
            <a:off x="661475" y="4037707"/>
            <a:ext cx="3485071" cy="1323082"/>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Track the percentage of AI-generated responses that cite your brand for target prompt clusters — benchmarked against direct competitors. This is the primary GEO KPI for brand authority.</a:t>
            </a:r>
            <a:endParaRPr lang="en-US" sz="130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353213" y="3059906"/>
            <a:ext cx="413434" cy="413445"/>
          </a:xfrm>
          <a:prstGeom prst="rect">
            <a:avLst/>
          </a:prstGeom>
        </p:spPr>
      </p:pic>
      <p:sp>
        <p:nvSpPr>
          <p:cNvPr id="8" name="Text 4"/>
          <p:cNvSpPr/>
          <p:nvPr/>
        </p:nvSpPr>
        <p:spPr>
          <a:xfrm>
            <a:off x="4353213" y="3680023"/>
            <a:ext cx="3485170"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Generative Referral Traffic</a:t>
            </a:r>
            <a:endParaRPr lang="en-US" sz="1600" dirty="0"/>
          </a:p>
        </p:txBody>
      </p:sp>
      <p:sp>
        <p:nvSpPr>
          <p:cNvPr id="9" name="Text 5"/>
          <p:cNvSpPr/>
          <p:nvPr/>
        </p:nvSpPr>
        <p:spPr>
          <a:xfrm>
            <a:off x="4353213" y="4037707"/>
            <a:ext cx="3485170" cy="1323082"/>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Measure organic visitors originating directly from conversational engines — ChatGPT, Perplexity, Claude, and Google AI Overviews. Segment this in GA4 as a dedicated acquisition channel.</a:t>
            </a:r>
            <a:endParaRPr lang="en-US" sz="130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45050" y="3059906"/>
            <a:ext cx="413434" cy="413445"/>
          </a:xfrm>
          <a:prstGeom prst="rect">
            <a:avLst/>
          </a:prstGeom>
        </p:spPr>
      </p:pic>
      <p:sp>
        <p:nvSpPr>
          <p:cNvPr id="11" name="Text 6"/>
          <p:cNvSpPr/>
          <p:nvPr/>
        </p:nvSpPr>
        <p:spPr>
          <a:xfrm>
            <a:off x="8045050" y="3680023"/>
            <a:ext cx="3485170"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Entity Authority Strength</a:t>
            </a:r>
            <a:endParaRPr lang="en-US" sz="1600" dirty="0"/>
          </a:p>
        </p:txBody>
      </p:sp>
      <p:sp>
        <p:nvSpPr>
          <p:cNvPr id="12" name="Text 7"/>
          <p:cNvSpPr/>
          <p:nvPr/>
        </p:nvSpPr>
        <p:spPr>
          <a:xfrm>
            <a:off x="8045050" y="4037707"/>
            <a:ext cx="3485170" cy="1323082"/>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Audit the completeness and accuracy of your brand profile across Knowledge Graphs, AI entity summaries, and structured data panels. Gaps in entity data directly reduce citation probability.</a:t>
            </a:r>
            <a:endParaRPr lang="en-US" sz="13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61475" y="1280120"/>
            <a:ext cx="10868745" cy="516731"/>
          </a:xfrm>
          <a:prstGeom prst="rect">
            <a:avLst/>
          </a:prstGeom>
          <a:noFill/>
          <a:ln/>
        </p:spPr>
        <p:txBody>
          <a:bodyPr wrap="none" lIns="0" tIns="0" rIns="0" bIns="0" rtlCol="0" anchor="t"/>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Enterprise Demand Generation in the GEO Era</a:t>
            </a:r>
            <a:endParaRPr lang="en-US" sz="3250" dirty="0"/>
          </a:p>
        </p:txBody>
      </p:sp>
      <p:sp>
        <p:nvSpPr>
          <p:cNvPr id="3" name="Shape 1"/>
          <p:cNvSpPr/>
          <p:nvPr/>
        </p:nvSpPr>
        <p:spPr>
          <a:xfrm>
            <a:off x="542415" y="2044898"/>
            <a:ext cx="4907137" cy="3532882"/>
          </a:xfrm>
          <a:prstGeom prst="roundRect">
            <a:avLst>
              <a:gd name="adj" fmla="val 3371"/>
            </a:avLst>
          </a:prstGeom>
          <a:solidFill>
            <a:srgbClr val="437066"/>
          </a:solidFill>
          <a:ln/>
        </p:spPr>
        <p:txBody>
          <a:bodyPr/>
          <a:lstStyle/>
          <a:p>
            <a:endParaRPr lang="en-US"/>
          </a:p>
        </p:txBody>
      </p:sp>
      <p:sp>
        <p:nvSpPr>
          <p:cNvPr id="4" name="Text 2"/>
          <p:cNvSpPr/>
          <p:nvPr/>
        </p:nvSpPr>
        <p:spPr>
          <a:xfrm>
            <a:off x="707710" y="2210197"/>
            <a:ext cx="4576549" cy="258465"/>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Kanit Light" pitchFamily="34" charset="0"/>
                <a:ea typeface="Kanit Light" pitchFamily="34" charset="-122"/>
                <a:cs typeface="Kanit Light" pitchFamily="34" charset="-120"/>
              </a:rPr>
              <a:t>Beyond Organic Search</a:t>
            </a:r>
            <a:endParaRPr lang="en-US" sz="1600" dirty="0"/>
          </a:p>
        </p:txBody>
      </p:sp>
      <p:sp>
        <p:nvSpPr>
          <p:cNvPr id="5" name="Text 3"/>
          <p:cNvSpPr/>
          <p:nvPr/>
        </p:nvSpPr>
        <p:spPr>
          <a:xfrm>
            <a:off x="707710" y="2633960"/>
            <a:ext cx="4576549" cy="2794992"/>
          </a:xfrm>
          <a:prstGeom prst="rect">
            <a:avLst/>
          </a:prstGeom>
          <a:noFill/>
          <a:ln/>
        </p:spPr>
        <p:txBody>
          <a:bodyPr wrap="square" lIns="0" tIns="0" rIns="0" bIns="0" rtlCol="0" anchor="t">
            <a:normAutofit/>
          </a:bodyPr>
          <a:lstStyle/>
          <a:p>
            <a:pPr marL="0" indent="0" algn="l">
              <a:lnSpc>
                <a:spcPct val="133000"/>
              </a:lnSpc>
              <a:spcAft>
                <a:spcPts val="1150"/>
              </a:spcAft>
              <a:buNone/>
            </a:pPr>
            <a:r>
              <a:rPr lang="en-US" sz="1300" dirty="0">
                <a:solidFill>
                  <a:srgbClr val="FFFFFF"/>
                </a:solidFill>
                <a:latin typeface="Martel Sans" pitchFamily="34" charset="0"/>
                <a:ea typeface="Martel Sans" pitchFamily="34" charset="-122"/>
                <a:cs typeface="Martel Sans" pitchFamily="34" charset="-120"/>
              </a:rPr>
              <a:t>Building authority in the GEO era requires more than content optimization. High-growth SaaS companies and enterprise service providers combine AI-optimized content strategies with </a:t>
            </a:r>
            <a:r>
              <a:rPr lang="en-US" sz="1300" b="1" dirty="0">
                <a:solidFill>
                  <a:srgbClr val="FFFFFF"/>
                </a:solidFill>
                <a:latin typeface="Martel Sans Bold" pitchFamily="34" charset="0"/>
                <a:ea typeface="Martel Sans Bold" pitchFamily="34" charset="-122"/>
                <a:cs typeface="Martel Sans Bold" pitchFamily="34" charset="-120"/>
              </a:rPr>
              <a:t>direct outreach to verified decision-makers</a:t>
            </a:r>
            <a:r>
              <a:rPr lang="en-US" sz="1300" dirty="0">
                <a:solidFill>
                  <a:srgbClr val="FFFFFF"/>
                </a:solidFill>
                <a:latin typeface="Martel Sans" pitchFamily="34" charset="0"/>
                <a:ea typeface="Martel Sans" pitchFamily="34" charset="-122"/>
                <a:cs typeface="Martel Sans" pitchFamily="34" charset="-120"/>
              </a:rPr>
              <a:t> — bypassing discovery bottlenecks entirely.</a:t>
            </a:r>
            <a:endParaRPr lang="en-US" sz="1300" dirty="0"/>
          </a:p>
          <a:p>
            <a:pPr marL="0" indent="0" algn="l">
              <a:lnSpc>
                <a:spcPct val="133000"/>
              </a:lnSpc>
              <a:buNone/>
            </a:pPr>
            <a:r>
              <a:rPr lang="en-US" sz="1300" dirty="0">
                <a:solidFill>
                  <a:srgbClr val="FFFFFF"/>
                </a:solidFill>
                <a:latin typeface="Martel Sans" pitchFamily="34" charset="0"/>
                <a:ea typeface="Martel Sans" pitchFamily="34" charset="-122"/>
                <a:cs typeface="Martel Sans" pitchFamily="34" charset="-120"/>
              </a:rPr>
              <a:t>Hyper-targeted Account-Based Marketing (ABM) powered by validated contact intelligence enables growth teams to connect directly with C-level executives and build lasting commercial partnerships at scale.</a:t>
            </a:r>
            <a:endParaRPr lang="en-US" sz="1300" dirty="0"/>
          </a:p>
        </p:txBody>
      </p:sp>
      <p:sp>
        <p:nvSpPr>
          <p:cNvPr id="6" name="Text 4"/>
          <p:cNvSpPr/>
          <p:nvPr/>
        </p:nvSpPr>
        <p:spPr>
          <a:xfrm>
            <a:off x="5740256" y="2210197"/>
            <a:ext cx="5796214" cy="258465"/>
          </a:xfrm>
          <a:prstGeom prst="rect">
            <a:avLst/>
          </a:prstGeom>
          <a:noFill/>
          <a:ln/>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GEO + ABM: A Compounding Strategy</a:t>
            </a:r>
            <a:endParaRPr lang="en-US" sz="1600" dirty="0"/>
          </a:p>
        </p:txBody>
      </p:sp>
      <p:sp>
        <p:nvSpPr>
          <p:cNvPr id="7" name="Text 5"/>
          <p:cNvSpPr/>
          <p:nvPr/>
        </p:nvSpPr>
        <p:spPr>
          <a:xfrm>
            <a:off x="5740256" y="2633960"/>
            <a:ext cx="5796214" cy="2290465"/>
          </a:xfrm>
          <a:prstGeom prst="rect">
            <a:avLst/>
          </a:prstGeom>
          <a:noFill/>
          <a:ln/>
        </p:spPr>
        <p:txBody>
          <a:bodyPr wrap="square" lIns="0" tIns="66156" rIns="0" bIns="0" rtlCol="0" anchor="t">
            <a:normAutofit/>
          </a:bodyPr>
          <a:lstStyle/>
          <a:p>
            <a:pPr marL="264160" indent="-264160" algn="l">
              <a:lnSpc>
                <a:spcPct val="133000"/>
              </a:lnSpc>
              <a:buSzPct val="100000"/>
              <a:buChar char="•"/>
            </a:pPr>
            <a:r>
              <a:rPr lang="en-US" sz="1300" b="1" dirty="0">
                <a:solidFill>
                  <a:srgbClr val="2C3249"/>
                </a:solidFill>
                <a:latin typeface="Martel Sans Bold" pitchFamily="34" charset="0"/>
                <a:ea typeface="Martel Sans Bold" pitchFamily="34" charset="-122"/>
                <a:cs typeface="Martel Sans Bold" pitchFamily="34" charset="-120"/>
              </a:rPr>
              <a:t>AI citations build brand authority</a:t>
            </a:r>
            <a:r>
              <a:rPr lang="en-US" sz="1300" dirty="0">
                <a:solidFill>
                  <a:srgbClr val="2C3249"/>
                </a:solidFill>
                <a:latin typeface="Martel Sans" pitchFamily="34" charset="0"/>
                <a:ea typeface="Martel Sans" pitchFamily="34" charset="-122"/>
                <a:cs typeface="Martel Sans" pitchFamily="34" charset="-120"/>
              </a:rPr>
              <a:t> — prospects encounter your brand in their research before any outreach</a:t>
            </a:r>
            <a:endParaRPr lang="en-US" sz="1300" dirty="0"/>
          </a:p>
          <a:p>
            <a:pPr marL="264160" indent="-264160" algn="l">
              <a:lnSpc>
                <a:spcPct val="133000"/>
              </a:lnSpc>
              <a:buSzPct val="100000"/>
              <a:buChar char="•"/>
            </a:pPr>
            <a:r>
              <a:rPr lang="en-US" sz="1300" b="1" dirty="0">
                <a:solidFill>
                  <a:srgbClr val="2C3249"/>
                </a:solidFill>
                <a:latin typeface="Martel Sans Bold" pitchFamily="34" charset="0"/>
                <a:ea typeface="Martel Sans Bold" pitchFamily="34" charset="-122"/>
                <a:cs typeface="Martel Sans Bold" pitchFamily="34" charset="-120"/>
              </a:rPr>
              <a:t>Validated contact intelligence</a:t>
            </a:r>
            <a:r>
              <a:rPr lang="en-US" sz="1300" dirty="0">
                <a:solidFill>
                  <a:srgbClr val="2C3249"/>
                </a:solidFill>
                <a:latin typeface="Martel Sans" pitchFamily="34" charset="0"/>
                <a:ea typeface="Martel Sans" pitchFamily="34" charset="-122"/>
                <a:cs typeface="Martel Sans" pitchFamily="34" charset="-120"/>
              </a:rPr>
              <a:t> enables direct outreach to target accounts without relying solely on inbound discovery</a:t>
            </a:r>
            <a:endParaRPr lang="en-US" sz="1300" dirty="0"/>
          </a:p>
          <a:p>
            <a:pPr marL="264160" indent="-264160" algn="l">
              <a:lnSpc>
                <a:spcPct val="133000"/>
              </a:lnSpc>
              <a:buSzPct val="100000"/>
              <a:buChar char="•"/>
            </a:pPr>
            <a:r>
              <a:rPr lang="en-US" sz="1300" b="1" dirty="0">
                <a:solidFill>
                  <a:srgbClr val="2C3249"/>
                </a:solidFill>
                <a:latin typeface="Martel Sans Bold" pitchFamily="34" charset="0"/>
                <a:ea typeface="Martel Sans Bold" pitchFamily="34" charset="-122"/>
                <a:cs typeface="Martel Sans Bold" pitchFamily="34" charset="-120"/>
              </a:rPr>
              <a:t>Content assets optimized for GEO</a:t>
            </a:r>
            <a:r>
              <a:rPr lang="en-US" sz="1300" dirty="0">
                <a:solidFill>
                  <a:srgbClr val="2C3249"/>
                </a:solidFill>
                <a:latin typeface="Martel Sans" pitchFamily="34" charset="0"/>
                <a:ea typeface="Martel Sans" pitchFamily="34" charset="-122"/>
                <a:cs typeface="Martel Sans" pitchFamily="34" charset="-120"/>
              </a:rPr>
              <a:t> serve as credibility anchors during the sales process</a:t>
            </a:r>
            <a:endParaRPr lang="en-US" sz="1300" dirty="0"/>
          </a:p>
          <a:p>
            <a:pPr marL="264160" indent="-264160" algn="l">
              <a:lnSpc>
                <a:spcPct val="133000"/>
              </a:lnSpc>
              <a:buSzPct val="100000"/>
              <a:buChar char="•"/>
            </a:pPr>
            <a:r>
              <a:rPr lang="en-US" sz="1300" b="1" dirty="0">
                <a:solidFill>
                  <a:srgbClr val="2C3249"/>
                </a:solidFill>
                <a:latin typeface="Martel Sans Bold" pitchFamily="34" charset="0"/>
                <a:ea typeface="Martel Sans Bold" pitchFamily="34" charset="-122"/>
                <a:cs typeface="Martel Sans Bold" pitchFamily="34" charset="-120"/>
              </a:rPr>
              <a:t>Thought leadership citations</a:t>
            </a:r>
            <a:r>
              <a:rPr lang="en-US" sz="1300" dirty="0">
                <a:solidFill>
                  <a:srgbClr val="2C3249"/>
                </a:solidFill>
                <a:latin typeface="Martel Sans" pitchFamily="34" charset="0"/>
                <a:ea typeface="Martel Sans" pitchFamily="34" charset="-122"/>
                <a:cs typeface="Martel Sans" pitchFamily="34" charset="-120"/>
              </a:rPr>
              <a:t> in AI responses accelerate trust with executive buyers</a:t>
            </a:r>
            <a:endParaRPr lang="en-US"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61475" y="992882"/>
            <a:ext cx="10868745" cy="516731"/>
          </a:xfrm>
          <a:prstGeom prst="rect">
            <a:avLst/>
          </a:prstGeom>
          <a:noFill/>
          <a:ln/>
        </p:spPr>
        <p:txBody>
          <a:bodyPr wrap="none" lIns="0" tIns="0" rIns="0" bIns="0" rtlCol="0" anchor="t"/>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The Future of Content Strategy in an AI-First World</a:t>
            </a:r>
            <a:endParaRPr lang="en-US" sz="3250" dirty="0"/>
          </a:p>
        </p:txBody>
      </p:sp>
      <p:sp>
        <p:nvSpPr>
          <p:cNvPr id="3" name="Text 1"/>
          <p:cNvSpPr/>
          <p:nvPr/>
        </p:nvSpPr>
        <p:spPr>
          <a:xfrm>
            <a:off x="909516" y="2026345"/>
            <a:ext cx="10620705"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Generative Engine Optimization is not a temporary trend — it represents a fundamental evolution in how information is indexed, synthesized, and consumed globally.</a:t>
            </a:r>
            <a:endParaRPr lang="en-US" sz="1300" dirty="0"/>
          </a:p>
        </p:txBody>
      </p:sp>
      <p:sp>
        <p:nvSpPr>
          <p:cNvPr id="4" name="Shape 2"/>
          <p:cNvSpPr/>
          <p:nvPr/>
        </p:nvSpPr>
        <p:spPr>
          <a:xfrm>
            <a:off x="661475" y="1840309"/>
            <a:ext cx="19050" cy="901303"/>
          </a:xfrm>
          <a:prstGeom prst="roundRect">
            <a:avLst>
              <a:gd name="adj" fmla="val 49999"/>
            </a:avLst>
          </a:prstGeom>
          <a:solidFill>
            <a:srgbClr val="437066"/>
          </a:solidFill>
          <a:ln/>
        </p:spPr>
        <p:txBody>
          <a:bodyPr/>
          <a:lstStyle/>
          <a:p>
            <a:endParaRPr lang="en-US"/>
          </a:p>
        </p:txBody>
      </p:sp>
      <p:sp>
        <p:nvSpPr>
          <p:cNvPr id="5" name="Text 3"/>
          <p:cNvSpPr/>
          <p:nvPr/>
        </p:nvSpPr>
        <p:spPr>
          <a:xfrm>
            <a:off x="661475" y="3092946"/>
            <a:ext cx="5232666" cy="258465"/>
          </a:xfrm>
          <a:prstGeom prst="rect">
            <a:avLst/>
          </a:prstGeom>
          <a:noFill/>
          <a:ln/>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The Window of Competitive Advantage</a:t>
            </a:r>
            <a:endParaRPr lang="en-US" sz="1600" dirty="0"/>
          </a:p>
        </p:txBody>
      </p:sp>
      <p:sp>
        <p:nvSpPr>
          <p:cNvPr id="6" name="Text 4"/>
          <p:cNvSpPr/>
          <p:nvPr/>
        </p:nvSpPr>
        <p:spPr>
          <a:xfrm>
            <a:off x="661475" y="3516709"/>
            <a:ext cx="5232666" cy="1587698"/>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Early adopters of GEO are establishing entity authority, citation precedents, and semantic positioning that will be increasingly difficult for late movers to displace. Generative AI systems develop citation habits based on accumulated consensus signals — the brands embedded earliest will benefit from compounding authority advantages as AI adoption accelerates.</a:t>
            </a:r>
            <a:endParaRPr lang="en-US" sz="1300" dirty="0"/>
          </a:p>
        </p:txBody>
      </p:sp>
      <p:sp>
        <p:nvSpPr>
          <p:cNvPr id="7" name="Text 5"/>
          <p:cNvSpPr/>
          <p:nvPr/>
        </p:nvSpPr>
        <p:spPr>
          <a:xfrm>
            <a:off x="6303904" y="3092946"/>
            <a:ext cx="5232666" cy="258465"/>
          </a:xfrm>
          <a:prstGeom prst="rect">
            <a:avLst/>
          </a:prstGeom>
          <a:noFill/>
          <a:ln/>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What Enterprise Leaders Must Do Now</a:t>
            </a:r>
            <a:endParaRPr lang="en-US" sz="1600" dirty="0"/>
          </a:p>
        </p:txBody>
      </p:sp>
      <p:sp>
        <p:nvSpPr>
          <p:cNvPr id="8" name="Text 6"/>
          <p:cNvSpPr/>
          <p:nvPr/>
        </p:nvSpPr>
        <p:spPr>
          <a:xfrm>
            <a:off x="6303904" y="3516709"/>
            <a:ext cx="5232666" cy="2290465"/>
          </a:xfrm>
          <a:prstGeom prst="rect">
            <a:avLst/>
          </a:prstGeom>
          <a:noFill/>
          <a:ln/>
        </p:spPr>
        <p:txBody>
          <a:bodyPr wrap="square" lIns="0" tIns="66156" rIns="0" bIns="0" rtlCol="0" anchor="t">
            <a:normAutofit/>
          </a:bodyPr>
          <a:lstStyle/>
          <a:p>
            <a:pPr marL="264160" indent="-264160" algn="l">
              <a:lnSpc>
                <a:spcPct val="133000"/>
              </a:lnSpc>
              <a:buSzPct val="100000"/>
              <a:buChar char="•"/>
            </a:pPr>
            <a:r>
              <a:rPr lang="en-US" sz="1300" dirty="0">
                <a:solidFill>
                  <a:srgbClr val="2C3249"/>
                </a:solidFill>
                <a:latin typeface="Martel Sans" pitchFamily="34" charset="0"/>
                <a:ea typeface="Martel Sans" pitchFamily="34" charset="-122"/>
                <a:cs typeface="Martel Sans" pitchFamily="34" charset="-120"/>
              </a:rPr>
              <a:t>Audit your current AI citation footprint across all major conversational engines</a:t>
            </a:r>
            <a:endParaRPr lang="en-US" sz="1300" dirty="0"/>
          </a:p>
          <a:p>
            <a:pPr marL="264160" indent="-264160" algn="l">
              <a:lnSpc>
                <a:spcPct val="133000"/>
              </a:lnSpc>
              <a:buSzPct val="100000"/>
              <a:buChar char="•"/>
            </a:pPr>
            <a:r>
              <a:rPr lang="en-US" sz="1300" dirty="0">
                <a:solidFill>
                  <a:srgbClr val="2C3249"/>
                </a:solidFill>
                <a:latin typeface="Martel Sans" pitchFamily="34" charset="0"/>
                <a:ea typeface="Martel Sans" pitchFamily="34" charset="-122"/>
                <a:cs typeface="Martel Sans" pitchFamily="34" charset="-120"/>
              </a:rPr>
              <a:t>Restructure content workflows around the Claim + Source + Metric framework</a:t>
            </a:r>
            <a:endParaRPr lang="en-US" sz="1300" dirty="0"/>
          </a:p>
          <a:p>
            <a:pPr marL="264160" indent="-264160" algn="l">
              <a:lnSpc>
                <a:spcPct val="133000"/>
              </a:lnSpc>
              <a:buSzPct val="100000"/>
              <a:buChar char="•"/>
            </a:pPr>
            <a:r>
              <a:rPr lang="en-US" sz="1300" dirty="0">
                <a:solidFill>
                  <a:srgbClr val="2C3249"/>
                </a:solidFill>
                <a:latin typeface="Martel Sans" pitchFamily="34" charset="0"/>
                <a:ea typeface="Martel Sans" pitchFamily="34" charset="-122"/>
                <a:cs typeface="Martel Sans" pitchFamily="34" charset="-120"/>
              </a:rPr>
              <a:t>Establish verified entity presence across global knowledge graphs</a:t>
            </a:r>
            <a:endParaRPr lang="en-US" sz="1300" dirty="0"/>
          </a:p>
          <a:p>
            <a:pPr marL="264160" indent="-264160" algn="l">
              <a:lnSpc>
                <a:spcPct val="133000"/>
              </a:lnSpc>
              <a:buSzPct val="100000"/>
              <a:buChar char="•"/>
            </a:pPr>
            <a:r>
              <a:rPr lang="en-US" sz="1300" dirty="0">
                <a:solidFill>
                  <a:srgbClr val="2C3249"/>
                </a:solidFill>
                <a:latin typeface="Martel Sans" pitchFamily="34" charset="0"/>
                <a:ea typeface="Martel Sans" pitchFamily="34" charset="-122"/>
                <a:cs typeface="Martel Sans" pitchFamily="34" charset="-120"/>
              </a:rPr>
              <a:t>Deploy SSR/SSG across all critical GEO landing pages immediately</a:t>
            </a:r>
            <a:endParaRPr lang="en-US" sz="13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61475" y="934641"/>
            <a:ext cx="10868745" cy="516731"/>
          </a:xfrm>
          <a:prstGeom prst="rect">
            <a:avLst/>
          </a:prstGeom>
          <a:noFill/>
          <a:ln/>
        </p:spPr>
        <p:txBody>
          <a:bodyPr wrap="none" lIns="0" tIns="0" rIns="0" bIns="0" rtlCol="0" anchor="t"/>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Strategic Resources &amp; Industry References</a:t>
            </a:r>
            <a:endParaRPr lang="en-US" sz="3250" dirty="0"/>
          </a:p>
        </p:txBody>
      </p:sp>
      <p:sp>
        <p:nvSpPr>
          <p:cNvPr id="3" name="Text 1"/>
          <p:cNvSpPr/>
          <p:nvPr/>
        </p:nvSpPr>
        <p:spPr>
          <a:xfrm>
            <a:off x="661475" y="1782068"/>
            <a:ext cx="10868745"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To deepen your enterprise content strategy and stay current with AI search developments, consult these authoritative industry platforms — all of which are recognized citation sources within major generative AI engines.</a:t>
            </a:r>
            <a:endParaRPr lang="en-US" sz="13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1475" y="2497336"/>
            <a:ext cx="3512653" cy="2314079"/>
          </a:xfrm>
          <a:prstGeom prst="rect">
            <a:avLst/>
          </a:prstGeom>
        </p:spPr>
      </p:pic>
      <p:sp>
        <p:nvSpPr>
          <p:cNvPr id="5" name="Text 2"/>
          <p:cNvSpPr/>
          <p:nvPr/>
        </p:nvSpPr>
        <p:spPr>
          <a:xfrm>
            <a:off x="922017" y="2681684"/>
            <a:ext cx="3067767"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MarketingProfs</a:t>
            </a:r>
            <a:endParaRPr lang="en-US" sz="1600" dirty="0"/>
          </a:p>
        </p:txBody>
      </p:sp>
      <p:sp>
        <p:nvSpPr>
          <p:cNvPr id="6" name="Text 3"/>
          <p:cNvSpPr/>
          <p:nvPr/>
        </p:nvSpPr>
        <p:spPr>
          <a:xfrm>
            <a:off x="922017" y="3039368"/>
            <a:ext cx="3067767" cy="1323082"/>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Marketing Strategy &amp; Content Insights — research, training, and tactical frameworks for B2B content marketers navigating the AI-driven landscape. </a:t>
            </a:r>
            <a:r>
              <a:rPr lang="en-US" sz="1300" b="1" u="sng" dirty="0">
                <a:solidFill>
                  <a:srgbClr val="437066"/>
                </a:solidFill>
                <a:latin typeface="Martel Sans Bold" pitchFamily="34" charset="0"/>
                <a:ea typeface="Martel Sans Bold" pitchFamily="34" charset="-122"/>
                <a:cs typeface="Martel Sans Bold" pitchFamily="34" charset="-120"/>
                <a:hlinkClick r:id="rId4">
                  <a:extLst>
                    <a:ext uri="{A12FA001-AC4F-418D-AE19-62706E023703}">
                      <ahyp:hlinkClr xmlns:ahyp="http://schemas.microsoft.com/office/drawing/2018/hyperlinkcolor" val="tx"/>
                    </a:ext>
                  </a:extLst>
                </a:hlinkClick>
              </a:rPr>
              <a:t>marketingprofs.com</a:t>
            </a:r>
            <a:endParaRPr lang="en-US" sz="130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39422" y="2497336"/>
            <a:ext cx="3512752" cy="2314079"/>
          </a:xfrm>
          <a:prstGeom prst="rect">
            <a:avLst/>
          </a:prstGeom>
        </p:spPr>
      </p:pic>
      <p:sp>
        <p:nvSpPr>
          <p:cNvPr id="8" name="Text 4"/>
          <p:cNvSpPr/>
          <p:nvPr/>
        </p:nvSpPr>
        <p:spPr>
          <a:xfrm>
            <a:off x="4599964" y="2681684"/>
            <a:ext cx="3067866"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Gartner</a:t>
            </a:r>
            <a:endParaRPr lang="en-US" sz="1600" dirty="0"/>
          </a:p>
        </p:txBody>
      </p:sp>
      <p:sp>
        <p:nvSpPr>
          <p:cNvPr id="9" name="Text 5"/>
          <p:cNvSpPr/>
          <p:nvPr/>
        </p:nvSpPr>
        <p:spPr>
          <a:xfrm>
            <a:off x="4599964" y="3039368"/>
            <a:ext cx="3067866" cy="1587698"/>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Enterprise AI Trends &amp; Search Technology Research — authoritative analyst coverage of AI adoption curves, search technology disruption, and enterprise marketing technology decisions. </a:t>
            </a:r>
            <a:r>
              <a:rPr lang="en-US" sz="1300" b="1" u="sng" dirty="0">
                <a:solidFill>
                  <a:srgbClr val="437066"/>
                </a:solidFill>
                <a:latin typeface="Martel Sans Bold" pitchFamily="34" charset="0"/>
                <a:ea typeface="Martel Sans Bold" pitchFamily="34" charset="-122"/>
                <a:cs typeface="Martel Sans Bold" pitchFamily="34" charset="-120"/>
                <a:hlinkClick r:id="rId5">
                  <a:extLst>
                    <a:ext uri="{A12FA001-AC4F-418D-AE19-62706E023703}">
                      <ahyp:hlinkClr xmlns:ahyp="http://schemas.microsoft.com/office/drawing/2018/hyperlinkcolor" val="tx"/>
                    </a:ext>
                  </a:extLst>
                </a:hlinkClick>
              </a:rPr>
              <a:t>gartner.com</a:t>
            </a:r>
            <a:endParaRPr lang="en-US" sz="130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17468" y="2497336"/>
            <a:ext cx="3512653" cy="2314079"/>
          </a:xfrm>
          <a:prstGeom prst="rect">
            <a:avLst/>
          </a:prstGeom>
        </p:spPr>
      </p:pic>
      <p:sp>
        <p:nvSpPr>
          <p:cNvPr id="11" name="Text 6"/>
          <p:cNvSpPr/>
          <p:nvPr/>
        </p:nvSpPr>
        <p:spPr>
          <a:xfrm>
            <a:off x="8278010" y="2681684"/>
            <a:ext cx="3067767"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Forrester</a:t>
            </a:r>
            <a:endParaRPr lang="en-US" sz="1600" dirty="0"/>
          </a:p>
        </p:txBody>
      </p:sp>
      <p:sp>
        <p:nvSpPr>
          <p:cNvPr id="12" name="Text 7"/>
          <p:cNvSpPr/>
          <p:nvPr/>
        </p:nvSpPr>
        <p:spPr>
          <a:xfrm>
            <a:off x="8278010" y="3039368"/>
            <a:ext cx="3067767" cy="1587698"/>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Emerging Technology &amp; Market Dynamics — independent research on buyer behavior shifts, AI-native search adoption, and the strategic implications for B2B demand generation leaders. </a:t>
            </a:r>
            <a:r>
              <a:rPr lang="en-US" sz="1300" b="1" u="sng" dirty="0">
                <a:solidFill>
                  <a:srgbClr val="437066"/>
                </a:solidFill>
                <a:latin typeface="Martel Sans Bold" pitchFamily="34" charset="0"/>
                <a:ea typeface="Martel Sans Bold" pitchFamily="34" charset="-122"/>
                <a:cs typeface="Martel Sans Bold" pitchFamily="34" charset="-120"/>
                <a:hlinkClick r:id="rId6">
                  <a:extLst>
                    <a:ext uri="{A12FA001-AC4F-418D-AE19-62706E023703}">
                      <ahyp:hlinkClr xmlns:ahyp="http://schemas.microsoft.com/office/drawing/2018/hyperlinkcolor" val="tx"/>
                    </a:ext>
                  </a:extLst>
                </a:hlinkClick>
              </a:rPr>
              <a:t>forrester.com</a:t>
            </a:r>
            <a:endParaRPr lang="en-US" sz="1300" dirty="0"/>
          </a:p>
        </p:txBody>
      </p:sp>
      <p:sp>
        <p:nvSpPr>
          <p:cNvPr id="13" name="Shape 8"/>
          <p:cNvSpPr/>
          <p:nvPr/>
        </p:nvSpPr>
        <p:spPr>
          <a:xfrm>
            <a:off x="661475" y="4997450"/>
            <a:ext cx="10868745" cy="925909"/>
          </a:xfrm>
          <a:prstGeom prst="roundRect">
            <a:avLst>
              <a:gd name="adj" fmla="val 7502"/>
            </a:avLst>
          </a:prstGeom>
          <a:solidFill>
            <a:srgbClr val="DFECE9"/>
          </a:solidFill>
          <a:ln/>
        </p:spPr>
        <p:txBody>
          <a:bodyPr/>
          <a:lstStyle/>
          <a:p>
            <a:endParaRPr lang="en-US"/>
          </a:p>
        </p:txBody>
      </p:sp>
      <p:pic>
        <p:nvPicPr>
          <p:cNvPr id="14" name="Image 3" descr="preencoded.png"/>
          <p:cNvPicPr>
            <a:picLocks noChangeAspect="1"/>
          </p:cNvPicPr>
          <p:nvPr/>
        </p:nvPicPr>
        <p:blipFill>
          <a:blip r:embed="rId7"/>
          <a:stretch>
            <a:fillRect/>
          </a:stretch>
        </p:blipFill>
        <p:spPr>
          <a:xfrm>
            <a:off x="826769" y="5237163"/>
            <a:ext cx="206667" cy="165298"/>
          </a:xfrm>
          <a:prstGeom prst="rect">
            <a:avLst/>
          </a:prstGeom>
        </p:spPr>
      </p:pic>
      <p:sp>
        <p:nvSpPr>
          <p:cNvPr id="15" name="Text 9"/>
          <p:cNvSpPr/>
          <p:nvPr/>
        </p:nvSpPr>
        <p:spPr>
          <a:xfrm>
            <a:off x="1198731" y="5204023"/>
            <a:ext cx="10166195"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000000"/>
                </a:solidFill>
                <a:latin typeface="Martel Sans" pitchFamily="34" charset="0"/>
                <a:ea typeface="Martel Sans" pitchFamily="34" charset="-122"/>
                <a:cs typeface="Martel Sans" pitchFamily="34" charset="-120"/>
              </a:rPr>
              <a:t>Building your own presence on these platforms — through contributed research, bylined articles, or cited data — directly strengthens your GEO entity authority and citation eligibility.</a:t>
            </a:r>
            <a:endParaRPr lang="en-US" sz="13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542415" y="932855"/>
            <a:ext cx="4343490" cy="4992191"/>
          </a:xfrm>
          <a:prstGeom prst="roundRect">
            <a:avLst>
              <a:gd name="adj" fmla="val 2742"/>
            </a:avLst>
          </a:prstGeom>
          <a:solidFill>
            <a:srgbClr val="437066"/>
          </a:solidFill>
          <a:ln/>
        </p:spPr>
        <p:txBody>
          <a:bodyPr/>
          <a:lstStyle/>
          <a:p>
            <a:endParaRPr lang="en-US"/>
          </a:p>
        </p:txBody>
      </p:sp>
      <p:pic>
        <p:nvPicPr>
          <p:cNvPr id="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07710" y="2115245"/>
            <a:ext cx="330688" cy="330696"/>
          </a:xfrm>
          <a:prstGeom prst="rect">
            <a:avLst/>
          </a:prstGeom>
        </p:spPr>
      </p:pic>
      <p:sp>
        <p:nvSpPr>
          <p:cNvPr id="4" name="Text 1"/>
          <p:cNvSpPr/>
          <p:nvPr/>
        </p:nvSpPr>
        <p:spPr>
          <a:xfrm>
            <a:off x="707710" y="2652613"/>
            <a:ext cx="4012901" cy="258465"/>
          </a:xfrm>
          <a:prstGeom prst="rect">
            <a:avLst/>
          </a:prstGeom>
          <a:noFill/>
          <a:ln/>
        </p:spPr>
        <p:txBody>
          <a:bodyPr wrap="none" lIns="0" tIns="0" rIns="0" bIns="0" rtlCol="0" anchor="t"/>
          <a:lstStyle/>
          <a:p>
            <a:pPr marL="0" indent="0" algn="ctr">
              <a:lnSpc>
                <a:spcPct val="104000"/>
              </a:lnSpc>
              <a:buNone/>
            </a:pPr>
            <a:r>
              <a:rPr lang="en-US" sz="1600" dirty="0">
                <a:solidFill>
                  <a:srgbClr val="FFFFFF"/>
                </a:solidFill>
                <a:latin typeface="Kanit Light" pitchFamily="34" charset="0"/>
                <a:ea typeface="Kanit Light" pitchFamily="34" charset="-122"/>
                <a:cs typeface="Kanit Light" pitchFamily="34" charset="-120"/>
              </a:rPr>
              <a:t>About the Author</a:t>
            </a:r>
            <a:endParaRPr lang="en-US" sz="1600" dirty="0"/>
          </a:p>
        </p:txBody>
      </p:sp>
      <p:sp>
        <p:nvSpPr>
          <p:cNvPr id="5" name="Text 2"/>
          <p:cNvSpPr/>
          <p:nvPr/>
        </p:nvSpPr>
        <p:spPr>
          <a:xfrm>
            <a:off x="707710" y="3097113"/>
            <a:ext cx="4012901" cy="310059"/>
          </a:xfrm>
          <a:prstGeom prst="rect">
            <a:avLst/>
          </a:prstGeom>
          <a:noFill/>
          <a:ln/>
        </p:spPr>
        <p:txBody>
          <a:bodyPr wrap="none" lIns="0" tIns="0" rIns="0" bIns="0" rtlCol="0" anchor="t"/>
          <a:lstStyle/>
          <a:p>
            <a:pPr marL="0" indent="0" algn="ctr">
              <a:lnSpc>
                <a:spcPct val="104000"/>
              </a:lnSpc>
              <a:buNone/>
            </a:pPr>
            <a:r>
              <a:rPr lang="en-US" sz="1950" dirty="0">
                <a:solidFill>
                  <a:srgbClr val="FFFFFF"/>
                </a:solidFill>
                <a:latin typeface="Kanit Light" pitchFamily="34" charset="0"/>
                <a:ea typeface="Kanit Light" pitchFamily="34" charset="-122"/>
                <a:cs typeface="Kanit Light" pitchFamily="34" charset="-120"/>
              </a:rPr>
              <a:t>Barbara Williams</a:t>
            </a:r>
            <a:endParaRPr lang="en-US" sz="1950" dirty="0"/>
          </a:p>
        </p:txBody>
      </p:sp>
      <p:sp>
        <p:nvSpPr>
          <p:cNvPr id="6" name="Text 3"/>
          <p:cNvSpPr/>
          <p:nvPr/>
        </p:nvSpPr>
        <p:spPr>
          <a:xfrm>
            <a:off x="707710" y="3572470"/>
            <a:ext cx="4012901" cy="1207294"/>
          </a:xfrm>
          <a:prstGeom prst="rect">
            <a:avLst/>
          </a:prstGeom>
          <a:noFill/>
          <a:ln/>
        </p:spPr>
        <p:txBody>
          <a:bodyPr wrap="square" lIns="0" tIns="0" rIns="0" bIns="0" rtlCol="0" anchor="t">
            <a:normAutofit/>
          </a:bodyPr>
          <a:lstStyle/>
          <a:p>
            <a:pPr marL="0" indent="0" algn="ctr">
              <a:lnSpc>
                <a:spcPct val="133000"/>
              </a:lnSpc>
              <a:spcAft>
                <a:spcPts val="1150"/>
              </a:spcAft>
              <a:buNone/>
            </a:pPr>
            <a:r>
              <a:rPr lang="en-US" sz="1300" dirty="0">
                <a:solidFill>
                  <a:srgbClr val="FFFFFF"/>
                </a:solidFill>
                <a:latin typeface="Martel Sans" pitchFamily="34" charset="0"/>
                <a:ea typeface="Martel Sans" pitchFamily="34" charset="-122"/>
                <a:cs typeface="Martel Sans" pitchFamily="34" charset="-120"/>
              </a:rPr>
              <a:t>Digital marketing strategist at EProfileTech, specializing in B2B lead generation, account-based marketing, and SaaS growth strategies.</a:t>
            </a:r>
            <a:endParaRPr lang="en-US" sz="1300" dirty="0"/>
          </a:p>
          <a:p>
            <a:pPr marL="0" indent="0" algn="ctr">
              <a:lnSpc>
                <a:spcPct val="133000"/>
              </a:lnSpc>
              <a:buNone/>
            </a:pPr>
            <a:r>
              <a:rPr lang="en-US" sz="1300" b="1" u="sng" dirty="0">
                <a:solidFill>
                  <a:srgbClr val="FFFFFF"/>
                </a:solidFill>
                <a:latin typeface="Martel Sans Bold" pitchFamily="34" charset="0"/>
                <a:ea typeface="Martel Sans Bold" pitchFamily="34" charset="-122"/>
                <a:cs typeface="Martel Sans Bold" pitchFamily="34" charset="-120"/>
                <a:hlinkClick r:id="rId4">
                  <a:extLst>
                    <a:ext uri="{A12FA001-AC4F-418D-AE19-62706E023703}">
                      <ahyp:hlinkClr xmlns:ahyp="http://schemas.microsoft.com/office/drawing/2018/hyperlinkcolor" val="tx"/>
                    </a:ext>
                  </a:extLst>
                </a:hlinkClick>
              </a:rPr>
              <a:t>Industry Specific Email List</a:t>
            </a:r>
            <a:endParaRPr lang="en-US" sz="1300" dirty="0"/>
          </a:p>
        </p:txBody>
      </p:sp>
      <p:sp>
        <p:nvSpPr>
          <p:cNvPr id="7" name="Text 4"/>
          <p:cNvSpPr/>
          <p:nvPr/>
        </p:nvSpPr>
        <p:spPr>
          <a:xfrm>
            <a:off x="5176609" y="1098153"/>
            <a:ext cx="6359862" cy="258465"/>
          </a:xfrm>
          <a:prstGeom prst="rect">
            <a:avLst/>
          </a:prstGeom>
          <a:noFill/>
          <a:ln/>
        </p:spPr>
        <p:txBody>
          <a:bodyPr wrap="none" lIns="0" tIns="0" rIns="0" bIns="0" rtlCol="0" anchor="t"/>
          <a:lstStyle/>
          <a:p>
            <a:pPr marL="0" indent="0" algn="l">
              <a:lnSpc>
                <a:spcPct val="104000"/>
              </a:lnSpc>
              <a:buNone/>
            </a:pPr>
            <a:r>
              <a:rPr lang="en-US" sz="1600" b="1" dirty="0">
                <a:solidFill>
                  <a:srgbClr val="272D45"/>
                </a:solidFill>
                <a:latin typeface="Kanit Bold" pitchFamily="34" charset="0"/>
                <a:ea typeface="Kanit Bold" pitchFamily="34" charset="-122"/>
                <a:cs typeface="Kanit Bold" pitchFamily="34" charset="-120"/>
              </a:rPr>
              <a:t>Further Reading</a:t>
            </a:r>
            <a:endParaRPr lang="en-US" sz="1600" dirty="0"/>
          </a:p>
        </p:txBody>
      </p:sp>
      <p:sp>
        <p:nvSpPr>
          <p:cNvPr id="8" name="Text 5"/>
          <p:cNvSpPr/>
          <p:nvPr/>
        </p:nvSpPr>
        <p:spPr>
          <a:xfrm>
            <a:off x="5176609" y="1521916"/>
            <a:ext cx="6359862"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To further explore enterprise content strategy, digital marketing research, and AI search developments, consult these industry resource platforms:</a:t>
            </a:r>
            <a:endParaRPr lang="en-US" sz="1300" dirty="0"/>
          </a:p>
        </p:txBody>
      </p:sp>
      <p:pic>
        <p:nvPicPr>
          <p:cNvPr id="9" name="Image 1"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176609" y="2237184"/>
            <a:ext cx="6359862" cy="1057077"/>
          </a:xfrm>
          <a:prstGeom prst="rect">
            <a:avLst/>
          </a:prstGeom>
        </p:spPr>
      </p:pic>
      <p:sp>
        <p:nvSpPr>
          <p:cNvPr id="10" name="Text 6"/>
          <p:cNvSpPr/>
          <p:nvPr/>
        </p:nvSpPr>
        <p:spPr>
          <a:xfrm>
            <a:off x="5437151" y="2421533"/>
            <a:ext cx="5914976"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MarketingProfs</a:t>
            </a:r>
            <a:endParaRPr lang="en-US" sz="1600" dirty="0"/>
          </a:p>
        </p:txBody>
      </p:sp>
      <p:sp>
        <p:nvSpPr>
          <p:cNvPr id="11" name="Text 7"/>
          <p:cNvSpPr/>
          <p:nvPr/>
        </p:nvSpPr>
        <p:spPr>
          <a:xfrm>
            <a:off x="5437151" y="2845296"/>
            <a:ext cx="5914976" cy="264616"/>
          </a:xfrm>
          <a:prstGeom prst="rect">
            <a:avLst/>
          </a:prstGeom>
          <a:noFill/>
          <a:ln/>
        </p:spPr>
        <p:txBody>
          <a:bodyPr wrap="none" lIns="0" tIns="0" rIns="0" bIns="0" rtlCol="0" anchor="t"/>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Marketing Strategy &amp; Content Insights — </a:t>
            </a:r>
            <a:r>
              <a:rPr lang="en-US" sz="1300" b="1" u="sng" dirty="0">
                <a:solidFill>
                  <a:srgbClr val="437066"/>
                </a:solidFill>
                <a:latin typeface="Martel Sans Bold" pitchFamily="34" charset="0"/>
                <a:ea typeface="Martel Sans Bold" pitchFamily="34" charset="-122"/>
                <a:cs typeface="Martel Sans Bold" pitchFamily="34" charset="-120"/>
                <a:hlinkClick r:id="rId6">
                  <a:extLst>
                    <a:ext uri="{A12FA001-AC4F-418D-AE19-62706E023703}">
                      <ahyp:hlinkClr xmlns:ahyp="http://schemas.microsoft.com/office/drawing/2018/hyperlinkcolor" val="tx"/>
                    </a:ext>
                  </a:extLst>
                </a:hlinkClick>
              </a:rPr>
              <a:t>marketingprofs.com</a:t>
            </a:r>
            <a:endParaRPr lang="en-US" sz="1300" dirty="0"/>
          </a:p>
        </p:txBody>
      </p:sp>
      <p:pic>
        <p:nvPicPr>
          <p:cNvPr id="12"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176609" y="3459559"/>
            <a:ext cx="6359862" cy="1057077"/>
          </a:xfrm>
          <a:prstGeom prst="rect">
            <a:avLst/>
          </a:prstGeom>
        </p:spPr>
      </p:pic>
      <p:sp>
        <p:nvSpPr>
          <p:cNvPr id="13" name="Text 8"/>
          <p:cNvSpPr/>
          <p:nvPr/>
        </p:nvSpPr>
        <p:spPr>
          <a:xfrm>
            <a:off x="5437151" y="3643908"/>
            <a:ext cx="5914976"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Gartner</a:t>
            </a:r>
            <a:endParaRPr lang="en-US" sz="1600" dirty="0"/>
          </a:p>
        </p:txBody>
      </p:sp>
      <p:sp>
        <p:nvSpPr>
          <p:cNvPr id="14" name="Text 9"/>
          <p:cNvSpPr/>
          <p:nvPr/>
        </p:nvSpPr>
        <p:spPr>
          <a:xfrm>
            <a:off x="5437151" y="4067671"/>
            <a:ext cx="5914976" cy="264616"/>
          </a:xfrm>
          <a:prstGeom prst="rect">
            <a:avLst/>
          </a:prstGeom>
          <a:noFill/>
          <a:ln/>
        </p:spPr>
        <p:txBody>
          <a:bodyPr wrap="none" lIns="0" tIns="0" rIns="0" bIns="0" rtlCol="0" anchor="t"/>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Enterprise AI Trends &amp; Search Technology Research — </a:t>
            </a:r>
            <a:r>
              <a:rPr lang="en-US" sz="1300" b="1" u="sng" dirty="0">
                <a:solidFill>
                  <a:srgbClr val="437066"/>
                </a:solidFill>
                <a:latin typeface="Martel Sans Bold" pitchFamily="34" charset="0"/>
                <a:ea typeface="Martel Sans Bold" pitchFamily="34" charset="-122"/>
                <a:cs typeface="Martel Sans Bold" pitchFamily="34" charset="-120"/>
                <a:hlinkClick r:id="rId7">
                  <a:extLst>
                    <a:ext uri="{A12FA001-AC4F-418D-AE19-62706E023703}">
                      <ahyp:hlinkClr xmlns:ahyp="http://schemas.microsoft.com/office/drawing/2018/hyperlinkcolor" val="tx"/>
                    </a:ext>
                  </a:extLst>
                </a:hlinkClick>
              </a:rPr>
              <a:t>gartner.com</a:t>
            </a:r>
            <a:endParaRPr lang="en-US" sz="1300" dirty="0"/>
          </a:p>
        </p:txBody>
      </p:sp>
      <p:pic>
        <p:nvPicPr>
          <p:cNvPr id="15" name="Image 3"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176609" y="4681934"/>
            <a:ext cx="6359862" cy="1057077"/>
          </a:xfrm>
          <a:prstGeom prst="rect">
            <a:avLst/>
          </a:prstGeom>
        </p:spPr>
      </p:pic>
      <p:sp>
        <p:nvSpPr>
          <p:cNvPr id="16" name="Text 10"/>
          <p:cNvSpPr/>
          <p:nvPr/>
        </p:nvSpPr>
        <p:spPr>
          <a:xfrm>
            <a:off x="5437151" y="4866283"/>
            <a:ext cx="5914976"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Forrester</a:t>
            </a:r>
            <a:endParaRPr lang="en-US" sz="1600" dirty="0"/>
          </a:p>
        </p:txBody>
      </p:sp>
      <p:sp>
        <p:nvSpPr>
          <p:cNvPr id="17" name="Text 11"/>
          <p:cNvSpPr/>
          <p:nvPr/>
        </p:nvSpPr>
        <p:spPr>
          <a:xfrm>
            <a:off x="5437151" y="5290046"/>
            <a:ext cx="5914976" cy="264616"/>
          </a:xfrm>
          <a:prstGeom prst="rect">
            <a:avLst/>
          </a:prstGeom>
          <a:noFill/>
          <a:ln/>
        </p:spPr>
        <p:txBody>
          <a:bodyPr wrap="none" lIns="0" tIns="0" rIns="0" bIns="0" rtlCol="0" anchor="t"/>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Emerging Technology &amp; Market Dynamics — </a:t>
            </a:r>
            <a:r>
              <a:rPr lang="en-US" sz="1300" b="1" u="sng" dirty="0">
                <a:solidFill>
                  <a:srgbClr val="437066"/>
                </a:solidFill>
                <a:latin typeface="Martel Sans Bold" pitchFamily="34" charset="0"/>
                <a:ea typeface="Martel Sans Bold" pitchFamily="34" charset="-122"/>
                <a:cs typeface="Martel Sans Bold" pitchFamily="34" charset="-120"/>
                <a:hlinkClick r:id="rId8">
                  <a:extLst>
                    <a:ext uri="{A12FA001-AC4F-418D-AE19-62706E023703}">
                      <ahyp:hlinkClr xmlns:ahyp="http://schemas.microsoft.com/office/drawing/2018/hyperlinkcolor" val="tx"/>
                    </a:ext>
                  </a:extLst>
                </a:hlinkClick>
              </a:rPr>
              <a:t>forrester.com</a:t>
            </a:r>
            <a:endParaRPr lang="en-US" sz="1300" dirty="0"/>
          </a:p>
        </p:txBody>
      </p:sp>
      <p:pic>
        <p:nvPicPr>
          <p:cNvPr id="19" name="Picture 18">
            <a:extLst>
              <a:ext uri="{FF2B5EF4-FFF2-40B4-BE49-F238E27FC236}">
                <a16:creationId xmlns:a16="http://schemas.microsoft.com/office/drawing/2014/main" id="{4C882422-DEC9-C493-CCA7-9FEB97C3005C}"/>
              </a:ext>
            </a:extLst>
          </p:cNvPr>
          <p:cNvPicPr>
            <a:picLocks noChangeAspect="1"/>
          </p:cNvPicPr>
          <p:nvPr/>
        </p:nvPicPr>
        <p:blipFill>
          <a:blip r:embed="rId9"/>
          <a:stretch>
            <a:fillRect/>
          </a:stretch>
        </p:blipFill>
        <p:spPr>
          <a:xfrm>
            <a:off x="2150482" y="1294177"/>
            <a:ext cx="1127356" cy="112735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19809" y="0"/>
            <a:ext cx="4571886" cy="6858000"/>
          </a:xfrm>
          <a:prstGeom prst="rect">
            <a:avLst/>
          </a:prstGeom>
        </p:spPr>
      </p:pic>
      <p:sp>
        <p:nvSpPr>
          <p:cNvPr id="3" name="Text 0"/>
          <p:cNvSpPr/>
          <p:nvPr/>
        </p:nvSpPr>
        <p:spPr>
          <a:xfrm>
            <a:off x="661475" y="1167507"/>
            <a:ext cx="6296860" cy="516731"/>
          </a:xfrm>
          <a:prstGeom prst="rect">
            <a:avLst/>
          </a:prstGeom>
          <a:noFill/>
          <a:ln/>
        </p:spPr>
        <p:txBody>
          <a:bodyPr wrap="none" lIns="0" tIns="0" rIns="0" bIns="0" rtlCol="0" anchor="t"/>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The Collapse of the Ten Blue Links</a:t>
            </a:r>
            <a:endParaRPr lang="en-US" sz="3250" dirty="0"/>
          </a:p>
        </p:txBody>
      </p:sp>
      <p:sp>
        <p:nvSpPr>
          <p:cNvPr id="4" name="Text 1"/>
          <p:cNvSpPr/>
          <p:nvPr/>
        </p:nvSpPr>
        <p:spPr>
          <a:xfrm>
            <a:off x="661475" y="1932285"/>
            <a:ext cx="6296860" cy="2381548"/>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For over two decades, SEO served as the unchallenged foundation of organic digital growth. Enterprise budgets, inbound demand models, and content strategies were all engineered around a single goal: rank high on a SERP and capture the organic click. That legacy model is rapidly collapsing. The explosive adoption of AI-native search environments — ChatGPT Search, Perplexity AI, Anthropic's Claude, and Google's AI Overviews — has fundamentally transformed how buyers discover information. Rather than clicking through ten fragmented links, searchers now receive direct, structured, synthesized answers generated by Large Language Models.</a:t>
            </a:r>
            <a:endParaRPr lang="en-US" sz="1300" dirty="0"/>
          </a:p>
        </p:txBody>
      </p:sp>
      <p:sp>
        <p:nvSpPr>
          <p:cNvPr id="5" name="Shape 2"/>
          <p:cNvSpPr/>
          <p:nvPr/>
        </p:nvSpPr>
        <p:spPr>
          <a:xfrm>
            <a:off x="661475" y="4499868"/>
            <a:ext cx="6296860" cy="1190526"/>
          </a:xfrm>
          <a:prstGeom prst="roundRect">
            <a:avLst>
              <a:gd name="adj" fmla="val 5835"/>
            </a:avLst>
          </a:prstGeom>
          <a:solidFill>
            <a:srgbClr val="DFECE9"/>
          </a:solidFill>
          <a:ln/>
        </p:spPr>
        <p:txBody>
          <a:bodyPr/>
          <a:lstStyle/>
          <a:p>
            <a:endParaRPr lang="en-US"/>
          </a:p>
        </p:txBody>
      </p:sp>
      <p:pic>
        <p:nvPicPr>
          <p:cNvPr id="6" name="Image 1" descr="preencoded.png"/>
          <p:cNvPicPr>
            <a:picLocks noChangeAspect="1"/>
          </p:cNvPicPr>
          <p:nvPr/>
        </p:nvPicPr>
        <p:blipFill>
          <a:blip r:embed="rId4"/>
          <a:stretch>
            <a:fillRect/>
          </a:stretch>
        </p:blipFill>
        <p:spPr>
          <a:xfrm>
            <a:off x="826769" y="4739580"/>
            <a:ext cx="206667" cy="165298"/>
          </a:xfrm>
          <a:prstGeom prst="rect">
            <a:avLst/>
          </a:prstGeom>
        </p:spPr>
      </p:pic>
      <p:sp>
        <p:nvSpPr>
          <p:cNvPr id="7" name="Text 3"/>
          <p:cNvSpPr/>
          <p:nvPr/>
        </p:nvSpPr>
        <p:spPr>
          <a:xfrm>
            <a:off x="1198731" y="4706441"/>
            <a:ext cx="5594309"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000000"/>
                </a:solidFill>
                <a:latin typeface="Martel Sans" pitchFamily="34" charset="0"/>
                <a:ea typeface="Martel Sans" pitchFamily="34" charset="-122"/>
                <a:cs typeface="Martel Sans" pitchFamily="34" charset="-120"/>
              </a:rPr>
              <a:t>Brands that master GEO will dominate digital mindshare. Those clinging to legacy keyword tactics will slowly vanish from user discovery.</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61475" y="1308001"/>
            <a:ext cx="10868745" cy="516731"/>
          </a:xfrm>
          <a:prstGeom prst="rect">
            <a:avLst/>
          </a:prstGeom>
          <a:noFill/>
          <a:ln/>
        </p:spPr>
        <p:txBody>
          <a:bodyPr wrap="none" lIns="0" tIns="0" rIns="0" bIns="0" rtlCol="0" anchor="t"/>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What Is Generative Engine Optimization?</a:t>
            </a:r>
            <a:endParaRPr lang="en-US" sz="3250" dirty="0"/>
          </a:p>
        </p:txBody>
      </p:sp>
      <p:sp>
        <p:nvSpPr>
          <p:cNvPr id="3" name="Shape 1"/>
          <p:cNvSpPr/>
          <p:nvPr/>
        </p:nvSpPr>
        <p:spPr>
          <a:xfrm>
            <a:off x="542415" y="2072779"/>
            <a:ext cx="5470785" cy="2060972"/>
          </a:xfrm>
          <a:prstGeom prst="roundRect">
            <a:avLst>
              <a:gd name="adj" fmla="val 5778"/>
            </a:avLst>
          </a:prstGeom>
          <a:solidFill>
            <a:srgbClr val="437066"/>
          </a:solidFill>
          <a:ln/>
        </p:spPr>
        <p:txBody>
          <a:bodyPr/>
          <a:lstStyle/>
          <a:p>
            <a:endParaRPr lang="en-US"/>
          </a:p>
        </p:txBody>
      </p:sp>
      <p:sp>
        <p:nvSpPr>
          <p:cNvPr id="4" name="Text 2"/>
          <p:cNvSpPr/>
          <p:nvPr/>
        </p:nvSpPr>
        <p:spPr>
          <a:xfrm>
            <a:off x="707710" y="2238077"/>
            <a:ext cx="5140196" cy="258465"/>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Kanit Light" pitchFamily="34" charset="0"/>
                <a:ea typeface="Kanit Light" pitchFamily="34" charset="-122"/>
                <a:cs typeface="Kanit Light" pitchFamily="34" charset="-120"/>
              </a:rPr>
              <a:t>The New Discipline</a:t>
            </a:r>
            <a:endParaRPr lang="en-US" sz="1600" dirty="0"/>
          </a:p>
        </p:txBody>
      </p:sp>
      <p:sp>
        <p:nvSpPr>
          <p:cNvPr id="5" name="Text 3"/>
          <p:cNvSpPr/>
          <p:nvPr/>
        </p:nvSpPr>
        <p:spPr>
          <a:xfrm>
            <a:off x="707710" y="2661841"/>
            <a:ext cx="5140196" cy="1323082"/>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FFFFFF"/>
                </a:solidFill>
                <a:latin typeface="Martel Sans" pitchFamily="34" charset="0"/>
                <a:ea typeface="Martel Sans" pitchFamily="34" charset="-122"/>
                <a:cs typeface="Martel Sans" pitchFamily="34" charset="-120"/>
              </a:rPr>
              <a:t>GEO is the strategic methodology of optimizing digital assets, semantic entity graphs, proprietary research datasets, and unstructured web content so that conversational AI models </a:t>
            </a:r>
            <a:r>
              <a:rPr lang="en-US" sz="1300" b="1" dirty="0">
                <a:solidFill>
                  <a:srgbClr val="FFFFFF"/>
                </a:solidFill>
                <a:latin typeface="Martel Sans Bold" pitchFamily="34" charset="0"/>
                <a:ea typeface="Martel Sans Bold" pitchFamily="34" charset="-122"/>
                <a:cs typeface="Martel Sans Bold" pitchFamily="34" charset="-120"/>
              </a:rPr>
              <a:t>cite, reference, and recommend</a:t>
            </a:r>
            <a:r>
              <a:rPr lang="en-US" sz="1300" dirty="0">
                <a:solidFill>
                  <a:srgbClr val="FFFFFF"/>
                </a:solidFill>
                <a:latin typeface="Martel Sans" pitchFamily="34" charset="0"/>
                <a:ea typeface="Martel Sans" pitchFamily="34" charset="-122"/>
                <a:cs typeface="Martel Sans" pitchFamily="34" charset="-120"/>
              </a:rPr>
              <a:t> your brand within synthesized responses.</a:t>
            </a:r>
            <a:endParaRPr lang="en-US" sz="1300" dirty="0"/>
          </a:p>
        </p:txBody>
      </p:sp>
      <p:sp>
        <p:nvSpPr>
          <p:cNvPr id="6" name="Text 4"/>
          <p:cNvSpPr/>
          <p:nvPr/>
        </p:nvSpPr>
        <p:spPr>
          <a:xfrm>
            <a:off x="6303904" y="2238077"/>
            <a:ext cx="5232666" cy="258465"/>
          </a:xfrm>
          <a:prstGeom prst="rect">
            <a:avLst/>
          </a:prstGeom>
          <a:noFill/>
          <a:ln/>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The Zero-Click Reality</a:t>
            </a:r>
            <a:endParaRPr lang="en-US" sz="1600" dirty="0"/>
          </a:p>
        </p:txBody>
      </p:sp>
      <p:sp>
        <p:nvSpPr>
          <p:cNvPr id="7" name="Text 5"/>
          <p:cNvSpPr/>
          <p:nvPr/>
        </p:nvSpPr>
        <p:spPr>
          <a:xfrm>
            <a:off x="6303904" y="2661841"/>
            <a:ext cx="5232666" cy="1323082"/>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In a zero-click world, the user never visits your site from a SERP. Instead, an AI engine synthesizes an answer and optionally cites a source. Discoverability now means </a:t>
            </a:r>
            <a:r>
              <a:rPr lang="en-US" sz="1300" b="1" dirty="0">
                <a:solidFill>
                  <a:srgbClr val="2C3249"/>
                </a:solidFill>
                <a:latin typeface="Martel Sans Bold" pitchFamily="34" charset="0"/>
                <a:ea typeface="Martel Sans Bold" pitchFamily="34" charset="-122"/>
                <a:cs typeface="Martel Sans Bold" pitchFamily="34" charset="-120"/>
              </a:rPr>
              <a:t>being the cited authority</a:t>
            </a:r>
            <a:r>
              <a:rPr lang="en-US" sz="1300" dirty="0">
                <a:solidFill>
                  <a:srgbClr val="2C3249"/>
                </a:solidFill>
                <a:latin typeface="Martel Sans" pitchFamily="34" charset="0"/>
                <a:ea typeface="Martel Sans" pitchFamily="34" charset="-122"/>
                <a:cs typeface="Martel Sans" pitchFamily="34" charset="-120"/>
              </a:rPr>
              <a:t> — not the highest-ranked URL. GEO is how you earn that position, consistently and at scale.</a:t>
            </a:r>
            <a:endParaRPr lang="en-US" sz="1300" dirty="0"/>
          </a:p>
        </p:txBody>
      </p:sp>
      <p:sp>
        <p:nvSpPr>
          <p:cNvPr id="8" name="Shape 6"/>
          <p:cNvSpPr/>
          <p:nvPr/>
        </p:nvSpPr>
        <p:spPr>
          <a:xfrm>
            <a:off x="661475" y="4319786"/>
            <a:ext cx="2593216" cy="1230213"/>
          </a:xfrm>
          <a:prstGeom prst="roundRect">
            <a:avLst>
              <a:gd name="adj" fmla="val 5647"/>
            </a:avLst>
          </a:prstGeom>
          <a:solidFill>
            <a:srgbClr val="DFECE9"/>
          </a:solidFill>
          <a:ln w="6350">
            <a:solidFill>
              <a:srgbClr val="C5D2CF"/>
            </a:solidFill>
            <a:prstDash val="solid"/>
          </a:ln>
        </p:spPr>
        <p:txBody>
          <a:bodyPr/>
          <a:lstStyle/>
          <a:p>
            <a:endParaRPr lang="en-US"/>
          </a:p>
        </p:txBody>
      </p:sp>
      <p:sp>
        <p:nvSpPr>
          <p:cNvPr id="9" name="Text 7"/>
          <p:cNvSpPr/>
          <p:nvPr/>
        </p:nvSpPr>
        <p:spPr>
          <a:xfrm>
            <a:off x="833119" y="4491434"/>
            <a:ext cx="2249927"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ChatGPT Search</a:t>
            </a:r>
            <a:endParaRPr lang="en-US" sz="1600" dirty="0"/>
          </a:p>
        </p:txBody>
      </p:sp>
      <p:sp>
        <p:nvSpPr>
          <p:cNvPr id="10" name="Text 8"/>
          <p:cNvSpPr/>
          <p:nvPr/>
        </p:nvSpPr>
        <p:spPr>
          <a:xfrm>
            <a:off x="833119" y="4849118"/>
            <a:ext cx="2249927"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OpenAI's conversational search layer</a:t>
            </a:r>
            <a:endParaRPr lang="en-US" sz="1300" dirty="0"/>
          </a:p>
        </p:txBody>
      </p:sp>
      <p:sp>
        <p:nvSpPr>
          <p:cNvPr id="11" name="Shape 9"/>
          <p:cNvSpPr/>
          <p:nvPr/>
        </p:nvSpPr>
        <p:spPr>
          <a:xfrm>
            <a:off x="3419985" y="4319786"/>
            <a:ext cx="2593216" cy="1230213"/>
          </a:xfrm>
          <a:prstGeom prst="roundRect">
            <a:avLst>
              <a:gd name="adj" fmla="val 5647"/>
            </a:avLst>
          </a:prstGeom>
          <a:solidFill>
            <a:srgbClr val="DFECE9"/>
          </a:solidFill>
          <a:ln w="6350">
            <a:solidFill>
              <a:srgbClr val="C5D2CF"/>
            </a:solidFill>
            <a:prstDash val="solid"/>
          </a:ln>
        </p:spPr>
        <p:txBody>
          <a:bodyPr/>
          <a:lstStyle/>
          <a:p>
            <a:endParaRPr lang="en-US"/>
          </a:p>
        </p:txBody>
      </p:sp>
      <p:sp>
        <p:nvSpPr>
          <p:cNvPr id="12" name="Text 10"/>
          <p:cNvSpPr/>
          <p:nvPr/>
        </p:nvSpPr>
        <p:spPr>
          <a:xfrm>
            <a:off x="3591629" y="4491434"/>
            <a:ext cx="2249927"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Perplexity AI</a:t>
            </a:r>
            <a:endParaRPr lang="en-US" sz="1600" dirty="0"/>
          </a:p>
        </p:txBody>
      </p:sp>
      <p:sp>
        <p:nvSpPr>
          <p:cNvPr id="13" name="Text 11"/>
          <p:cNvSpPr/>
          <p:nvPr/>
        </p:nvSpPr>
        <p:spPr>
          <a:xfrm>
            <a:off x="3591629" y="4849118"/>
            <a:ext cx="2249927"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Real-time retrieval-augmented answers</a:t>
            </a:r>
            <a:endParaRPr lang="en-US" sz="1300" dirty="0"/>
          </a:p>
        </p:txBody>
      </p:sp>
      <p:sp>
        <p:nvSpPr>
          <p:cNvPr id="14" name="Shape 12"/>
          <p:cNvSpPr/>
          <p:nvPr/>
        </p:nvSpPr>
        <p:spPr>
          <a:xfrm>
            <a:off x="6178495" y="4319786"/>
            <a:ext cx="2593216" cy="1230213"/>
          </a:xfrm>
          <a:prstGeom prst="roundRect">
            <a:avLst>
              <a:gd name="adj" fmla="val 5647"/>
            </a:avLst>
          </a:prstGeom>
          <a:solidFill>
            <a:srgbClr val="DFECE9"/>
          </a:solidFill>
          <a:ln w="6350">
            <a:solidFill>
              <a:srgbClr val="C5D2CF"/>
            </a:solidFill>
            <a:prstDash val="solid"/>
          </a:ln>
        </p:spPr>
        <p:txBody>
          <a:bodyPr/>
          <a:lstStyle/>
          <a:p>
            <a:endParaRPr lang="en-US"/>
          </a:p>
        </p:txBody>
      </p:sp>
      <p:sp>
        <p:nvSpPr>
          <p:cNvPr id="15" name="Text 13"/>
          <p:cNvSpPr/>
          <p:nvPr/>
        </p:nvSpPr>
        <p:spPr>
          <a:xfrm>
            <a:off x="6350139" y="4491434"/>
            <a:ext cx="2249927"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Google AI Overviews</a:t>
            </a:r>
            <a:endParaRPr lang="en-US" sz="1600" dirty="0"/>
          </a:p>
        </p:txBody>
      </p:sp>
      <p:sp>
        <p:nvSpPr>
          <p:cNvPr id="16" name="Text 14"/>
          <p:cNvSpPr/>
          <p:nvPr/>
        </p:nvSpPr>
        <p:spPr>
          <a:xfrm>
            <a:off x="6350139" y="4849118"/>
            <a:ext cx="2249927"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Generative summaries atop SERPs</a:t>
            </a:r>
            <a:endParaRPr lang="en-US" sz="1300" dirty="0"/>
          </a:p>
        </p:txBody>
      </p:sp>
      <p:sp>
        <p:nvSpPr>
          <p:cNvPr id="17" name="Shape 15"/>
          <p:cNvSpPr/>
          <p:nvPr/>
        </p:nvSpPr>
        <p:spPr>
          <a:xfrm>
            <a:off x="8937005" y="4319786"/>
            <a:ext cx="2593216" cy="1230213"/>
          </a:xfrm>
          <a:prstGeom prst="roundRect">
            <a:avLst>
              <a:gd name="adj" fmla="val 5647"/>
            </a:avLst>
          </a:prstGeom>
          <a:solidFill>
            <a:srgbClr val="DFECE9"/>
          </a:solidFill>
          <a:ln w="6350">
            <a:solidFill>
              <a:srgbClr val="C5D2CF"/>
            </a:solidFill>
            <a:prstDash val="solid"/>
          </a:ln>
        </p:spPr>
        <p:txBody>
          <a:bodyPr/>
          <a:lstStyle/>
          <a:p>
            <a:endParaRPr lang="en-US"/>
          </a:p>
        </p:txBody>
      </p:sp>
      <p:sp>
        <p:nvSpPr>
          <p:cNvPr id="18" name="Text 16"/>
          <p:cNvSpPr/>
          <p:nvPr/>
        </p:nvSpPr>
        <p:spPr>
          <a:xfrm>
            <a:off x="9108649" y="4491434"/>
            <a:ext cx="2249927"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Anthropic Claude</a:t>
            </a:r>
            <a:endParaRPr lang="en-US" sz="1600" dirty="0"/>
          </a:p>
        </p:txBody>
      </p:sp>
      <p:sp>
        <p:nvSpPr>
          <p:cNvPr id="19" name="Text 17"/>
          <p:cNvSpPr/>
          <p:nvPr/>
        </p:nvSpPr>
        <p:spPr>
          <a:xfrm>
            <a:off x="9108649" y="4849118"/>
            <a:ext cx="2249927"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Enterprise-grade conversational AI</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61475" y="536575"/>
            <a:ext cx="10868745" cy="516731"/>
          </a:xfrm>
          <a:prstGeom prst="rect">
            <a:avLst/>
          </a:prstGeom>
          <a:noFill/>
          <a:ln/>
        </p:spPr>
        <p:txBody>
          <a:bodyPr wrap="none" lIns="0" tIns="0" rIns="0" bIns="0" rtlCol="0" anchor="t"/>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Traditional SEO vs. GEO: The Core Paradigm Shift</a:t>
            </a:r>
            <a:endParaRPr lang="en-US" sz="3250" dirty="0"/>
          </a:p>
        </p:txBody>
      </p:sp>
      <p:sp>
        <p:nvSpPr>
          <p:cNvPr id="3" name="Text 1"/>
          <p:cNvSpPr/>
          <p:nvPr/>
        </p:nvSpPr>
        <p:spPr>
          <a:xfrm>
            <a:off x="661475" y="1384002"/>
            <a:ext cx="10868745"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To execute GEO effectively, organizations must unlearn the foundational mechanics of legacy SEO. The table below maps the critical differences — from optimization targets to success metrics — across both paradigms.</a:t>
            </a:r>
            <a:endParaRPr lang="en-US" sz="1300" dirty="0"/>
          </a:p>
        </p:txBody>
      </p:sp>
      <p:sp>
        <p:nvSpPr>
          <p:cNvPr id="4" name="Shape 2"/>
          <p:cNvSpPr/>
          <p:nvPr/>
        </p:nvSpPr>
        <p:spPr>
          <a:xfrm>
            <a:off x="661475" y="2099270"/>
            <a:ext cx="10868745" cy="4222055"/>
          </a:xfrm>
          <a:prstGeom prst="roundRect">
            <a:avLst>
              <a:gd name="adj" fmla="val 1645"/>
            </a:avLst>
          </a:prstGeom>
          <a:noFill/>
          <a:ln w="6350">
            <a:solidFill>
              <a:srgbClr val="000000">
                <a:alpha val="8000"/>
              </a:srgbClr>
            </a:solidFill>
            <a:prstDash val="solid"/>
          </a:ln>
        </p:spPr>
        <p:txBody>
          <a:bodyPr/>
          <a:lstStyle/>
          <a:p>
            <a:endParaRPr lang="en-US"/>
          </a:p>
        </p:txBody>
      </p:sp>
      <p:sp>
        <p:nvSpPr>
          <p:cNvPr id="5" name="Shape 3"/>
          <p:cNvSpPr/>
          <p:nvPr/>
        </p:nvSpPr>
        <p:spPr>
          <a:xfrm>
            <a:off x="661475" y="2584549"/>
            <a:ext cx="10868745" cy="10337"/>
          </a:xfrm>
          <a:prstGeom prst="rect">
            <a:avLst/>
          </a:prstGeom>
          <a:solidFill>
            <a:srgbClr val="000000">
              <a:alpha val="8000"/>
            </a:srgbClr>
          </a:solidFill>
          <a:ln/>
        </p:spPr>
        <p:txBody>
          <a:bodyPr/>
          <a:lstStyle/>
          <a:p>
            <a:endParaRPr lang="en-US"/>
          </a:p>
        </p:txBody>
      </p:sp>
      <p:sp>
        <p:nvSpPr>
          <p:cNvPr id="6" name="Shape 4"/>
          <p:cNvSpPr/>
          <p:nvPr/>
        </p:nvSpPr>
        <p:spPr>
          <a:xfrm>
            <a:off x="661475" y="3331270"/>
            <a:ext cx="10868745" cy="10337"/>
          </a:xfrm>
          <a:prstGeom prst="rect">
            <a:avLst/>
          </a:prstGeom>
          <a:solidFill>
            <a:srgbClr val="000000">
              <a:alpha val="8000"/>
            </a:srgbClr>
          </a:solidFill>
          <a:ln/>
        </p:spPr>
        <p:txBody>
          <a:bodyPr/>
          <a:lstStyle/>
          <a:p>
            <a:endParaRPr lang="en-US"/>
          </a:p>
        </p:txBody>
      </p:sp>
      <p:sp>
        <p:nvSpPr>
          <p:cNvPr id="7" name="Shape 5"/>
          <p:cNvSpPr/>
          <p:nvPr/>
        </p:nvSpPr>
        <p:spPr>
          <a:xfrm>
            <a:off x="661475" y="4077990"/>
            <a:ext cx="10868745" cy="10337"/>
          </a:xfrm>
          <a:prstGeom prst="rect">
            <a:avLst/>
          </a:prstGeom>
          <a:solidFill>
            <a:srgbClr val="000000">
              <a:alpha val="8000"/>
            </a:srgbClr>
          </a:solidFill>
          <a:ln/>
        </p:spPr>
        <p:txBody>
          <a:bodyPr/>
          <a:lstStyle/>
          <a:p>
            <a:endParaRPr lang="en-US"/>
          </a:p>
        </p:txBody>
      </p:sp>
      <p:sp>
        <p:nvSpPr>
          <p:cNvPr id="8" name="Shape 6"/>
          <p:cNvSpPr/>
          <p:nvPr/>
        </p:nvSpPr>
        <p:spPr>
          <a:xfrm>
            <a:off x="661475" y="4824710"/>
            <a:ext cx="10868745" cy="10337"/>
          </a:xfrm>
          <a:prstGeom prst="rect">
            <a:avLst/>
          </a:prstGeom>
          <a:solidFill>
            <a:srgbClr val="000000">
              <a:alpha val="8000"/>
            </a:srgbClr>
          </a:solidFill>
          <a:ln/>
        </p:spPr>
        <p:txBody>
          <a:bodyPr/>
          <a:lstStyle/>
          <a:p>
            <a:endParaRPr lang="en-US"/>
          </a:p>
        </p:txBody>
      </p:sp>
      <p:sp>
        <p:nvSpPr>
          <p:cNvPr id="9" name="Shape 7"/>
          <p:cNvSpPr/>
          <p:nvPr/>
        </p:nvSpPr>
        <p:spPr>
          <a:xfrm>
            <a:off x="661475" y="5571430"/>
            <a:ext cx="10868745" cy="10337"/>
          </a:xfrm>
          <a:prstGeom prst="rect">
            <a:avLst/>
          </a:prstGeom>
          <a:solidFill>
            <a:srgbClr val="000000">
              <a:alpha val="8000"/>
            </a:srgbClr>
          </a:solidFill>
          <a:ln/>
        </p:spPr>
        <p:txBody>
          <a:bodyPr/>
          <a:lstStyle/>
          <a:p>
            <a:endParaRPr lang="en-US"/>
          </a:p>
        </p:txBody>
      </p:sp>
      <p:sp>
        <p:nvSpPr>
          <p:cNvPr id="10" name="Shape 8"/>
          <p:cNvSpPr/>
          <p:nvPr/>
        </p:nvSpPr>
        <p:spPr>
          <a:xfrm>
            <a:off x="667924" y="2105620"/>
            <a:ext cx="2388235" cy="478929"/>
          </a:xfrm>
          <a:custGeom>
            <a:avLst/>
            <a:gdLst/>
            <a:ahLst/>
            <a:cxnLst/>
            <a:rect l="l" t="t" r="r" b="b"/>
            <a:pathLst>
              <a:path w="2388235" h="478929">
                <a:moveTo>
                  <a:pt x="57887" y="0"/>
                </a:moveTo>
                <a:lnTo>
                  <a:pt x="2388235" y="0"/>
                </a:lnTo>
                <a:lnTo>
                  <a:pt x="2388235" y="478929"/>
                </a:lnTo>
                <a:lnTo>
                  <a:pt x="0" y="478929"/>
                </a:lnTo>
                <a:lnTo>
                  <a:pt x="0" y="57888"/>
                </a:lnTo>
                <a:arcTo wR="57887" hR="57888" stAng="10800000" swAng="5400000"/>
                <a:close/>
              </a:path>
            </a:pathLst>
          </a:custGeom>
          <a:solidFill>
            <a:srgbClr val="437066"/>
          </a:solidFill>
          <a:ln/>
        </p:spPr>
        <p:txBody>
          <a:bodyPr/>
          <a:lstStyle/>
          <a:p>
            <a:endParaRPr lang="en-US"/>
          </a:p>
        </p:txBody>
      </p:sp>
      <p:sp>
        <p:nvSpPr>
          <p:cNvPr id="11" name="Text 9"/>
          <p:cNvSpPr/>
          <p:nvPr/>
        </p:nvSpPr>
        <p:spPr>
          <a:xfrm>
            <a:off x="833218" y="2211189"/>
            <a:ext cx="2667231" cy="264616"/>
          </a:xfrm>
          <a:prstGeom prst="rect">
            <a:avLst/>
          </a:prstGeom>
          <a:noFill/>
          <a:ln/>
        </p:spPr>
        <p:txBody>
          <a:bodyPr wrap="none" lIns="0" tIns="0" rIns="0" bIns="0" rtlCol="0" anchor="t"/>
          <a:lstStyle/>
          <a:p>
            <a:pPr marL="0" indent="0" algn="l">
              <a:lnSpc>
                <a:spcPct val="133000"/>
              </a:lnSpc>
              <a:buNone/>
            </a:pPr>
            <a:r>
              <a:rPr lang="en-US" sz="1300" b="1" dirty="0">
                <a:solidFill>
                  <a:srgbClr val="FFFFFF"/>
                </a:solidFill>
                <a:latin typeface="Martel Sans Bold" pitchFamily="34" charset="0"/>
                <a:ea typeface="Martel Sans Bold" pitchFamily="34" charset="-122"/>
                <a:cs typeface="Martel Sans Bold" pitchFamily="34" charset="-120"/>
              </a:rPr>
              <a:t>Optimization Factor</a:t>
            </a:r>
            <a:endParaRPr lang="en-US" sz="1300" dirty="0"/>
          </a:p>
        </p:txBody>
      </p:sp>
      <p:sp>
        <p:nvSpPr>
          <p:cNvPr id="12" name="Shape 10"/>
          <p:cNvSpPr/>
          <p:nvPr/>
        </p:nvSpPr>
        <p:spPr>
          <a:xfrm>
            <a:off x="3056159" y="2105620"/>
            <a:ext cx="4233856" cy="478929"/>
          </a:xfrm>
          <a:prstGeom prst="rect">
            <a:avLst/>
          </a:prstGeom>
          <a:solidFill>
            <a:srgbClr val="437066"/>
          </a:solidFill>
          <a:ln/>
        </p:spPr>
        <p:txBody>
          <a:bodyPr/>
          <a:lstStyle/>
          <a:p>
            <a:endParaRPr lang="en-US"/>
          </a:p>
        </p:txBody>
      </p:sp>
      <p:sp>
        <p:nvSpPr>
          <p:cNvPr id="13" name="Text 11"/>
          <p:cNvSpPr/>
          <p:nvPr/>
        </p:nvSpPr>
        <p:spPr>
          <a:xfrm>
            <a:off x="3221453" y="2211189"/>
            <a:ext cx="4512852" cy="264616"/>
          </a:xfrm>
          <a:prstGeom prst="rect">
            <a:avLst/>
          </a:prstGeom>
          <a:noFill/>
          <a:ln/>
        </p:spPr>
        <p:txBody>
          <a:bodyPr wrap="none" lIns="0" tIns="0" rIns="0" bIns="0" rtlCol="0" anchor="t"/>
          <a:lstStyle/>
          <a:p>
            <a:pPr marL="0" indent="0" algn="l">
              <a:lnSpc>
                <a:spcPct val="133000"/>
              </a:lnSpc>
              <a:buNone/>
            </a:pPr>
            <a:r>
              <a:rPr lang="en-US" sz="1300" b="1" dirty="0">
                <a:solidFill>
                  <a:srgbClr val="FFFFFF"/>
                </a:solidFill>
                <a:latin typeface="Martel Sans Bold" pitchFamily="34" charset="0"/>
                <a:ea typeface="Martel Sans Bold" pitchFamily="34" charset="-122"/>
                <a:cs typeface="Martel Sans Bold" pitchFamily="34" charset="-120"/>
              </a:rPr>
              <a:t>Traditional SEO</a:t>
            </a:r>
            <a:endParaRPr lang="en-US" sz="1300" dirty="0"/>
          </a:p>
        </p:txBody>
      </p:sp>
      <p:sp>
        <p:nvSpPr>
          <p:cNvPr id="14" name="Shape 12"/>
          <p:cNvSpPr/>
          <p:nvPr/>
        </p:nvSpPr>
        <p:spPr>
          <a:xfrm>
            <a:off x="7290015" y="2105620"/>
            <a:ext cx="4233856" cy="478929"/>
          </a:xfrm>
          <a:custGeom>
            <a:avLst/>
            <a:gdLst/>
            <a:ahLst/>
            <a:cxnLst/>
            <a:rect l="l" t="t" r="r" b="b"/>
            <a:pathLst>
              <a:path w="4233856" h="478929">
                <a:moveTo>
                  <a:pt x="0" y="0"/>
                </a:moveTo>
                <a:lnTo>
                  <a:pt x="4175969" y="0"/>
                </a:lnTo>
                <a:arcTo wR="57887" hR="57888" stAng="16200000" swAng="5400000"/>
                <a:lnTo>
                  <a:pt x="4233856" y="478929"/>
                </a:lnTo>
                <a:lnTo>
                  <a:pt x="0" y="478929"/>
                </a:lnTo>
                <a:lnTo>
                  <a:pt x="0" y="0"/>
                </a:lnTo>
                <a:close/>
              </a:path>
            </a:pathLst>
          </a:custGeom>
          <a:solidFill>
            <a:srgbClr val="437066"/>
          </a:solidFill>
          <a:ln/>
        </p:spPr>
        <p:txBody>
          <a:bodyPr/>
          <a:lstStyle/>
          <a:p>
            <a:endParaRPr lang="en-US"/>
          </a:p>
        </p:txBody>
      </p:sp>
      <p:sp>
        <p:nvSpPr>
          <p:cNvPr id="15" name="Text 13"/>
          <p:cNvSpPr/>
          <p:nvPr/>
        </p:nvSpPr>
        <p:spPr>
          <a:xfrm>
            <a:off x="7455309" y="2211189"/>
            <a:ext cx="4512852" cy="264616"/>
          </a:xfrm>
          <a:prstGeom prst="rect">
            <a:avLst/>
          </a:prstGeom>
          <a:noFill/>
          <a:ln/>
        </p:spPr>
        <p:txBody>
          <a:bodyPr wrap="none" lIns="0" tIns="0" rIns="0" bIns="0" rtlCol="0" anchor="t"/>
          <a:lstStyle/>
          <a:p>
            <a:pPr marL="0" indent="0" algn="l">
              <a:lnSpc>
                <a:spcPct val="133000"/>
              </a:lnSpc>
              <a:buNone/>
            </a:pPr>
            <a:r>
              <a:rPr lang="en-US" sz="1300" b="1" dirty="0">
                <a:solidFill>
                  <a:srgbClr val="FFFFFF"/>
                </a:solidFill>
                <a:latin typeface="Martel Sans Bold" pitchFamily="34" charset="0"/>
                <a:ea typeface="Martel Sans Bold" pitchFamily="34" charset="-122"/>
                <a:cs typeface="Martel Sans Bold" pitchFamily="34" charset="-120"/>
              </a:rPr>
              <a:t>Generative Engine Optimization</a:t>
            </a:r>
            <a:endParaRPr lang="en-US" sz="1300" dirty="0"/>
          </a:p>
        </p:txBody>
      </p:sp>
      <p:sp>
        <p:nvSpPr>
          <p:cNvPr id="16" name="Text 14"/>
          <p:cNvSpPr/>
          <p:nvPr/>
        </p:nvSpPr>
        <p:spPr>
          <a:xfrm>
            <a:off x="833218" y="2693293"/>
            <a:ext cx="2667231" cy="264616"/>
          </a:xfrm>
          <a:prstGeom prst="rect">
            <a:avLst/>
          </a:prstGeom>
          <a:noFill/>
          <a:ln/>
        </p:spPr>
        <p:txBody>
          <a:bodyPr wrap="none" lIns="0" tIns="0" rIns="0" bIns="0" rtlCol="0" anchor="t"/>
          <a:lstStyle/>
          <a:p>
            <a:pPr marL="0" indent="0" algn="l">
              <a:lnSpc>
                <a:spcPct val="133000"/>
              </a:lnSpc>
              <a:buNone/>
            </a:pPr>
            <a:r>
              <a:rPr lang="en-US" sz="1300" b="1" dirty="0">
                <a:solidFill>
                  <a:srgbClr val="2C3249"/>
                </a:solidFill>
                <a:latin typeface="Martel Sans Bold" pitchFamily="34" charset="0"/>
                <a:ea typeface="Martel Sans Bold" pitchFamily="34" charset="-122"/>
                <a:cs typeface="Martel Sans Bold" pitchFamily="34" charset="-120"/>
              </a:rPr>
              <a:t>Primary Goal</a:t>
            </a:r>
            <a:endParaRPr lang="en-US" sz="1300" dirty="0"/>
          </a:p>
        </p:txBody>
      </p:sp>
      <p:sp>
        <p:nvSpPr>
          <p:cNvPr id="17" name="Text 15"/>
          <p:cNvSpPr/>
          <p:nvPr/>
        </p:nvSpPr>
        <p:spPr>
          <a:xfrm>
            <a:off x="3221453" y="2693293"/>
            <a:ext cx="4512852" cy="264616"/>
          </a:xfrm>
          <a:prstGeom prst="rect">
            <a:avLst/>
          </a:prstGeom>
          <a:noFill/>
          <a:ln/>
        </p:spPr>
        <p:txBody>
          <a:bodyPr wrap="none" lIns="0" tIns="0" rIns="0" bIns="0" rtlCol="0" anchor="t"/>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Rank #1–#3 on Search Engine Result Pages</a:t>
            </a:r>
            <a:endParaRPr lang="en-US" sz="1300" dirty="0"/>
          </a:p>
        </p:txBody>
      </p:sp>
      <p:sp>
        <p:nvSpPr>
          <p:cNvPr id="18" name="Text 16"/>
          <p:cNvSpPr/>
          <p:nvPr/>
        </p:nvSpPr>
        <p:spPr>
          <a:xfrm>
            <a:off x="7455309" y="2693293"/>
            <a:ext cx="3903267"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Secure authoritative citations inside AI-generated answers</a:t>
            </a:r>
            <a:endParaRPr lang="en-US" sz="1300" dirty="0"/>
          </a:p>
        </p:txBody>
      </p:sp>
      <p:sp>
        <p:nvSpPr>
          <p:cNvPr id="19" name="Text 17"/>
          <p:cNvSpPr/>
          <p:nvPr/>
        </p:nvSpPr>
        <p:spPr>
          <a:xfrm>
            <a:off x="833218" y="3440013"/>
            <a:ext cx="2667231" cy="264616"/>
          </a:xfrm>
          <a:prstGeom prst="rect">
            <a:avLst/>
          </a:prstGeom>
          <a:noFill/>
          <a:ln/>
        </p:spPr>
        <p:txBody>
          <a:bodyPr wrap="none" lIns="0" tIns="0" rIns="0" bIns="0" rtlCol="0" anchor="t"/>
          <a:lstStyle/>
          <a:p>
            <a:pPr marL="0" indent="0" algn="l">
              <a:lnSpc>
                <a:spcPct val="133000"/>
              </a:lnSpc>
              <a:buNone/>
            </a:pPr>
            <a:r>
              <a:rPr lang="en-US" sz="1300" b="1" dirty="0">
                <a:solidFill>
                  <a:srgbClr val="2C3249"/>
                </a:solidFill>
                <a:latin typeface="Martel Sans Bold" pitchFamily="34" charset="0"/>
                <a:ea typeface="Martel Sans Bold" pitchFamily="34" charset="-122"/>
                <a:cs typeface="Martel Sans Bold" pitchFamily="34" charset="-120"/>
              </a:rPr>
              <a:t>User Interaction</a:t>
            </a:r>
            <a:endParaRPr lang="en-US" sz="1300" dirty="0"/>
          </a:p>
        </p:txBody>
      </p:sp>
      <p:sp>
        <p:nvSpPr>
          <p:cNvPr id="20" name="Text 18"/>
          <p:cNvSpPr/>
          <p:nvPr/>
        </p:nvSpPr>
        <p:spPr>
          <a:xfrm>
            <a:off x="3221453" y="3440013"/>
            <a:ext cx="4512852" cy="264616"/>
          </a:xfrm>
          <a:prstGeom prst="rect">
            <a:avLst/>
          </a:prstGeom>
          <a:noFill/>
          <a:ln/>
        </p:spPr>
        <p:txBody>
          <a:bodyPr wrap="none" lIns="0" tIns="0" rIns="0" bIns="0" rtlCol="0" anchor="t"/>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Query → Blue Links → Website Click → Funnel</a:t>
            </a:r>
            <a:endParaRPr lang="en-US" sz="1300" dirty="0"/>
          </a:p>
        </p:txBody>
      </p:sp>
      <p:sp>
        <p:nvSpPr>
          <p:cNvPr id="21" name="Text 19"/>
          <p:cNvSpPr/>
          <p:nvPr/>
        </p:nvSpPr>
        <p:spPr>
          <a:xfrm>
            <a:off x="7455309" y="3440013"/>
            <a:ext cx="3903267"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Intent Prompt → Synthesized Answer → Citation Click</a:t>
            </a:r>
            <a:endParaRPr lang="en-US" sz="1300" dirty="0"/>
          </a:p>
        </p:txBody>
      </p:sp>
      <p:sp>
        <p:nvSpPr>
          <p:cNvPr id="22" name="Text 20"/>
          <p:cNvSpPr/>
          <p:nvPr/>
        </p:nvSpPr>
        <p:spPr>
          <a:xfrm>
            <a:off x="833218" y="4186734"/>
            <a:ext cx="2667231" cy="264616"/>
          </a:xfrm>
          <a:prstGeom prst="rect">
            <a:avLst/>
          </a:prstGeom>
          <a:noFill/>
          <a:ln/>
        </p:spPr>
        <p:txBody>
          <a:bodyPr wrap="none" lIns="0" tIns="0" rIns="0" bIns="0" rtlCol="0" anchor="t"/>
          <a:lstStyle/>
          <a:p>
            <a:pPr marL="0" indent="0" algn="l">
              <a:lnSpc>
                <a:spcPct val="133000"/>
              </a:lnSpc>
              <a:buNone/>
            </a:pPr>
            <a:r>
              <a:rPr lang="en-US" sz="1300" b="1" dirty="0">
                <a:solidFill>
                  <a:srgbClr val="2C3249"/>
                </a:solidFill>
                <a:latin typeface="Martel Sans Bold" pitchFamily="34" charset="0"/>
                <a:ea typeface="Martel Sans Bold" pitchFamily="34" charset="-122"/>
                <a:cs typeface="Martel Sans Bold" pitchFamily="34" charset="-120"/>
              </a:rPr>
              <a:t>Optimization Target</a:t>
            </a:r>
            <a:endParaRPr lang="en-US" sz="1300" dirty="0"/>
          </a:p>
        </p:txBody>
      </p:sp>
      <p:sp>
        <p:nvSpPr>
          <p:cNvPr id="23" name="Text 21"/>
          <p:cNvSpPr/>
          <p:nvPr/>
        </p:nvSpPr>
        <p:spPr>
          <a:xfrm>
            <a:off x="3221453" y="4186734"/>
            <a:ext cx="4512852" cy="264616"/>
          </a:xfrm>
          <a:prstGeom prst="rect">
            <a:avLst/>
          </a:prstGeom>
          <a:noFill/>
          <a:ln/>
        </p:spPr>
        <p:txBody>
          <a:bodyPr wrap="none" lIns="0" tIns="0" rIns="0" bIns="0" rtlCol="0" anchor="t"/>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Keywords, Metadata, Page Speed, Crawlability</a:t>
            </a:r>
            <a:endParaRPr lang="en-US" sz="1300" dirty="0"/>
          </a:p>
        </p:txBody>
      </p:sp>
      <p:sp>
        <p:nvSpPr>
          <p:cNvPr id="24" name="Text 22"/>
          <p:cNvSpPr/>
          <p:nvPr/>
        </p:nvSpPr>
        <p:spPr>
          <a:xfrm>
            <a:off x="7455309" y="4186734"/>
            <a:ext cx="3903267"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Knowledge Graphs, Semantic Entities, Brand Consensus</a:t>
            </a:r>
            <a:endParaRPr lang="en-US" sz="1300" dirty="0"/>
          </a:p>
        </p:txBody>
      </p:sp>
      <p:sp>
        <p:nvSpPr>
          <p:cNvPr id="25" name="Text 23"/>
          <p:cNvSpPr/>
          <p:nvPr/>
        </p:nvSpPr>
        <p:spPr>
          <a:xfrm>
            <a:off x="833218" y="4933454"/>
            <a:ext cx="2667231" cy="264616"/>
          </a:xfrm>
          <a:prstGeom prst="rect">
            <a:avLst/>
          </a:prstGeom>
          <a:noFill/>
          <a:ln/>
        </p:spPr>
        <p:txBody>
          <a:bodyPr wrap="none" lIns="0" tIns="0" rIns="0" bIns="0" rtlCol="0" anchor="t"/>
          <a:lstStyle/>
          <a:p>
            <a:pPr marL="0" indent="0" algn="l">
              <a:lnSpc>
                <a:spcPct val="133000"/>
              </a:lnSpc>
              <a:buNone/>
            </a:pPr>
            <a:r>
              <a:rPr lang="en-US" sz="1300" b="1" dirty="0">
                <a:solidFill>
                  <a:srgbClr val="2C3249"/>
                </a:solidFill>
                <a:latin typeface="Martel Sans Bold" pitchFamily="34" charset="0"/>
                <a:ea typeface="Martel Sans Bold" pitchFamily="34" charset="-122"/>
                <a:cs typeface="Martel Sans Bold" pitchFamily="34" charset="-120"/>
              </a:rPr>
              <a:t>Content Structure</a:t>
            </a:r>
            <a:endParaRPr lang="en-US" sz="1300" dirty="0"/>
          </a:p>
        </p:txBody>
      </p:sp>
      <p:sp>
        <p:nvSpPr>
          <p:cNvPr id="26" name="Text 24"/>
          <p:cNvSpPr/>
          <p:nvPr/>
        </p:nvSpPr>
        <p:spPr>
          <a:xfrm>
            <a:off x="3221453" y="4933454"/>
            <a:ext cx="4512852" cy="264616"/>
          </a:xfrm>
          <a:prstGeom prst="rect">
            <a:avLst/>
          </a:prstGeom>
          <a:noFill/>
          <a:ln/>
        </p:spPr>
        <p:txBody>
          <a:bodyPr wrap="none" lIns="0" tIns="0" rIns="0" bIns="0" rtlCol="0" anchor="t"/>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Skimmable posts with keyword-heavy headings</a:t>
            </a:r>
            <a:endParaRPr lang="en-US" sz="1300" dirty="0"/>
          </a:p>
        </p:txBody>
      </p:sp>
      <p:sp>
        <p:nvSpPr>
          <p:cNvPr id="27" name="Text 25"/>
          <p:cNvSpPr/>
          <p:nvPr/>
        </p:nvSpPr>
        <p:spPr>
          <a:xfrm>
            <a:off x="7455309" y="4933454"/>
            <a:ext cx="3903267"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Information-dense, factual content with high source authority</a:t>
            </a:r>
            <a:endParaRPr lang="en-US" sz="1300" dirty="0"/>
          </a:p>
        </p:txBody>
      </p:sp>
      <p:sp>
        <p:nvSpPr>
          <p:cNvPr id="28" name="Text 26"/>
          <p:cNvSpPr/>
          <p:nvPr/>
        </p:nvSpPr>
        <p:spPr>
          <a:xfrm>
            <a:off x="833218" y="5680174"/>
            <a:ext cx="2667231" cy="264616"/>
          </a:xfrm>
          <a:prstGeom prst="rect">
            <a:avLst/>
          </a:prstGeom>
          <a:noFill/>
          <a:ln/>
        </p:spPr>
        <p:txBody>
          <a:bodyPr wrap="none" lIns="0" tIns="0" rIns="0" bIns="0" rtlCol="0" anchor="t"/>
          <a:lstStyle/>
          <a:p>
            <a:pPr marL="0" indent="0" algn="l">
              <a:lnSpc>
                <a:spcPct val="133000"/>
              </a:lnSpc>
              <a:buNone/>
            </a:pPr>
            <a:r>
              <a:rPr lang="en-US" sz="1300" b="1" dirty="0">
                <a:solidFill>
                  <a:srgbClr val="2C3249"/>
                </a:solidFill>
                <a:latin typeface="Martel Sans Bold" pitchFamily="34" charset="0"/>
                <a:ea typeface="Martel Sans Bold" pitchFamily="34" charset="-122"/>
                <a:cs typeface="Martel Sans Bold" pitchFamily="34" charset="-120"/>
              </a:rPr>
              <a:t>Success Metrics</a:t>
            </a:r>
            <a:endParaRPr lang="en-US" sz="1300" dirty="0"/>
          </a:p>
        </p:txBody>
      </p:sp>
      <p:sp>
        <p:nvSpPr>
          <p:cNvPr id="29" name="Text 27"/>
          <p:cNvSpPr/>
          <p:nvPr/>
        </p:nvSpPr>
        <p:spPr>
          <a:xfrm>
            <a:off x="3221453" y="5680174"/>
            <a:ext cx="4512852" cy="264616"/>
          </a:xfrm>
          <a:prstGeom prst="rect">
            <a:avLst/>
          </a:prstGeom>
          <a:noFill/>
          <a:ln/>
        </p:spPr>
        <p:txBody>
          <a:bodyPr wrap="none" lIns="0" tIns="0" rIns="0" bIns="0" rtlCol="0" anchor="t"/>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Impressions, CTR, Organic Traffic Volume</a:t>
            </a:r>
            <a:endParaRPr lang="en-US" sz="1300" dirty="0"/>
          </a:p>
        </p:txBody>
      </p:sp>
      <p:sp>
        <p:nvSpPr>
          <p:cNvPr id="30" name="Text 28"/>
          <p:cNvSpPr/>
          <p:nvPr/>
        </p:nvSpPr>
        <p:spPr>
          <a:xfrm>
            <a:off x="7455309" y="5680174"/>
            <a:ext cx="3903267"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Brand Share of Voice, Referral Traffic, Citation Frequency</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1695" cy="2067421"/>
          </a:xfrm>
          <a:prstGeom prst="rect">
            <a:avLst/>
          </a:prstGeom>
        </p:spPr>
      </p:pic>
      <p:sp>
        <p:nvSpPr>
          <p:cNvPr id="3" name="Text 0"/>
          <p:cNvSpPr/>
          <p:nvPr/>
        </p:nvSpPr>
        <p:spPr>
          <a:xfrm>
            <a:off x="661475" y="2670274"/>
            <a:ext cx="10868745" cy="413445"/>
          </a:xfrm>
          <a:prstGeom prst="rect">
            <a:avLst/>
          </a:prstGeom>
          <a:noFill/>
          <a:ln/>
        </p:spPr>
        <p:txBody>
          <a:bodyPr wrap="none" lIns="0" tIns="0" rIns="0" bIns="0" rtlCol="0" anchor="t"/>
          <a:lstStyle/>
          <a:p>
            <a:pPr marL="0" indent="0" algn="l">
              <a:lnSpc>
                <a:spcPct val="104000"/>
              </a:lnSpc>
              <a:buNone/>
            </a:pPr>
            <a:r>
              <a:rPr lang="en-US" sz="2600" dirty="0">
                <a:solidFill>
                  <a:srgbClr val="272D45"/>
                </a:solidFill>
                <a:latin typeface="Kanit Light" pitchFamily="34" charset="0"/>
                <a:ea typeface="Kanit Light" pitchFamily="34" charset="-122"/>
                <a:cs typeface="Kanit Light" pitchFamily="34" charset="-120"/>
              </a:rPr>
              <a:t>How Generative AI Models Select and Cite Sources</a:t>
            </a:r>
            <a:endParaRPr lang="en-US" sz="2600" dirty="0"/>
          </a:p>
        </p:txBody>
      </p:sp>
      <p:sp>
        <p:nvSpPr>
          <p:cNvPr id="4" name="Text 1"/>
          <p:cNvSpPr/>
          <p:nvPr/>
        </p:nvSpPr>
        <p:spPr>
          <a:xfrm>
            <a:off x="661475" y="3331766"/>
            <a:ext cx="10868745"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Understanding how conversational engines select sources requires examining their underlying technical architecture. Most modern retrieval-augmented generative systems rely on a sophisticated multi-stage pipeline that combines real-time web retrieval, semantic matching, and fact-density scoring.</a:t>
            </a:r>
            <a:endParaRPr lang="en-US" sz="1300" dirty="0"/>
          </a:p>
        </p:txBody>
      </p:sp>
      <p:sp>
        <p:nvSpPr>
          <p:cNvPr id="5" name="Shape 2"/>
          <p:cNvSpPr/>
          <p:nvPr/>
        </p:nvSpPr>
        <p:spPr>
          <a:xfrm>
            <a:off x="661475" y="4311650"/>
            <a:ext cx="372061" cy="372070"/>
          </a:xfrm>
          <a:prstGeom prst="roundRect">
            <a:avLst>
              <a:gd name="adj" fmla="val 18670"/>
            </a:avLst>
          </a:prstGeom>
          <a:solidFill>
            <a:srgbClr val="DFECE9"/>
          </a:solidFill>
          <a:ln w="6350">
            <a:solidFill>
              <a:srgbClr val="C5D2CF"/>
            </a:solidFill>
            <a:prstDash val="solid"/>
          </a:ln>
        </p:spPr>
        <p:txBody>
          <a:bodyPr/>
          <a:lstStyle/>
          <a:p>
            <a:endParaRPr lang="en-US"/>
          </a:p>
        </p:txBody>
      </p:sp>
      <p:sp>
        <p:nvSpPr>
          <p:cNvPr id="6" name="Text 3"/>
          <p:cNvSpPr/>
          <p:nvPr/>
        </p:nvSpPr>
        <p:spPr>
          <a:xfrm>
            <a:off x="723485" y="4342656"/>
            <a:ext cx="248041" cy="310059"/>
          </a:xfrm>
          <a:prstGeom prst="rect">
            <a:avLst/>
          </a:prstGeom>
          <a:noFill/>
          <a:ln/>
        </p:spPr>
        <p:txBody>
          <a:bodyPr wrap="none" lIns="0" tIns="0" rIns="0" bIns="0" rtlCol="0" anchor="ctr"/>
          <a:lstStyle/>
          <a:p>
            <a:pPr marL="0" indent="0" algn="ctr">
              <a:lnSpc>
                <a:spcPct val="100000"/>
              </a:lnSpc>
              <a:buNone/>
            </a:pPr>
            <a:r>
              <a:rPr lang="en-US" sz="1950" dirty="0">
                <a:solidFill>
                  <a:srgbClr val="2C3249"/>
                </a:solidFill>
                <a:latin typeface="Kanit Light" pitchFamily="34" charset="0"/>
                <a:ea typeface="Kanit Light" pitchFamily="34" charset="-122"/>
                <a:cs typeface="Kanit Light" pitchFamily="34" charset="-120"/>
              </a:rPr>
              <a:t>1</a:t>
            </a:r>
            <a:endParaRPr lang="en-US" sz="1950" dirty="0"/>
          </a:p>
        </p:txBody>
      </p:sp>
      <p:sp>
        <p:nvSpPr>
          <p:cNvPr id="7" name="Text 4"/>
          <p:cNvSpPr/>
          <p:nvPr/>
        </p:nvSpPr>
        <p:spPr>
          <a:xfrm>
            <a:off x="1198830" y="4368502"/>
            <a:ext cx="2947715" cy="516930"/>
          </a:xfrm>
          <a:prstGeom prst="rect">
            <a:avLst/>
          </a:prstGeom>
          <a:noFill/>
          <a:ln/>
        </p:spPr>
        <p:txBody>
          <a:bodyPr wrap="square" lIns="0" tIns="0" rIns="0" bIns="0" rtlCol="0" anchor="t">
            <a:normAutofit/>
          </a:bodyPr>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Retrieval-Augmented Generation (RAG)</a:t>
            </a:r>
            <a:endParaRPr lang="en-US" sz="1600" dirty="0"/>
          </a:p>
        </p:txBody>
      </p:sp>
      <p:sp>
        <p:nvSpPr>
          <p:cNvPr id="8" name="Text 5"/>
          <p:cNvSpPr/>
          <p:nvPr/>
        </p:nvSpPr>
        <p:spPr>
          <a:xfrm>
            <a:off x="1198830" y="4984651"/>
            <a:ext cx="2947715" cy="1270397"/>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2C3249"/>
                </a:solidFill>
                <a:latin typeface="Martel Sans" pitchFamily="34" charset="0"/>
                <a:ea typeface="Martel Sans" pitchFamily="34" charset="-122"/>
                <a:cs typeface="Martel Sans" pitchFamily="34" charset="-120"/>
              </a:rPr>
              <a:t>When a user enters a prompt, the RAG system queries a live web index in real time, extracts candidate documents, and injects that text into the LLM's active context window for synthesis — delivering accuracy beyond static pre-training cutoffs.</a:t>
            </a:r>
            <a:endParaRPr lang="en-US" sz="1000" dirty="0"/>
          </a:p>
        </p:txBody>
      </p:sp>
      <p:sp>
        <p:nvSpPr>
          <p:cNvPr id="9" name="Shape 6"/>
          <p:cNvSpPr/>
          <p:nvPr/>
        </p:nvSpPr>
        <p:spPr>
          <a:xfrm>
            <a:off x="4353213" y="4311650"/>
            <a:ext cx="372061" cy="372070"/>
          </a:xfrm>
          <a:prstGeom prst="roundRect">
            <a:avLst>
              <a:gd name="adj" fmla="val 18670"/>
            </a:avLst>
          </a:prstGeom>
          <a:solidFill>
            <a:srgbClr val="DFECE9"/>
          </a:solidFill>
          <a:ln w="6350">
            <a:solidFill>
              <a:srgbClr val="C5D2CF"/>
            </a:solidFill>
            <a:prstDash val="solid"/>
          </a:ln>
        </p:spPr>
        <p:txBody>
          <a:bodyPr/>
          <a:lstStyle/>
          <a:p>
            <a:endParaRPr lang="en-US"/>
          </a:p>
        </p:txBody>
      </p:sp>
      <p:sp>
        <p:nvSpPr>
          <p:cNvPr id="10" name="Text 7"/>
          <p:cNvSpPr/>
          <p:nvPr/>
        </p:nvSpPr>
        <p:spPr>
          <a:xfrm>
            <a:off x="4415223" y="4342656"/>
            <a:ext cx="248041" cy="310059"/>
          </a:xfrm>
          <a:prstGeom prst="rect">
            <a:avLst/>
          </a:prstGeom>
          <a:noFill/>
          <a:ln/>
        </p:spPr>
        <p:txBody>
          <a:bodyPr wrap="none" lIns="0" tIns="0" rIns="0" bIns="0" rtlCol="0" anchor="ctr"/>
          <a:lstStyle/>
          <a:p>
            <a:pPr marL="0" indent="0" algn="ctr">
              <a:lnSpc>
                <a:spcPct val="100000"/>
              </a:lnSpc>
              <a:buNone/>
            </a:pPr>
            <a:r>
              <a:rPr lang="en-US" sz="1950" dirty="0">
                <a:solidFill>
                  <a:srgbClr val="2C3249"/>
                </a:solidFill>
                <a:latin typeface="Kanit Light" pitchFamily="34" charset="0"/>
                <a:ea typeface="Kanit Light" pitchFamily="34" charset="-122"/>
                <a:cs typeface="Kanit Light" pitchFamily="34" charset="-120"/>
              </a:rPr>
              <a:t>2</a:t>
            </a:r>
            <a:endParaRPr lang="en-US" sz="1950" dirty="0"/>
          </a:p>
        </p:txBody>
      </p:sp>
      <p:sp>
        <p:nvSpPr>
          <p:cNvPr id="11" name="Text 8"/>
          <p:cNvSpPr/>
          <p:nvPr/>
        </p:nvSpPr>
        <p:spPr>
          <a:xfrm>
            <a:off x="4890568" y="4368502"/>
            <a:ext cx="2947815"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Semantic Vector Matching</a:t>
            </a:r>
            <a:endParaRPr lang="en-US" sz="1600" dirty="0"/>
          </a:p>
        </p:txBody>
      </p:sp>
      <p:sp>
        <p:nvSpPr>
          <p:cNvPr id="12" name="Text 9"/>
          <p:cNvSpPr/>
          <p:nvPr/>
        </p:nvSpPr>
        <p:spPr>
          <a:xfrm>
            <a:off x="4890568" y="4726186"/>
            <a:ext cx="2947815" cy="1058664"/>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2C3249"/>
                </a:solidFill>
                <a:latin typeface="Martel Sans" pitchFamily="34" charset="0"/>
                <a:ea typeface="Martel Sans" pitchFamily="34" charset="-122"/>
                <a:cs typeface="Martel Sans" pitchFamily="34" charset="-120"/>
              </a:rPr>
              <a:t>Generative engines convert both prompts and web content into high-dimensional vector embeddings, evaluating semantic closeness via cosine similarity. Intent-aligned content consistently outranks exact keyword matches.</a:t>
            </a:r>
            <a:endParaRPr lang="en-US" sz="1000" dirty="0"/>
          </a:p>
        </p:txBody>
      </p:sp>
      <p:sp>
        <p:nvSpPr>
          <p:cNvPr id="13" name="Shape 10"/>
          <p:cNvSpPr/>
          <p:nvPr/>
        </p:nvSpPr>
        <p:spPr>
          <a:xfrm>
            <a:off x="8045050" y="4311650"/>
            <a:ext cx="372061" cy="372070"/>
          </a:xfrm>
          <a:prstGeom prst="roundRect">
            <a:avLst>
              <a:gd name="adj" fmla="val 18670"/>
            </a:avLst>
          </a:prstGeom>
          <a:solidFill>
            <a:srgbClr val="DFECE9"/>
          </a:solidFill>
          <a:ln w="6350">
            <a:solidFill>
              <a:srgbClr val="C5D2CF"/>
            </a:solidFill>
            <a:prstDash val="solid"/>
          </a:ln>
        </p:spPr>
        <p:txBody>
          <a:bodyPr/>
          <a:lstStyle/>
          <a:p>
            <a:endParaRPr lang="en-US"/>
          </a:p>
        </p:txBody>
      </p:sp>
      <p:sp>
        <p:nvSpPr>
          <p:cNvPr id="14" name="Text 11"/>
          <p:cNvSpPr/>
          <p:nvPr/>
        </p:nvSpPr>
        <p:spPr>
          <a:xfrm>
            <a:off x="8107060" y="4342656"/>
            <a:ext cx="248041" cy="310059"/>
          </a:xfrm>
          <a:prstGeom prst="rect">
            <a:avLst/>
          </a:prstGeom>
          <a:noFill/>
          <a:ln/>
        </p:spPr>
        <p:txBody>
          <a:bodyPr wrap="none" lIns="0" tIns="0" rIns="0" bIns="0" rtlCol="0" anchor="ctr"/>
          <a:lstStyle/>
          <a:p>
            <a:pPr marL="0" indent="0" algn="ctr">
              <a:lnSpc>
                <a:spcPct val="100000"/>
              </a:lnSpc>
              <a:buNone/>
            </a:pPr>
            <a:r>
              <a:rPr lang="en-US" sz="1950" dirty="0">
                <a:solidFill>
                  <a:srgbClr val="2C3249"/>
                </a:solidFill>
                <a:latin typeface="Kanit Light" pitchFamily="34" charset="0"/>
                <a:ea typeface="Kanit Light" pitchFamily="34" charset="-122"/>
                <a:cs typeface="Kanit Light" pitchFamily="34" charset="-120"/>
              </a:rPr>
              <a:t>3</a:t>
            </a:r>
            <a:endParaRPr lang="en-US" sz="1950" dirty="0"/>
          </a:p>
        </p:txBody>
      </p:sp>
      <p:sp>
        <p:nvSpPr>
          <p:cNvPr id="15" name="Text 12"/>
          <p:cNvSpPr/>
          <p:nvPr/>
        </p:nvSpPr>
        <p:spPr>
          <a:xfrm>
            <a:off x="8582406" y="4368502"/>
            <a:ext cx="2947815" cy="516930"/>
          </a:xfrm>
          <a:prstGeom prst="rect">
            <a:avLst/>
          </a:prstGeom>
          <a:noFill/>
          <a:ln/>
        </p:spPr>
        <p:txBody>
          <a:bodyPr wrap="square" lIns="0" tIns="0" rIns="0" bIns="0" rtlCol="0" anchor="t">
            <a:normAutofit/>
          </a:bodyPr>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Fact-Density &amp; Co-Occurrence Scoring</a:t>
            </a:r>
            <a:endParaRPr lang="en-US" sz="1600" dirty="0"/>
          </a:p>
        </p:txBody>
      </p:sp>
      <p:sp>
        <p:nvSpPr>
          <p:cNvPr id="16" name="Text 13"/>
          <p:cNvSpPr/>
          <p:nvPr/>
        </p:nvSpPr>
        <p:spPr>
          <a:xfrm>
            <a:off x="8582406" y="4984651"/>
            <a:ext cx="2947815" cy="1270397"/>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2C3249"/>
                </a:solidFill>
                <a:latin typeface="Martel Sans" pitchFamily="34" charset="0"/>
                <a:ea typeface="Martel Sans" pitchFamily="34" charset="-122"/>
                <a:cs typeface="Martel Sans" pitchFamily="34" charset="-120"/>
              </a:rPr>
              <a:t>LLMs heavily favor sources rich in quantitative data points, proprietary statistics, precise definitions, and expert citations. Generic commentary and promotional filler are systematically discarded during the synthesis phase.</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61475" y="486470"/>
            <a:ext cx="10868745" cy="492621"/>
          </a:xfrm>
          <a:prstGeom prst="rect">
            <a:avLst/>
          </a:prstGeom>
          <a:noFill/>
          <a:ln/>
        </p:spPr>
        <p:txBody>
          <a:bodyPr wrap="none" lIns="0" tIns="0" rIns="0" bIns="0" rtlCol="0" anchor="t"/>
          <a:lstStyle/>
          <a:p>
            <a:pPr marL="0" indent="0" algn="l">
              <a:lnSpc>
                <a:spcPct val="104000"/>
              </a:lnSpc>
              <a:buNone/>
            </a:pPr>
            <a:r>
              <a:rPr lang="en-US" sz="3100" dirty="0">
                <a:solidFill>
                  <a:srgbClr val="272D45"/>
                </a:solidFill>
                <a:latin typeface="Kanit Light" pitchFamily="34" charset="0"/>
                <a:ea typeface="Kanit Light" pitchFamily="34" charset="-122"/>
                <a:cs typeface="Kanit Light" pitchFamily="34" charset="-120"/>
              </a:rPr>
              <a:t>The Four Technical Pillars of GEO</a:t>
            </a:r>
            <a:endParaRPr lang="en-US" sz="3100" dirty="0"/>
          </a:p>
        </p:txBody>
      </p:sp>
      <p:sp>
        <p:nvSpPr>
          <p:cNvPr id="3" name="Text 1"/>
          <p:cNvSpPr/>
          <p:nvPr/>
        </p:nvSpPr>
        <p:spPr>
          <a:xfrm>
            <a:off x="661475" y="1279525"/>
            <a:ext cx="10868745" cy="492522"/>
          </a:xfrm>
          <a:prstGeom prst="rect">
            <a:avLst/>
          </a:prstGeom>
          <a:noFill/>
          <a:ln/>
        </p:spPr>
        <p:txBody>
          <a:bodyPr wrap="square" lIns="0" tIns="0" rIns="0" bIns="0" rtlCol="0" anchor="t">
            <a:normAutofit/>
          </a:bodyPr>
          <a:lstStyle/>
          <a:p>
            <a:pPr marL="0" indent="0" algn="l">
              <a:lnSpc>
                <a:spcPct val="130000"/>
              </a:lnSpc>
              <a:buNone/>
            </a:pPr>
            <a:r>
              <a:rPr lang="en-US" sz="1200" dirty="0">
                <a:solidFill>
                  <a:srgbClr val="2C3249"/>
                </a:solidFill>
                <a:latin typeface="Martel Sans" pitchFamily="34" charset="0"/>
                <a:ea typeface="Martel Sans" pitchFamily="34" charset="-122"/>
                <a:cs typeface="Martel Sans" pitchFamily="34" charset="-120"/>
              </a:rPr>
              <a:t>Building a scalable GEO strategy requires executing across four core technical pillars designed specifically for machine readability, semantic authority, and AI citation eligibility.</a:t>
            </a:r>
            <a:endParaRPr lang="en-US" sz="12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1475" y="1941016"/>
            <a:ext cx="5359266" cy="2140148"/>
          </a:xfrm>
          <a:prstGeom prst="rect">
            <a:avLst/>
          </a:prstGeom>
        </p:spPr>
      </p:pic>
      <p:sp>
        <p:nvSpPr>
          <p:cNvPr id="5" name="Text 2"/>
          <p:cNvSpPr/>
          <p:nvPr/>
        </p:nvSpPr>
        <p:spPr>
          <a:xfrm>
            <a:off x="3222842" y="2045494"/>
            <a:ext cx="236432" cy="295573"/>
          </a:xfrm>
          <a:prstGeom prst="rect">
            <a:avLst/>
          </a:prstGeom>
          <a:noFill/>
          <a:ln/>
        </p:spPr>
        <p:txBody>
          <a:bodyPr wrap="none" lIns="0" tIns="0" rIns="0" bIns="0" rtlCol="0" anchor="ctr"/>
          <a:lstStyle/>
          <a:p>
            <a:pPr marL="0" indent="0" algn="ctr">
              <a:lnSpc>
                <a:spcPct val="100000"/>
              </a:lnSpc>
              <a:buNone/>
            </a:pPr>
            <a:r>
              <a:rPr lang="en-US" sz="1850" dirty="0">
                <a:solidFill>
                  <a:srgbClr val="2C3249"/>
                </a:solidFill>
                <a:latin typeface="Kanit Light" pitchFamily="34" charset="0"/>
                <a:ea typeface="Kanit Light" pitchFamily="34" charset="-122"/>
                <a:cs typeface="Kanit Light" pitchFamily="34" charset="-120"/>
              </a:rPr>
              <a:t>1</a:t>
            </a:r>
            <a:endParaRPr lang="en-US" sz="1850" dirty="0"/>
          </a:p>
        </p:txBody>
      </p:sp>
      <p:sp>
        <p:nvSpPr>
          <p:cNvPr id="6" name="Text 3"/>
          <p:cNvSpPr/>
          <p:nvPr/>
        </p:nvSpPr>
        <p:spPr>
          <a:xfrm>
            <a:off x="838080" y="2583160"/>
            <a:ext cx="5006056" cy="246261"/>
          </a:xfrm>
          <a:prstGeom prst="rect">
            <a:avLst/>
          </a:prstGeom>
          <a:noFill/>
          <a:ln/>
        </p:spPr>
        <p:txBody>
          <a:bodyPr wrap="none" lIns="0" tIns="0" rIns="0" bIns="0" rtlCol="0" anchor="t"/>
          <a:lstStyle/>
          <a:p>
            <a:pPr marL="0" indent="0" algn="l">
              <a:lnSpc>
                <a:spcPct val="104000"/>
              </a:lnSpc>
              <a:buNone/>
            </a:pPr>
            <a:r>
              <a:rPr lang="en-US" sz="1550" dirty="0">
                <a:solidFill>
                  <a:srgbClr val="2C3249"/>
                </a:solidFill>
                <a:latin typeface="Kanit Light" pitchFamily="34" charset="0"/>
                <a:ea typeface="Kanit Light" pitchFamily="34" charset="-122"/>
                <a:cs typeface="Kanit Light" pitchFamily="34" charset="-120"/>
              </a:rPr>
              <a:t>Entity Mapping &amp; Knowledge Graph Integration</a:t>
            </a:r>
            <a:endParaRPr lang="en-US" sz="1550" dirty="0"/>
          </a:p>
        </p:txBody>
      </p:sp>
      <p:sp>
        <p:nvSpPr>
          <p:cNvPr id="7" name="Text 4"/>
          <p:cNvSpPr/>
          <p:nvPr/>
        </p:nvSpPr>
        <p:spPr>
          <a:xfrm>
            <a:off x="838080" y="2919512"/>
            <a:ext cx="5006056" cy="985044"/>
          </a:xfrm>
          <a:prstGeom prst="rect">
            <a:avLst/>
          </a:prstGeom>
          <a:noFill/>
          <a:ln/>
        </p:spPr>
        <p:txBody>
          <a:bodyPr wrap="square" lIns="0" tIns="0" rIns="0" bIns="0" rtlCol="0" anchor="t">
            <a:normAutofit/>
          </a:bodyPr>
          <a:lstStyle/>
          <a:p>
            <a:pPr marL="0" indent="0" algn="l">
              <a:lnSpc>
                <a:spcPct val="130000"/>
              </a:lnSpc>
              <a:buNone/>
            </a:pPr>
            <a:r>
              <a:rPr lang="en-US" sz="1200" dirty="0">
                <a:solidFill>
                  <a:srgbClr val="2C3249"/>
                </a:solidFill>
                <a:latin typeface="Martel Sans" pitchFamily="34" charset="0"/>
                <a:ea typeface="Martel Sans" pitchFamily="34" charset="-122"/>
                <a:cs typeface="Martel Sans" pitchFamily="34" charset="-120"/>
              </a:rPr>
              <a:t>Establish your brand as a verified entity within Google's Knowledge Graph, Wikidata, and Crunchbase. Standardize naming conventions and executive author profiles across every external digital channel.</a:t>
            </a:r>
            <a:endParaRPr lang="en-US" sz="1200" dirty="0"/>
          </a:p>
        </p:txBody>
      </p:sp>
      <p:pic>
        <p:nvPicPr>
          <p:cNvPr id="8"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70954" y="1941016"/>
            <a:ext cx="5359266" cy="2140148"/>
          </a:xfrm>
          <a:prstGeom prst="rect">
            <a:avLst/>
          </a:prstGeom>
        </p:spPr>
      </p:pic>
      <p:sp>
        <p:nvSpPr>
          <p:cNvPr id="9" name="Text 5"/>
          <p:cNvSpPr/>
          <p:nvPr/>
        </p:nvSpPr>
        <p:spPr>
          <a:xfrm>
            <a:off x="8732321" y="2045494"/>
            <a:ext cx="236432" cy="295573"/>
          </a:xfrm>
          <a:prstGeom prst="rect">
            <a:avLst/>
          </a:prstGeom>
          <a:noFill/>
          <a:ln/>
        </p:spPr>
        <p:txBody>
          <a:bodyPr wrap="none" lIns="0" tIns="0" rIns="0" bIns="0" rtlCol="0" anchor="ctr"/>
          <a:lstStyle/>
          <a:p>
            <a:pPr marL="0" indent="0" algn="ctr">
              <a:lnSpc>
                <a:spcPct val="100000"/>
              </a:lnSpc>
              <a:buNone/>
            </a:pPr>
            <a:r>
              <a:rPr lang="en-US" sz="1850" dirty="0">
                <a:solidFill>
                  <a:srgbClr val="2C3249"/>
                </a:solidFill>
                <a:latin typeface="Kanit Light" pitchFamily="34" charset="0"/>
                <a:ea typeface="Kanit Light" pitchFamily="34" charset="-122"/>
                <a:cs typeface="Kanit Light" pitchFamily="34" charset="-120"/>
              </a:rPr>
              <a:t>2</a:t>
            </a:r>
            <a:endParaRPr lang="en-US" sz="1850" dirty="0"/>
          </a:p>
        </p:txBody>
      </p:sp>
      <p:sp>
        <p:nvSpPr>
          <p:cNvPr id="10" name="Text 6"/>
          <p:cNvSpPr/>
          <p:nvPr/>
        </p:nvSpPr>
        <p:spPr>
          <a:xfrm>
            <a:off x="6347559" y="2583160"/>
            <a:ext cx="5006056" cy="246261"/>
          </a:xfrm>
          <a:prstGeom prst="rect">
            <a:avLst/>
          </a:prstGeom>
          <a:noFill/>
          <a:ln/>
        </p:spPr>
        <p:txBody>
          <a:bodyPr wrap="none" lIns="0" tIns="0" rIns="0" bIns="0" rtlCol="0" anchor="t"/>
          <a:lstStyle/>
          <a:p>
            <a:pPr marL="0" indent="0" algn="l">
              <a:lnSpc>
                <a:spcPct val="104000"/>
              </a:lnSpc>
              <a:buNone/>
            </a:pPr>
            <a:r>
              <a:rPr lang="en-US" sz="1550" dirty="0">
                <a:solidFill>
                  <a:srgbClr val="2C3249"/>
                </a:solidFill>
                <a:latin typeface="Kanit Light" pitchFamily="34" charset="0"/>
                <a:ea typeface="Kanit Light" pitchFamily="34" charset="-122"/>
                <a:cs typeface="Kanit Light" pitchFamily="34" charset="-120"/>
              </a:rPr>
              <a:t>Schema Markup &amp; Structural Scaffolding</a:t>
            </a:r>
            <a:endParaRPr lang="en-US" sz="1550" dirty="0"/>
          </a:p>
        </p:txBody>
      </p:sp>
      <p:sp>
        <p:nvSpPr>
          <p:cNvPr id="11" name="Text 7"/>
          <p:cNvSpPr/>
          <p:nvPr/>
        </p:nvSpPr>
        <p:spPr>
          <a:xfrm>
            <a:off x="6347559" y="2919512"/>
            <a:ext cx="5006056" cy="985044"/>
          </a:xfrm>
          <a:prstGeom prst="rect">
            <a:avLst/>
          </a:prstGeom>
          <a:noFill/>
          <a:ln/>
        </p:spPr>
        <p:txBody>
          <a:bodyPr wrap="square" lIns="0" tIns="0" rIns="0" bIns="0" rtlCol="0" anchor="t">
            <a:normAutofit/>
          </a:bodyPr>
          <a:lstStyle/>
          <a:p>
            <a:pPr marL="0" indent="0" algn="l">
              <a:lnSpc>
                <a:spcPct val="130000"/>
              </a:lnSpc>
              <a:buNone/>
            </a:pPr>
            <a:r>
              <a:rPr lang="en-US" sz="1200" dirty="0">
                <a:solidFill>
                  <a:srgbClr val="2C3249"/>
                </a:solidFill>
                <a:latin typeface="Martel Sans" pitchFamily="34" charset="0"/>
                <a:ea typeface="Martel Sans" pitchFamily="34" charset="-122"/>
                <a:cs typeface="Martel Sans" pitchFamily="34" charset="-120"/>
              </a:rPr>
              <a:t>Implement granular JSON-LD schema using Organization, TechArticle, SoftwareApplication, Dataset, and FAQPage types to validate core brand attributes directly to search crawlers and LLM retrieval systems.</a:t>
            </a:r>
            <a:endParaRPr lang="en-US" sz="1200" dirty="0"/>
          </a:p>
        </p:txBody>
      </p:sp>
      <p:pic>
        <p:nvPicPr>
          <p:cNvPr id="12"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1475" y="4231382"/>
            <a:ext cx="5359266" cy="2140148"/>
          </a:xfrm>
          <a:prstGeom prst="rect">
            <a:avLst/>
          </a:prstGeom>
        </p:spPr>
      </p:pic>
      <p:sp>
        <p:nvSpPr>
          <p:cNvPr id="13" name="Text 8"/>
          <p:cNvSpPr/>
          <p:nvPr/>
        </p:nvSpPr>
        <p:spPr>
          <a:xfrm>
            <a:off x="3222842" y="4335859"/>
            <a:ext cx="236432" cy="295573"/>
          </a:xfrm>
          <a:prstGeom prst="rect">
            <a:avLst/>
          </a:prstGeom>
          <a:noFill/>
          <a:ln/>
        </p:spPr>
        <p:txBody>
          <a:bodyPr wrap="none" lIns="0" tIns="0" rIns="0" bIns="0" rtlCol="0" anchor="ctr"/>
          <a:lstStyle/>
          <a:p>
            <a:pPr marL="0" indent="0" algn="ctr">
              <a:lnSpc>
                <a:spcPct val="100000"/>
              </a:lnSpc>
              <a:buNone/>
            </a:pPr>
            <a:r>
              <a:rPr lang="en-US" sz="1850" dirty="0">
                <a:solidFill>
                  <a:srgbClr val="2C3249"/>
                </a:solidFill>
                <a:latin typeface="Kanit Light" pitchFamily="34" charset="0"/>
                <a:ea typeface="Kanit Light" pitchFamily="34" charset="-122"/>
                <a:cs typeface="Kanit Light" pitchFamily="34" charset="-120"/>
              </a:rPr>
              <a:t>3</a:t>
            </a:r>
            <a:endParaRPr lang="en-US" sz="1850" dirty="0"/>
          </a:p>
        </p:txBody>
      </p:sp>
      <p:sp>
        <p:nvSpPr>
          <p:cNvPr id="14" name="Text 9"/>
          <p:cNvSpPr/>
          <p:nvPr/>
        </p:nvSpPr>
        <p:spPr>
          <a:xfrm>
            <a:off x="838080" y="4873526"/>
            <a:ext cx="5006056" cy="246261"/>
          </a:xfrm>
          <a:prstGeom prst="rect">
            <a:avLst/>
          </a:prstGeom>
          <a:noFill/>
          <a:ln/>
        </p:spPr>
        <p:txBody>
          <a:bodyPr wrap="none" lIns="0" tIns="0" rIns="0" bIns="0" rtlCol="0" anchor="t"/>
          <a:lstStyle/>
          <a:p>
            <a:pPr marL="0" indent="0" algn="l">
              <a:lnSpc>
                <a:spcPct val="104000"/>
              </a:lnSpc>
              <a:buNone/>
            </a:pPr>
            <a:r>
              <a:rPr lang="en-US" sz="1550" dirty="0">
                <a:solidFill>
                  <a:srgbClr val="2C3249"/>
                </a:solidFill>
                <a:latin typeface="Kanit Light" pitchFamily="34" charset="0"/>
                <a:ea typeface="Kanit Light" pitchFamily="34" charset="-122"/>
                <a:cs typeface="Kanit Light" pitchFamily="34" charset="-120"/>
              </a:rPr>
              <a:t>High Fact-Density &amp; Statistical Grounding</a:t>
            </a:r>
            <a:endParaRPr lang="en-US" sz="1550" dirty="0"/>
          </a:p>
        </p:txBody>
      </p:sp>
      <p:sp>
        <p:nvSpPr>
          <p:cNvPr id="15" name="Text 10"/>
          <p:cNvSpPr/>
          <p:nvPr/>
        </p:nvSpPr>
        <p:spPr>
          <a:xfrm>
            <a:off x="838080" y="5209877"/>
            <a:ext cx="5006056" cy="985044"/>
          </a:xfrm>
          <a:prstGeom prst="rect">
            <a:avLst/>
          </a:prstGeom>
          <a:noFill/>
          <a:ln/>
        </p:spPr>
        <p:txBody>
          <a:bodyPr wrap="square" lIns="0" tIns="0" rIns="0" bIns="0" rtlCol="0" anchor="t">
            <a:normAutofit/>
          </a:bodyPr>
          <a:lstStyle/>
          <a:p>
            <a:pPr marL="0" indent="0" algn="l">
              <a:lnSpc>
                <a:spcPct val="130000"/>
              </a:lnSpc>
              <a:buNone/>
            </a:pPr>
            <a:r>
              <a:rPr lang="en-US" sz="1200" dirty="0">
                <a:solidFill>
                  <a:srgbClr val="2C3249"/>
                </a:solidFill>
                <a:latin typeface="Martel Sans" pitchFamily="34" charset="0"/>
                <a:ea typeface="Martel Sans" pitchFamily="34" charset="-122"/>
                <a:cs typeface="Martel Sans" pitchFamily="34" charset="-120"/>
              </a:rPr>
              <a:t>Publish proprietary statistics, benchmark studies, and original survey research. Frame all content around a strict </a:t>
            </a:r>
            <a:r>
              <a:rPr lang="en-US" sz="1200" b="1" dirty="0">
                <a:solidFill>
                  <a:srgbClr val="2C3249"/>
                </a:solidFill>
                <a:latin typeface="Martel Sans Bold" pitchFamily="34" charset="0"/>
                <a:ea typeface="Martel Sans Bold" pitchFamily="34" charset="-122"/>
                <a:cs typeface="Martel Sans Bold" pitchFamily="34" charset="-120"/>
              </a:rPr>
              <a:t>Claim + Source + Metric</a:t>
            </a:r>
            <a:r>
              <a:rPr lang="en-US" sz="1200" dirty="0">
                <a:solidFill>
                  <a:srgbClr val="2C3249"/>
                </a:solidFill>
                <a:latin typeface="Martel Sans" pitchFamily="34" charset="0"/>
                <a:ea typeface="Martel Sans" pitchFamily="34" charset="-122"/>
                <a:cs typeface="Martel Sans" pitchFamily="34" charset="-120"/>
              </a:rPr>
              <a:t> structure to become a high-value citation magnet for generative models.</a:t>
            </a:r>
            <a:endParaRPr lang="en-US" sz="1200" dirty="0"/>
          </a:p>
        </p:txBody>
      </p:sp>
      <p:pic>
        <p:nvPicPr>
          <p:cNvPr id="16"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70954" y="4231382"/>
            <a:ext cx="5359266" cy="2140148"/>
          </a:xfrm>
          <a:prstGeom prst="rect">
            <a:avLst/>
          </a:prstGeom>
        </p:spPr>
      </p:pic>
      <p:sp>
        <p:nvSpPr>
          <p:cNvPr id="17" name="Text 11"/>
          <p:cNvSpPr/>
          <p:nvPr/>
        </p:nvSpPr>
        <p:spPr>
          <a:xfrm>
            <a:off x="8732321" y="4335859"/>
            <a:ext cx="236432" cy="295573"/>
          </a:xfrm>
          <a:prstGeom prst="rect">
            <a:avLst/>
          </a:prstGeom>
          <a:noFill/>
          <a:ln/>
        </p:spPr>
        <p:txBody>
          <a:bodyPr wrap="none" lIns="0" tIns="0" rIns="0" bIns="0" rtlCol="0" anchor="ctr"/>
          <a:lstStyle/>
          <a:p>
            <a:pPr marL="0" indent="0" algn="ctr">
              <a:lnSpc>
                <a:spcPct val="100000"/>
              </a:lnSpc>
              <a:buNone/>
            </a:pPr>
            <a:r>
              <a:rPr lang="en-US" sz="1850" dirty="0">
                <a:solidFill>
                  <a:srgbClr val="2C3249"/>
                </a:solidFill>
                <a:latin typeface="Kanit Light" pitchFamily="34" charset="0"/>
                <a:ea typeface="Kanit Light" pitchFamily="34" charset="-122"/>
                <a:cs typeface="Kanit Light" pitchFamily="34" charset="-120"/>
              </a:rPr>
              <a:t>4</a:t>
            </a:r>
            <a:endParaRPr lang="en-US" sz="1850" dirty="0"/>
          </a:p>
        </p:txBody>
      </p:sp>
      <p:sp>
        <p:nvSpPr>
          <p:cNvPr id="18" name="Text 12"/>
          <p:cNvSpPr/>
          <p:nvPr/>
        </p:nvSpPr>
        <p:spPr>
          <a:xfrm>
            <a:off x="6347559" y="4873526"/>
            <a:ext cx="5006056" cy="246261"/>
          </a:xfrm>
          <a:prstGeom prst="rect">
            <a:avLst/>
          </a:prstGeom>
          <a:noFill/>
          <a:ln/>
        </p:spPr>
        <p:txBody>
          <a:bodyPr wrap="none" lIns="0" tIns="0" rIns="0" bIns="0" rtlCol="0" anchor="t"/>
          <a:lstStyle/>
          <a:p>
            <a:pPr marL="0" indent="0" algn="l">
              <a:lnSpc>
                <a:spcPct val="104000"/>
              </a:lnSpc>
              <a:buNone/>
            </a:pPr>
            <a:r>
              <a:rPr lang="en-US" sz="1550" dirty="0">
                <a:solidFill>
                  <a:srgbClr val="2C3249"/>
                </a:solidFill>
                <a:latin typeface="Kanit Light" pitchFamily="34" charset="0"/>
                <a:ea typeface="Kanit Light" pitchFamily="34" charset="-122"/>
                <a:cs typeface="Kanit Light" pitchFamily="34" charset="-120"/>
              </a:rPr>
              <a:t>Conversational Copywriting &amp; Query Alignment</a:t>
            </a:r>
            <a:endParaRPr lang="en-US" sz="1550" dirty="0"/>
          </a:p>
        </p:txBody>
      </p:sp>
      <p:sp>
        <p:nvSpPr>
          <p:cNvPr id="19" name="Text 13"/>
          <p:cNvSpPr/>
          <p:nvPr/>
        </p:nvSpPr>
        <p:spPr>
          <a:xfrm>
            <a:off x="6347559" y="5209877"/>
            <a:ext cx="5006056" cy="985044"/>
          </a:xfrm>
          <a:prstGeom prst="rect">
            <a:avLst/>
          </a:prstGeom>
          <a:noFill/>
          <a:ln/>
        </p:spPr>
        <p:txBody>
          <a:bodyPr wrap="square" lIns="0" tIns="0" rIns="0" bIns="0" rtlCol="0" anchor="t">
            <a:normAutofit/>
          </a:bodyPr>
          <a:lstStyle/>
          <a:p>
            <a:pPr marL="0" indent="0" algn="l">
              <a:lnSpc>
                <a:spcPct val="130000"/>
              </a:lnSpc>
              <a:buNone/>
            </a:pPr>
            <a:r>
              <a:rPr lang="en-US" sz="1200" dirty="0">
                <a:solidFill>
                  <a:srgbClr val="2C3249"/>
                </a:solidFill>
                <a:latin typeface="Martel Sans" pitchFamily="34" charset="0"/>
                <a:ea typeface="Martel Sans" pitchFamily="34" charset="-122"/>
                <a:cs typeface="Martel Sans" pitchFamily="34" charset="-120"/>
              </a:rPr>
              <a:t>Structure content to provide immediate, high-density direct answers in the first two sentences, followed by structured sub-points and bulleted summaries that LLMs can efficiently extract and cite.</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61475" y="525959"/>
            <a:ext cx="10868745" cy="516731"/>
          </a:xfrm>
          <a:prstGeom prst="rect">
            <a:avLst/>
          </a:prstGeom>
          <a:noFill/>
          <a:ln/>
        </p:spPr>
        <p:txBody>
          <a:bodyPr wrap="none" lIns="0" tIns="0" rIns="0" bIns="0" rtlCol="0" anchor="t"/>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Pillar Deep Dive: Entity Authority</a:t>
            </a:r>
            <a:endParaRPr lang="en-US" sz="3250" dirty="0"/>
          </a:p>
        </p:txBody>
      </p:sp>
      <p:sp>
        <p:nvSpPr>
          <p:cNvPr id="3" name="Text 1"/>
          <p:cNvSpPr/>
          <p:nvPr/>
        </p:nvSpPr>
        <p:spPr>
          <a:xfrm>
            <a:off x="661475" y="1456035"/>
            <a:ext cx="5796214" cy="258465"/>
          </a:xfrm>
          <a:prstGeom prst="rect">
            <a:avLst/>
          </a:prstGeom>
          <a:noFill/>
          <a:ln/>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Why Entity Graphs Matter to AI Engines</a:t>
            </a:r>
            <a:endParaRPr lang="en-US" sz="1600" dirty="0"/>
          </a:p>
        </p:txBody>
      </p:sp>
      <p:sp>
        <p:nvSpPr>
          <p:cNvPr id="4" name="Text 2"/>
          <p:cNvSpPr/>
          <p:nvPr/>
        </p:nvSpPr>
        <p:spPr>
          <a:xfrm>
            <a:off x="661475" y="1879798"/>
            <a:ext cx="5796214" cy="1587698"/>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Generative models map the digital world through </a:t>
            </a:r>
            <a:r>
              <a:rPr lang="en-US" sz="1300" b="1" dirty="0">
                <a:solidFill>
                  <a:srgbClr val="2C3249"/>
                </a:solidFill>
                <a:latin typeface="Martel Sans Bold" pitchFamily="34" charset="0"/>
                <a:ea typeface="Martel Sans Bold" pitchFamily="34" charset="-122"/>
                <a:cs typeface="Martel Sans Bold" pitchFamily="34" charset="-120"/>
              </a:rPr>
              <a:t>entities</a:t>
            </a:r>
            <a:r>
              <a:rPr lang="en-US" sz="1300" dirty="0">
                <a:solidFill>
                  <a:srgbClr val="2C3249"/>
                </a:solidFill>
                <a:latin typeface="Martel Sans" pitchFamily="34" charset="0"/>
                <a:ea typeface="Martel Sans" pitchFamily="34" charset="-122"/>
                <a:cs typeface="Martel Sans" pitchFamily="34" charset="-120"/>
              </a:rPr>
              <a:t> (people, organizations, software tools, locations) and the </a:t>
            </a:r>
            <a:r>
              <a:rPr lang="en-US" sz="1300" b="1" dirty="0">
                <a:solidFill>
                  <a:srgbClr val="2C3249"/>
                </a:solidFill>
                <a:latin typeface="Martel Sans Bold" pitchFamily="34" charset="0"/>
                <a:ea typeface="Martel Sans Bold" pitchFamily="34" charset="-122"/>
                <a:cs typeface="Martel Sans Bold" pitchFamily="34" charset="-120"/>
              </a:rPr>
              <a:t>relationships</a:t>
            </a:r>
            <a:r>
              <a:rPr lang="en-US" sz="1300" dirty="0">
                <a:solidFill>
                  <a:srgbClr val="2C3249"/>
                </a:solidFill>
                <a:latin typeface="Martel Sans" pitchFamily="34" charset="0"/>
                <a:ea typeface="Martel Sans" pitchFamily="34" charset="-122"/>
                <a:cs typeface="Martel Sans" pitchFamily="34" charset="-120"/>
              </a:rPr>
              <a:t> between them. If your brand is not recognized as a distinct, verified entity within global knowledge graphs, AI models cannot reliably associate content with your organization — making citation virtually impossible regardless of content quality.</a:t>
            </a:r>
            <a:endParaRPr lang="en-US" sz="1300" dirty="0"/>
          </a:p>
        </p:txBody>
      </p:sp>
      <p:sp>
        <p:nvSpPr>
          <p:cNvPr id="5" name="Text 3"/>
          <p:cNvSpPr/>
          <p:nvPr/>
        </p:nvSpPr>
        <p:spPr>
          <a:xfrm>
            <a:off x="661475" y="3616325"/>
            <a:ext cx="5796214" cy="2290465"/>
          </a:xfrm>
          <a:prstGeom prst="rect">
            <a:avLst/>
          </a:prstGeom>
          <a:noFill/>
          <a:ln/>
        </p:spPr>
        <p:txBody>
          <a:bodyPr wrap="square" lIns="0" tIns="66156" rIns="0" bIns="0" rtlCol="0" anchor="t">
            <a:normAutofit/>
          </a:bodyPr>
          <a:lstStyle/>
          <a:p>
            <a:pPr marL="264160" indent="-264160" algn="l">
              <a:lnSpc>
                <a:spcPct val="133000"/>
              </a:lnSpc>
              <a:buSzPct val="100000"/>
              <a:buChar char="•"/>
            </a:pPr>
            <a:r>
              <a:rPr lang="en-US" sz="1300" dirty="0">
                <a:solidFill>
                  <a:srgbClr val="2C3249"/>
                </a:solidFill>
                <a:latin typeface="Martel Sans" pitchFamily="34" charset="0"/>
                <a:ea typeface="Martel Sans" pitchFamily="34" charset="-122"/>
                <a:cs typeface="Martel Sans" pitchFamily="34" charset="-120"/>
              </a:rPr>
              <a:t>Register and verify your organization on Google Knowledge Panel, Wikidata, and Crunchbase</a:t>
            </a:r>
            <a:endParaRPr lang="en-US" sz="1300" dirty="0"/>
          </a:p>
          <a:p>
            <a:pPr marL="264160" indent="-264160" algn="l">
              <a:lnSpc>
                <a:spcPct val="133000"/>
              </a:lnSpc>
              <a:buSzPct val="100000"/>
              <a:buChar char="•"/>
            </a:pPr>
            <a:r>
              <a:rPr lang="en-US" sz="1300" dirty="0">
                <a:solidFill>
                  <a:srgbClr val="2C3249"/>
                </a:solidFill>
                <a:latin typeface="Martel Sans" pitchFamily="34" charset="0"/>
                <a:ea typeface="Martel Sans" pitchFamily="34" charset="-122"/>
                <a:cs typeface="Martel Sans" pitchFamily="34" charset="-120"/>
              </a:rPr>
              <a:t>Standardize brand name, product names, and executive profiles across every external digital property</a:t>
            </a:r>
            <a:endParaRPr lang="en-US" sz="1300" dirty="0"/>
          </a:p>
          <a:p>
            <a:pPr marL="264160" indent="-264160" algn="l">
              <a:lnSpc>
                <a:spcPct val="133000"/>
              </a:lnSpc>
              <a:buSzPct val="100000"/>
              <a:buChar char="•"/>
            </a:pPr>
            <a:r>
              <a:rPr lang="en-US" sz="1300" dirty="0">
                <a:solidFill>
                  <a:srgbClr val="2C3249"/>
                </a:solidFill>
                <a:latin typeface="Martel Sans" pitchFamily="34" charset="0"/>
                <a:ea typeface="Martel Sans" pitchFamily="34" charset="-122"/>
                <a:cs typeface="Martel Sans" pitchFamily="34" charset="-120"/>
              </a:rPr>
              <a:t>Earn mentions in authoritative publications that AI crawlers treat as entity validation signals</a:t>
            </a:r>
            <a:endParaRPr lang="en-US" sz="1300" dirty="0"/>
          </a:p>
          <a:p>
            <a:pPr marL="264160" indent="-264160" algn="l">
              <a:lnSpc>
                <a:spcPct val="133000"/>
              </a:lnSpc>
              <a:buSzPct val="100000"/>
              <a:buChar char="•"/>
            </a:pPr>
            <a:r>
              <a:rPr lang="en-US" sz="1300" dirty="0">
                <a:solidFill>
                  <a:srgbClr val="2C3249"/>
                </a:solidFill>
                <a:latin typeface="Martel Sans" pitchFamily="34" charset="0"/>
                <a:ea typeface="Martel Sans" pitchFamily="34" charset="-122"/>
                <a:cs typeface="Martel Sans" pitchFamily="34" charset="-120"/>
              </a:rPr>
              <a:t>Create consistent structured data that maps your brand's core attributes and relationships</a:t>
            </a:r>
            <a:endParaRPr lang="en-US" sz="1300" dirty="0"/>
          </a:p>
        </p:txBody>
      </p:sp>
      <p:pic>
        <p:nvPicPr>
          <p:cNvPr id="6" name="Image 0" descr="preencoded.png"/>
          <p:cNvPicPr>
            <a:picLocks noChangeAspect="1"/>
          </p:cNvPicPr>
          <p:nvPr/>
        </p:nvPicPr>
        <p:blipFill>
          <a:blip r:embed="rId3"/>
          <a:stretch>
            <a:fillRect/>
          </a:stretch>
        </p:blipFill>
        <p:spPr>
          <a:xfrm>
            <a:off x="6867452" y="1476772"/>
            <a:ext cx="4669018" cy="466913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61475" y="947341"/>
            <a:ext cx="10868745" cy="516731"/>
          </a:xfrm>
          <a:prstGeom prst="rect">
            <a:avLst/>
          </a:prstGeom>
          <a:noFill/>
          <a:ln/>
        </p:spPr>
        <p:txBody>
          <a:bodyPr wrap="none" lIns="0" tIns="0" rIns="0" bIns="0" rtlCol="0" anchor="t"/>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AI Crawlers, Web Scraping &amp; Technical Governance</a:t>
            </a:r>
            <a:endParaRPr lang="en-US" sz="3250" dirty="0"/>
          </a:p>
        </p:txBody>
      </p:sp>
      <p:sp>
        <p:nvSpPr>
          <p:cNvPr id="3" name="Text 1"/>
          <p:cNvSpPr/>
          <p:nvPr/>
        </p:nvSpPr>
        <p:spPr>
          <a:xfrm>
            <a:off x="661475" y="1794768"/>
            <a:ext cx="10868745"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A critical — and frequently overlooked — dimension of GEO is managing how AI web crawlers access, index, and render your website content. Unlike Googlebot, AI crawlers serve two distinct functions that require separate governance strategies.</a:t>
            </a:r>
            <a:endParaRPr lang="en-US" sz="1300" dirty="0"/>
          </a:p>
        </p:txBody>
      </p:sp>
      <p:sp>
        <p:nvSpPr>
          <p:cNvPr id="4" name="Shape 2"/>
          <p:cNvSpPr/>
          <p:nvPr/>
        </p:nvSpPr>
        <p:spPr>
          <a:xfrm>
            <a:off x="661475" y="2510036"/>
            <a:ext cx="10868745" cy="2288679"/>
          </a:xfrm>
          <a:prstGeom prst="roundRect">
            <a:avLst>
              <a:gd name="adj" fmla="val 3035"/>
            </a:avLst>
          </a:prstGeom>
          <a:solidFill>
            <a:srgbClr val="DFECE9"/>
          </a:solidFill>
          <a:ln w="6350">
            <a:solidFill>
              <a:srgbClr val="C5D2CF"/>
            </a:solidFill>
            <a:prstDash val="solid"/>
          </a:ln>
        </p:spPr>
        <p:txBody>
          <a:bodyPr/>
          <a:lstStyle/>
          <a:p>
            <a:endParaRPr lang="en-US"/>
          </a:p>
        </p:txBody>
      </p:sp>
      <p:sp>
        <p:nvSpPr>
          <p:cNvPr id="5" name="Shape 3"/>
          <p:cNvSpPr/>
          <p:nvPr/>
        </p:nvSpPr>
        <p:spPr>
          <a:xfrm>
            <a:off x="667825" y="2516386"/>
            <a:ext cx="5428023" cy="2275979"/>
          </a:xfrm>
          <a:custGeom>
            <a:avLst/>
            <a:gdLst/>
            <a:ahLst/>
            <a:cxnLst/>
            <a:rect l="l" t="t" r="r" b="b"/>
            <a:pathLst>
              <a:path w="5428023" h="2275979">
                <a:moveTo>
                  <a:pt x="57887" y="0"/>
                </a:moveTo>
                <a:lnTo>
                  <a:pt x="5428023" y="0"/>
                </a:lnTo>
                <a:lnTo>
                  <a:pt x="5428023" y="2275979"/>
                </a:lnTo>
                <a:lnTo>
                  <a:pt x="57887" y="2275979"/>
                </a:lnTo>
                <a:arcTo wR="57887" hR="57888" stAng="5400000" swAng="5400000"/>
                <a:lnTo>
                  <a:pt x="0" y="57888"/>
                </a:lnTo>
                <a:arcTo wR="57887" hR="57888" stAng="10800000" swAng="5400000"/>
                <a:close/>
              </a:path>
            </a:pathLst>
          </a:custGeom>
          <a:solidFill>
            <a:srgbClr val="DFECE9"/>
          </a:solidFill>
          <a:ln/>
        </p:spPr>
        <p:txBody>
          <a:bodyPr/>
          <a:lstStyle/>
          <a:p>
            <a:endParaRPr lang="en-US"/>
          </a:p>
        </p:txBody>
      </p:sp>
      <p:sp>
        <p:nvSpPr>
          <p:cNvPr id="6" name="Text 4"/>
          <p:cNvSpPr/>
          <p:nvPr/>
        </p:nvSpPr>
        <p:spPr>
          <a:xfrm>
            <a:off x="833119" y="2681684"/>
            <a:ext cx="5097434"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RAG Search Crawlers</a:t>
            </a:r>
            <a:endParaRPr lang="en-US" sz="1600" dirty="0"/>
          </a:p>
        </p:txBody>
      </p:sp>
      <p:sp>
        <p:nvSpPr>
          <p:cNvPr id="7" name="Text 5"/>
          <p:cNvSpPr/>
          <p:nvPr/>
        </p:nvSpPr>
        <p:spPr>
          <a:xfrm>
            <a:off x="833119" y="3039368"/>
            <a:ext cx="5097434" cy="1587698"/>
          </a:xfrm>
          <a:prstGeom prst="rect">
            <a:avLst/>
          </a:prstGeom>
          <a:noFill/>
          <a:ln/>
        </p:spPr>
        <p:txBody>
          <a:bodyPr wrap="square" lIns="0" tIns="0" rIns="0" bIns="0" rtlCol="0" anchor="t">
            <a:normAutofit/>
          </a:bodyPr>
          <a:lstStyle/>
          <a:p>
            <a:pPr marL="0" indent="0" algn="l">
              <a:lnSpc>
                <a:spcPct val="133000"/>
              </a:lnSpc>
              <a:buNone/>
            </a:pPr>
            <a:r>
              <a:rPr lang="en-US" sz="1300" b="1" dirty="0">
                <a:solidFill>
                  <a:srgbClr val="2C3249"/>
                </a:solidFill>
                <a:latin typeface="Martel Sans Bold" pitchFamily="34" charset="0"/>
                <a:ea typeface="Martel Sans Bold" pitchFamily="34" charset="-122"/>
                <a:cs typeface="Martel Sans Bold" pitchFamily="34" charset="-120"/>
              </a:rPr>
              <a:t>Allow access.</a:t>
            </a:r>
            <a:r>
              <a:rPr lang="en-US" sz="1300" dirty="0">
                <a:solidFill>
                  <a:srgbClr val="2C3249"/>
                </a:solidFill>
                <a:latin typeface="Martel Sans" pitchFamily="34" charset="0"/>
                <a:ea typeface="Martel Sans" pitchFamily="34" charset="-122"/>
                <a:cs typeface="Martel Sans" pitchFamily="34" charset="-120"/>
              </a:rPr>
              <a:t> Crawlers like PerplexityBot, OAI-SearchBot, and Google-Extended power real-time search synthesis. Blocking them inadvertently eliminates your brand from all conversational search citations. Audit your robots.txt directives carefully to ensure these bots have unrestricted access to high-value GEO pages.</a:t>
            </a:r>
            <a:endParaRPr lang="en-US" sz="1300" dirty="0"/>
          </a:p>
        </p:txBody>
      </p:sp>
      <p:sp>
        <p:nvSpPr>
          <p:cNvPr id="8" name="Shape 6"/>
          <p:cNvSpPr/>
          <p:nvPr/>
        </p:nvSpPr>
        <p:spPr>
          <a:xfrm>
            <a:off x="6095848" y="2516386"/>
            <a:ext cx="5428023" cy="2275979"/>
          </a:xfrm>
          <a:custGeom>
            <a:avLst/>
            <a:gdLst/>
            <a:ahLst/>
            <a:cxnLst/>
            <a:rect l="l" t="t" r="r" b="b"/>
            <a:pathLst>
              <a:path w="5428023" h="2275979">
                <a:moveTo>
                  <a:pt x="0" y="0"/>
                </a:moveTo>
                <a:lnTo>
                  <a:pt x="5370136" y="0"/>
                </a:lnTo>
                <a:arcTo wR="57887" hR="57888" stAng="16200000" swAng="5400000"/>
                <a:lnTo>
                  <a:pt x="5428023" y="2218091"/>
                </a:lnTo>
                <a:arcTo wR="57887" hR="57888" stAng="0" swAng="5400000"/>
                <a:lnTo>
                  <a:pt x="0" y="2275979"/>
                </a:lnTo>
                <a:lnTo>
                  <a:pt x="0" y="0"/>
                </a:lnTo>
                <a:close/>
              </a:path>
            </a:pathLst>
          </a:custGeom>
          <a:solidFill>
            <a:srgbClr val="DFECE9"/>
          </a:solidFill>
          <a:ln/>
        </p:spPr>
        <p:txBody>
          <a:bodyPr/>
          <a:lstStyle/>
          <a:p>
            <a:endParaRPr lang="en-US"/>
          </a:p>
        </p:txBody>
      </p:sp>
      <p:sp>
        <p:nvSpPr>
          <p:cNvPr id="9" name="Shape 7"/>
          <p:cNvSpPr/>
          <p:nvPr/>
        </p:nvSpPr>
        <p:spPr>
          <a:xfrm>
            <a:off x="6095848" y="2516386"/>
            <a:ext cx="19050" cy="2275979"/>
          </a:xfrm>
          <a:prstGeom prst="roundRect">
            <a:avLst>
              <a:gd name="adj" fmla="val 49999"/>
            </a:avLst>
          </a:prstGeom>
          <a:solidFill>
            <a:srgbClr val="C5D2CF"/>
          </a:solidFill>
          <a:ln/>
        </p:spPr>
        <p:txBody>
          <a:bodyPr/>
          <a:lstStyle/>
          <a:p>
            <a:endParaRPr lang="en-US"/>
          </a:p>
        </p:txBody>
      </p:sp>
      <p:sp>
        <p:nvSpPr>
          <p:cNvPr id="10" name="Text 8"/>
          <p:cNvSpPr/>
          <p:nvPr/>
        </p:nvSpPr>
        <p:spPr>
          <a:xfrm>
            <a:off x="6261142" y="2681684"/>
            <a:ext cx="5097434"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Model Training Crawlers</a:t>
            </a:r>
            <a:endParaRPr lang="en-US" sz="1600" dirty="0"/>
          </a:p>
        </p:txBody>
      </p:sp>
      <p:sp>
        <p:nvSpPr>
          <p:cNvPr id="11" name="Text 9"/>
          <p:cNvSpPr/>
          <p:nvPr/>
        </p:nvSpPr>
        <p:spPr>
          <a:xfrm>
            <a:off x="6261142" y="3039368"/>
            <a:ext cx="5097434" cy="1323082"/>
          </a:xfrm>
          <a:prstGeom prst="rect">
            <a:avLst/>
          </a:prstGeom>
          <a:noFill/>
          <a:ln/>
        </p:spPr>
        <p:txBody>
          <a:bodyPr wrap="square" lIns="0" tIns="0" rIns="0" bIns="0" rtlCol="0" anchor="t">
            <a:normAutofit/>
          </a:bodyPr>
          <a:lstStyle/>
          <a:p>
            <a:pPr marL="0" indent="0" algn="l">
              <a:lnSpc>
                <a:spcPct val="133000"/>
              </a:lnSpc>
              <a:buNone/>
            </a:pPr>
            <a:r>
              <a:rPr lang="en-US" sz="1300" b="1" dirty="0">
                <a:solidFill>
                  <a:srgbClr val="2C3249"/>
                </a:solidFill>
                <a:latin typeface="Martel Sans Bold" pitchFamily="34" charset="0"/>
                <a:ea typeface="Martel Sans Bold" pitchFamily="34" charset="-122"/>
                <a:cs typeface="Martel Sans Bold" pitchFamily="34" charset="-120"/>
              </a:rPr>
              <a:t>Govern selectively.</a:t>
            </a:r>
            <a:r>
              <a:rPr lang="en-US" sz="1300" dirty="0">
                <a:solidFill>
                  <a:srgbClr val="2C3249"/>
                </a:solidFill>
                <a:latin typeface="Martel Sans" pitchFamily="34" charset="0"/>
                <a:ea typeface="Martel Sans" pitchFamily="34" charset="-122"/>
                <a:cs typeface="Martel Sans" pitchFamily="34" charset="-120"/>
              </a:rPr>
              <a:t> Crawlers like GPTBot and CCBot are used to train foundational model datasets — not power real-time search. Organizations may choose to restrict these via robots.txt based on IP strategy without impacting citation discoverability in conversational search environments.</a:t>
            </a:r>
            <a:endParaRPr lang="en-US" sz="1300" dirty="0"/>
          </a:p>
        </p:txBody>
      </p:sp>
      <p:sp>
        <p:nvSpPr>
          <p:cNvPr id="12" name="Shape 10"/>
          <p:cNvSpPr/>
          <p:nvPr/>
        </p:nvSpPr>
        <p:spPr>
          <a:xfrm>
            <a:off x="661475" y="4984750"/>
            <a:ext cx="10868745" cy="925909"/>
          </a:xfrm>
          <a:prstGeom prst="roundRect">
            <a:avLst>
              <a:gd name="adj" fmla="val 7502"/>
            </a:avLst>
          </a:prstGeom>
          <a:solidFill>
            <a:srgbClr val="FCF2B5"/>
          </a:solidFill>
          <a:ln/>
        </p:spPr>
        <p:txBody>
          <a:bodyPr/>
          <a:lstStyle/>
          <a:p>
            <a:endParaRPr lang="en-US"/>
          </a:p>
        </p:txBody>
      </p:sp>
      <p:pic>
        <p:nvPicPr>
          <p:cNvPr id="13" name="Image 0" descr="preencoded.png"/>
          <p:cNvPicPr>
            <a:picLocks noChangeAspect="1"/>
          </p:cNvPicPr>
          <p:nvPr/>
        </p:nvPicPr>
        <p:blipFill>
          <a:blip r:embed="rId3"/>
          <a:stretch>
            <a:fillRect/>
          </a:stretch>
        </p:blipFill>
        <p:spPr>
          <a:xfrm>
            <a:off x="826769" y="5224463"/>
            <a:ext cx="206667" cy="165298"/>
          </a:xfrm>
          <a:prstGeom prst="rect">
            <a:avLst/>
          </a:prstGeom>
        </p:spPr>
      </p:pic>
      <p:sp>
        <p:nvSpPr>
          <p:cNvPr id="14" name="Text 11"/>
          <p:cNvSpPr/>
          <p:nvPr/>
        </p:nvSpPr>
        <p:spPr>
          <a:xfrm>
            <a:off x="1198731" y="5191323"/>
            <a:ext cx="10166195"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000000"/>
                </a:solidFill>
                <a:latin typeface="Martel Sans" pitchFamily="34" charset="0"/>
                <a:ea typeface="Martel Sans" pitchFamily="34" charset="-122"/>
                <a:cs typeface="Martel Sans" pitchFamily="34" charset="-120"/>
              </a:rPr>
              <a:t>Heavy client-side JavaScript frameworks (React, Vue, Angular) can render empty shells to AI scrapers. Deploy Server-Side Rendering (SSR) or Static Site Generation (SSG) on all critical GEO landing pages to ensure full content indexability.</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61475" y="729357"/>
            <a:ext cx="10868745" cy="516731"/>
          </a:xfrm>
          <a:prstGeom prst="rect">
            <a:avLst/>
          </a:prstGeom>
          <a:noFill/>
          <a:ln/>
        </p:spPr>
        <p:txBody>
          <a:bodyPr wrap="none" lIns="0" tIns="0" rIns="0" bIns="0" rtlCol="0" anchor="t"/>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Operationalizing GEO: The Four-Step Execution Workflow</a:t>
            </a:r>
            <a:endParaRPr lang="en-US" sz="3250" dirty="0"/>
          </a:p>
        </p:txBody>
      </p:sp>
      <p:pic>
        <p:nvPicPr>
          <p:cNvPr id="3" name="Image 0" descr="preencoded.png"/>
          <p:cNvPicPr>
            <a:picLocks noChangeAspect="1"/>
          </p:cNvPicPr>
          <p:nvPr/>
        </p:nvPicPr>
        <p:blipFill>
          <a:blip r:embed="rId3"/>
          <a:stretch>
            <a:fillRect/>
          </a:stretch>
        </p:blipFill>
        <p:spPr>
          <a:xfrm>
            <a:off x="661475" y="1576784"/>
            <a:ext cx="5434373" cy="661491"/>
          </a:xfrm>
          <a:prstGeom prst="rect">
            <a:avLst/>
          </a:prstGeom>
        </p:spPr>
      </p:pic>
      <p:sp>
        <p:nvSpPr>
          <p:cNvPr id="4" name="Text 1"/>
          <p:cNvSpPr/>
          <p:nvPr/>
        </p:nvSpPr>
        <p:spPr>
          <a:xfrm>
            <a:off x="826769" y="2403574"/>
            <a:ext cx="5103784"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Step 1: Prompt &amp; Query Auditing</a:t>
            </a:r>
            <a:endParaRPr lang="en-US" sz="1600" dirty="0"/>
          </a:p>
        </p:txBody>
      </p:sp>
      <p:sp>
        <p:nvSpPr>
          <p:cNvPr id="5" name="Text 2"/>
          <p:cNvSpPr/>
          <p:nvPr/>
        </p:nvSpPr>
        <p:spPr>
          <a:xfrm>
            <a:off x="826769" y="2761258"/>
            <a:ext cx="5103784" cy="1058466"/>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Run target buyer prompts through major conversational engines. Analyze which competitors are cited, what data formats are prioritized, and what source types are retrieved to identify citation gaps.</a:t>
            </a:r>
            <a:endParaRPr lang="en-US" sz="1300" dirty="0"/>
          </a:p>
        </p:txBody>
      </p:sp>
      <p:pic>
        <p:nvPicPr>
          <p:cNvPr id="6" name="Image 1" descr="preencoded.png"/>
          <p:cNvPicPr>
            <a:picLocks noChangeAspect="1"/>
          </p:cNvPicPr>
          <p:nvPr/>
        </p:nvPicPr>
        <p:blipFill>
          <a:blip r:embed="rId4"/>
          <a:stretch>
            <a:fillRect/>
          </a:stretch>
        </p:blipFill>
        <p:spPr>
          <a:xfrm>
            <a:off x="6095848" y="1576784"/>
            <a:ext cx="5434373" cy="661491"/>
          </a:xfrm>
          <a:prstGeom prst="rect">
            <a:avLst/>
          </a:prstGeom>
        </p:spPr>
      </p:pic>
      <p:sp>
        <p:nvSpPr>
          <p:cNvPr id="7" name="Text 3"/>
          <p:cNvSpPr/>
          <p:nvPr/>
        </p:nvSpPr>
        <p:spPr>
          <a:xfrm>
            <a:off x="6261142" y="2403574"/>
            <a:ext cx="5103784"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Step 2: Semantic Document Architecture</a:t>
            </a:r>
            <a:endParaRPr lang="en-US" sz="1600" dirty="0"/>
          </a:p>
        </p:txBody>
      </p:sp>
      <p:sp>
        <p:nvSpPr>
          <p:cNvPr id="8" name="Text 4"/>
          <p:cNvSpPr/>
          <p:nvPr/>
        </p:nvSpPr>
        <p:spPr>
          <a:xfrm>
            <a:off x="6261142" y="2761258"/>
            <a:ext cx="5103784"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Design content outlines around bolded entity definitions, structured comparison tables, and bulleted summary blocks optimized for LLM extraction and synthesis.</a:t>
            </a:r>
            <a:endParaRPr lang="en-US" sz="1300" dirty="0"/>
          </a:p>
        </p:txBody>
      </p:sp>
      <p:pic>
        <p:nvPicPr>
          <p:cNvPr id="9" name="Image 2" descr="preencoded.png"/>
          <p:cNvPicPr>
            <a:picLocks noChangeAspect="1"/>
          </p:cNvPicPr>
          <p:nvPr/>
        </p:nvPicPr>
        <p:blipFill>
          <a:blip r:embed="rId5"/>
          <a:stretch>
            <a:fillRect/>
          </a:stretch>
        </p:blipFill>
        <p:spPr>
          <a:xfrm>
            <a:off x="661475" y="3985022"/>
            <a:ext cx="5434373" cy="661491"/>
          </a:xfrm>
          <a:prstGeom prst="rect">
            <a:avLst/>
          </a:prstGeom>
        </p:spPr>
      </p:pic>
      <p:sp>
        <p:nvSpPr>
          <p:cNvPr id="10" name="Text 5"/>
          <p:cNvSpPr/>
          <p:nvPr/>
        </p:nvSpPr>
        <p:spPr>
          <a:xfrm>
            <a:off x="826769" y="4811812"/>
            <a:ext cx="5103784"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Step 3: Structured Technical Deployment</a:t>
            </a:r>
            <a:endParaRPr lang="en-US" sz="1600" dirty="0"/>
          </a:p>
        </p:txBody>
      </p:sp>
      <p:sp>
        <p:nvSpPr>
          <p:cNvPr id="11" name="Text 6"/>
          <p:cNvSpPr/>
          <p:nvPr/>
        </p:nvSpPr>
        <p:spPr>
          <a:xfrm>
            <a:off x="826769" y="5169495"/>
            <a:ext cx="5103784"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Embed validated JSON-LD schema directly into page headers to ensure seamless parsing by search crawlers and RAG retrieval systems across all major AI platforms.</a:t>
            </a:r>
            <a:endParaRPr lang="en-US" sz="1300" dirty="0"/>
          </a:p>
        </p:txBody>
      </p:sp>
      <p:pic>
        <p:nvPicPr>
          <p:cNvPr id="12" name="Image 3" descr="preencoded.png"/>
          <p:cNvPicPr>
            <a:picLocks noChangeAspect="1"/>
          </p:cNvPicPr>
          <p:nvPr/>
        </p:nvPicPr>
        <p:blipFill>
          <a:blip r:embed="rId6"/>
          <a:stretch>
            <a:fillRect/>
          </a:stretch>
        </p:blipFill>
        <p:spPr>
          <a:xfrm>
            <a:off x="6095848" y="3985022"/>
            <a:ext cx="5434373" cy="661491"/>
          </a:xfrm>
          <a:prstGeom prst="rect">
            <a:avLst/>
          </a:prstGeom>
        </p:spPr>
      </p:pic>
      <p:sp>
        <p:nvSpPr>
          <p:cNvPr id="13" name="Text 7"/>
          <p:cNvSpPr/>
          <p:nvPr/>
        </p:nvSpPr>
        <p:spPr>
          <a:xfrm>
            <a:off x="6261142" y="4811812"/>
            <a:ext cx="5103784"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Step 4: Web Consensus Building</a:t>
            </a:r>
            <a:endParaRPr lang="en-US" sz="1600" dirty="0"/>
          </a:p>
        </p:txBody>
      </p:sp>
      <p:sp>
        <p:nvSpPr>
          <p:cNvPr id="14" name="Text 8"/>
          <p:cNvSpPr/>
          <p:nvPr/>
        </p:nvSpPr>
        <p:spPr>
          <a:xfrm>
            <a:off x="6261142" y="5169495"/>
            <a:ext cx="5103784"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Build external entity verification by securing brand mentions across authoritative industry portals, trade publications, and third-party research platforms at scale.</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437066"/>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1234</TotalTime>
  <Words>1951</Words>
  <Application>Microsoft Office PowerPoint</Application>
  <PresentationFormat>Widescreen</PresentationFormat>
  <Paragraphs>152</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Kanit Bold</vt:lpstr>
      <vt:lpstr>Kanit Light</vt:lpstr>
      <vt:lpstr>Martel Sans</vt:lpstr>
      <vt:lpstr>Martel Sans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2</cp:revision>
  <dcterms:created xsi:type="dcterms:W3CDTF">2026-08-26T18:19:58Z</dcterms:created>
  <dcterms:modified xsi:type="dcterms:W3CDTF">2026-08-27T14:54:19Z</dcterms:modified>
</cp:coreProperties>
</file>