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0" d="100"/>
          <a:sy n="70"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49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628299"/>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DevOps at Scale for ServiceNow and Integrations</a:t>
            </a:r>
            <a:endParaRPr lang="en-US" sz="3900" dirty="0"/>
          </a:p>
        </p:txBody>
      </p:sp>
      <p:sp>
        <p:nvSpPr>
          <p:cNvPr id="4" name="Text 1"/>
          <p:cNvSpPr/>
          <p:nvPr/>
        </p:nvSpPr>
        <p:spPr>
          <a:xfrm>
            <a:off x="793790" y="3166110"/>
            <a:ext cx="93852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One Backlog, One Team, Real Results</a:t>
            </a:r>
            <a:endParaRPr lang="en-US" sz="1550" dirty="0"/>
          </a:p>
        </p:txBody>
      </p:sp>
      <p:pic>
        <p:nvPicPr>
          <p:cNvPr id="5" name="Image 1" descr="preencoded.png"/>
          <p:cNvPicPr>
            <a:picLocks noChangeAspect="1"/>
          </p:cNvPicPr>
          <p:nvPr/>
        </p:nvPicPr>
        <p:blipFill>
          <a:blip r:embed="rId4"/>
          <a:stretch>
            <a:fillRect/>
          </a:stretch>
        </p:blipFill>
        <p:spPr>
          <a:xfrm>
            <a:off x="793790" y="3706892"/>
            <a:ext cx="9385221" cy="1718548"/>
          </a:xfrm>
          <a:prstGeom prst="rect">
            <a:avLst/>
          </a:prstGeom>
        </p:spPr>
      </p:pic>
      <p:sp>
        <p:nvSpPr>
          <p:cNvPr id="6" name="Text 2"/>
          <p:cNvSpPr/>
          <p:nvPr/>
        </p:nvSpPr>
        <p:spPr>
          <a:xfrm>
            <a:off x="793790" y="5648682"/>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#ServiceNow #DevOps #ITSM #CSM #FSM #PlatformEngineering #SystemsIntegration #WorkflowAutomation #EnterpriseArchitecture #DigitalTransformation #AgileLeadership #DeliveryExcellence #CustomerExperience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2384584"/>
            <a:ext cx="608718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Measuring What Matters</a:t>
            </a:r>
            <a:endParaRPr lang="en-US" sz="3900" dirty="0"/>
          </a:p>
        </p:txBody>
      </p:sp>
      <p:sp>
        <p:nvSpPr>
          <p:cNvPr id="4" name="Text 1"/>
          <p:cNvSpPr/>
          <p:nvPr/>
        </p:nvSpPr>
        <p:spPr>
          <a:xfrm>
            <a:off x="793790" y="330231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DevOps success should be measured in outcomes, not activity. These metrics tell a clear story to executives and teams alike about the real impact of your transformation efforts.</a:t>
            </a:r>
            <a:endParaRPr lang="en-US" sz="1550" dirty="0"/>
          </a:p>
        </p:txBody>
      </p:sp>
      <p:sp>
        <p:nvSpPr>
          <p:cNvPr id="5" name="Text 2"/>
          <p:cNvSpPr/>
          <p:nvPr/>
        </p:nvSpPr>
        <p:spPr>
          <a:xfrm>
            <a:off x="793790" y="4259818"/>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85%</a:t>
            </a:r>
            <a:endParaRPr lang="en-US" sz="5150" dirty="0"/>
          </a:p>
        </p:txBody>
      </p:sp>
      <p:sp>
        <p:nvSpPr>
          <p:cNvPr id="6" name="Text 3"/>
          <p:cNvSpPr/>
          <p:nvPr/>
        </p:nvSpPr>
        <p:spPr>
          <a:xfrm>
            <a:off x="1015008" y="5162788"/>
            <a:ext cx="263211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Lead Time Reduction</a:t>
            </a:r>
            <a:endParaRPr lang="en-US" sz="1950" dirty="0"/>
          </a:p>
        </p:txBody>
      </p:sp>
      <p:sp>
        <p:nvSpPr>
          <p:cNvPr id="7" name="Text 4"/>
          <p:cNvSpPr/>
          <p:nvPr/>
        </p:nvSpPr>
        <p:spPr>
          <a:xfrm>
            <a:off x="793790" y="5592008"/>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Time from commit to production deployment</a:t>
            </a:r>
            <a:endParaRPr lang="en-US" sz="1550" dirty="0"/>
          </a:p>
        </p:txBody>
      </p:sp>
      <p:sp>
        <p:nvSpPr>
          <p:cNvPr id="8" name="Text 5"/>
          <p:cNvSpPr/>
          <p:nvPr/>
        </p:nvSpPr>
        <p:spPr>
          <a:xfrm>
            <a:off x="4116467" y="4259818"/>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3x</a:t>
            </a:r>
            <a:endParaRPr lang="en-US" sz="5150" dirty="0"/>
          </a:p>
        </p:txBody>
      </p:sp>
      <p:sp>
        <p:nvSpPr>
          <p:cNvPr id="9" name="Text 6"/>
          <p:cNvSpPr/>
          <p:nvPr/>
        </p:nvSpPr>
        <p:spPr>
          <a:xfrm>
            <a:off x="4204216" y="5162788"/>
            <a:ext cx="2899053"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Deployment Frequency</a:t>
            </a:r>
            <a:endParaRPr lang="en-US" sz="1950" dirty="0"/>
          </a:p>
        </p:txBody>
      </p:sp>
      <p:sp>
        <p:nvSpPr>
          <p:cNvPr id="10" name="Text 7"/>
          <p:cNvSpPr/>
          <p:nvPr/>
        </p:nvSpPr>
        <p:spPr>
          <a:xfrm>
            <a:off x="4116467" y="5592008"/>
            <a:ext cx="3074670"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More releases with greater stability</a:t>
            </a:r>
            <a:endParaRPr lang="en-US" sz="1550" dirty="0"/>
          </a:p>
        </p:txBody>
      </p:sp>
      <p:sp>
        <p:nvSpPr>
          <p:cNvPr id="11" name="Text 8"/>
          <p:cNvSpPr/>
          <p:nvPr/>
        </p:nvSpPr>
        <p:spPr>
          <a:xfrm>
            <a:off x="7439144" y="4259818"/>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60%</a:t>
            </a:r>
            <a:endParaRPr lang="en-US" sz="5150" dirty="0"/>
          </a:p>
        </p:txBody>
      </p:sp>
      <p:sp>
        <p:nvSpPr>
          <p:cNvPr id="12" name="Text 9"/>
          <p:cNvSpPr/>
          <p:nvPr/>
        </p:nvSpPr>
        <p:spPr>
          <a:xfrm>
            <a:off x="7735967" y="5162788"/>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Incident Reduction</a:t>
            </a:r>
            <a:endParaRPr lang="en-US" sz="1950" dirty="0"/>
          </a:p>
        </p:txBody>
      </p:sp>
      <p:sp>
        <p:nvSpPr>
          <p:cNvPr id="13" name="Text 10"/>
          <p:cNvSpPr/>
          <p:nvPr/>
        </p:nvSpPr>
        <p:spPr>
          <a:xfrm>
            <a:off x="7439144" y="5592008"/>
            <a:ext cx="3074670" cy="317540"/>
          </a:xfrm>
          <a:prstGeom prst="rect">
            <a:avLst/>
          </a:prstGeom>
          <a:noFill/>
          <a:ln/>
        </p:spPr>
        <p:txBody>
          <a:bodyPr wrap="non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Fewer incidents, faster recovery</a:t>
            </a:r>
            <a:endParaRPr lang="en-US" sz="1550" dirty="0"/>
          </a:p>
        </p:txBody>
      </p:sp>
      <p:sp>
        <p:nvSpPr>
          <p:cNvPr id="14" name="Text 11"/>
          <p:cNvSpPr/>
          <p:nvPr/>
        </p:nvSpPr>
        <p:spPr>
          <a:xfrm>
            <a:off x="10761821" y="4259818"/>
            <a:ext cx="30747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15" name="Text 12"/>
          <p:cNvSpPr/>
          <p:nvPr/>
        </p:nvSpPr>
        <p:spPr>
          <a:xfrm>
            <a:off x="11058763" y="5162788"/>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Cost Improvement</a:t>
            </a:r>
            <a:endParaRPr lang="en-US" sz="1950" dirty="0"/>
          </a:p>
        </p:txBody>
      </p:sp>
      <p:sp>
        <p:nvSpPr>
          <p:cNvPr id="16" name="Text 13"/>
          <p:cNvSpPr/>
          <p:nvPr/>
        </p:nvSpPr>
        <p:spPr>
          <a:xfrm>
            <a:off x="10761821" y="5592008"/>
            <a:ext cx="3074789"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Lower cost-to-serve through automation</a:t>
            </a:r>
            <a:endParaRPr lang="en-US" sz="1550" dirty="0"/>
          </a:p>
        </p:txBody>
      </p:sp>
      <p:sp>
        <p:nvSpPr>
          <p:cNvPr id="17" name="Text 14"/>
          <p:cNvSpPr/>
          <p:nvPr/>
        </p:nvSpPr>
        <p:spPr>
          <a:xfrm>
            <a:off x="793790" y="645033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Track these metrics consistently over time to demonstrate continuous improvement and build confidence with stakeholders. Good metrics drive the right behaviors and create accountability for outcomes.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56153" y="581620"/>
            <a:ext cx="5682139" cy="512564"/>
          </a:xfrm>
          <a:prstGeom prst="rect">
            <a:avLst/>
          </a:prstGeom>
          <a:noFill/>
          <a:ln/>
        </p:spPr>
        <p:txBody>
          <a:bodyPr wrap="none" lIns="0" tIns="0" rIns="0" bIns="0" rtlCol="0" anchor="t"/>
          <a:lstStyle/>
          <a:p>
            <a:pPr marL="0" indent="0" algn="l">
              <a:lnSpc>
                <a:spcPts val="4000"/>
              </a:lnSpc>
              <a:buNone/>
            </a:pPr>
            <a:r>
              <a:rPr lang="en-US" sz="3200" dirty="0">
                <a:solidFill>
                  <a:srgbClr val="1B1B27"/>
                </a:solidFill>
                <a:latin typeface="Alexandria" pitchFamily="34" charset="0"/>
                <a:ea typeface="Alexandria" pitchFamily="34" charset="-122"/>
                <a:cs typeface="Alexandria" pitchFamily="34" charset="-120"/>
              </a:rPr>
              <a:t>The Transformation Journey</a:t>
            </a:r>
            <a:endParaRPr lang="en-US" sz="3200" dirty="0"/>
          </a:p>
        </p:txBody>
      </p:sp>
      <p:sp>
        <p:nvSpPr>
          <p:cNvPr id="3" name="Text 1"/>
          <p:cNvSpPr/>
          <p:nvPr/>
        </p:nvSpPr>
        <p:spPr>
          <a:xfrm>
            <a:off x="656153" y="1422202"/>
            <a:ext cx="13318093" cy="262414"/>
          </a:xfrm>
          <a:prstGeom prst="rect">
            <a:avLst/>
          </a:prstGeom>
          <a:noFill/>
          <a:ln/>
        </p:spPr>
        <p:txBody>
          <a:bodyPr wrap="none" lIns="0" tIns="0" rIns="0" bIns="0" rtlCol="0" anchor="t"/>
          <a:lstStyle/>
          <a:p>
            <a:pPr marL="0" indent="0" algn="l">
              <a:lnSpc>
                <a:spcPts val="2050"/>
              </a:lnSpc>
              <a:buNone/>
            </a:pPr>
            <a:r>
              <a:rPr lang="en-US" sz="1250" dirty="0">
                <a:solidFill>
                  <a:srgbClr val="404155"/>
                </a:solidFill>
                <a:latin typeface="Nobile" pitchFamily="34" charset="0"/>
                <a:ea typeface="Nobile" pitchFamily="34" charset="-122"/>
                <a:cs typeface="Nobile" pitchFamily="34" charset="-120"/>
              </a:rPr>
              <a:t>Moving from traditional IT operations to scaled DevOps doesn't happen overnight. It requires deliberate steps, sustained commitment, and willingness to learn and adapt.</a:t>
            </a:r>
            <a:endParaRPr lang="en-US" sz="1250" dirty="0"/>
          </a:p>
        </p:txBody>
      </p:sp>
      <p:sp>
        <p:nvSpPr>
          <p:cNvPr id="4" name="Shape 2"/>
          <p:cNvSpPr/>
          <p:nvPr/>
        </p:nvSpPr>
        <p:spPr>
          <a:xfrm>
            <a:off x="7303770" y="1869043"/>
            <a:ext cx="22860" cy="4897755"/>
          </a:xfrm>
          <a:prstGeom prst="roundRect">
            <a:avLst>
              <a:gd name="adj" fmla="val 301385"/>
            </a:avLst>
          </a:prstGeom>
          <a:solidFill>
            <a:srgbClr val="B8C3DF"/>
          </a:solidFill>
          <a:ln/>
        </p:spPr>
        <p:txBody>
          <a:bodyPr/>
          <a:lstStyle/>
          <a:p>
            <a:endParaRPr lang="en-US"/>
          </a:p>
        </p:txBody>
      </p:sp>
      <p:sp>
        <p:nvSpPr>
          <p:cNvPr id="5" name="Shape 3"/>
          <p:cNvSpPr/>
          <p:nvPr/>
        </p:nvSpPr>
        <p:spPr>
          <a:xfrm>
            <a:off x="6661487" y="2042041"/>
            <a:ext cx="492085" cy="22860"/>
          </a:xfrm>
          <a:prstGeom prst="roundRect">
            <a:avLst>
              <a:gd name="adj" fmla="val 301385"/>
            </a:avLst>
          </a:prstGeom>
          <a:solidFill>
            <a:srgbClr val="B8C3DF"/>
          </a:solidFill>
          <a:ln/>
        </p:spPr>
        <p:txBody>
          <a:bodyPr/>
          <a:lstStyle/>
          <a:p>
            <a:endParaRPr lang="en-US"/>
          </a:p>
        </p:txBody>
      </p:sp>
      <p:sp>
        <p:nvSpPr>
          <p:cNvPr id="6" name="Shape 4"/>
          <p:cNvSpPr/>
          <p:nvPr/>
        </p:nvSpPr>
        <p:spPr>
          <a:xfrm>
            <a:off x="7130713" y="1869043"/>
            <a:ext cx="368975" cy="368975"/>
          </a:xfrm>
          <a:prstGeom prst="roundRect">
            <a:avLst>
              <a:gd name="adj" fmla="val 18672"/>
            </a:avLst>
          </a:prstGeom>
          <a:solidFill>
            <a:srgbClr val="D2DDF9"/>
          </a:solidFill>
          <a:ln w="7620">
            <a:solidFill>
              <a:srgbClr val="B8C3DF"/>
            </a:solidFill>
            <a:prstDash val="solid"/>
          </a:ln>
        </p:spPr>
        <p:txBody>
          <a:bodyPr/>
          <a:lstStyle/>
          <a:p>
            <a:endParaRPr lang="en-US"/>
          </a:p>
        </p:txBody>
      </p:sp>
      <p:sp>
        <p:nvSpPr>
          <p:cNvPr id="7" name="Text 5"/>
          <p:cNvSpPr/>
          <p:nvPr/>
        </p:nvSpPr>
        <p:spPr>
          <a:xfrm>
            <a:off x="7192149" y="1899702"/>
            <a:ext cx="245983" cy="307538"/>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1</a:t>
            </a:r>
            <a:endParaRPr lang="en-US" sz="1900" dirty="0"/>
          </a:p>
        </p:txBody>
      </p:sp>
      <p:sp>
        <p:nvSpPr>
          <p:cNvPr id="8" name="Text 6"/>
          <p:cNvSpPr/>
          <p:nvPr/>
        </p:nvSpPr>
        <p:spPr>
          <a:xfrm>
            <a:off x="4416028" y="1925360"/>
            <a:ext cx="2079069" cy="256223"/>
          </a:xfrm>
          <a:prstGeom prst="rect">
            <a:avLst/>
          </a:prstGeom>
          <a:noFill/>
          <a:ln/>
        </p:spPr>
        <p:txBody>
          <a:bodyPr wrap="none" lIns="0" tIns="0" rIns="0" bIns="0" rtlCol="0" anchor="t"/>
          <a:lstStyle/>
          <a:p>
            <a:pPr marL="0" indent="0" algn="r">
              <a:lnSpc>
                <a:spcPts val="2000"/>
              </a:lnSpc>
              <a:buNone/>
            </a:pPr>
            <a:r>
              <a:rPr lang="en-US" sz="1600" dirty="0">
                <a:solidFill>
                  <a:srgbClr val="404155"/>
                </a:solidFill>
                <a:latin typeface="Alexandria" pitchFamily="34" charset="0"/>
                <a:ea typeface="Alexandria" pitchFamily="34" charset="-122"/>
                <a:cs typeface="Alexandria" pitchFamily="34" charset="-120"/>
              </a:rPr>
              <a:t>Assess Current State</a:t>
            </a:r>
            <a:endParaRPr lang="en-US" sz="1600" dirty="0"/>
          </a:p>
        </p:txBody>
      </p:sp>
      <p:sp>
        <p:nvSpPr>
          <p:cNvPr id="9" name="Text 7"/>
          <p:cNvSpPr/>
          <p:nvPr/>
        </p:nvSpPr>
        <p:spPr>
          <a:xfrm>
            <a:off x="656153" y="2279928"/>
            <a:ext cx="5838944" cy="524828"/>
          </a:xfrm>
          <a:prstGeom prst="rect">
            <a:avLst/>
          </a:prstGeom>
          <a:noFill/>
          <a:ln/>
        </p:spPr>
        <p:txBody>
          <a:bodyPr wrap="square" lIns="0" tIns="0" rIns="0" bIns="0" rtlCol="0" anchor="t"/>
          <a:lstStyle/>
          <a:p>
            <a:pPr marL="0" indent="0" algn="r">
              <a:lnSpc>
                <a:spcPts val="2050"/>
              </a:lnSpc>
              <a:buNone/>
            </a:pPr>
            <a:r>
              <a:rPr lang="en-US" sz="1250" dirty="0">
                <a:solidFill>
                  <a:srgbClr val="404155"/>
                </a:solidFill>
                <a:latin typeface="Nobile" pitchFamily="34" charset="0"/>
                <a:ea typeface="Nobile" pitchFamily="34" charset="-122"/>
                <a:cs typeface="Nobile" pitchFamily="34" charset="-120"/>
              </a:rPr>
              <a:t>Understand pain points, bottlenecks, and opportunities across the platform</a:t>
            </a:r>
            <a:endParaRPr lang="en-US" sz="1250" dirty="0"/>
          </a:p>
        </p:txBody>
      </p:sp>
      <p:sp>
        <p:nvSpPr>
          <p:cNvPr id="10" name="Shape 8"/>
          <p:cNvSpPr/>
          <p:nvPr/>
        </p:nvSpPr>
        <p:spPr>
          <a:xfrm>
            <a:off x="7476827" y="3026212"/>
            <a:ext cx="492085" cy="22860"/>
          </a:xfrm>
          <a:prstGeom prst="roundRect">
            <a:avLst>
              <a:gd name="adj" fmla="val 301385"/>
            </a:avLst>
          </a:prstGeom>
          <a:solidFill>
            <a:srgbClr val="B8C3DF"/>
          </a:solidFill>
          <a:ln/>
        </p:spPr>
        <p:txBody>
          <a:bodyPr/>
          <a:lstStyle/>
          <a:p>
            <a:endParaRPr lang="en-US"/>
          </a:p>
        </p:txBody>
      </p:sp>
      <p:sp>
        <p:nvSpPr>
          <p:cNvPr id="11" name="Shape 9"/>
          <p:cNvSpPr/>
          <p:nvPr/>
        </p:nvSpPr>
        <p:spPr>
          <a:xfrm>
            <a:off x="7130713" y="2853214"/>
            <a:ext cx="368975" cy="368975"/>
          </a:xfrm>
          <a:prstGeom prst="roundRect">
            <a:avLst>
              <a:gd name="adj" fmla="val 18672"/>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7192149" y="2883872"/>
            <a:ext cx="245983" cy="307538"/>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2</a:t>
            </a:r>
            <a:endParaRPr lang="en-US" sz="1900" dirty="0"/>
          </a:p>
        </p:txBody>
      </p:sp>
      <p:sp>
        <p:nvSpPr>
          <p:cNvPr id="13" name="Text 11"/>
          <p:cNvSpPr/>
          <p:nvPr/>
        </p:nvSpPr>
        <p:spPr>
          <a:xfrm>
            <a:off x="8135303" y="2909530"/>
            <a:ext cx="2050375" cy="256223"/>
          </a:xfrm>
          <a:prstGeom prst="rect">
            <a:avLst/>
          </a:prstGeom>
          <a:noFill/>
          <a:ln/>
        </p:spPr>
        <p:txBody>
          <a:bodyPr wrap="none" lIns="0" tIns="0" rIns="0" bIns="0" rtlCol="0" anchor="t"/>
          <a:lstStyle/>
          <a:p>
            <a:pPr marL="0" indent="0" algn="l">
              <a:lnSpc>
                <a:spcPts val="2000"/>
              </a:lnSpc>
              <a:buNone/>
            </a:pPr>
            <a:r>
              <a:rPr lang="en-US" sz="1600" dirty="0">
                <a:solidFill>
                  <a:srgbClr val="404155"/>
                </a:solidFill>
                <a:latin typeface="Alexandria" pitchFamily="34" charset="0"/>
                <a:ea typeface="Alexandria" pitchFamily="34" charset="-122"/>
                <a:cs typeface="Alexandria" pitchFamily="34" charset="-120"/>
              </a:rPr>
              <a:t>Build Foundation</a:t>
            </a:r>
            <a:endParaRPr lang="en-US" sz="1600" dirty="0"/>
          </a:p>
        </p:txBody>
      </p:sp>
      <p:sp>
        <p:nvSpPr>
          <p:cNvPr id="14" name="Text 12"/>
          <p:cNvSpPr/>
          <p:nvPr/>
        </p:nvSpPr>
        <p:spPr>
          <a:xfrm>
            <a:off x="8135303" y="3264098"/>
            <a:ext cx="5838944" cy="262414"/>
          </a:xfrm>
          <a:prstGeom prst="rect">
            <a:avLst/>
          </a:prstGeom>
          <a:noFill/>
          <a:ln/>
        </p:spPr>
        <p:txBody>
          <a:bodyPr wrap="none" lIns="0" tIns="0" rIns="0" bIns="0" rtlCol="0" anchor="t"/>
          <a:lstStyle/>
          <a:p>
            <a:pPr marL="0" indent="0" algn="l">
              <a:lnSpc>
                <a:spcPts val="2050"/>
              </a:lnSpc>
              <a:buNone/>
            </a:pPr>
            <a:r>
              <a:rPr lang="en-US" sz="1250" dirty="0">
                <a:solidFill>
                  <a:srgbClr val="404155"/>
                </a:solidFill>
                <a:latin typeface="Nobile" pitchFamily="34" charset="0"/>
                <a:ea typeface="Nobile" pitchFamily="34" charset="-122"/>
                <a:cs typeface="Nobile" pitchFamily="34" charset="-120"/>
              </a:rPr>
              <a:t>Establish version control, CI/CD infrastructure, and core automation</a:t>
            </a:r>
            <a:endParaRPr lang="en-US" sz="1250" dirty="0"/>
          </a:p>
        </p:txBody>
      </p:sp>
      <p:sp>
        <p:nvSpPr>
          <p:cNvPr id="15" name="Shape 13"/>
          <p:cNvSpPr/>
          <p:nvPr/>
        </p:nvSpPr>
        <p:spPr>
          <a:xfrm>
            <a:off x="6661487" y="3874532"/>
            <a:ext cx="492085" cy="22860"/>
          </a:xfrm>
          <a:prstGeom prst="roundRect">
            <a:avLst>
              <a:gd name="adj" fmla="val 301385"/>
            </a:avLst>
          </a:prstGeom>
          <a:solidFill>
            <a:srgbClr val="B8C3DF"/>
          </a:solidFill>
          <a:ln/>
        </p:spPr>
        <p:txBody>
          <a:bodyPr/>
          <a:lstStyle/>
          <a:p>
            <a:endParaRPr lang="en-US"/>
          </a:p>
        </p:txBody>
      </p:sp>
      <p:sp>
        <p:nvSpPr>
          <p:cNvPr id="16" name="Shape 14"/>
          <p:cNvSpPr/>
          <p:nvPr/>
        </p:nvSpPr>
        <p:spPr>
          <a:xfrm>
            <a:off x="7130713" y="3701534"/>
            <a:ext cx="368975" cy="368975"/>
          </a:xfrm>
          <a:prstGeom prst="roundRect">
            <a:avLst>
              <a:gd name="adj" fmla="val 18672"/>
            </a:avLst>
          </a:prstGeom>
          <a:solidFill>
            <a:srgbClr val="D2DDF9"/>
          </a:solidFill>
          <a:ln w="7620">
            <a:solidFill>
              <a:srgbClr val="B8C3DF"/>
            </a:solidFill>
            <a:prstDash val="solid"/>
          </a:ln>
        </p:spPr>
        <p:txBody>
          <a:bodyPr/>
          <a:lstStyle/>
          <a:p>
            <a:endParaRPr lang="en-US"/>
          </a:p>
        </p:txBody>
      </p:sp>
      <p:sp>
        <p:nvSpPr>
          <p:cNvPr id="17" name="Text 15"/>
          <p:cNvSpPr/>
          <p:nvPr/>
        </p:nvSpPr>
        <p:spPr>
          <a:xfrm>
            <a:off x="7192149" y="3732193"/>
            <a:ext cx="245983" cy="307538"/>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3</a:t>
            </a:r>
            <a:endParaRPr lang="en-US" sz="1900" dirty="0"/>
          </a:p>
        </p:txBody>
      </p:sp>
      <p:sp>
        <p:nvSpPr>
          <p:cNvPr id="18" name="Text 16"/>
          <p:cNvSpPr/>
          <p:nvPr/>
        </p:nvSpPr>
        <p:spPr>
          <a:xfrm>
            <a:off x="4444722" y="3757851"/>
            <a:ext cx="2050375" cy="256223"/>
          </a:xfrm>
          <a:prstGeom prst="rect">
            <a:avLst/>
          </a:prstGeom>
          <a:noFill/>
          <a:ln/>
        </p:spPr>
        <p:txBody>
          <a:bodyPr wrap="none" lIns="0" tIns="0" rIns="0" bIns="0" rtlCol="0" anchor="t"/>
          <a:lstStyle/>
          <a:p>
            <a:pPr marL="0" indent="0" algn="r">
              <a:lnSpc>
                <a:spcPts val="2000"/>
              </a:lnSpc>
              <a:buNone/>
            </a:pPr>
            <a:r>
              <a:rPr lang="en-US" sz="1600" dirty="0">
                <a:solidFill>
                  <a:srgbClr val="404155"/>
                </a:solidFill>
                <a:latin typeface="Alexandria" pitchFamily="34" charset="0"/>
                <a:ea typeface="Alexandria" pitchFamily="34" charset="-122"/>
                <a:cs typeface="Alexandria" pitchFamily="34" charset="-120"/>
              </a:rPr>
              <a:t>Unite Teams</a:t>
            </a:r>
            <a:endParaRPr lang="en-US" sz="1600" dirty="0"/>
          </a:p>
        </p:txBody>
      </p:sp>
      <p:sp>
        <p:nvSpPr>
          <p:cNvPr id="19" name="Text 17"/>
          <p:cNvSpPr/>
          <p:nvPr/>
        </p:nvSpPr>
        <p:spPr>
          <a:xfrm>
            <a:off x="656153" y="4112419"/>
            <a:ext cx="5838944" cy="262414"/>
          </a:xfrm>
          <a:prstGeom prst="rect">
            <a:avLst/>
          </a:prstGeom>
          <a:noFill/>
          <a:ln/>
        </p:spPr>
        <p:txBody>
          <a:bodyPr wrap="none" lIns="0" tIns="0" rIns="0" bIns="0" rtlCol="0" anchor="t"/>
          <a:lstStyle/>
          <a:p>
            <a:pPr marL="0" indent="0" algn="r">
              <a:lnSpc>
                <a:spcPts val="2050"/>
              </a:lnSpc>
              <a:buNone/>
            </a:pPr>
            <a:r>
              <a:rPr lang="en-US" sz="1250" dirty="0">
                <a:solidFill>
                  <a:srgbClr val="404155"/>
                </a:solidFill>
                <a:latin typeface="Nobile" pitchFamily="34" charset="0"/>
                <a:ea typeface="Nobile" pitchFamily="34" charset="-122"/>
                <a:cs typeface="Nobile" pitchFamily="34" charset="-120"/>
              </a:rPr>
              <a:t>Consolidate backlogs and break down organizational silos</a:t>
            </a:r>
            <a:endParaRPr lang="en-US" sz="1250" dirty="0"/>
          </a:p>
        </p:txBody>
      </p:sp>
      <p:sp>
        <p:nvSpPr>
          <p:cNvPr id="20" name="Shape 18"/>
          <p:cNvSpPr/>
          <p:nvPr/>
        </p:nvSpPr>
        <p:spPr>
          <a:xfrm>
            <a:off x="7476827" y="4722852"/>
            <a:ext cx="492085" cy="22860"/>
          </a:xfrm>
          <a:prstGeom prst="roundRect">
            <a:avLst>
              <a:gd name="adj" fmla="val 301385"/>
            </a:avLst>
          </a:prstGeom>
          <a:solidFill>
            <a:srgbClr val="B8C3DF"/>
          </a:solidFill>
          <a:ln/>
        </p:spPr>
        <p:txBody>
          <a:bodyPr/>
          <a:lstStyle/>
          <a:p>
            <a:endParaRPr lang="en-US"/>
          </a:p>
        </p:txBody>
      </p:sp>
      <p:sp>
        <p:nvSpPr>
          <p:cNvPr id="21" name="Shape 19"/>
          <p:cNvSpPr/>
          <p:nvPr/>
        </p:nvSpPr>
        <p:spPr>
          <a:xfrm>
            <a:off x="7130713" y="4549854"/>
            <a:ext cx="368975" cy="368975"/>
          </a:xfrm>
          <a:prstGeom prst="roundRect">
            <a:avLst>
              <a:gd name="adj" fmla="val 18672"/>
            </a:avLst>
          </a:prstGeom>
          <a:solidFill>
            <a:srgbClr val="D2DDF9"/>
          </a:solidFill>
          <a:ln w="7620">
            <a:solidFill>
              <a:srgbClr val="B8C3DF"/>
            </a:solidFill>
            <a:prstDash val="solid"/>
          </a:ln>
        </p:spPr>
        <p:txBody>
          <a:bodyPr/>
          <a:lstStyle/>
          <a:p>
            <a:endParaRPr lang="en-US"/>
          </a:p>
        </p:txBody>
      </p:sp>
      <p:sp>
        <p:nvSpPr>
          <p:cNvPr id="22" name="Text 20"/>
          <p:cNvSpPr/>
          <p:nvPr/>
        </p:nvSpPr>
        <p:spPr>
          <a:xfrm>
            <a:off x="7192149" y="4580513"/>
            <a:ext cx="245983" cy="307538"/>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4</a:t>
            </a:r>
            <a:endParaRPr lang="en-US" sz="1900" dirty="0"/>
          </a:p>
        </p:txBody>
      </p:sp>
      <p:sp>
        <p:nvSpPr>
          <p:cNvPr id="23" name="Text 21"/>
          <p:cNvSpPr/>
          <p:nvPr/>
        </p:nvSpPr>
        <p:spPr>
          <a:xfrm>
            <a:off x="8135303" y="4606171"/>
            <a:ext cx="2050375" cy="256223"/>
          </a:xfrm>
          <a:prstGeom prst="rect">
            <a:avLst/>
          </a:prstGeom>
          <a:noFill/>
          <a:ln/>
        </p:spPr>
        <p:txBody>
          <a:bodyPr wrap="none" lIns="0" tIns="0" rIns="0" bIns="0" rtlCol="0" anchor="t"/>
          <a:lstStyle/>
          <a:p>
            <a:pPr marL="0" indent="0" algn="l">
              <a:lnSpc>
                <a:spcPts val="2000"/>
              </a:lnSpc>
              <a:buNone/>
            </a:pPr>
            <a:r>
              <a:rPr lang="en-US" sz="1600" dirty="0">
                <a:solidFill>
                  <a:srgbClr val="404155"/>
                </a:solidFill>
                <a:latin typeface="Alexandria" pitchFamily="34" charset="0"/>
                <a:ea typeface="Alexandria" pitchFamily="34" charset="-122"/>
                <a:cs typeface="Alexandria" pitchFamily="34" charset="-120"/>
              </a:rPr>
              <a:t>Scale Practices</a:t>
            </a:r>
            <a:endParaRPr lang="en-US" sz="1600" dirty="0"/>
          </a:p>
        </p:txBody>
      </p:sp>
      <p:sp>
        <p:nvSpPr>
          <p:cNvPr id="24" name="Text 22"/>
          <p:cNvSpPr/>
          <p:nvPr/>
        </p:nvSpPr>
        <p:spPr>
          <a:xfrm>
            <a:off x="8135303" y="4960739"/>
            <a:ext cx="5838944" cy="262414"/>
          </a:xfrm>
          <a:prstGeom prst="rect">
            <a:avLst/>
          </a:prstGeom>
          <a:noFill/>
          <a:ln/>
        </p:spPr>
        <p:txBody>
          <a:bodyPr wrap="none" lIns="0" tIns="0" rIns="0" bIns="0" rtlCol="0" anchor="t"/>
          <a:lstStyle/>
          <a:p>
            <a:pPr marL="0" indent="0" algn="l">
              <a:lnSpc>
                <a:spcPts val="2050"/>
              </a:lnSpc>
              <a:buNone/>
            </a:pPr>
            <a:r>
              <a:rPr lang="en-US" sz="1250" dirty="0">
                <a:solidFill>
                  <a:srgbClr val="404155"/>
                </a:solidFill>
                <a:latin typeface="Nobile" pitchFamily="34" charset="0"/>
                <a:ea typeface="Nobile" pitchFamily="34" charset="-122"/>
                <a:cs typeface="Nobile" pitchFamily="34" charset="-120"/>
              </a:rPr>
              <a:t>Expand automation, observability, and governance frameworks</a:t>
            </a:r>
            <a:endParaRPr lang="en-US" sz="1250" dirty="0"/>
          </a:p>
        </p:txBody>
      </p:sp>
      <p:sp>
        <p:nvSpPr>
          <p:cNvPr id="25" name="Shape 23"/>
          <p:cNvSpPr/>
          <p:nvPr/>
        </p:nvSpPr>
        <p:spPr>
          <a:xfrm>
            <a:off x="6661487" y="5571173"/>
            <a:ext cx="492085" cy="22860"/>
          </a:xfrm>
          <a:prstGeom prst="roundRect">
            <a:avLst>
              <a:gd name="adj" fmla="val 301385"/>
            </a:avLst>
          </a:prstGeom>
          <a:solidFill>
            <a:srgbClr val="B8C3DF"/>
          </a:solidFill>
          <a:ln/>
        </p:spPr>
        <p:txBody>
          <a:bodyPr/>
          <a:lstStyle/>
          <a:p>
            <a:endParaRPr lang="en-US"/>
          </a:p>
        </p:txBody>
      </p:sp>
      <p:sp>
        <p:nvSpPr>
          <p:cNvPr id="26" name="Shape 24"/>
          <p:cNvSpPr/>
          <p:nvPr/>
        </p:nvSpPr>
        <p:spPr>
          <a:xfrm>
            <a:off x="7130713" y="5398175"/>
            <a:ext cx="368975" cy="368975"/>
          </a:xfrm>
          <a:prstGeom prst="roundRect">
            <a:avLst>
              <a:gd name="adj" fmla="val 18672"/>
            </a:avLst>
          </a:prstGeom>
          <a:solidFill>
            <a:srgbClr val="D2DDF9"/>
          </a:solidFill>
          <a:ln w="7620">
            <a:solidFill>
              <a:srgbClr val="B8C3DF"/>
            </a:solidFill>
            <a:prstDash val="solid"/>
          </a:ln>
        </p:spPr>
        <p:txBody>
          <a:bodyPr/>
          <a:lstStyle/>
          <a:p>
            <a:endParaRPr lang="en-US"/>
          </a:p>
        </p:txBody>
      </p:sp>
      <p:sp>
        <p:nvSpPr>
          <p:cNvPr id="27" name="Text 25"/>
          <p:cNvSpPr/>
          <p:nvPr/>
        </p:nvSpPr>
        <p:spPr>
          <a:xfrm>
            <a:off x="7192149" y="5428833"/>
            <a:ext cx="245983" cy="307538"/>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5</a:t>
            </a:r>
            <a:endParaRPr lang="en-US" sz="1900" dirty="0"/>
          </a:p>
        </p:txBody>
      </p:sp>
      <p:sp>
        <p:nvSpPr>
          <p:cNvPr id="28" name="Text 26"/>
          <p:cNvSpPr/>
          <p:nvPr/>
        </p:nvSpPr>
        <p:spPr>
          <a:xfrm>
            <a:off x="4444722" y="5454491"/>
            <a:ext cx="2050375" cy="256223"/>
          </a:xfrm>
          <a:prstGeom prst="rect">
            <a:avLst/>
          </a:prstGeom>
          <a:noFill/>
          <a:ln/>
        </p:spPr>
        <p:txBody>
          <a:bodyPr wrap="none" lIns="0" tIns="0" rIns="0" bIns="0" rtlCol="0" anchor="t"/>
          <a:lstStyle/>
          <a:p>
            <a:pPr marL="0" indent="0" algn="r">
              <a:lnSpc>
                <a:spcPts val="2000"/>
              </a:lnSpc>
              <a:buNone/>
            </a:pPr>
            <a:r>
              <a:rPr lang="en-US" sz="1600" dirty="0">
                <a:solidFill>
                  <a:srgbClr val="404155"/>
                </a:solidFill>
                <a:latin typeface="Alexandria" pitchFamily="34" charset="0"/>
                <a:ea typeface="Alexandria" pitchFamily="34" charset="-122"/>
                <a:cs typeface="Alexandria" pitchFamily="34" charset="-120"/>
              </a:rPr>
              <a:t>Optimize &amp; Evolve</a:t>
            </a:r>
            <a:endParaRPr lang="en-US" sz="1600" dirty="0"/>
          </a:p>
        </p:txBody>
      </p:sp>
      <p:sp>
        <p:nvSpPr>
          <p:cNvPr id="29" name="Text 27"/>
          <p:cNvSpPr/>
          <p:nvPr/>
        </p:nvSpPr>
        <p:spPr>
          <a:xfrm>
            <a:off x="656153" y="5809059"/>
            <a:ext cx="5838944" cy="262414"/>
          </a:xfrm>
          <a:prstGeom prst="rect">
            <a:avLst/>
          </a:prstGeom>
          <a:noFill/>
          <a:ln/>
        </p:spPr>
        <p:txBody>
          <a:bodyPr wrap="none" lIns="0" tIns="0" rIns="0" bIns="0" rtlCol="0" anchor="t"/>
          <a:lstStyle/>
          <a:p>
            <a:pPr marL="0" indent="0" algn="r">
              <a:lnSpc>
                <a:spcPts val="2050"/>
              </a:lnSpc>
              <a:buNone/>
            </a:pPr>
            <a:r>
              <a:rPr lang="en-US" sz="1250" dirty="0">
                <a:solidFill>
                  <a:srgbClr val="404155"/>
                </a:solidFill>
                <a:latin typeface="Nobile" pitchFamily="34" charset="0"/>
                <a:ea typeface="Nobile" pitchFamily="34" charset="-122"/>
                <a:cs typeface="Nobile" pitchFamily="34" charset="-120"/>
              </a:rPr>
              <a:t>Continuously improve based on metrics and feedback</a:t>
            </a:r>
            <a:endParaRPr lang="en-US" sz="1250" dirty="0"/>
          </a:p>
        </p:txBody>
      </p:sp>
      <p:sp>
        <p:nvSpPr>
          <p:cNvPr id="30" name="Shape 28"/>
          <p:cNvSpPr/>
          <p:nvPr/>
        </p:nvSpPr>
        <p:spPr>
          <a:xfrm>
            <a:off x="656153" y="6951226"/>
            <a:ext cx="13318093" cy="696754"/>
          </a:xfrm>
          <a:prstGeom prst="roundRect">
            <a:avLst>
              <a:gd name="adj" fmla="val 9888"/>
            </a:avLst>
          </a:prstGeom>
          <a:solidFill>
            <a:srgbClr val="BBCDF7"/>
          </a:solidFill>
          <a:ln/>
        </p:spPr>
        <p:txBody>
          <a:bodyPr/>
          <a:lstStyle/>
          <a:p>
            <a:endParaRPr lang="en-US"/>
          </a:p>
        </p:txBody>
      </p:sp>
      <p:pic>
        <p:nvPicPr>
          <p:cNvPr id="31" name="Image 0" descr="preencoded.png"/>
          <p:cNvPicPr>
            <a:picLocks noChangeAspect="1"/>
          </p:cNvPicPr>
          <p:nvPr/>
        </p:nvPicPr>
        <p:blipFill>
          <a:blip r:embed="rId3"/>
          <a:stretch>
            <a:fillRect/>
          </a:stretch>
        </p:blipFill>
        <p:spPr>
          <a:xfrm>
            <a:off x="820103" y="7187922"/>
            <a:ext cx="205026" cy="163949"/>
          </a:xfrm>
          <a:prstGeom prst="rect">
            <a:avLst/>
          </a:prstGeom>
        </p:spPr>
      </p:pic>
      <p:sp>
        <p:nvSpPr>
          <p:cNvPr id="32" name="Text 29"/>
          <p:cNvSpPr/>
          <p:nvPr/>
        </p:nvSpPr>
        <p:spPr>
          <a:xfrm>
            <a:off x="1189077" y="7156133"/>
            <a:ext cx="12621220" cy="262414"/>
          </a:xfrm>
          <a:prstGeom prst="rect">
            <a:avLst/>
          </a:prstGeom>
          <a:noFill/>
          <a:ln/>
        </p:spPr>
        <p:txBody>
          <a:bodyPr wrap="none" lIns="0" tIns="0" rIns="0" bIns="0" rtlCol="0" anchor="t"/>
          <a:lstStyle/>
          <a:p>
            <a:pPr marL="0" indent="0" algn="l">
              <a:lnSpc>
                <a:spcPts val="2050"/>
              </a:lnSpc>
              <a:buNone/>
            </a:pPr>
            <a:r>
              <a:rPr lang="en-US" sz="1250" dirty="0">
                <a:solidFill>
                  <a:srgbClr val="000000"/>
                </a:solidFill>
                <a:latin typeface="Nobile" pitchFamily="34" charset="0"/>
                <a:ea typeface="Nobile" pitchFamily="34" charset="-122"/>
                <a:cs typeface="Nobile" pitchFamily="34" charset="-120"/>
              </a:rPr>
              <a:t>Each organization's journey is unique, but the principles remain constant: </a:t>
            </a:r>
            <a:r>
              <a:rPr lang="en-US" sz="1250" b="1" dirty="0">
                <a:solidFill>
                  <a:srgbClr val="000000"/>
                </a:solidFill>
                <a:latin typeface="Nobile" pitchFamily="34" charset="0"/>
                <a:ea typeface="Nobile" pitchFamily="34" charset="-122"/>
                <a:cs typeface="Nobile" pitchFamily="34" charset="-120"/>
              </a:rPr>
              <a:t>automation, collaboration, and continuous improvement</a:t>
            </a:r>
            <a:r>
              <a:rPr lang="en-US" sz="1250" dirty="0">
                <a:solidFill>
                  <a:srgbClr val="000000"/>
                </a:solidFill>
                <a:latin typeface="Nobile" pitchFamily="34" charset="0"/>
                <a:ea typeface="Nobile" pitchFamily="34" charset="-122"/>
                <a:cs typeface="Nobile" pitchFamily="34" charset="-120"/>
              </a:rPr>
              <a:t>.</a:t>
            </a:r>
            <a:endParaRPr lang="en-US" sz="12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681520"/>
            <a:ext cx="536328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Real Results in Action</a:t>
            </a:r>
            <a:endParaRPr lang="en-US" sz="3900" dirty="0"/>
          </a:p>
        </p:txBody>
      </p:sp>
      <p:sp>
        <p:nvSpPr>
          <p:cNvPr id="4" name="Text 1"/>
          <p:cNvSpPr/>
          <p:nvPr/>
        </p:nvSpPr>
        <p:spPr>
          <a:xfrm>
            <a:off x="793790" y="279761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Before DevOps</a:t>
            </a:r>
            <a:endParaRPr lang="en-US" sz="2300" dirty="0"/>
          </a:p>
        </p:txBody>
      </p:sp>
      <p:sp>
        <p:nvSpPr>
          <p:cNvPr id="5" name="Text 2"/>
          <p:cNvSpPr/>
          <p:nvPr/>
        </p:nvSpPr>
        <p:spPr>
          <a:xfrm>
            <a:off x="793790" y="3368040"/>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Siloed teams with separate backlogs</a:t>
            </a:r>
            <a:endParaRPr lang="en-US" sz="1550" dirty="0"/>
          </a:p>
        </p:txBody>
      </p:sp>
      <p:sp>
        <p:nvSpPr>
          <p:cNvPr id="6" name="Text 3"/>
          <p:cNvSpPr/>
          <p:nvPr/>
        </p:nvSpPr>
        <p:spPr>
          <a:xfrm>
            <a:off x="793790" y="3754993"/>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Manual deployments taking days</a:t>
            </a:r>
            <a:endParaRPr lang="en-US" sz="1550" dirty="0"/>
          </a:p>
        </p:txBody>
      </p:sp>
      <p:sp>
        <p:nvSpPr>
          <p:cNvPr id="7" name="Text 4"/>
          <p:cNvSpPr/>
          <p:nvPr/>
        </p:nvSpPr>
        <p:spPr>
          <a:xfrm>
            <a:off x="793790" y="4141946"/>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Frequent production incidents</a:t>
            </a:r>
            <a:endParaRPr lang="en-US" sz="1550" dirty="0"/>
          </a:p>
        </p:txBody>
      </p:sp>
      <p:sp>
        <p:nvSpPr>
          <p:cNvPr id="8" name="Text 5"/>
          <p:cNvSpPr/>
          <p:nvPr/>
        </p:nvSpPr>
        <p:spPr>
          <a:xfrm>
            <a:off x="793790" y="4528899"/>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Limited visibility across integrations</a:t>
            </a:r>
            <a:endParaRPr lang="en-US" sz="1550" dirty="0"/>
          </a:p>
        </p:txBody>
      </p:sp>
      <p:sp>
        <p:nvSpPr>
          <p:cNvPr id="9" name="Text 6"/>
          <p:cNvSpPr/>
          <p:nvPr/>
        </p:nvSpPr>
        <p:spPr>
          <a:xfrm>
            <a:off x="793790" y="4915853"/>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Friction between onshore and offshore</a:t>
            </a:r>
            <a:endParaRPr lang="en-US" sz="1550" dirty="0"/>
          </a:p>
        </p:txBody>
      </p:sp>
      <p:sp>
        <p:nvSpPr>
          <p:cNvPr id="10" name="Text 7"/>
          <p:cNvSpPr/>
          <p:nvPr/>
        </p:nvSpPr>
        <p:spPr>
          <a:xfrm>
            <a:off x="793790" y="5302806"/>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Governance as a bottleneck</a:t>
            </a:r>
            <a:endParaRPr lang="en-US" sz="1550" dirty="0"/>
          </a:p>
        </p:txBody>
      </p:sp>
      <p:sp>
        <p:nvSpPr>
          <p:cNvPr id="11" name="Text 8"/>
          <p:cNvSpPr/>
          <p:nvPr/>
        </p:nvSpPr>
        <p:spPr>
          <a:xfrm>
            <a:off x="5736074" y="2797612"/>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After DevOps</a:t>
            </a:r>
            <a:endParaRPr lang="en-US" sz="2300" dirty="0"/>
          </a:p>
        </p:txBody>
      </p:sp>
      <p:sp>
        <p:nvSpPr>
          <p:cNvPr id="12" name="Text 9"/>
          <p:cNvSpPr/>
          <p:nvPr/>
        </p:nvSpPr>
        <p:spPr>
          <a:xfrm>
            <a:off x="5736074" y="3368040"/>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Unified team with single backlog</a:t>
            </a:r>
            <a:endParaRPr lang="en-US" sz="1550" dirty="0"/>
          </a:p>
        </p:txBody>
      </p:sp>
      <p:sp>
        <p:nvSpPr>
          <p:cNvPr id="13" name="Text 10"/>
          <p:cNvSpPr/>
          <p:nvPr/>
        </p:nvSpPr>
        <p:spPr>
          <a:xfrm>
            <a:off x="5736074" y="3754993"/>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Automated deployments in hours</a:t>
            </a:r>
            <a:endParaRPr lang="en-US" sz="1550" dirty="0"/>
          </a:p>
        </p:txBody>
      </p:sp>
      <p:sp>
        <p:nvSpPr>
          <p:cNvPr id="14" name="Text 11"/>
          <p:cNvSpPr/>
          <p:nvPr/>
        </p:nvSpPr>
        <p:spPr>
          <a:xfrm>
            <a:off x="5736074" y="4141946"/>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Proactive issue detection and resolution</a:t>
            </a:r>
            <a:endParaRPr lang="en-US" sz="1550" dirty="0"/>
          </a:p>
        </p:txBody>
      </p:sp>
      <p:sp>
        <p:nvSpPr>
          <p:cNvPr id="15" name="Text 12"/>
          <p:cNvSpPr/>
          <p:nvPr/>
        </p:nvSpPr>
        <p:spPr>
          <a:xfrm>
            <a:off x="5736074" y="4528899"/>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End-to-end observability</a:t>
            </a:r>
            <a:endParaRPr lang="en-US" sz="1550" dirty="0"/>
          </a:p>
        </p:txBody>
      </p:sp>
      <p:sp>
        <p:nvSpPr>
          <p:cNvPr id="16" name="Text 13"/>
          <p:cNvSpPr/>
          <p:nvPr/>
        </p:nvSpPr>
        <p:spPr>
          <a:xfrm>
            <a:off x="5736074" y="4915853"/>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Seamless global collaboration</a:t>
            </a:r>
            <a:endParaRPr lang="en-US" sz="1550" dirty="0"/>
          </a:p>
        </p:txBody>
      </p:sp>
      <p:sp>
        <p:nvSpPr>
          <p:cNvPr id="17" name="Text 14"/>
          <p:cNvSpPr/>
          <p:nvPr/>
        </p:nvSpPr>
        <p:spPr>
          <a:xfrm>
            <a:off x="5736074" y="5302806"/>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Governance enabling velocity</a:t>
            </a:r>
            <a:endParaRPr lang="en-US" sz="1550" dirty="0"/>
          </a:p>
        </p:txBody>
      </p:sp>
      <p:sp>
        <p:nvSpPr>
          <p:cNvPr id="18" name="Text 15"/>
          <p:cNvSpPr/>
          <p:nvPr/>
        </p:nvSpPr>
        <p:spPr>
          <a:xfrm>
            <a:off x="793790" y="5913001"/>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aren't theoretical benefits—they're </a:t>
            </a:r>
            <a:r>
              <a:rPr lang="en-US" sz="1550" dirty="0">
                <a:solidFill>
                  <a:srgbClr val="1B54DA"/>
                </a:solidFill>
                <a:latin typeface="Nobile" pitchFamily="34" charset="0"/>
                <a:ea typeface="Nobile" pitchFamily="34" charset="-122"/>
                <a:cs typeface="Nobile" pitchFamily="34" charset="-120"/>
              </a:rPr>
              <a:t>real outcomes</a:t>
            </a:r>
            <a:r>
              <a:rPr lang="en-US" sz="1550" dirty="0">
                <a:solidFill>
                  <a:srgbClr val="404155"/>
                </a:solidFill>
                <a:latin typeface="Nobile" pitchFamily="34" charset="0"/>
                <a:ea typeface="Nobile" pitchFamily="34" charset="-122"/>
                <a:cs typeface="Nobile" pitchFamily="34" charset="-120"/>
              </a:rPr>
              <a:t> achieved by organizations that commit to the DevOps transformation journey. The difference is dramatic, measurable, and sustainable.</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382929" y="500182"/>
            <a:ext cx="8458557" cy="566738"/>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Alexandria" pitchFamily="34" charset="0"/>
                <a:ea typeface="Alexandria" pitchFamily="34" charset="-122"/>
                <a:cs typeface="Alexandria" pitchFamily="34" charset="-120"/>
              </a:rPr>
              <a:t>One Backlog. One Team. Real Results.</a:t>
            </a:r>
            <a:endParaRPr lang="en-US" sz="3550" dirty="0"/>
          </a:p>
        </p:txBody>
      </p:sp>
      <p:sp>
        <p:nvSpPr>
          <p:cNvPr id="4" name="Text 1"/>
          <p:cNvSpPr/>
          <p:nvPr/>
        </p:nvSpPr>
        <p:spPr>
          <a:xfrm>
            <a:off x="4382929" y="1139428"/>
            <a:ext cx="3626882" cy="453271"/>
          </a:xfrm>
          <a:prstGeom prst="rect">
            <a:avLst/>
          </a:prstGeom>
          <a:noFill/>
          <a:ln/>
        </p:spPr>
        <p:txBody>
          <a:bodyPr wrap="none" lIns="0" tIns="0" rIns="0" bIns="0" rtlCol="0" anchor="t"/>
          <a:lstStyle/>
          <a:p>
            <a:pPr marL="0" indent="0" algn="l">
              <a:lnSpc>
                <a:spcPts val="3550"/>
              </a:lnSpc>
              <a:buNone/>
            </a:pPr>
            <a:r>
              <a:rPr lang="en-US" sz="2850" dirty="0">
                <a:solidFill>
                  <a:srgbClr val="1B1B27"/>
                </a:solidFill>
                <a:latin typeface="Alexandria" pitchFamily="34" charset="0"/>
                <a:ea typeface="Alexandria" pitchFamily="34" charset="-122"/>
                <a:cs typeface="Alexandria" pitchFamily="34" charset="-120"/>
              </a:rPr>
              <a:t>DevOps at Scale</a:t>
            </a:r>
            <a:endParaRPr lang="en-US" sz="2850" dirty="0"/>
          </a:p>
        </p:txBody>
      </p:sp>
      <p:sp>
        <p:nvSpPr>
          <p:cNvPr id="5" name="Text 2"/>
          <p:cNvSpPr/>
          <p:nvPr/>
        </p:nvSpPr>
        <p:spPr>
          <a:xfrm>
            <a:off x="4382929" y="1864638"/>
            <a:ext cx="9522143" cy="580073"/>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DevOps at scale for ServiceNow is not about tools—it's about </a:t>
            </a:r>
            <a:r>
              <a:rPr lang="en-US" sz="1400" dirty="0">
                <a:solidFill>
                  <a:srgbClr val="1B54DA"/>
                </a:solidFill>
                <a:latin typeface="Nobile" pitchFamily="34" charset="0"/>
                <a:ea typeface="Nobile" pitchFamily="34" charset="-122"/>
                <a:cs typeface="Nobile" pitchFamily="34" charset="-120"/>
              </a:rPr>
              <a:t>how teams work together to deliver reliable, integrated outcomes</a:t>
            </a:r>
            <a:r>
              <a:rPr lang="en-US" sz="1400" dirty="0">
                <a:solidFill>
                  <a:srgbClr val="404155"/>
                </a:solidFill>
                <a:latin typeface="Nobile" pitchFamily="34" charset="0"/>
                <a:ea typeface="Nobile" pitchFamily="34" charset="-122"/>
                <a:cs typeface="Nobile" pitchFamily="34" charset="-120"/>
              </a:rPr>
              <a:t>.</a:t>
            </a:r>
            <a:endParaRPr lang="en-US" sz="1400" dirty="0"/>
          </a:p>
        </p:txBody>
      </p:sp>
      <p:sp>
        <p:nvSpPr>
          <p:cNvPr id="6" name="Shape 3"/>
          <p:cNvSpPr/>
          <p:nvPr/>
        </p:nvSpPr>
        <p:spPr>
          <a:xfrm>
            <a:off x="4382929" y="2648664"/>
            <a:ext cx="408027" cy="408027"/>
          </a:xfrm>
          <a:prstGeom prst="roundRect">
            <a:avLst>
              <a:gd name="adj" fmla="val 18667"/>
            </a:avLst>
          </a:prstGeom>
          <a:solidFill>
            <a:srgbClr val="D2DDF9"/>
          </a:solidFill>
          <a:ln w="7620">
            <a:solidFill>
              <a:srgbClr val="B8C3DF"/>
            </a:solidFill>
            <a:prstDash val="solid"/>
          </a:ln>
        </p:spPr>
        <p:txBody>
          <a:bodyPr/>
          <a:lstStyle/>
          <a:p>
            <a:endParaRPr lang="en-US"/>
          </a:p>
        </p:txBody>
      </p:sp>
      <p:sp>
        <p:nvSpPr>
          <p:cNvPr id="7" name="Text 4"/>
          <p:cNvSpPr/>
          <p:nvPr/>
        </p:nvSpPr>
        <p:spPr>
          <a:xfrm>
            <a:off x="4972288" y="2682597"/>
            <a:ext cx="2720102" cy="340043"/>
          </a:xfrm>
          <a:prstGeom prst="rect">
            <a:avLst/>
          </a:prstGeom>
          <a:noFill/>
          <a:ln/>
        </p:spPr>
        <p:txBody>
          <a:bodyPr wrap="none" lIns="0" tIns="0" rIns="0" bIns="0" rtlCol="0" anchor="t"/>
          <a:lstStyle/>
          <a:p>
            <a:pPr marL="0" indent="0" algn="l">
              <a:lnSpc>
                <a:spcPts val="2650"/>
              </a:lnSpc>
              <a:buNone/>
            </a:pPr>
            <a:r>
              <a:rPr lang="en-US" sz="2100" dirty="0">
                <a:solidFill>
                  <a:srgbClr val="404155"/>
                </a:solidFill>
                <a:latin typeface="Alexandria" pitchFamily="34" charset="0"/>
                <a:ea typeface="Alexandria" pitchFamily="34" charset="-122"/>
                <a:cs typeface="Alexandria" pitchFamily="34" charset="-120"/>
              </a:rPr>
              <a:t>One Backlog</a:t>
            </a:r>
            <a:endParaRPr lang="en-US" sz="2100" dirty="0"/>
          </a:p>
        </p:txBody>
      </p:sp>
      <p:sp>
        <p:nvSpPr>
          <p:cNvPr id="8" name="Text 5"/>
          <p:cNvSpPr/>
          <p:nvPr/>
        </p:nvSpPr>
        <p:spPr>
          <a:xfrm>
            <a:off x="4972288" y="3131344"/>
            <a:ext cx="8932783" cy="290036"/>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Unified priorities drive focused execution and eliminate wasteful handoffs</a:t>
            </a:r>
            <a:endParaRPr lang="en-US" sz="1400" dirty="0"/>
          </a:p>
        </p:txBody>
      </p:sp>
      <p:sp>
        <p:nvSpPr>
          <p:cNvPr id="9" name="Shape 6"/>
          <p:cNvSpPr/>
          <p:nvPr/>
        </p:nvSpPr>
        <p:spPr>
          <a:xfrm>
            <a:off x="4382929" y="3784044"/>
            <a:ext cx="408027" cy="408027"/>
          </a:xfrm>
          <a:prstGeom prst="roundRect">
            <a:avLst>
              <a:gd name="adj" fmla="val 18667"/>
            </a:avLst>
          </a:prstGeom>
          <a:solidFill>
            <a:srgbClr val="D2DDF9"/>
          </a:solidFill>
          <a:ln w="7620">
            <a:solidFill>
              <a:srgbClr val="B8C3DF"/>
            </a:solidFill>
            <a:prstDash val="solid"/>
          </a:ln>
        </p:spPr>
        <p:txBody>
          <a:bodyPr/>
          <a:lstStyle/>
          <a:p>
            <a:endParaRPr lang="en-US"/>
          </a:p>
        </p:txBody>
      </p:sp>
      <p:sp>
        <p:nvSpPr>
          <p:cNvPr id="10" name="Text 7"/>
          <p:cNvSpPr/>
          <p:nvPr/>
        </p:nvSpPr>
        <p:spPr>
          <a:xfrm>
            <a:off x="4972288" y="3817977"/>
            <a:ext cx="2720102" cy="340043"/>
          </a:xfrm>
          <a:prstGeom prst="rect">
            <a:avLst/>
          </a:prstGeom>
          <a:noFill/>
          <a:ln/>
        </p:spPr>
        <p:txBody>
          <a:bodyPr wrap="none" lIns="0" tIns="0" rIns="0" bIns="0" rtlCol="0" anchor="t"/>
          <a:lstStyle/>
          <a:p>
            <a:pPr marL="0" indent="0" algn="l">
              <a:lnSpc>
                <a:spcPts val="2650"/>
              </a:lnSpc>
              <a:buNone/>
            </a:pPr>
            <a:r>
              <a:rPr lang="en-US" sz="2100" dirty="0">
                <a:solidFill>
                  <a:srgbClr val="404155"/>
                </a:solidFill>
                <a:latin typeface="Alexandria" pitchFamily="34" charset="0"/>
                <a:ea typeface="Alexandria" pitchFamily="34" charset="-122"/>
                <a:cs typeface="Alexandria" pitchFamily="34" charset="-120"/>
              </a:rPr>
              <a:t>One Team</a:t>
            </a:r>
            <a:endParaRPr lang="en-US" sz="2100" dirty="0"/>
          </a:p>
        </p:txBody>
      </p:sp>
      <p:sp>
        <p:nvSpPr>
          <p:cNvPr id="11" name="Text 8"/>
          <p:cNvSpPr/>
          <p:nvPr/>
        </p:nvSpPr>
        <p:spPr>
          <a:xfrm>
            <a:off x="4972288" y="4266724"/>
            <a:ext cx="8932783" cy="290036"/>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Collaborative ownership across the entire platform lifecycle</a:t>
            </a:r>
            <a:endParaRPr lang="en-US" sz="1400" dirty="0"/>
          </a:p>
        </p:txBody>
      </p:sp>
      <p:sp>
        <p:nvSpPr>
          <p:cNvPr id="12" name="Shape 9"/>
          <p:cNvSpPr/>
          <p:nvPr/>
        </p:nvSpPr>
        <p:spPr>
          <a:xfrm>
            <a:off x="4382929" y="4919424"/>
            <a:ext cx="408027" cy="408027"/>
          </a:xfrm>
          <a:prstGeom prst="roundRect">
            <a:avLst>
              <a:gd name="adj" fmla="val 18667"/>
            </a:avLst>
          </a:prstGeom>
          <a:solidFill>
            <a:srgbClr val="D2DDF9"/>
          </a:solidFill>
          <a:ln w="7620">
            <a:solidFill>
              <a:srgbClr val="B8C3DF"/>
            </a:solidFill>
            <a:prstDash val="solid"/>
          </a:ln>
        </p:spPr>
        <p:txBody>
          <a:bodyPr/>
          <a:lstStyle/>
          <a:p>
            <a:endParaRPr lang="en-US"/>
          </a:p>
        </p:txBody>
      </p:sp>
      <p:sp>
        <p:nvSpPr>
          <p:cNvPr id="13" name="Text 10"/>
          <p:cNvSpPr/>
          <p:nvPr/>
        </p:nvSpPr>
        <p:spPr>
          <a:xfrm>
            <a:off x="4972288" y="4953357"/>
            <a:ext cx="2720102" cy="340043"/>
          </a:xfrm>
          <a:prstGeom prst="rect">
            <a:avLst/>
          </a:prstGeom>
          <a:noFill/>
          <a:ln/>
        </p:spPr>
        <p:txBody>
          <a:bodyPr wrap="none" lIns="0" tIns="0" rIns="0" bIns="0" rtlCol="0" anchor="t"/>
          <a:lstStyle/>
          <a:p>
            <a:pPr marL="0" indent="0" algn="l">
              <a:lnSpc>
                <a:spcPts val="2650"/>
              </a:lnSpc>
              <a:buNone/>
            </a:pPr>
            <a:r>
              <a:rPr lang="en-US" sz="2100" dirty="0">
                <a:solidFill>
                  <a:srgbClr val="404155"/>
                </a:solidFill>
                <a:latin typeface="Alexandria" pitchFamily="34" charset="0"/>
                <a:ea typeface="Alexandria" pitchFamily="34" charset="-122"/>
                <a:cs typeface="Alexandria" pitchFamily="34" charset="-120"/>
              </a:rPr>
              <a:t>Clear Ownership</a:t>
            </a:r>
            <a:endParaRPr lang="en-US" sz="2100" dirty="0"/>
          </a:p>
        </p:txBody>
      </p:sp>
      <p:sp>
        <p:nvSpPr>
          <p:cNvPr id="14" name="Text 11"/>
          <p:cNvSpPr/>
          <p:nvPr/>
        </p:nvSpPr>
        <p:spPr>
          <a:xfrm>
            <a:off x="4972288" y="5402104"/>
            <a:ext cx="8932783" cy="290036"/>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Accountability for outcomes, not just activities or outputs</a:t>
            </a:r>
            <a:endParaRPr lang="en-US" sz="1400" dirty="0"/>
          </a:p>
        </p:txBody>
      </p:sp>
      <p:sp>
        <p:nvSpPr>
          <p:cNvPr id="15" name="Shape 12"/>
          <p:cNvSpPr/>
          <p:nvPr/>
        </p:nvSpPr>
        <p:spPr>
          <a:xfrm>
            <a:off x="4382929" y="6054804"/>
            <a:ext cx="408027" cy="408027"/>
          </a:xfrm>
          <a:prstGeom prst="roundRect">
            <a:avLst>
              <a:gd name="adj" fmla="val 18667"/>
            </a:avLst>
          </a:prstGeom>
          <a:solidFill>
            <a:srgbClr val="D2DDF9"/>
          </a:solidFill>
          <a:ln w="7620">
            <a:solidFill>
              <a:srgbClr val="B8C3DF"/>
            </a:solidFill>
            <a:prstDash val="solid"/>
          </a:ln>
        </p:spPr>
        <p:txBody>
          <a:bodyPr/>
          <a:lstStyle/>
          <a:p>
            <a:endParaRPr lang="en-US"/>
          </a:p>
        </p:txBody>
      </p:sp>
      <p:sp>
        <p:nvSpPr>
          <p:cNvPr id="16" name="Text 13"/>
          <p:cNvSpPr/>
          <p:nvPr/>
        </p:nvSpPr>
        <p:spPr>
          <a:xfrm>
            <a:off x="4972288" y="6088737"/>
            <a:ext cx="2720102" cy="340043"/>
          </a:xfrm>
          <a:prstGeom prst="rect">
            <a:avLst/>
          </a:prstGeom>
          <a:noFill/>
          <a:ln/>
        </p:spPr>
        <p:txBody>
          <a:bodyPr wrap="none" lIns="0" tIns="0" rIns="0" bIns="0" rtlCol="0" anchor="t"/>
          <a:lstStyle/>
          <a:p>
            <a:pPr marL="0" indent="0" algn="l">
              <a:lnSpc>
                <a:spcPts val="2650"/>
              </a:lnSpc>
              <a:buNone/>
            </a:pPr>
            <a:r>
              <a:rPr lang="en-US" sz="2100" dirty="0">
                <a:solidFill>
                  <a:srgbClr val="404155"/>
                </a:solidFill>
                <a:latin typeface="Alexandria" pitchFamily="34" charset="0"/>
                <a:ea typeface="Alexandria" pitchFamily="34" charset="-122"/>
                <a:cs typeface="Alexandria" pitchFamily="34" charset="-120"/>
              </a:rPr>
              <a:t>Measured Impact</a:t>
            </a:r>
            <a:endParaRPr lang="en-US" sz="2100" dirty="0"/>
          </a:p>
        </p:txBody>
      </p:sp>
      <p:sp>
        <p:nvSpPr>
          <p:cNvPr id="17" name="Text 14"/>
          <p:cNvSpPr/>
          <p:nvPr/>
        </p:nvSpPr>
        <p:spPr>
          <a:xfrm>
            <a:off x="4972288" y="6537484"/>
            <a:ext cx="8932783" cy="290036"/>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Metrics that matter to the business and drive continuous improvement</a:t>
            </a:r>
            <a:endParaRPr lang="en-US" sz="1400" dirty="0"/>
          </a:p>
        </p:txBody>
      </p:sp>
      <p:sp>
        <p:nvSpPr>
          <p:cNvPr id="18" name="Text 15"/>
          <p:cNvSpPr/>
          <p:nvPr/>
        </p:nvSpPr>
        <p:spPr>
          <a:xfrm>
            <a:off x="4654868" y="7235428"/>
            <a:ext cx="9250204" cy="290036"/>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That's how real results are achieved.</a:t>
            </a:r>
            <a:endParaRPr lang="en-US" sz="1400" dirty="0"/>
          </a:p>
        </p:txBody>
      </p:sp>
      <p:sp>
        <p:nvSpPr>
          <p:cNvPr id="19" name="Shape 16"/>
          <p:cNvSpPr/>
          <p:nvPr/>
        </p:nvSpPr>
        <p:spPr>
          <a:xfrm>
            <a:off x="4382929" y="7031474"/>
            <a:ext cx="22860" cy="697944"/>
          </a:xfrm>
          <a:prstGeom prst="rect">
            <a:avLst/>
          </a:prstGeom>
          <a:solidFill>
            <a:srgbClr val="1B54DA"/>
          </a:solidFill>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482804"/>
            <a:ext cx="501348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Platform Reality</a:t>
            </a:r>
            <a:endParaRPr lang="en-US" sz="3900" dirty="0"/>
          </a:p>
        </p:txBody>
      </p:sp>
      <p:sp>
        <p:nvSpPr>
          <p:cNvPr id="4" name="Text 1"/>
          <p:cNvSpPr/>
          <p:nvPr/>
        </p:nvSpPr>
        <p:spPr>
          <a:xfrm>
            <a:off x="6280190" y="2579132"/>
            <a:ext cx="3536156"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DevOps is often discussed in the context of application development, but some of the most meaningful transformations happen in </a:t>
            </a:r>
            <a:r>
              <a:rPr lang="en-US" sz="1550" b="1" dirty="0">
                <a:solidFill>
                  <a:srgbClr val="404155"/>
                </a:solidFill>
                <a:latin typeface="Nobile" pitchFamily="34" charset="0"/>
                <a:ea typeface="Nobile" pitchFamily="34" charset="-122"/>
                <a:cs typeface="Nobile" pitchFamily="34" charset="-120"/>
              </a:rPr>
              <a:t>platform and integration ecosystems</a:t>
            </a:r>
            <a:r>
              <a:rPr lang="en-US" sz="1550" dirty="0">
                <a:solidFill>
                  <a:srgbClr val="404155"/>
                </a:solidFill>
                <a:latin typeface="Nobile" pitchFamily="34" charset="0"/>
                <a:ea typeface="Nobile" pitchFamily="34" charset="-122"/>
                <a:cs typeface="Nobile" pitchFamily="34" charset="-120"/>
              </a:rPr>
              <a:t>—particularly around ServiceNow.</a:t>
            </a:r>
            <a:endParaRPr lang="en-US" sz="1550" dirty="0"/>
          </a:p>
        </p:txBody>
      </p:sp>
      <p:sp>
        <p:nvSpPr>
          <p:cNvPr id="5" name="Text 2"/>
          <p:cNvSpPr/>
          <p:nvPr/>
        </p:nvSpPr>
        <p:spPr>
          <a:xfrm>
            <a:off x="6280190" y="4662964"/>
            <a:ext cx="3536156"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At scale, ServiceNow is not just a workflow engine. It becomes a </a:t>
            </a:r>
            <a:r>
              <a:rPr lang="en-US" sz="1550" dirty="0">
                <a:solidFill>
                  <a:srgbClr val="1B54DA"/>
                </a:solidFill>
                <a:latin typeface="Nobile" pitchFamily="34" charset="0"/>
                <a:ea typeface="Nobile" pitchFamily="34" charset="-122"/>
                <a:cs typeface="Nobile" pitchFamily="34" charset="-120"/>
              </a:rPr>
              <a:t>mission-critical platform</a:t>
            </a:r>
            <a:r>
              <a:rPr lang="en-US" sz="1550" dirty="0">
                <a:solidFill>
                  <a:srgbClr val="404155"/>
                </a:solidFill>
                <a:latin typeface="Nobile" pitchFamily="34" charset="0"/>
                <a:ea typeface="Nobile" pitchFamily="34" charset="-122"/>
                <a:cs typeface="Nobile" pitchFamily="34" charset="-120"/>
              </a:rPr>
              <a:t> where reliability, speed, and coordination directly impact customers, revenue, and operational cost.</a:t>
            </a:r>
            <a:endParaRPr lang="en-US" sz="1550" dirty="0"/>
          </a:p>
        </p:txBody>
      </p:sp>
      <p:sp>
        <p:nvSpPr>
          <p:cNvPr id="6" name="Text 3"/>
          <p:cNvSpPr/>
          <p:nvPr/>
        </p:nvSpPr>
        <p:spPr>
          <a:xfrm>
            <a:off x="10308074" y="2579132"/>
            <a:ext cx="3536156"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Applying DevOps principles here is not optional—it's essential. The stakes are higher, the interdependencies more complex, and the need for disciplined execution more acute than in traditional application development.</a:t>
            </a:r>
            <a:endParaRPr lang="en-US" sz="1550" dirty="0"/>
          </a:p>
        </p:txBody>
      </p:sp>
      <p:sp>
        <p:nvSpPr>
          <p:cNvPr id="7" name="Text 4"/>
          <p:cNvSpPr/>
          <p:nvPr/>
        </p:nvSpPr>
        <p:spPr>
          <a:xfrm>
            <a:off x="10308074" y="4980503"/>
            <a:ext cx="353615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is where platform thinking meets operational excellence.</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696397"/>
            <a:ext cx="902279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Why ServiceNow DevOps Is Different</a:t>
            </a:r>
            <a:endParaRPr lang="en-US" sz="3900" dirty="0"/>
          </a:p>
        </p:txBody>
      </p:sp>
      <p:sp>
        <p:nvSpPr>
          <p:cNvPr id="3" name="Text 1"/>
          <p:cNvSpPr/>
          <p:nvPr/>
        </p:nvSpPr>
        <p:spPr>
          <a:xfrm>
            <a:off x="793790" y="171330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ServiceNow DevOps is not about pushing code faster for its own sake. It's about reducing friction across teams, improving reliability of integrated workflows, and accelerating time-to-value without sacrificing control.</a:t>
            </a:r>
            <a:endParaRPr lang="en-US" sz="1550" dirty="0"/>
          </a:p>
        </p:txBody>
      </p:sp>
      <p:sp>
        <p:nvSpPr>
          <p:cNvPr id="4" name="Shape 2"/>
          <p:cNvSpPr/>
          <p:nvPr/>
        </p:nvSpPr>
        <p:spPr>
          <a:xfrm>
            <a:off x="793790" y="2571631"/>
            <a:ext cx="6422231" cy="1952387"/>
          </a:xfrm>
          <a:prstGeom prst="roundRect">
            <a:avLst>
              <a:gd name="adj" fmla="val 4270"/>
            </a:avLst>
          </a:prstGeom>
          <a:solidFill>
            <a:srgbClr val="D2DDF9"/>
          </a:solidFill>
          <a:ln w="7620">
            <a:solidFill>
              <a:srgbClr val="B8C3DF"/>
            </a:solidFill>
            <a:prstDash val="solid"/>
          </a:ln>
        </p:spPr>
        <p:txBody>
          <a:bodyPr/>
          <a:lstStyle/>
          <a:p>
            <a:endParaRPr lang="en-US"/>
          </a:p>
        </p:txBody>
      </p:sp>
      <p:sp>
        <p:nvSpPr>
          <p:cNvPr id="5" name="Shape 3"/>
          <p:cNvSpPr/>
          <p:nvPr/>
        </p:nvSpPr>
        <p:spPr>
          <a:xfrm>
            <a:off x="999768" y="2777609"/>
            <a:ext cx="595313" cy="595313"/>
          </a:xfrm>
          <a:prstGeom prst="roundRect">
            <a:avLst>
              <a:gd name="adj" fmla="val 15358451"/>
            </a:avLst>
          </a:prstGeom>
          <a:solidFill>
            <a:srgbClr val="1B54DA"/>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2941201"/>
            <a:ext cx="267891" cy="267891"/>
          </a:xfrm>
          <a:prstGeom prst="rect">
            <a:avLst/>
          </a:prstGeom>
        </p:spPr>
      </p:pic>
      <p:sp>
        <p:nvSpPr>
          <p:cNvPr id="7" name="Text 4"/>
          <p:cNvSpPr/>
          <p:nvPr/>
        </p:nvSpPr>
        <p:spPr>
          <a:xfrm>
            <a:off x="999768" y="35712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Multiple Modules</a:t>
            </a:r>
            <a:endParaRPr lang="en-US" sz="1950" dirty="0"/>
          </a:p>
        </p:txBody>
      </p:sp>
      <p:sp>
        <p:nvSpPr>
          <p:cNvPr id="8" name="Text 5"/>
          <p:cNvSpPr/>
          <p:nvPr/>
        </p:nvSpPr>
        <p:spPr>
          <a:xfrm>
            <a:off x="999768" y="400050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ITSM, CSM, FSM working together</a:t>
            </a:r>
            <a:endParaRPr lang="en-US" sz="1550" dirty="0"/>
          </a:p>
        </p:txBody>
      </p:sp>
      <p:sp>
        <p:nvSpPr>
          <p:cNvPr id="9" name="Shape 6"/>
          <p:cNvSpPr/>
          <p:nvPr/>
        </p:nvSpPr>
        <p:spPr>
          <a:xfrm>
            <a:off x="7414379" y="2571631"/>
            <a:ext cx="6422231" cy="1952387"/>
          </a:xfrm>
          <a:prstGeom prst="roundRect">
            <a:avLst>
              <a:gd name="adj" fmla="val 4270"/>
            </a:avLst>
          </a:prstGeom>
          <a:solidFill>
            <a:srgbClr val="D2DDF9"/>
          </a:solidFill>
          <a:ln w="7620">
            <a:solidFill>
              <a:srgbClr val="B8C3DF"/>
            </a:solidFill>
            <a:prstDash val="solid"/>
          </a:ln>
        </p:spPr>
        <p:txBody>
          <a:bodyPr/>
          <a:lstStyle/>
          <a:p>
            <a:endParaRPr lang="en-US"/>
          </a:p>
        </p:txBody>
      </p:sp>
      <p:sp>
        <p:nvSpPr>
          <p:cNvPr id="10" name="Shape 7"/>
          <p:cNvSpPr/>
          <p:nvPr/>
        </p:nvSpPr>
        <p:spPr>
          <a:xfrm>
            <a:off x="7620357" y="2777609"/>
            <a:ext cx="595313" cy="595313"/>
          </a:xfrm>
          <a:prstGeom prst="roundRect">
            <a:avLst>
              <a:gd name="adj" fmla="val 15358451"/>
            </a:avLst>
          </a:prstGeom>
          <a:solidFill>
            <a:srgbClr val="1B54DA"/>
          </a:solidFill>
          <a:ln/>
        </p:spPr>
        <p:txBody>
          <a:bodyPr/>
          <a:lstStyle/>
          <a:p>
            <a:endParaRPr lang="en-US"/>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068" y="2941201"/>
            <a:ext cx="267891" cy="267891"/>
          </a:xfrm>
          <a:prstGeom prst="rect">
            <a:avLst/>
          </a:prstGeom>
        </p:spPr>
      </p:pic>
      <p:sp>
        <p:nvSpPr>
          <p:cNvPr id="12" name="Text 8"/>
          <p:cNvSpPr/>
          <p:nvPr/>
        </p:nvSpPr>
        <p:spPr>
          <a:xfrm>
            <a:off x="7620357" y="35712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Deep Integrations</a:t>
            </a:r>
            <a:endParaRPr lang="en-US" sz="1950" dirty="0"/>
          </a:p>
        </p:txBody>
      </p:sp>
      <p:sp>
        <p:nvSpPr>
          <p:cNvPr id="13" name="Text 9"/>
          <p:cNvSpPr/>
          <p:nvPr/>
        </p:nvSpPr>
        <p:spPr>
          <a:xfrm>
            <a:off x="7620357" y="400050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Enterprise systems tightly coupled</a:t>
            </a:r>
            <a:endParaRPr lang="en-US" sz="1550" dirty="0"/>
          </a:p>
        </p:txBody>
      </p:sp>
      <p:sp>
        <p:nvSpPr>
          <p:cNvPr id="14" name="Shape 10"/>
          <p:cNvSpPr/>
          <p:nvPr/>
        </p:nvSpPr>
        <p:spPr>
          <a:xfrm>
            <a:off x="793790" y="4722376"/>
            <a:ext cx="6422231" cy="1952387"/>
          </a:xfrm>
          <a:prstGeom prst="roundRect">
            <a:avLst>
              <a:gd name="adj" fmla="val 4270"/>
            </a:avLst>
          </a:prstGeom>
          <a:solidFill>
            <a:srgbClr val="D2DDF9"/>
          </a:solidFill>
          <a:ln w="7620">
            <a:solidFill>
              <a:srgbClr val="B8C3DF"/>
            </a:solidFill>
            <a:prstDash val="solid"/>
          </a:ln>
        </p:spPr>
        <p:txBody>
          <a:bodyPr/>
          <a:lstStyle/>
          <a:p>
            <a:endParaRPr lang="en-US"/>
          </a:p>
        </p:txBody>
      </p:sp>
      <p:sp>
        <p:nvSpPr>
          <p:cNvPr id="15" name="Shape 11"/>
          <p:cNvSpPr/>
          <p:nvPr/>
        </p:nvSpPr>
        <p:spPr>
          <a:xfrm>
            <a:off x="999768" y="4928354"/>
            <a:ext cx="595313" cy="595313"/>
          </a:xfrm>
          <a:prstGeom prst="roundRect">
            <a:avLst>
              <a:gd name="adj" fmla="val 15358451"/>
            </a:avLst>
          </a:prstGeom>
          <a:solidFill>
            <a:srgbClr val="1B54DA"/>
          </a:solidFill>
          <a:ln/>
        </p:spPr>
        <p:txBody>
          <a:bodyPr/>
          <a:lstStyle/>
          <a:p>
            <a:endParaRPr lang="en-US"/>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479" y="5091946"/>
            <a:ext cx="267891" cy="267891"/>
          </a:xfrm>
          <a:prstGeom prst="rect">
            <a:avLst/>
          </a:prstGeom>
        </p:spPr>
      </p:pic>
      <p:sp>
        <p:nvSpPr>
          <p:cNvPr id="17" name="Text 12"/>
          <p:cNvSpPr/>
          <p:nvPr/>
        </p:nvSpPr>
        <p:spPr>
          <a:xfrm>
            <a:off x="999768" y="5722025"/>
            <a:ext cx="264152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Shared Configuration</a:t>
            </a:r>
            <a:endParaRPr lang="en-US" sz="1950" dirty="0"/>
          </a:p>
        </p:txBody>
      </p:sp>
      <p:sp>
        <p:nvSpPr>
          <p:cNvPr id="18" name="Text 13"/>
          <p:cNvSpPr/>
          <p:nvPr/>
        </p:nvSpPr>
        <p:spPr>
          <a:xfrm>
            <a:off x="999768" y="6151245"/>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Many teams, one platform</a:t>
            </a:r>
            <a:endParaRPr lang="en-US" sz="1550" dirty="0"/>
          </a:p>
        </p:txBody>
      </p:sp>
      <p:sp>
        <p:nvSpPr>
          <p:cNvPr id="19" name="Shape 14"/>
          <p:cNvSpPr/>
          <p:nvPr/>
        </p:nvSpPr>
        <p:spPr>
          <a:xfrm>
            <a:off x="7414379" y="4722376"/>
            <a:ext cx="6422231" cy="1952387"/>
          </a:xfrm>
          <a:prstGeom prst="roundRect">
            <a:avLst>
              <a:gd name="adj" fmla="val 4270"/>
            </a:avLst>
          </a:prstGeom>
          <a:solidFill>
            <a:srgbClr val="D2DDF9"/>
          </a:solidFill>
          <a:ln w="7620">
            <a:solidFill>
              <a:srgbClr val="B8C3DF"/>
            </a:solidFill>
            <a:prstDash val="solid"/>
          </a:ln>
        </p:spPr>
        <p:txBody>
          <a:bodyPr/>
          <a:lstStyle/>
          <a:p>
            <a:endParaRPr lang="en-US"/>
          </a:p>
        </p:txBody>
      </p:sp>
      <p:sp>
        <p:nvSpPr>
          <p:cNvPr id="20" name="Shape 15"/>
          <p:cNvSpPr/>
          <p:nvPr/>
        </p:nvSpPr>
        <p:spPr>
          <a:xfrm>
            <a:off x="7620357" y="4928354"/>
            <a:ext cx="595313" cy="595313"/>
          </a:xfrm>
          <a:prstGeom prst="roundRect">
            <a:avLst>
              <a:gd name="adj" fmla="val 15358451"/>
            </a:avLst>
          </a:prstGeom>
          <a:solidFill>
            <a:srgbClr val="1B54DA"/>
          </a:solidFill>
          <a:ln/>
        </p:spPr>
        <p:txBody>
          <a:bodyPr/>
          <a:lstStyle/>
          <a:p>
            <a:endParaRPr lang="en-US"/>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4068" y="5091946"/>
            <a:ext cx="267891" cy="267891"/>
          </a:xfrm>
          <a:prstGeom prst="rect">
            <a:avLst/>
          </a:prstGeom>
        </p:spPr>
      </p:pic>
      <p:sp>
        <p:nvSpPr>
          <p:cNvPr id="22" name="Text 16"/>
          <p:cNvSpPr/>
          <p:nvPr/>
        </p:nvSpPr>
        <p:spPr>
          <a:xfrm>
            <a:off x="7620357" y="57220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High Blast Radius</a:t>
            </a:r>
            <a:endParaRPr lang="en-US" sz="1950" dirty="0"/>
          </a:p>
        </p:txBody>
      </p:sp>
      <p:sp>
        <p:nvSpPr>
          <p:cNvPr id="23" name="Text 17"/>
          <p:cNvSpPr/>
          <p:nvPr/>
        </p:nvSpPr>
        <p:spPr>
          <a:xfrm>
            <a:off x="7620357" y="6151245"/>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Mistakes impact multiple systems</a:t>
            </a:r>
            <a:endParaRPr lang="en-US" sz="1550" dirty="0"/>
          </a:p>
        </p:txBody>
      </p:sp>
      <p:sp>
        <p:nvSpPr>
          <p:cNvPr id="24" name="Text 18"/>
          <p:cNvSpPr/>
          <p:nvPr/>
        </p:nvSpPr>
        <p:spPr>
          <a:xfrm>
            <a:off x="793790" y="689800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complexity makes </a:t>
            </a:r>
            <a:r>
              <a:rPr lang="en-US" sz="1550" b="1" dirty="0">
                <a:solidFill>
                  <a:srgbClr val="404155"/>
                </a:solidFill>
                <a:latin typeface="Nobile" pitchFamily="34" charset="0"/>
                <a:ea typeface="Nobile" pitchFamily="34" charset="-122"/>
                <a:cs typeface="Nobile" pitchFamily="34" charset="-120"/>
              </a:rPr>
              <a:t>discipline, automation, and clarity of ownership</a:t>
            </a:r>
            <a:r>
              <a:rPr lang="en-US" sz="1550" dirty="0">
                <a:solidFill>
                  <a:srgbClr val="404155"/>
                </a:solidFill>
                <a:latin typeface="Nobile" pitchFamily="34" charset="0"/>
                <a:ea typeface="Nobile" pitchFamily="34" charset="-122"/>
                <a:cs typeface="Nobile" pitchFamily="34" charset="-120"/>
              </a:rPr>
              <a:t> even more important than in traditional development environments.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16399"/>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One Backlog: The Foundation of Scaled DevOps</a:t>
            </a:r>
            <a:endParaRPr lang="en-US" sz="3900" dirty="0"/>
          </a:p>
        </p:txBody>
      </p:sp>
      <p:sp>
        <p:nvSpPr>
          <p:cNvPr id="4" name="Text 1"/>
          <p:cNvSpPr/>
          <p:nvPr/>
        </p:nvSpPr>
        <p:spPr>
          <a:xfrm>
            <a:off x="793790" y="2254210"/>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effective ServiceNow organizations operate with a </a:t>
            </a:r>
            <a:r>
              <a:rPr lang="en-US" sz="1550" dirty="0">
                <a:solidFill>
                  <a:srgbClr val="1B54DA"/>
                </a:solidFill>
                <a:latin typeface="Nobile" pitchFamily="34" charset="0"/>
                <a:ea typeface="Nobile" pitchFamily="34" charset="-122"/>
                <a:cs typeface="Nobile" pitchFamily="34" charset="-120"/>
              </a:rPr>
              <a:t>single backlog</a:t>
            </a:r>
            <a:r>
              <a:rPr lang="en-US" sz="1550" dirty="0">
                <a:solidFill>
                  <a:srgbClr val="404155"/>
                </a:solidFill>
                <a:latin typeface="Nobile" pitchFamily="34" charset="0"/>
                <a:ea typeface="Nobile" pitchFamily="34" charset="-122"/>
                <a:cs typeface="Nobile" pitchFamily="34" charset="-120"/>
              </a:rPr>
              <a:t> spanning ServiceNow configuration, integrations, and automation. This creates clear prioritization based on business outcomes and shared visibility across onshore and offshore teams.</a:t>
            </a:r>
            <a:endParaRPr lang="en-US" sz="1550" dirty="0"/>
          </a:p>
        </p:txBody>
      </p:sp>
      <p:pic>
        <p:nvPicPr>
          <p:cNvPr id="5" name="Image 1" descr="preencoded.png"/>
          <p:cNvPicPr>
            <a:picLocks noChangeAspect="1"/>
          </p:cNvPicPr>
          <p:nvPr/>
        </p:nvPicPr>
        <p:blipFill>
          <a:blip r:embed="rId4"/>
          <a:stretch>
            <a:fillRect/>
          </a:stretch>
        </p:blipFill>
        <p:spPr>
          <a:xfrm>
            <a:off x="793790" y="3747611"/>
            <a:ext cx="992267" cy="1190744"/>
          </a:xfrm>
          <a:prstGeom prst="rect">
            <a:avLst/>
          </a:prstGeom>
        </p:spPr>
      </p:pic>
      <p:sp>
        <p:nvSpPr>
          <p:cNvPr id="6" name="Text 2"/>
          <p:cNvSpPr/>
          <p:nvPr/>
        </p:nvSpPr>
        <p:spPr>
          <a:xfrm>
            <a:off x="1984415" y="3945969"/>
            <a:ext cx="307955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Multiple Backlogs Create</a:t>
            </a:r>
            <a:endParaRPr lang="en-US" sz="1950" dirty="0"/>
          </a:p>
        </p:txBody>
      </p:sp>
      <p:sp>
        <p:nvSpPr>
          <p:cNvPr id="7" name="Text 3"/>
          <p:cNvSpPr/>
          <p:nvPr/>
        </p:nvSpPr>
        <p:spPr>
          <a:xfrm>
            <a:off x="1984415" y="4375190"/>
            <a:ext cx="636579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Artificial handoffs, misaligned priorities, and delays</a:t>
            </a:r>
            <a:endParaRPr lang="en-US" sz="1550" dirty="0"/>
          </a:p>
        </p:txBody>
      </p:sp>
      <p:pic>
        <p:nvPicPr>
          <p:cNvPr id="8" name="Image 2" descr="preencoded.png"/>
          <p:cNvPicPr>
            <a:picLocks noChangeAspect="1"/>
          </p:cNvPicPr>
          <p:nvPr/>
        </p:nvPicPr>
        <p:blipFill>
          <a:blip r:embed="rId5"/>
          <a:stretch>
            <a:fillRect/>
          </a:stretch>
        </p:blipFill>
        <p:spPr>
          <a:xfrm>
            <a:off x="793790" y="4938355"/>
            <a:ext cx="992267" cy="1190744"/>
          </a:xfrm>
          <a:prstGeom prst="rect">
            <a:avLst/>
          </a:prstGeom>
        </p:spPr>
      </p:pic>
      <p:sp>
        <p:nvSpPr>
          <p:cNvPr id="9" name="Text 4"/>
          <p:cNvSpPr/>
          <p:nvPr/>
        </p:nvSpPr>
        <p:spPr>
          <a:xfrm>
            <a:off x="1984415" y="5136713"/>
            <a:ext cx="256341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One Backlog Creates</a:t>
            </a:r>
            <a:endParaRPr lang="en-US" sz="1950" dirty="0"/>
          </a:p>
        </p:txBody>
      </p:sp>
      <p:sp>
        <p:nvSpPr>
          <p:cNvPr id="10" name="Text 5"/>
          <p:cNvSpPr/>
          <p:nvPr/>
        </p:nvSpPr>
        <p:spPr>
          <a:xfrm>
            <a:off x="1984415" y="5565934"/>
            <a:ext cx="636579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Focus, alignment, and shared outcomes</a:t>
            </a:r>
            <a:endParaRPr lang="en-US" sz="1550" dirty="0"/>
          </a:p>
        </p:txBody>
      </p:sp>
      <p:sp>
        <p:nvSpPr>
          <p:cNvPr id="11" name="Shape 6"/>
          <p:cNvSpPr/>
          <p:nvPr/>
        </p:nvSpPr>
        <p:spPr>
          <a:xfrm>
            <a:off x="793790" y="6352342"/>
            <a:ext cx="7556421" cy="1160740"/>
          </a:xfrm>
          <a:prstGeom prst="roundRect">
            <a:avLst>
              <a:gd name="adj" fmla="val 7182"/>
            </a:avLst>
          </a:prstGeom>
          <a:solidFill>
            <a:srgbClr val="BBCDF7"/>
          </a:solidFill>
          <a:ln/>
        </p:spPr>
        <p:txBody>
          <a:bodyPr/>
          <a:lstStyle/>
          <a:p>
            <a:endParaRPr lang="en-US"/>
          </a:p>
        </p:txBody>
      </p:sp>
      <p:pic>
        <p:nvPicPr>
          <p:cNvPr id="12" name="Image 3" descr="preencoded.png"/>
          <p:cNvPicPr>
            <a:picLocks noChangeAspect="1"/>
          </p:cNvPicPr>
          <p:nvPr/>
        </p:nvPicPr>
        <p:blipFill>
          <a:blip r:embed="rId6"/>
          <a:stretch>
            <a:fillRect/>
          </a:stretch>
        </p:blipFill>
        <p:spPr>
          <a:xfrm>
            <a:off x="992148" y="6639997"/>
            <a:ext cx="248007" cy="198358"/>
          </a:xfrm>
          <a:prstGeom prst="rect">
            <a:avLst/>
          </a:prstGeom>
        </p:spPr>
      </p:pic>
      <p:sp>
        <p:nvSpPr>
          <p:cNvPr id="13" name="Text 7"/>
          <p:cNvSpPr/>
          <p:nvPr/>
        </p:nvSpPr>
        <p:spPr>
          <a:xfrm>
            <a:off x="1438513" y="6600230"/>
            <a:ext cx="6713339"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bile" pitchFamily="34" charset="0"/>
                <a:ea typeface="Nobile" pitchFamily="34" charset="-122"/>
                <a:cs typeface="Nobile" pitchFamily="34" charset="-120"/>
              </a:rPr>
              <a:t>This doesn't mean everyone works on everything—it means everyone works toward the </a:t>
            </a:r>
            <a:r>
              <a:rPr lang="en-US" sz="1550" b="1" dirty="0">
                <a:solidFill>
                  <a:srgbClr val="000000"/>
                </a:solidFill>
                <a:latin typeface="Nobile" pitchFamily="34" charset="0"/>
                <a:ea typeface="Nobile" pitchFamily="34" charset="-122"/>
                <a:cs typeface="Nobile" pitchFamily="34" charset="-120"/>
              </a:rPr>
              <a:t>same outcomes</a:t>
            </a:r>
            <a:r>
              <a:rPr lang="en-US" sz="1550" dirty="0">
                <a:solidFill>
                  <a:srgbClr val="000000"/>
                </a:solidFill>
                <a:latin typeface="Nobile" pitchFamily="34" charset="0"/>
                <a:ea typeface="Nobile" pitchFamily="34" charset="-122"/>
                <a:cs typeface="Nobile" pitchFamily="34" charset="-120"/>
              </a:rPr>
              <a:t>.</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29020" y="501134"/>
            <a:ext cx="7189827" cy="569476"/>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Alexandria" pitchFamily="34" charset="0"/>
                <a:ea typeface="Alexandria" pitchFamily="34" charset="-122"/>
                <a:cs typeface="Alexandria" pitchFamily="34" charset="-120"/>
              </a:rPr>
              <a:t>One Team: Breaking Down Silos</a:t>
            </a:r>
            <a:endParaRPr lang="en-US" sz="3550" dirty="0"/>
          </a:p>
        </p:txBody>
      </p:sp>
      <p:sp>
        <p:nvSpPr>
          <p:cNvPr id="3" name="Text 1"/>
          <p:cNvSpPr/>
          <p:nvPr/>
        </p:nvSpPr>
        <p:spPr>
          <a:xfrm>
            <a:off x="729020" y="1435060"/>
            <a:ext cx="13172361" cy="583168"/>
          </a:xfrm>
          <a:prstGeom prst="rect">
            <a:avLst/>
          </a:prstGeom>
          <a:noFill/>
          <a:ln/>
        </p:spPr>
        <p:txBody>
          <a:bodyPr wrap="squar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DevOps breaks down the false separation between platform teams and integration teams, build and run, onshore and offshore. High-performing teams transcend these artificial boundaries to deliver better outcomes faster.</a:t>
            </a:r>
            <a:endParaRPr lang="en-US" sz="1400" dirty="0"/>
          </a:p>
        </p:txBody>
      </p:sp>
      <p:sp>
        <p:nvSpPr>
          <p:cNvPr id="4" name="Text 2"/>
          <p:cNvSpPr/>
          <p:nvPr/>
        </p:nvSpPr>
        <p:spPr>
          <a:xfrm>
            <a:off x="2458283" y="2964537"/>
            <a:ext cx="2278380" cy="284798"/>
          </a:xfrm>
          <a:prstGeom prst="rect">
            <a:avLst/>
          </a:prstGeom>
          <a:noFill/>
          <a:ln/>
        </p:spPr>
        <p:txBody>
          <a:bodyPr wrap="none" lIns="0" tIns="0" rIns="0" bIns="0" rtlCol="0" anchor="t"/>
          <a:lstStyle/>
          <a:p>
            <a:pPr marL="0" indent="0" algn="r">
              <a:lnSpc>
                <a:spcPts val="2200"/>
              </a:lnSpc>
              <a:buNone/>
            </a:pPr>
            <a:r>
              <a:rPr lang="en-US" sz="1750" dirty="0">
                <a:solidFill>
                  <a:srgbClr val="404155"/>
                </a:solidFill>
                <a:latin typeface="Alexandria" pitchFamily="34" charset="0"/>
                <a:ea typeface="Alexandria" pitchFamily="34" charset="-122"/>
                <a:cs typeface="Alexandria" pitchFamily="34" charset="-120"/>
              </a:rPr>
              <a:t>Design Together</a:t>
            </a:r>
            <a:endParaRPr lang="en-US" sz="1750" dirty="0"/>
          </a:p>
        </p:txBody>
      </p:sp>
      <p:sp>
        <p:nvSpPr>
          <p:cNvPr id="5" name="Text 3"/>
          <p:cNvSpPr/>
          <p:nvPr/>
        </p:nvSpPr>
        <p:spPr>
          <a:xfrm>
            <a:off x="729020" y="3358634"/>
            <a:ext cx="4007644" cy="291584"/>
          </a:xfrm>
          <a:prstGeom prst="rect">
            <a:avLst/>
          </a:prstGeom>
          <a:noFill/>
          <a:ln/>
        </p:spPr>
        <p:txBody>
          <a:bodyPr wrap="none" lIns="0" tIns="0" rIns="0" bIns="0" rtlCol="0" anchor="t"/>
          <a:lstStyle/>
          <a:p>
            <a:pPr marL="0" indent="0" algn="r">
              <a:lnSpc>
                <a:spcPts val="2250"/>
              </a:lnSpc>
              <a:buNone/>
            </a:pPr>
            <a:r>
              <a:rPr lang="en-US" sz="1400" dirty="0">
                <a:solidFill>
                  <a:srgbClr val="404155"/>
                </a:solidFill>
                <a:latin typeface="Nobile" pitchFamily="34" charset="0"/>
                <a:ea typeface="Nobile" pitchFamily="34" charset="-122"/>
                <a:cs typeface="Nobile" pitchFamily="34" charset="-120"/>
              </a:rPr>
              <a:t>Collaborative architecture decisions</a:t>
            </a:r>
            <a:endParaRPr lang="en-US" sz="1400" dirty="0"/>
          </a:p>
        </p:txBody>
      </p:sp>
      <p:pic>
        <p:nvPicPr>
          <p:cNvPr id="6" name="Image 0" descr="preencoded.png"/>
          <p:cNvPicPr>
            <a:picLocks noChangeAspect="1"/>
          </p:cNvPicPr>
          <p:nvPr/>
        </p:nvPicPr>
        <p:blipFill>
          <a:blip r:embed="rId3"/>
          <a:stretch>
            <a:fillRect/>
          </a:stretch>
        </p:blipFill>
        <p:spPr>
          <a:xfrm>
            <a:off x="5010031" y="2223254"/>
            <a:ext cx="4610219" cy="4610219"/>
          </a:xfrm>
          <a:prstGeom prst="rect">
            <a:avLst/>
          </a:prstGeom>
        </p:spPr>
      </p:pic>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55816" y="3233202"/>
            <a:ext cx="272653" cy="272653"/>
          </a:xfrm>
          <a:prstGeom prst="rect">
            <a:avLst/>
          </a:prstGeom>
        </p:spPr>
      </p:pic>
      <p:sp>
        <p:nvSpPr>
          <p:cNvPr id="8" name="Text 4"/>
          <p:cNvSpPr/>
          <p:nvPr/>
        </p:nvSpPr>
        <p:spPr>
          <a:xfrm>
            <a:off x="9893618" y="2557582"/>
            <a:ext cx="2278380" cy="284798"/>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Build Together</a:t>
            </a:r>
            <a:endParaRPr lang="en-US" sz="1750" dirty="0"/>
          </a:p>
        </p:txBody>
      </p:sp>
      <p:sp>
        <p:nvSpPr>
          <p:cNvPr id="9" name="Text 5"/>
          <p:cNvSpPr/>
          <p:nvPr/>
        </p:nvSpPr>
        <p:spPr>
          <a:xfrm>
            <a:off x="9893618" y="2951678"/>
            <a:ext cx="4007763" cy="291584"/>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Shared ownership of delivery</a:t>
            </a:r>
            <a:endParaRPr lang="en-US" sz="1400" dirty="0"/>
          </a:p>
        </p:txBody>
      </p:sp>
      <p:pic>
        <p:nvPicPr>
          <p:cNvPr id="10" name="Image 2" descr="preencoded.png"/>
          <p:cNvPicPr>
            <a:picLocks noChangeAspect="1"/>
          </p:cNvPicPr>
          <p:nvPr/>
        </p:nvPicPr>
        <p:blipFill>
          <a:blip r:embed="rId6"/>
          <a:stretch>
            <a:fillRect/>
          </a:stretch>
        </p:blipFill>
        <p:spPr>
          <a:xfrm>
            <a:off x="5010031" y="2223254"/>
            <a:ext cx="4610219" cy="4610219"/>
          </a:xfrm>
          <a:prstGeom prst="rect">
            <a:avLst/>
          </a:prstGeom>
        </p:spPr>
      </p:pic>
      <p:pic>
        <p:nvPicPr>
          <p:cNvPr id="11"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3789" y="2965906"/>
            <a:ext cx="272653" cy="272653"/>
          </a:xfrm>
          <a:prstGeom prst="rect">
            <a:avLst/>
          </a:prstGeom>
        </p:spPr>
      </p:pic>
      <p:sp>
        <p:nvSpPr>
          <p:cNvPr id="12" name="Text 6"/>
          <p:cNvSpPr/>
          <p:nvPr/>
        </p:nvSpPr>
        <p:spPr>
          <a:xfrm>
            <a:off x="9984700" y="4185404"/>
            <a:ext cx="2278380" cy="284798"/>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Test Together</a:t>
            </a:r>
            <a:endParaRPr lang="en-US" sz="1750" dirty="0"/>
          </a:p>
        </p:txBody>
      </p:sp>
      <p:sp>
        <p:nvSpPr>
          <p:cNvPr id="13" name="Text 7"/>
          <p:cNvSpPr/>
          <p:nvPr/>
        </p:nvSpPr>
        <p:spPr>
          <a:xfrm>
            <a:off x="9984700" y="4579501"/>
            <a:ext cx="3916680" cy="291584"/>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Quality built in from start</a:t>
            </a:r>
            <a:endParaRPr lang="en-US" sz="1400" dirty="0"/>
          </a:p>
        </p:txBody>
      </p:sp>
      <p:pic>
        <p:nvPicPr>
          <p:cNvPr id="14" name="Image 4" descr="preencoded.png"/>
          <p:cNvPicPr>
            <a:picLocks noChangeAspect="1"/>
          </p:cNvPicPr>
          <p:nvPr/>
        </p:nvPicPr>
        <p:blipFill>
          <a:blip r:embed="rId9"/>
          <a:stretch>
            <a:fillRect/>
          </a:stretch>
        </p:blipFill>
        <p:spPr>
          <a:xfrm>
            <a:off x="5010031" y="2223254"/>
            <a:ext cx="4610219" cy="4610219"/>
          </a:xfrm>
          <a:prstGeom prst="rect">
            <a:avLst/>
          </a:prstGeom>
        </p:spPr>
      </p:pic>
      <p:pic>
        <p:nvPicPr>
          <p:cNvPr id="15"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68298" y="4669334"/>
            <a:ext cx="272653" cy="272653"/>
          </a:xfrm>
          <a:prstGeom prst="rect">
            <a:avLst/>
          </a:prstGeom>
        </p:spPr>
      </p:pic>
      <p:sp>
        <p:nvSpPr>
          <p:cNvPr id="16" name="Text 8"/>
          <p:cNvSpPr/>
          <p:nvPr/>
        </p:nvSpPr>
        <p:spPr>
          <a:xfrm>
            <a:off x="9893618" y="5813346"/>
            <a:ext cx="2278380" cy="284798"/>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Release Together</a:t>
            </a:r>
            <a:endParaRPr lang="en-US" sz="1750" dirty="0"/>
          </a:p>
        </p:txBody>
      </p:sp>
      <p:sp>
        <p:nvSpPr>
          <p:cNvPr id="17" name="Text 9"/>
          <p:cNvSpPr/>
          <p:nvPr/>
        </p:nvSpPr>
        <p:spPr>
          <a:xfrm>
            <a:off x="9893618" y="6207443"/>
            <a:ext cx="4007763" cy="291584"/>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Controlled, confident deployment</a:t>
            </a:r>
            <a:endParaRPr lang="en-US" sz="1400" dirty="0"/>
          </a:p>
        </p:txBody>
      </p:sp>
      <p:pic>
        <p:nvPicPr>
          <p:cNvPr id="18" name="Image 6" descr="preencoded.png"/>
          <p:cNvPicPr>
            <a:picLocks noChangeAspect="1"/>
          </p:cNvPicPr>
          <p:nvPr/>
        </p:nvPicPr>
        <p:blipFill>
          <a:blip r:embed="rId12"/>
          <a:stretch>
            <a:fillRect/>
          </a:stretch>
        </p:blipFill>
        <p:spPr>
          <a:xfrm>
            <a:off x="5010031" y="2223254"/>
            <a:ext cx="4610219" cy="4610219"/>
          </a:xfrm>
          <a:prstGeom prst="rect">
            <a:avLst/>
          </a:prstGeom>
        </p:spPr>
      </p:pic>
      <p:pic>
        <p:nvPicPr>
          <p:cNvPr id="19"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06104" y="5989380"/>
            <a:ext cx="272653" cy="272653"/>
          </a:xfrm>
          <a:prstGeom prst="rect">
            <a:avLst/>
          </a:prstGeom>
        </p:spPr>
      </p:pic>
      <p:sp>
        <p:nvSpPr>
          <p:cNvPr id="20" name="Text 10"/>
          <p:cNvSpPr/>
          <p:nvPr/>
        </p:nvSpPr>
        <p:spPr>
          <a:xfrm>
            <a:off x="2458283" y="5406271"/>
            <a:ext cx="2278380" cy="284798"/>
          </a:xfrm>
          <a:prstGeom prst="rect">
            <a:avLst/>
          </a:prstGeom>
          <a:noFill/>
          <a:ln/>
        </p:spPr>
        <p:txBody>
          <a:bodyPr wrap="none" lIns="0" tIns="0" rIns="0" bIns="0" rtlCol="0" anchor="t"/>
          <a:lstStyle/>
          <a:p>
            <a:pPr marL="0" indent="0" algn="r">
              <a:lnSpc>
                <a:spcPts val="2200"/>
              </a:lnSpc>
              <a:buNone/>
            </a:pPr>
            <a:r>
              <a:rPr lang="en-US" sz="1750" dirty="0">
                <a:solidFill>
                  <a:srgbClr val="404155"/>
                </a:solidFill>
                <a:latin typeface="Alexandria" pitchFamily="34" charset="0"/>
                <a:ea typeface="Alexandria" pitchFamily="34" charset="-122"/>
                <a:cs typeface="Alexandria" pitchFamily="34" charset="-120"/>
              </a:rPr>
              <a:t>Support Together</a:t>
            </a:r>
            <a:endParaRPr lang="en-US" sz="1750" dirty="0"/>
          </a:p>
        </p:txBody>
      </p:sp>
      <p:sp>
        <p:nvSpPr>
          <p:cNvPr id="21" name="Text 11"/>
          <p:cNvSpPr/>
          <p:nvPr/>
        </p:nvSpPr>
        <p:spPr>
          <a:xfrm>
            <a:off x="729020" y="5800368"/>
            <a:ext cx="4007644" cy="291584"/>
          </a:xfrm>
          <a:prstGeom prst="rect">
            <a:avLst/>
          </a:prstGeom>
          <a:noFill/>
          <a:ln/>
        </p:spPr>
        <p:txBody>
          <a:bodyPr wrap="none" lIns="0" tIns="0" rIns="0" bIns="0" rtlCol="0" anchor="t"/>
          <a:lstStyle/>
          <a:p>
            <a:pPr marL="0" indent="0" algn="r">
              <a:lnSpc>
                <a:spcPts val="2250"/>
              </a:lnSpc>
              <a:buNone/>
            </a:pPr>
            <a:r>
              <a:rPr lang="en-US" sz="1400" dirty="0">
                <a:solidFill>
                  <a:srgbClr val="404155"/>
                </a:solidFill>
                <a:latin typeface="Nobile" pitchFamily="34" charset="0"/>
                <a:ea typeface="Nobile" pitchFamily="34" charset="-122"/>
                <a:cs typeface="Nobile" pitchFamily="34" charset="-120"/>
              </a:rPr>
              <a:t>Collective accountability for results</a:t>
            </a:r>
            <a:endParaRPr lang="en-US" sz="1400" dirty="0"/>
          </a:p>
        </p:txBody>
      </p:sp>
      <p:pic>
        <p:nvPicPr>
          <p:cNvPr id="22" name="Image 8" descr="preencoded.png"/>
          <p:cNvPicPr>
            <a:picLocks noChangeAspect="1"/>
          </p:cNvPicPr>
          <p:nvPr/>
        </p:nvPicPr>
        <p:blipFill>
          <a:blip r:embed="rId15"/>
          <a:stretch>
            <a:fillRect/>
          </a:stretch>
        </p:blipFill>
        <p:spPr>
          <a:xfrm>
            <a:off x="5010031" y="2223254"/>
            <a:ext cx="4610219" cy="4610219"/>
          </a:xfrm>
          <a:prstGeom prst="rect">
            <a:avLst/>
          </a:prstGeom>
        </p:spPr>
      </p:pic>
      <p:pic>
        <p:nvPicPr>
          <p:cNvPr id="23"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29704" y="5101769"/>
            <a:ext cx="272653" cy="272653"/>
          </a:xfrm>
          <a:prstGeom prst="rect">
            <a:avLst/>
          </a:prstGeom>
        </p:spPr>
      </p:pic>
      <p:sp>
        <p:nvSpPr>
          <p:cNvPr id="24" name="Text 12"/>
          <p:cNvSpPr/>
          <p:nvPr/>
        </p:nvSpPr>
        <p:spPr>
          <a:xfrm>
            <a:off x="729020" y="7220664"/>
            <a:ext cx="2278380" cy="284798"/>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Faster Learning</a:t>
            </a:r>
            <a:endParaRPr lang="en-US" sz="1750" dirty="0"/>
          </a:p>
        </p:txBody>
      </p:sp>
      <p:sp>
        <p:nvSpPr>
          <p:cNvPr id="25" name="Text 13"/>
          <p:cNvSpPr/>
          <p:nvPr/>
        </p:nvSpPr>
        <p:spPr>
          <a:xfrm>
            <a:off x="729020" y="7687628"/>
            <a:ext cx="4048958" cy="291584"/>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Knowledge flows freely across boundaries</a:t>
            </a:r>
            <a:endParaRPr lang="en-US" sz="1400" dirty="0"/>
          </a:p>
        </p:txBody>
      </p:sp>
      <p:sp>
        <p:nvSpPr>
          <p:cNvPr id="26" name="Text 14"/>
          <p:cNvSpPr/>
          <p:nvPr/>
        </p:nvSpPr>
        <p:spPr>
          <a:xfrm>
            <a:off x="5230178" y="7220664"/>
            <a:ext cx="2278380" cy="284798"/>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Fewer Defects</a:t>
            </a:r>
            <a:endParaRPr lang="en-US" sz="1750" dirty="0"/>
          </a:p>
        </p:txBody>
      </p:sp>
      <p:sp>
        <p:nvSpPr>
          <p:cNvPr id="27" name="Text 15"/>
          <p:cNvSpPr/>
          <p:nvPr/>
        </p:nvSpPr>
        <p:spPr>
          <a:xfrm>
            <a:off x="5230178" y="7687628"/>
            <a:ext cx="4048958" cy="291584"/>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Early collaboration prevents issues</a:t>
            </a:r>
            <a:endParaRPr lang="en-US" sz="1400" dirty="0"/>
          </a:p>
        </p:txBody>
      </p:sp>
      <p:sp>
        <p:nvSpPr>
          <p:cNvPr id="28" name="Text 16"/>
          <p:cNvSpPr/>
          <p:nvPr/>
        </p:nvSpPr>
        <p:spPr>
          <a:xfrm>
            <a:off x="9731335" y="7220664"/>
            <a:ext cx="2278380" cy="284798"/>
          </a:xfrm>
          <a:prstGeom prst="rect">
            <a:avLst/>
          </a:prstGeom>
          <a:noFill/>
          <a:ln/>
        </p:spPr>
        <p:txBody>
          <a:bodyPr wrap="none" lIns="0" tIns="0" rIns="0" bIns="0" rtlCol="0" anchor="t"/>
          <a:lstStyle/>
          <a:p>
            <a:pPr marL="0" indent="0" algn="l">
              <a:lnSpc>
                <a:spcPts val="2200"/>
              </a:lnSpc>
              <a:buNone/>
            </a:pPr>
            <a:r>
              <a:rPr lang="en-US" sz="1750" dirty="0">
                <a:solidFill>
                  <a:srgbClr val="1B1B27"/>
                </a:solidFill>
                <a:latin typeface="Alexandria" pitchFamily="34" charset="0"/>
                <a:ea typeface="Alexandria" pitchFamily="34" charset="-122"/>
                <a:cs typeface="Alexandria" pitchFamily="34" charset="-120"/>
              </a:rPr>
              <a:t>Higher Trust</a:t>
            </a:r>
            <a:endParaRPr lang="en-US" sz="1750" dirty="0"/>
          </a:p>
        </p:txBody>
      </p:sp>
      <p:sp>
        <p:nvSpPr>
          <p:cNvPr id="29" name="Text 17"/>
          <p:cNvSpPr/>
          <p:nvPr/>
        </p:nvSpPr>
        <p:spPr>
          <a:xfrm>
            <a:off x="9731335" y="7687628"/>
            <a:ext cx="4185166" cy="291584"/>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Shared success builds team cohesion</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30314"/>
          </a:xfrm>
          <a:prstGeom prst="rect">
            <a:avLst/>
          </a:prstGeom>
        </p:spPr>
      </p:pic>
      <p:sp>
        <p:nvSpPr>
          <p:cNvPr id="3" name="Text 0"/>
          <p:cNvSpPr/>
          <p:nvPr/>
        </p:nvSpPr>
        <p:spPr>
          <a:xfrm>
            <a:off x="4431387" y="531971"/>
            <a:ext cx="8554998" cy="604480"/>
          </a:xfrm>
          <a:prstGeom prst="rect">
            <a:avLst/>
          </a:prstGeom>
          <a:noFill/>
          <a:ln/>
        </p:spPr>
        <p:txBody>
          <a:bodyPr wrap="none" lIns="0" tIns="0" rIns="0" bIns="0" rtlCol="0" anchor="t"/>
          <a:lstStyle/>
          <a:p>
            <a:pPr marL="0" indent="0" algn="l">
              <a:lnSpc>
                <a:spcPts val="4750"/>
              </a:lnSpc>
              <a:buNone/>
            </a:pPr>
            <a:r>
              <a:rPr lang="en-US" sz="3800" dirty="0">
                <a:solidFill>
                  <a:srgbClr val="1B1B27"/>
                </a:solidFill>
                <a:latin typeface="Alexandria" pitchFamily="34" charset="0"/>
                <a:ea typeface="Alexandria" pitchFamily="34" charset="-122"/>
                <a:cs typeface="Alexandria" pitchFamily="34" charset="-120"/>
              </a:rPr>
              <a:t>Automating the Path to Production</a:t>
            </a:r>
            <a:endParaRPr lang="en-US" sz="3800" dirty="0"/>
          </a:p>
        </p:txBody>
      </p:sp>
      <p:sp>
        <p:nvSpPr>
          <p:cNvPr id="4" name="Text 1"/>
          <p:cNvSpPr/>
          <p:nvPr/>
        </p:nvSpPr>
        <p:spPr>
          <a:xfrm>
            <a:off x="4431387" y="1426607"/>
            <a:ext cx="9425226" cy="619125"/>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Manual deployments and testing introduce risk and slow teams down. DevOps at scale requires automation across the entire lifecycle to ensure repeatability and confidence.</a:t>
            </a:r>
            <a:endParaRPr lang="en-US" sz="1500" dirty="0"/>
          </a:p>
        </p:txBody>
      </p:sp>
      <p:sp>
        <p:nvSpPr>
          <p:cNvPr id="5" name="Shape 2"/>
          <p:cNvSpPr/>
          <p:nvPr/>
        </p:nvSpPr>
        <p:spPr>
          <a:xfrm>
            <a:off x="4431387" y="2263259"/>
            <a:ext cx="9425226" cy="4472940"/>
          </a:xfrm>
          <a:prstGeom prst="roundRect">
            <a:avLst>
              <a:gd name="adj" fmla="val 1817"/>
            </a:avLst>
          </a:prstGeom>
          <a:solidFill>
            <a:srgbClr val="D2DDF9"/>
          </a:solidFill>
          <a:ln w="7620">
            <a:solidFill>
              <a:srgbClr val="B8C3DF"/>
            </a:solidFill>
            <a:prstDash val="solid"/>
          </a:ln>
        </p:spPr>
        <p:txBody>
          <a:bodyPr/>
          <a:lstStyle/>
          <a:p>
            <a:endParaRPr lang="en-US"/>
          </a:p>
        </p:txBody>
      </p:sp>
      <p:sp>
        <p:nvSpPr>
          <p:cNvPr id="6" name="Shape 3"/>
          <p:cNvSpPr/>
          <p:nvPr/>
        </p:nvSpPr>
        <p:spPr>
          <a:xfrm>
            <a:off x="4439007" y="2270879"/>
            <a:ext cx="9409986" cy="1114425"/>
          </a:xfrm>
          <a:prstGeom prst="roundRect">
            <a:avLst>
              <a:gd name="adj" fmla="val 7291"/>
            </a:avLst>
          </a:prstGeom>
          <a:solidFill>
            <a:srgbClr val="D2DDF9"/>
          </a:solidFill>
          <a:ln/>
        </p:spPr>
        <p:txBody>
          <a:bodyPr/>
          <a:lstStyle/>
          <a:p>
            <a:endParaRPr lang="en-US"/>
          </a:p>
        </p:txBody>
      </p:sp>
      <p:sp>
        <p:nvSpPr>
          <p:cNvPr id="7" name="Text 4"/>
          <p:cNvSpPr/>
          <p:nvPr/>
        </p:nvSpPr>
        <p:spPr>
          <a:xfrm>
            <a:off x="4632365" y="2464237"/>
            <a:ext cx="3962400" cy="302181"/>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Version-Controlled Configuration</a:t>
            </a:r>
            <a:endParaRPr lang="en-US" sz="1900" dirty="0"/>
          </a:p>
        </p:txBody>
      </p:sp>
      <p:sp>
        <p:nvSpPr>
          <p:cNvPr id="8" name="Text 5"/>
          <p:cNvSpPr/>
          <p:nvPr/>
        </p:nvSpPr>
        <p:spPr>
          <a:xfrm>
            <a:off x="4632365" y="2882384"/>
            <a:ext cx="9023271" cy="309563"/>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ServiceNow configuration tracked in source control with full change history</a:t>
            </a:r>
            <a:endParaRPr lang="en-US" sz="1500" dirty="0"/>
          </a:p>
        </p:txBody>
      </p:sp>
      <p:sp>
        <p:nvSpPr>
          <p:cNvPr id="9" name="Shape 6"/>
          <p:cNvSpPr/>
          <p:nvPr/>
        </p:nvSpPr>
        <p:spPr>
          <a:xfrm>
            <a:off x="4439007" y="3385304"/>
            <a:ext cx="9409986" cy="1114425"/>
          </a:xfrm>
          <a:prstGeom prst="rect">
            <a:avLst/>
          </a:prstGeom>
          <a:solidFill>
            <a:srgbClr val="D2DDF9"/>
          </a:solidFill>
          <a:ln/>
        </p:spPr>
        <p:txBody>
          <a:bodyPr/>
          <a:lstStyle/>
          <a:p>
            <a:endParaRPr lang="en-US"/>
          </a:p>
        </p:txBody>
      </p:sp>
      <p:sp>
        <p:nvSpPr>
          <p:cNvPr id="10" name="Shape 7"/>
          <p:cNvSpPr/>
          <p:nvPr/>
        </p:nvSpPr>
        <p:spPr>
          <a:xfrm>
            <a:off x="4439007" y="3385304"/>
            <a:ext cx="9409986" cy="22860"/>
          </a:xfrm>
          <a:prstGeom prst="roundRect">
            <a:avLst>
              <a:gd name="adj" fmla="val 355436"/>
            </a:avLst>
          </a:prstGeom>
          <a:solidFill>
            <a:srgbClr val="B8C3DF"/>
          </a:solidFill>
          <a:ln/>
        </p:spPr>
        <p:txBody>
          <a:bodyPr/>
          <a:lstStyle/>
          <a:p>
            <a:endParaRPr lang="en-US"/>
          </a:p>
        </p:txBody>
      </p:sp>
      <p:sp>
        <p:nvSpPr>
          <p:cNvPr id="11" name="Text 8"/>
          <p:cNvSpPr/>
          <p:nvPr/>
        </p:nvSpPr>
        <p:spPr>
          <a:xfrm>
            <a:off x="4632365" y="3578662"/>
            <a:ext cx="2418159" cy="302181"/>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Automated Testing</a:t>
            </a:r>
            <a:endParaRPr lang="en-US" sz="1900" dirty="0"/>
          </a:p>
        </p:txBody>
      </p:sp>
      <p:sp>
        <p:nvSpPr>
          <p:cNvPr id="12" name="Text 9"/>
          <p:cNvSpPr/>
          <p:nvPr/>
        </p:nvSpPr>
        <p:spPr>
          <a:xfrm>
            <a:off x="4632365" y="3996809"/>
            <a:ext cx="9023271" cy="309563"/>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Workflows and integrations validated automatically before promotion</a:t>
            </a:r>
            <a:endParaRPr lang="en-US" sz="1500" dirty="0"/>
          </a:p>
        </p:txBody>
      </p:sp>
      <p:sp>
        <p:nvSpPr>
          <p:cNvPr id="13" name="Shape 10"/>
          <p:cNvSpPr/>
          <p:nvPr/>
        </p:nvSpPr>
        <p:spPr>
          <a:xfrm>
            <a:off x="4439007" y="4499729"/>
            <a:ext cx="9409986" cy="1114425"/>
          </a:xfrm>
          <a:prstGeom prst="rect">
            <a:avLst/>
          </a:prstGeom>
          <a:solidFill>
            <a:srgbClr val="D2DDF9"/>
          </a:solidFill>
          <a:ln/>
        </p:spPr>
        <p:txBody>
          <a:bodyPr/>
          <a:lstStyle/>
          <a:p>
            <a:endParaRPr lang="en-US"/>
          </a:p>
        </p:txBody>
      </p:sp>
      <p:sp>
        <p:nvSpPr>
          <p:cNvPr id="14" name="Shape 11"/>
          <p:cNvSpPr/>
          <p:nvPr/>
        </p:nvSpPr>
        <p:spPr>
          <a:xfrm>
            <a:off x="4439007" y="4499729"/>
            <a:ext cx="9409986" cy="22860"/>
          </a:xfrm>
          <a:prstGeom prst="roundRect">
            <a:avLst>
              <a:gd name="adj" fmla="val 355436"/>
            </a:avLst>
          </a:prstGeom>
          <a:solidFill>
            <a:srgbClr val="B8C3DF"/>
          </a:solidFill>
          <a:ln/>
        </p:spPr>
        <p:txBody>
          <a:bodyPr/>
          <a:lstStyle/>
          <a:p>
            <a:endParaRPr lang="en-US"/>
          </a:p>
        </p:txBody>
      </p:sp>
      <p:sp>
        <p:nvSpPr>
          <p:cNvPr id="15" name="Text 12"/>
          <p:cNvSpPr/>
          <p:nvPr/>
        </p:nvSpPr>
        <p:spPr>
          <a:xfrm>
            <a:off x="4632365" y="4693087"/>
            <a:ext cx="2418159" cy="302181"/>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CI/CD Pipelines</a:t>
            </a:r>
            <a:endParaRPr lang="en-US" sz="1900" dirty="0"/>
          </a:p>
        </p:txBody>
      </p:sp>
      <p:sp>
        <p:nvSpPr>
          <p:cNvPr id="16" name="Text 13"/>
          <p:cNvSpPr/>
          <p:nvPr/>
        </p:nvSpPr>
        <p:spPr>
          <a:xfrm>
            <a:off x="4632365" y="5111234"/>
            <a:ext cx="9023271" cy="309563"/>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Integrations and scripts deployed through repeatable, auditable pipelines</a:t>
            </a:r>
            <a:endParaRPr lang="en-US" sz="1500" dirty="0"/>
          </a:p>
        </p:txBody>
      </p:sp>
      <p:sp>
        <p:nvSpPr>
          <p:cNvPr id="17" name="Shape 14"/>
          <p:cNvSpPr/>
          <p:nvPr/>
        </p:nvSpPr>
        <p:spPr>
          <a:xfrm>
            <a:off x="4439007" y="5614154"/>
            <a:ext cx="9409986" cy="1114425"/>
          </a:xfrm>
          <a:prstGeom prst="rect">
            <a:avLst/>
          </a:prstGeom>
          <a:solidFill>
            <a:srgbClr val="D2DDF9"/>
          </a:solidFill>
          <a:ln/>
        </p:spPr>
        <p:txBody>
          <a:bodyPr/>
          <a:lstStyle/>
          <a:p>
            <a:endParaRPr lang="en-US"/>
          </a:p>
        </p:txBody>
      </p:sp>
      <p:sp>
        <p:nvSpPr>
          <p:cNvPr id="18" name="Shape 15"/>
          <p:cNvSpPr/>
          <p:nvPr/>
        </p:nvSpPr>
        <p:spPr>
          <a:xfrm>
            <a:off x="4439007" y="5614154"/>
            <a:ext cx="9409986" cy="22860"/>
          </a:xfrm>
          <a:prstGeom prst="roundRect">
            <a:avLst>
              <a:gd name="adj" fmla="val 355436"/>
            </a:avLst>
          </a:prstGeom>
          <a:solidFill>
            <a:srgbClr val="B8C3DF"/>
          </a:solidFill>
          <a:ln/>
        </p:spPr>
        <p:txBody>
          <a:bodyPr/>
          <a:lstStyle/>
          <a:p>
            <a:endParaRPr lang="en-US"/>
          </a:p>
        </p:txBody>
      </p:sp>
      <p:sp>
        <p:nvSpPr>
          <p:cNvPr id="19" name="Text 16"/>
          <p:cNvSpPr/>
          <p:nvPr/>
        </p:nvSpPr>
        <p:spPr>
          <a:xfrm>
            <a:off x="4632365" y="5807512"/>
            <a:ext cx="2626043" cy="302181"/>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Controlled Promotion</a:t>
            </a:r>
            <a:endParaRPr lang="en-US" sz="1900" dirty="0"/>
          </a:p>
        </p:txBody>
      </p:sp>
      <p:sp>
        <p:nvSpPr>
          <p:cNvPr id="20" name="Text 17"/>
          <p:cNvSpPr/>
          <p:nvPr/>
        </p:nvSpPr>
        <p:spPr>
          <a:xfrm>
            <a:off x="4632365" y="6225659"/>
            <a:ext cx="9023271" cy="309563"/>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Changes move systematically across dev, test, and production environments</a:t>
            </a:r>
            <a:endParaRPr lang="en-US" sz="1500" dirty="0"/>
          </a:p>
        </p:txBody>
      </p:sp>
      <p:sp>
        <p:nvSpPr>
          <p:cNvPr id="21" name="Text 18"/>
          <p:cNvSpPr/>
          <p:nvPr/>
        </p:nvSpPr>
        <p:spPr>
          <a:xfrm>
            <a:off x="4721543" y="7171253"/>
            <a:ext cx="9135070" cy="309563"/>
          </a:xfrm>
          <a:prstGeom prst="rect">
            <a:avLst/>
          </a:prstGeom>
          <a:noFill/>
          <a:ln/>
        </p:spPr>
        <p:txBody>
          <a:bodyPr wrap="non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Automation is not about speed alone—it's about </a:t>
            </a:r>
            <a:r>
              <a:rPr lang="en-US" sz="1500" dirty="0">
                <a:solidFill>
                  <a:srgbClr val="1B54DA"/>
                </a:solidFill>
                <a:latin typeface="Nobile" pitchFamily="34" charset="0"/>
                <a:ea typeface="Nobile" pitchFamily="34" charset="-122"/>
                <a:cs typeface="Nobile" pitchFamily="34" charset="-120"/>
              </a:rPr>
              <a:t>repeatability and confidence</a:t>
            </a:r>
            <a:r>
              <a:rPr lang="en-US" sz="1500" dirty="0">
                <a:solidFill>
                  <a:srgbClr val="404155"/>
                </a:solidFill>
                <a:latin typeface="Nobile" pitchFamily="34" charset="0"/>
                <a:ea typeface="Nobile" pitchFamily="34" charset="-122"/>
                <a:cs typeface="Nobile" pitchFamily="34" charset="-120"/>
              </a:rPr>
              <a:t>.</a:t>
            </a:r>
            <a:endParaRPr lang="en-US" sz="1500" dirty="0"/>
          </a:p>
        </p:txBody>
      </p:sp>
      <p:sp>
        <p:nvSpPr>
          <p:cNvPr id="22" name="Shape 19"/>
          <p:cNvSpPr/>
          <p:nvPr/>
        </p:nvSpPr>
        <p:spPr>
          <a:xfrm>
            <a:off x="4431387" y="6953726"/>
            <a:ext cx="22860" cy="744617"/>
          </a:xfrm>
          <a:prstGeom prst="rect">
            <a:avLst/>
          </a:prstGeom>
          <a:solidFill>
            <a:srgbClr val="1B54DA"/>
          </a:solidFill>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957864"/>
            <a:ext cx="1089719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Observability: Seeing the System as a Whole</a:t>
            </a:r>
            <a:endParaRPr lang="en-US" sz="3900" dirty="0"/>
          </a:p>
        </p:txBody>
      </p:sp>
      <p:sp>
        <p:nvSpPr>
          <p:cNvPr id="3" name="Text 1"/>
          <p:cNvSpPr/>
          <p:nvPr/>
        </p:nvSpPr>
        <p:spPr>
          <a:xfrm>
            <a:off x="793790" y="297477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 integrated ServiceNow ecosystems, failures rarely happen in isolation. A single incident can cascade across multiple systems, making end-to-end visibility essential for rapid diagnosis and resolution.</a:t>
            </a:r>
            <a:endParaRPr lang="en-US" sz="1550" dirty="0"/>
          </a:p>
        </p:txBody>
      </p:sp>
      <p:sp>
        <p:nvSpPr>
          <p:cNvPr id="4" name="Text 2"/>
          <p:cNvSpPr/>
          <p:nvPr/>
        </p:nvSpPr>
        <p:spPr>
          <a:xfrm>
            <a:off x="793790" y="4031456"/>
            <a:ext cx="254043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End-to-End Visibility</a:t>
            </a:r>
            <a:endParaRPr lang="en-US" sz="1950" dirty="0"/>
          </a:p>
        </p:txBody>
      </p:sp>
      <p:sp>
        <p:nvSpPr>
          <p:cNvPr id="5" name="Text 3"/>
          <p:cNvSpPr/>
          <p:nvPr/>
        </p:nvSpPr>
        <p:spPr>
          <a:xfrm>
            <a:off x="793790" y="4460677"/>
            <a:ext cx="3074670"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Track workflows and integrations across the entire platform</a:t>
            </a:r>
            <a:endParaRPr lang="en-US" sz="1550" dirty="0"/>
          </a:p>
        </p:txBody>
      </p:sp>
      <p:sp>
        <p:nvSpPr>
          <p:cNvPr id="6" name="Text 4"/>
          <p:cNvSpPr/>
          <p:nvPr/>
        </p:nvSpPr>
        <p:spPr>
          <a:xfrm>
            <a:off x="4116467" y="403145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Flow Metrics</a:t>
            </a:r>
            <a:endParaRPr lang="en-US" sz="1950" dirty="0"/>
          </a:p>
        </p:txBody>
      </p:sp>
      <p:sp>
        <p:nvSpPr>
          <p:cNvPr id="7" name="Text 5"/>
          <p:cNvSpPr/>
          <p:nvPr/>
        </p:nvSpPr>
        <p:spPr>
          <a:xfrm>
            <a:off x="4116467" y="4460677"/>
            <a:ext cx="3074670"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Measure flow, reliability, and quality continuously</a:t>
            </a:r>
            <a:endParaRPr lang="en-US" sz="1550" dirty="0"/>
          </a:p>
        </p:txBody>
      </p:sp>
      <p:sp>
        <p:nvSpPr>
          <p:cNvPr id="8" name="Text 6"/>
          <p:cNvSpPr/>
          <p:nvPr/>
        </p:nvSpPr>
        <p:spPr>
          <a:xfrm>
            <a:off x="7439144" y="403145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Centralized Logging</a:t>
            </a:r>
            <a:endParaRPr lang="en-US" sz="1950" dirty="0"/>
          </a:p>
        </p:txBody>
      </p:sp>
      <p:sp>
        <p:nvSpPr>
          <p:cNvPr id="9" name="Text 7"/>
          <p:cNvSpPr/>
          <p:nvPr/>
        </p:nvSpPr>
        <p:spPr>
          <a:xfrm>
            <a:off x="7439144" y="4460677"/>
            <a:ext cx="3074670"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Unified logging and alerting for faster troubleshooting</a:t>
            </a:r>
            <a:endParaRPr lang="en-US" sz="1550" dirty="0"/>
          </a:p>
        </p:txBody>
      </p:sp>
      <p:sp>
        <p:nvSpPr>
          <p:cNvPr id="10" name="Text 8"/>
          <p:cNvSpPr/>
          <p:nvPr/>
        </p:nvSpPr>
        <p:spPr>
          <a:xfrm>
            <a:off x="10761821" y="403145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Clear Ownership</a:t>
            </a:r>
            <a:endParaRPr lang="en-US" sz="1950" dirty="0"/>
          </a:p>
        </p:txBody>
      </p:sp>
      <p:sp>
        <p:nvSpPr>
          <p:cNvPr id="11" name="Text 9"/>
          <p:cNvSpPr/>
          <p:nvPr/>
        </p:nvSpPr>
        <p:spPr>
          <a:xfrm>
            <a:off x="10761821" y="4460677"/>
            <a:ext cx="307478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Defined accountability for incidents and remediation</a:t>
            </a:r>
            <a:endParaRPr lang="en-US" sz="1550" dirty="0"/>
          </a:p>
        </p:txBody>
      </p:sp>
      <p:sp>
        <p:nvSpPr>
          <p:cNvPr id="12" name="Text 10"/>
          <p:cNvSpPr/>
          <p:nvPr/>
        </p:nvSpPr>
        <p:spPr>
          <a:xfrm>
            <a:off x="793790" y="563653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Observability transforms troubleshooting from guesswork into insight, enabling teams to understand not just what failed, but why—and how to prevent it from happening again.</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37235" y="506849"/>
            <a:ext cx="7811572" cy="576024"/>
          </a:xfrm>
          <a:prstGeom prst="rect">
            <a:avLst/>
          </a:prstGeom>
          <a:noFill/>
          <a:ln/>
        </p:spPr>
        <p:txBody>
          <a:bodyPr wrap="none" lIns="0" tIns="0" rIns="0" bIns="0" rtlCol="0" anchor="t"/>
          <a:lstStyle/>
          <a:p>
            <a:pPr marL="0" indent="0" algn="l">
              <a:lnSpc>
                <a:spcPts val="4500"/>
              </a:lnSpc>
              <a:buNone/>
            </a:pPr>
            <a:r>
              <a:rPr lang="en-US" sz="3600" dirty="0">
                <a:solidFill>
                  <a:srgbClr val="1B1B27"/>
                </a:solidFill>
                <a:latin typeface="Alexandria" pitchFamily="34" charset="0"/>
                <a:ea typeface="Alexandria" pitchFamily="34" charset="-122"/>
                <a:cs typeface="Alexandria" pitchFamily="34" charset="-120"/>
              </a:rPr>
              <a:t>Governing Without Slowing Down</a:t>
            </a:r>
            <a:endParaRPr lang="en-US" sz="3600" dirty="0"/>
          </a:p>
        </p:txBody>
      </p:sp>
      <p:sp>
        <p:nvSpPr>
          <p:cNvPr id="3" name="Text 1"/>
          <p:cNvSpPr/>
          <p:nvPr/>
        </p:nvSpPr>
        <p:spPr>
          <a:xfrm>
            <a:off x="737235" y="1451491"/>
            <a:ext cx="13155930" cy="294799"/>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Governance and DevOps are not opposites. The key is </a:t>
            </a:r>
            <a:r>
              <a:rPr lang="en-US" sz="1450" dirty="0">
                <a:solidFill>
                  <a:srgbClr val="1B54DA"/>
                </a:solidFill>
                <a:latin typeface="Nobile" pitchFamily="34" charset="0"/>
                <a:ea typeface="Nobile" pitchFamily="34" charset="-122"/>
                <a:cs typeface="Nobile" pitchFamily="34" charset="-120"/>
              </a:rPr>
              <a:t>lightweight, outcome-focused guardrails</a:t>
            </a:r>
            <a:r>
              <a:rPr lang="en-US" sz="1450" dirty="0">
                <a:solidFill>
                  <a:srgbClr val="404155"/>
                </a:solidFill>
                <a:latin typeface="Nobile" pitchFamily="34" charset="0"/>
                <a:ea typeface="Nobile" pitchFamily="34" charset="-122"/>
                <a:cs typeface="Nobile" pitchFamily="34" charset="-120"/>
              </a:rPr>
              <a:t> that enable speed while maintaining control.</a:t>
            </a:r>
            <a:endParaRPr lang="en-US" sz="1450" dirty="0"/>
          </a:p>
        </p:txBody>
      </p:sp>
      <p:sp>
        <p:nvSpPr>
          <p:cNvPr id="4" name="Text 2"/>
          <p:cNvSpPr/>
          <p:nvPr/>
        </p:nvSpPr>
        <p:spPr>
          <a:xfrm>
            <a:off x="737235" y="1953578"/>
            <a:ext cx="13155930" cy="589598"/>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When governance is aligned to outcomes rather than process for its own sake, teams move faster—not slower. The goal is to build safety and compliance into the flow of work, not layer it on top as an afterthought.</a:t>
            </a:r>
            <a:endParaRPr lang="en-US" sz="1450" dirty="0"/>
          </a:p>
        </p:txBody>
      </p:sp>
      <p:pic>
        <p:nvPicPr>
          <p:cNvPr id="5" name="Image 0" descr="preencoded.png"/>
          <p:cNvPicPr>
            <a:picLocks noChangeAspect="1"/>
          </p:cNvPicPr>
          <p:nvPr/>
        </p:nvPicPr>
        <p:blipFill>
          <a:blip r:embed="rId3"/>
          <a:stretch>
            <a:fillRect/>
          </a:stretch>
        </p:blipFill>
        <p:spPr>
          <a:xfrm>
            <a:off x="743545" y="2957751"/>
            <a:ext cx="4435673" cy="4435673"/>
          </a:xfrm>
          <a:prstGeom prst="rect">
            <a:avLst/>
          </a:prstGeom>
        </p:spPr>
      </p:pic>
      <p:sp>
        <p:nvSpPr>
          <p:cNvPr id="6" name="Shape 3"/>
          <p:cNvSpPr/>
          <p:nvPr/>
        </p:nvSpPr>
        <p:spPr>
          <a:xfrm>
            <a:off x="5642729" y="2957751"/>
            <a:ext cx="8257937" cy="4557713"/>
          </a:xfrm>
          <a:prstGeom prst="roundRect">
            <a:avLst>
              <a:gd name="adj" fmla="val 1699"/>
            </a:avLst>
          </a:prstGeom>
          <a:solidFill>
            <a:srgbClr val="D2DDF9"/>
          </a:solidFill>
          <a:ln w="7620">
            <a:solidFill>
              <a:srgbClr val="B8C3DF"/>
            </a:solidFill>
            <a:prstDash val="solid"/>
          </a:ln>
        </p:spPr>
        <p:txBody>
          <a:bodyPr/>
          <a:lstStyle/>
          <a:p>
            <a:endParaRPr lang="en-US"/>
          </a:p>
        </p:txBody>
      </p:sp>
      <p:sp>
        <p:nvSpPr>
          <p:cNvPr id="7" name="Shape 4"/>
          <p:cNvSpPr/>
          <p:nvPr/>
        </p:nvSpPr>
        <p:spPr>
          <a:xfrm>
            <a:off x="5650349" y="2965371"/>
            <a:ext cx="8242697" cy="1135618"/>
          </a:xfrm>
          <a:prstGeom prst="roundRect">
            <a:avLst>
              <a:gd name="adj" fmla="val 6818"/>
            </a:avLst>
          </a:prstGeom>
          <a:solidFill>
            <a:srgbClr val="D2DDF9"/>
          </a:solidFill>
          <a:ln/>
        </p:spPr>
        <p:txBody>
          <a:bodyPr/>
          <a:lstStyle/>
          <a:p>
            <a:endParaRPr lang="en-US"/>
          </a:p>
        </p:txBody>
      </p:sp>
      <p:sp>
        <p:nvSpPr>
          <p:cNvPr id="8" name="Text 5"/>
          <p:cNvSpPr/>
          <p:nvPr/>
        </p:nvSpPr>
        <p:spPr>
          <a:xfrm>
            <a:off x="5834658" y="3149679"/>
            <a:ext cx="2735223" cy="287893"/>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Architectural Standards</a:t>
            </a:r>
            <a:endParaRPr lang="en-US" sz="1800" dirty="0"/>
          </a:p>
        </p:txBody>
      </p:sp>
      <p:sp>
        <p:nvSpPr>
          <p:cNvPr id="9" name="Text 6"/>
          <p:cNvSpPr/>
          <p:nvPr/>
        </p:nvSpPr>
        <p:spPr>
          <a:xfrm>
            <a:off x="5834658" y="3621881"/>
            <a:ext cx="7874079" cy="294799"/>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Reusable patterns that accelerate development and reduce risk</a:t>
            </a:r>
            <a:endParaRPr lang="en-US" sz="1450" dirty="0"/>
          </a:p>
        </p:txBody>
      </p:sp>
      <p:sp>
        <p:nvSpPr>
          <p:cNvPr id="10" name="Shape 7"/>
          <p:cNvSpPr/>
          <p:nvPr/>
        </p:nvSpPr>
        <p:spPr>
          <a:xfrm>
            <a:off x="5650349" y="4100989"/>
            <a:ext cx="8242697" cy="1135618"/>
          </a:xfrm>
          <a:prstGeom prst="rect">
            <a:avLst/>
          </a:prstGeom>
          <a:solidFill>
            <a:srgbClr val="D2DDF9"/>
          </a:solidFill>
          <a:ln/>
        </p:spPr>
        <p:txBody>
          <a:bodyPr/>
          <a:lstStyle/>
          <a:p>
            <a:endParaRPr lang="en-US"/>
          </a:p>
        </p:txBody>
      </p:sp>
      <p:sp>
        <p:nvSpPr>
          <p:cNvPr id="11" name="Shape 8"/>
          <p:cNvSpPr/>
          <p:nvPr/>
        </p:nvSpPr>
        <p:spPr>
          <a:xfrm>
            <a:off x="5650349" y="4100989"/>
            <a:ext cx="8242697" cy="22860"/>
          </a:xfrm>
          <a:prstGeom prst="roundRect">
            <a:avLst>
              <a:gd name="adj" fmla="val 338674"/>
            </a:avLst>
          </a:prstGeom>
          <a:solidFill>
            <a:srgbClr val="B8C3DF"/>
          </a:solidFill>
          <a:ln/>
        </p:spPr>
        <p:txBody>
          <a:bodyPr/>
          <a:lstStyle/>
          <a:p>
            <a:endParaRPr lang="en-US"/>
          </a:p>
        </p:txBody>
      </p:sp>
      <p:sp>
        <p:nvSpPr>
          <p:cNvPr id="12" name="Text 9"/>
          <p:cNvSpPr/>
          <p:nvPr/>
        </p:nvSpPr>
        <p:spPr>
          <a:xfrm>
            <a:off x="5834658" y="4285298"/>
            <a:ext cx="2304098" cy="287893"/>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Change Governance</a:t>
            </a:r>
            <a:endParaRPr lang="en-US" sz="1800" dirty="0"/>
          </a:p>
        </p:txBody>
      </p:sp>
      <p:sp>
        <p:nvSpPr>
          <p:cNvPr id="13" name="Text 10"/>
          <p:cNvSpPr/>
          <p:nvPr/>
        </p:nvSpPr>
        <p:spPr>
          <a:xfrm>
            <a:off x="5834658" y="4757499"/>
            <a:ext cx="7874079" cy="294799"/>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Risk assessment tied to actual service impact, not arbitrary approvals</a:t>
            </a:r>
            <a:endParaRPr lang="en-US" sz="1450" dirty="0"/>
          </a:p>
        </p:txBody>
      </p:sp>
      <p:sp>
        <p:nvSpPr>
          <p:cNvPr id="14" name="Shape 11"/>
          <p:cNvSpPr/>
          <p:nvPr/>
        </p:nvSpPr>
        <p:spPr>
          <a:xfrm>
            <a:off x="5650349" y="5236607"/>
            <a:ext cx="8242697" cy="1135618"/>
          </a:xfrm>
          <a:prstGeom prst="rect">
            <a:avLst/>
          </a:prstGeom>
          <a:solidFill>
            <a:srgbClr val="D2DDF9"/>
          </a:solidFill>
          <a:ln/>
        </p:spPr>
        <p:txBody>
          <a:bodyPr/>
          <a:lstStyle/>
          <a:p>
            <a:endParaRPr lang="en-US"/>
          </a:p>
        </p:txBody>
      </p:sp>
      <p:sp>
        <p:nvSpPr>
          <p:cNvPr id="15" name="Shape 12"/>
          <p:cNvSpPr/>
          <p:nvPr/>
        </p:nvSpPr>
        <p:spPr>
          <a:xfrm>
            <a:off x="5650349" y="5236607"/>
            <a:ext cx="8242697" cy="22860"/>
          </a:xfrm>
          <a:prstGeom prst="roundRect">
            <a:avLst>
              <a:gd name="adj" fmla="val 338674"/>
            </a:avLst>
          </a:prstGeom>
          <a:solidFill>
            <a:srgbClr val="B8C3DF"/>
          </a:solidFill>
          <a:ln/>
        </p:spPr>
        <p:txBody>
          <a:bodyPr/>
          <a:lstStyle/>
          <a:p>
            <a:endParaRPr lang="en-US"/>
          </a:p>
        </p:txBody>
      </p:sp>
      <p:sp>
        <p:nvSpPr>
          <p:cNvPr id="16" name="Text 13"/>
          <p:cNvSpPr/>
          <p:nvPr/>
        </p:nvSpPr>
        <p:spPr>
          <a:xfrm>
            <a:off x="5834658" y="5420916"/>
            <a:ext cx="2304098" cy="287893"/>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Built-In Security</a:t>
            </a:r>
            <a:endParaRPr lang="en-US" sz="1800" dirty="0"/>
          </a:p>
        </p:txBody>
      </p:sp>
      <p:sp>
        <p:nvSpPr>
          <p:cNvPr id="17" name="Text 14"/>
          <p:cNvSpPr/>
          <p:nvPr/>
        </p:nvSpPr>
        <p:spPr>
          <a:xfrm>
            <a:off x="5834658" y="5893118"/>
            <a:ext cx="7874079" cy="294799"/>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Security and compliance checks automated within deployment pipelines</a:t>
            </a:r>
            <a:endParaRPr lang="en-US" sz="1450" dirty="0"/>
          </a:p>
        </p:txBody>
      </p:sp>
      <p:sp>
        <p:nvSpPr>
          <p:cNvPr id="18" name="Shape 15"/>
          <p:cNvSpPr/>
          <p:nvPr/>
        </p:nvSpPr>
        <p:spPr>
          <a:xfrm>
            <a:off x="5650349" y="6372225"/>
            <a:ext cx="8242697" cy="1135618"/>
          </a:xfrm>
          <a:prstGeom prst="rect">
            <a:avLst/>
          </a:prstGeom>
          <a:solidFill>
            <a:srgbClr val="D2DDF9"/>
          </a:solidFill>
          <a:ln/>
        </p:spPr>
        <p:txBody>
          <a:bodyPr/>
          <a:lstStyle/>
          <a:p>
            <a:endParaRPr lang="en-US"/>
          </a:p>
        </p:txBody>
      </p:sp>
      <p:sp>
        <p:nvSpPr>
          <p:cNvPr id="19" name="Shape 16"/>
          <p:cNvSpPr/>
          <p:nvPr/>
        </p:nvSpPr>
        <p:spPr>
          <a:xfrm>
            <a:off x="5650349" y="6372225"/>
            <a:ext cx="8242697" cy="22860"/>
          </a:xfrm>
          <a:prstGeom prst="roundRect">
            <a:avLst>
              <a:gd name="adj" fmla="val 338674"/>
            </a:avLst>
          </a:prstGeom>
          <a:solidFill>
            <a:srgbClr val="B8C3DF"/>
          </a:solidFill>
          <a:ln/>
        </p:spPr>
        <p:txBody>
          <a:bodyPr/>
          <a:lstStyle/>
          <a:p>
            <a:endParaRPr lang="en-US"/>
          </a:p>
        </p:txBody>
      </p:sp>
      <p:sp>
        <p:nvSpPr>
          <p:cNvPr id="20" name="Text 17"/>
          <p:cNvSpPr/>
          <p:nvPr/>
        </p:nvSpPr>
        <p:spPr>
          <a:xfrm>
            <a:off x="5834658" y="6556534"/>
            <a:ext cx="2304098" cy="287893"/>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Clear Escalation</a:t>
            </a:r>
            <a:endParaRPr lang="en-US" sz="1800" dirty="0"/>
          </a:p>
        </p:txBody>
      </p:sp>
      <p:sp>
        <p:nvSpPr>
          <p:cNvPr id="21" name="Text 18"/>
          <p:cNvSpPr/>
          <p:nvPr/>
        </p:nvSpPr>
        <p:spPr>
          <a:xfrm>
            <a:off x="5834658" y="7028736"/>
            <a:ext cx="7874079" cy="294799"/>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Transparent paths for managing exceptions and high-risk changes</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 cy="8229600"/>
          </a:xfrm>
          <a:prstGeom prst="rect">
            <a:avLst/>
          </a:prstGeom>
        </p:spPr>
      </p:pic>
      <p:sp>
        <p:nvSpPr>
          <p:cNvPr id="3" name="Text 0"/>
          <p:cNvSpPr/>
          <p:nvPr/>
        </p:nvSpPr>
        <p:spPr>
          <a:xfrm>
            <a:off x="2256830" y="1157645"/>
            <a:ext cx="1037320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Leading Distributed Teams as One System</a:t>
            </a:r>
            <a:endParaRPr lang="en-US" sz="3900" dirty="0"/>
          </a:p>
        </p:txBody>
      </p:sp>
      <p:sp>
        <p:nvSpPr>
          <p:cNvPr id="4" name="Text 1"/>
          <p:cNvSpPr/>
          <p:nvPr/>
        </p:nvSpPr>
        <p:spPr>
          <a:xfrm>
            <a:off x="2256830" y="2075378"/>
            <a:ext cx="1157978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Scaling DevOps across onshore and offshore teams requires intentional leadership. Geography should not become a barrier to effectiveness—it should be an asset when managed deliberately.</a:t>
            </a:r>
            <a:endParaRPr lang="en-US" sz="1550" dirty="0"/>
          </a:p>
        </p:txBody>
      </p:sp>
      <p:sp>
        <p:nvSpPr>
          <p:cNvPr id="5" name="Shape 2"/>
          <p:cNvSpPr/>
          <p:nvPr/>
        </p:nvSpPr>
        <p:spPr>
          <a:xfrm>
            <a:off x="2256830" y="2933700"/>
            <a:ext cx="5690711" cy="1476256"/>
          </a:xfrm>
          <a:prstGeom prst="roundRect">
            <a:avLst>
              <a:gd name="adj" fmla="val 5647"/>
            </a:avLst>
          </a:prstGeom>
          <a:solidFill>
            <a:srgbClr val="1B54DA"/>
          </a:solidFill>
          <a:ln w="7620">
            <a:solidFill>
              <a:srgbClr val="346DF3"/>
            </a:solidFill>
            <a:prstDash val="solid"/>
          </a:ln>
        </p:spPr>
        <p:txBody>
          <a:bodyPr/>
          <a:lstStyle/>
          <a:p>
            <a:endParaRPr lang="en-US"/>
          </a:p>
        </p:txBody>
      </p:sp>
      <p:sp>
        <p:nvSpPr>
          <p:cNvPr id="6" name="Text 3"/>
          <p:cNvSpPr/>
          <p:nvPr/>
        </p:nvSpPr>
        <p:spPr>
          <a:xfrm>
            <a:off x="2462808" y="3139678"/>
            <a:ext cx="3138368"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lexandria" pitchFamily="34" charset="0"/>
                <a:ea typeface="Alexandria" pitchFamily="34" charset="-122"/>
                <a:cs typeface="Alexandria" pitchFamily="34" charset="-120"/>
              </a:rPr>
              <a:t>Shared Goals and Metrics</a:t>
            </a:r>
            <a:endParaRPr lang="en-US" sz="1950" dirty="0"/>
          </a:p>
        </p:txBody>
      </p:sp>
      <p:sp>
        <p:nvSpPr>
          <p:cNvPr id="7" name="Text 4"/>
          <p:cNvSpPr/>
          <p:nvPr/>
        </p:nvSpPr>
        <p:spPr>
          <a:xfrm>
            <a:off x="2462808" y="3568898"/>
            <a:ext cx="527875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bile" pitchFamily="34" charset="0"/>
                <a:ea typeface="Nobile" pitchFamily="34" charset="-122"/>
                <a:cs typeface="Nobile" pitchFamily="34" charset="-120"/>
              </a:rPr>
              <a:t>Everyone aligned to the same outcomes and success measures</a:t>
            </a:r>
            <a:endParaRPr lang="en-US" sz="1550" dirty="0"/>
          </a:p>
        </p:txBody>
      </p:sp>
      <p:sp>
        <p:nvSpPr>
          <p:cNvPr id="8" name="Shape 5"/>
          <p:cNvSpPr/>
          <p:nvPr/>
        </p:nvSpPr>
        <p:spPr>
          <a:xfrm>
            <a:off x="8145899" y="2933700"/>
            <a:ext cx="5690711" cy="1476256"/>
          </a:xfrm>
          <a:prstGeom prst="roundRect">
            <a:avLst>
              <a:gd name="adj" fmla="val 5647"/>
            </a:avLst>
          </a:prstGeom>
          <a:solidFill>
            <a:srgbClr val="1B54DA"/>
          </a:solidFill>
          <a:ln w="7620">
            <a:solidFill>
              <a:srgbClr val="346DF3"/>
            </a:solidFill>
            <a:prstDash val="solid"/>
          </a:ln>
        </p:spPr>
        <p:txBody>
          <a:bodyPr/>
          <a:lstStyle/>
          <a:p>
            <a:endParaRPr lang="en-US"/>
          </a:p>
        </p:txBody>
      </p:sp>
      <p:sp>
        <p:nvSpPr>
          <p:cNvPr id="9" name="Text 6"/>
          <p:cNvSpPr/>
          <p:nvPr/>
        </p:nvSpPr>
        <p:spPr>
          <a:xfrm>
            <a:off x="8351877" y="3139678"/>
            <a:ext cx="271081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lexandria" pitchFamily="34" charset="0"/>
                <a:ea typeface="Alexandria" pitchFamily="34" charset="-122"/>
                <a:cs typeface="Alexandria" pitchFamily="34" charset="-120"/>
              </a:rPr>
              <a:t>Clear Communication</a:t>
            </a:r>
            <a:endParaRPr lang="en-US" sz="1950" dirty="0"/>
          </a:p>
        </p:txBody>
      </p:sp>
      <p:sp>
        <p:nvSpPr>
          <p:cNvPr id="10" name="Text 7"/>
          <p:cNvSpPr/>
          <p:nvPr/>
        </p:nvSpPr>
        <p:spPr>
          <a:xfrm>
            <a:off x="8351877" y="3568898"/>
            <a:ext cx="527875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bile" pitchFamily="34" charset="0"/>
                <a:ea typeface="Nobile" pitchFamily="34" charset="-122"/>
                <a:cs typeface="Nobile" pitchFamily="34" charset="-120"/>
              </a:rPr>
              <a:t>Explicit expectations and transparent information sharing</a:t>
            </a:r>
            <a:endParaRPr lang="en-US" sz="1550" dirty="0"/>
          </a:p>
        </p:txBody>
      </p:sp>
      <p:sp>
        <p:nvSpPr>
          <p:cNvPr id="11" name="Shape 8"/>
          <p:cNvSpPr/>
          <p:nvPr/>
        </p:nvSpPr>
        <p:spPr>
          <a:xfrm>
            <a:off x="2256830" y="4608314"/>
            <a:ext cx="5690711" cy="1476256"/>
          </a:xfrm>
          <a:prstGeom prst="roundRect">
            <a:avLst>
              <a:gd name="adj" fmla="val 5647"/>
            </a:avLst>
          </a:prstGeom>
          <a:solidFill>
            <a:srgbClr val="1B54DA"/>
          </a:solidFill>
          <a:ln w="7620">
            <a:solidFill>
              <a:srgbClr val="346DF3"/>
            </a:solidFill>
            <a:prstDash val="solid"/>
          </a:ln>
        </p:spPr>
        <p:txBody>
          <a:bodyPr/>
          <a:lstStyle/>
          <a:p>
            <a:endParaRPr lang="en-US"/>
          </a:p>
        </p:txBody>
      </p:sp>
      <p:sp>
        <p:nvSpPr>
          <p:cNvPr id="12" name="Text 9"/>
          <p:cNvSpPr/>
          <p:nvPr/>
        </p:nvSpPr>
        <p:spPr>
          <a:xfrm>
            <a:off x="2462808" y="4814292"/>
            <a:ext cx="3136344"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lexandria" pitchFamily="34" charset="0"/>
                <a:ea typeface="Alexandria" pitchFamily="34" charset="-122"/>
                <a:cs typeface="Alexandria" pitchFamily="34" charset="-120"/>
              </a:rPr>
              <a:t>Knowledge Management</a:t>
            </a:r>
            <a:endParaRPr lang="en-US" sz="1950" dirty="0"/>
          </a:p>
        </p:txBody>
      </p:sp>
      <p:sp>
        <p:nvSpPr>
          <p:cNvPr id="13" name="Text 10"/>
          <p:cNvSpPr/>
          <p:nvPr/>
        </p:nvSpPr>
        <p:spPr>
          <a:xfrm>
            <a:off x="2462808" y="5243513"/>
            <a:ext cx="527875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bile" pitchFamily="34" charset="0"/>
                <a:ea typeface="Nobile" pitchFamily="34" charset="-122"/>
                <a:cs typeface="Nobile" pitchFamily="34" charset="-120"/>
              </a:rPr>
              <a:t>Investment in documentation and accessible knowledge bases</a:t>
            </a:r>
            <a:endParaRPr lang="en-US" sz="1550" dirty="0"/>
          </a:p>
        </p:txBody>
      </p:sp>
      <p:sp>
        <p:nvSpPr>
          <p:cNvPr id="14" name="Shape 11"/>
          <p:cNvSpPr/>
          <p:nvPr/>
        </p:nvSpPr>
        <p:spPr>
          <a:xfrm>
            <a:off x="8145899" y="4608314"/>
            <a:ext cx="5690711" cy="1476256"/>
          </a:xfrm>
          <a:prstGeom prst="roundRect">
            <a:avLst>
              <a:gd name="adj" fmla="val 5647"/>
            </a:avLst>
          </a:prstGeom>
          <a:solidFill>
            <a:srgbClr val="1B54DA"/>
          </a:solidFill>
          <a:ln w="7620">
            <a:solidFill>
              <a:srgbClr val="346DF3"/>
            </a:solidFill>
            <a:prstDash val="solid"/>
          </a:ln>
        </p:spPr>
        <p:txBody>
          <a:bodyPr/>
          <a:lstStyle/>
          <a:p>
            <a:endParaRPr lang="en-US"/>
          </a:p>
        </p:txBody>
      </p:sp>
      <p:sp>
        <p:nvSpPr>
          <p:cNvPr id="15" name="Text 12"/>
          <p:cNvSpPr/>
          <p:nvPr/>
        </p:nvSpPr>
        <p:spPr>
          <a:xfrm>
            <a:off x="8351877" y="4814292"/>
            <a:ext cx="2510671"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lexandria" pitchFamily="34" charset="0"/>
                <a:ea typeface="Alexandria" pitchFamily="34" charset="-122"/>
                <a:cs typeface="Alexandria" pitchFamily="34" charset="-120"/>
              </a:rPr>
              <a:t>Psychological Safety</a:t>
            </a:r>
            <a:endParaRPr lang="en-US" sz="1950" dirty="0"/>
          </a:p>
        </p:txBody>
      </p:sp>
      <p:sp>
        <p:nvSpPr>
          <p:cNvPr id="16" name="Text 13"/>
          <p:cNvSpPr/>
          <p:nvPr/>
        </p:nvSpPr>
        <p:spPr>
          <a:xfrm>
            <a:off x="8351877" y="5243513"/>
            <a:ext cx="527875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Nobile" pitchFamily="34" charset="0"/>
                <a:ea typeface="Nobile" pitchFamily="34" charset="-122"/>
                <a:cs typeface="Nobile" pitchFamily="34" charset="-120"/>
              </a:rPr>
              <a:t>Environment where accountability and trust coexist</a:t>
            </a:r>
            <a:endParaRPr lang="en-US" sz="1550" dirty="0"/>
          </a:p>
        </p:txBody>
      </p:sp>
      <p:sp>
        <p:nvSpPr>
          <p:cNvPr id="17" name="Text 14"/>
          <p:cNvSpPr/>
          <p:nvPr/>
        </p:nvSpPr>
        <p:spPr>
          <a:xfrm>
            <a:off x="2554486" y="6531054"/>
            <a:ext cx="11282124"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best leaders focus less on control and more on </a:t>
            </a:r>
            <a:r>
              <a:rPr lang="en-US" sz="1550" b="1" dirty="0">
                <a:solidFill>
                  <a:srgbClr val="404155"/>
                </a:solidFill>
                <a:latin typeface="Nobile" pitchFamily="34" charset="0"/>
                <a:ea typeface="Nobile" pitchFamily="34" charset="-122"/>
                <a:cs typeface="Nobile" pitchFamily="34" charset="-120"/>
              </a:rPr>
              <a:t>clarity, trust, and enablement</a:t>
            </a:r>
            <a:r>
              <a:rPr lang="en-US" sz="1550" dirty="0">
                <a:solidFill>
                  <a:srgbClr val="404155"/>
                </a:solidFill>
                <a:latin typeface="Nobile" pitchFamily="34" charset="0"/>
                <a:ea typeface="Nobile" pitchFamily="34" charset="-122"/>
                <a:cs typeface="Nobile" pitchFamily="34" charset="-120"/>
              </a:rPr>
              <a:t>.</a:t>
            </a:r>
            <a:endParaRPr lang="en-US" sz="1550" dirty="0"/>
          </a:p>
        </p:txBody>
      </p:sp>
      <p:sp>
        <p:nvSpPr>
          <p:cNvPr id="18" name="Shape 15"/>
          <p:cNvSpPr/>
          <p:nvPr/>
        </p:nvSpPr>
        <p:spPr>
          <a:xfrm>
            <a:off x="2256830" y="6307812"/>
            <a:ext cx="22860" cy="764024"/>
          </a:xfrm>
          <a:prstGeom prst="rect">
            <a:avLst/>
          </a:prstGeom>
          <a:solidFill>
            <a:srgbClr val="1B54DA"/>
          </a:solidFill>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1199</Words>
  <Application>Microsoft Office PowerPoint</Application>
  <PresentationFormat>Custom</PresentationFormat>
  <Paragraphs>162</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Alexandria</vt:lpstr>
      <vt:lpstr>Arial</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2025-12-26T16:52:58Z</dcterms:created>
  <dcterms:modified xsi:type="dcterms:W3CDTF">2025-12-26T16:54:36Z</dcterms:modified>
</cp:coreProperties>
</file>