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14630400" cy="8229600"/>
  <p:notesSz cx="8229600" cy="14630400"/>
  <p:embeddedFontLst>
    <p:embeddedFont>
      <p:font typeface="Alexandria" panose="020B0604020202020204" charset="-78"/>
      <p:regular r:id="rId19"/>
    </p:embeddedFont>
    <p:embeddedFont>
      <p:font typeface="Nobile"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82" d="100"/>
          <a:sy n="82" d="100"/>
        </p:scale>
        <p:origin x="1050"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996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txBody>
          <a:bodyPr/>
          <a:lstStyle/>
          <a:p>
            <a:endParaRPr lang="en-US"/>
          </a:p>
        </p:txBody>
      </p:sp>
      <p:sp>
        <p:nvSpPr>
          <p:cNvPr id="3" name="Shape 1"/>
          <p:cNvSpPr/>
          <p:nvPr/>
        </p:nvSpPr>
        <p:spPr>
          <a:xfrm>
            <a:off x="0" y="0"/>
            <a:ext cx="14630400" cy="8229600"/>
          </a:xfrm>
          <a:prstGeom prst="rect">
            <a:avLst/>
          </a:prstGeom>
          <a:solidFill>
            <a:srgbClr val="F9F9FF"/>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1.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598176"/>
            <a:ext cx="9385221" cy="628412"/>
          </a:xfrm>
          <a:prstGeom prst="rect">
            <a:avLst/>
          </a:prstGeom>
          <a:noFill/>
          <a:ln/>
        </p:spPr>
        <p:txBody>
          <a:bodyPr wrap="square" lIns="0" tIns="0" rIns="0" bIns="0" rtlCol="0" anchor="t"/>
          <a:lstStyle/>
          <a:p>
            <a:pPr marL="0" indent="0" algn="l">
              <a:lnSpc>
                <a:spcPts val="4850"/>
              </a:lnSpc>
              <a:buNone/>
            </a:pPr>
            <a:r>
              <a:rPr lang="en-US" sz="2800" dirty="0">
                <a:solidFill>
                  <a:srgbClr val="1B1B27"/>
                </a:solidFill>
                <a:latin typeface="Alexandria" pitchFamily="34" charset="0"/>
                <a:ea typeface="Alexandria" pitchFamily="34" charset="-122"/>
                <a:cs typeface="Alexandria" pitchFamily="34" charset="-120"/>
              </a:rPr>
              <a:t>From Delivery Manager to AI Transformation Leader</a:t>
            </a:r>
            <a:endParaRPr lang="en-US" sz="3900" dirty="0"/>
          </a:p>
        </p:txBody>
      </p:sp>
      <p:sp>
        <p:nvSpPr>
          <p:cNvPr id="4" name="Text 1"/>
          <p:cNvSpPr/>
          <p:nvPr/>
        </p:nvSpPr>
        <p:spPr>
          <a:xfrm>
            <a:off x="793790" y="2524244"/>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Artificial Intelligence is no longer a side initiative — it is a core business capability. Organizations are investing heavily in AI, yet many struggle to move beyond pilots into scalable, value-driven outcomes. This is where Program Managers must evolve. Leading AI initiatives is not just about delivery — it's about orchestrating strategy, governance, data, and change at scale.</a:t>
            </a:r>
            <a:endParaRPr lang="en-US" sz="1550" dirty="0"/>
          </a:p>
        </p:txBody>
      </p:sp>
      <p:pic>
        <p:nvPicPr>
          <p:cNvPr id="5" name="Image 1" descr="preencoded.png"/>
          <p:cNvPicPr>
            <a:picLocks noChangeAspect="1"/>
          </p:cNvPicPr>
          <p:nvPr/>
        </p:nvPicPr>
        <p:blipFill>
          <a:blip r:embed="rId4"/>
          <a:stretch>
            <a:fillRect/>
          </a:stretch>
        </p:blipFill>
        <p:spPr>
          <a:xfrm>
            <a:off x="793790" y="4017645"/>
            <a:ext cx="6086475" cy="1120378"/>
          </a:xfrm>
          <a:prstGeom prst="rect">
            <a:avLst/>
          </a:prstGeom>
        </p:spPr>
      </p:pic>
      <p:sp>
        <p:nvSpPr>
          <p:cNvPr id="6" name="Text 2"/>
          <p:cNvSpPr/>
          <p:nvPr/>
        </p:nvSpPr>
        <p:spPr>
          <a:xfrm>
            <a:off x="793790" y="5361265"/>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#AITransformation #ProgramManagement #DigitalTransformation #ArtificialIntelligence #MLOps #AgileLeadership #PMO #DataStrategy #AILeadership #EnterpriseAI #InnovationLeadership #FutureOfWork #AIinBusiness #TechLeadership #ProductMindset #ChangeManagement #ManagingProjectsTheAgileWay</a:t>
            </a:r>
            <a:endParaRPr lang="en-US" sz="1550" dirty="0"/>
          </a:p>
        </p:txBody>
      </p:sp>
      <p:sp>
        <p:nvSpPr>
          <p:cNvPr id="7" name="Shape 3"/>
          <p:cNvSpPr/>
          <p:nvPr/>
        </p:nvSpPr>
        <p:spPr>
          <a:xfrm>
            <a:off x="793790" y="6862286"/>
            <a:ext cx="1769983" cy="373142"/>
          </a:xfrm>
          <a:prstGeom prst="roundRect">
            <a:avLst>
              <a:gd name="adj" fmla="val 17872"/>
            </a:avLst>
          </a:prstGeom>
          <a:solidFill>
            <a:srgbClr val="D2DDF9"/>
          </a:solidFill>
          <a:ln/>
        </p:spPr>
        <p:txBody>
          <a:bodyPr/>
          <a:lstStyle/>
          <a:p>
            <a:endParaRPr lang="en-US"/>
          </a:p>
        </p:txBody>
      </p:sp>
      <p:sp>
        <p:nvSpPr>
          <p:cNvPr id="8" name="Text 4"/>
          <p:cNvSpPr/>
          <p:nvPr/>
        </p:nvSpPr>
        <p:spPr>
          <a:xfrm>
            <a:off x="912852" y="6921818"/>
            <a:ext cx="1531858" cy="254079"/>
          </a:xfrm>
          <a:prstGeom prst="rect">
            <a:avLst/>
          </a:prstGeom>
          <a:noFill/>
          <a:ln/>
        </p:spPr>
        <p:txBody>
          <a:bodyPr wrap="none" lIns="0" tIns="0" rIns="0" bIns="0" rtlCol="0" anchor="t"/>
          <a:lstStyle/>
          <a:p>
            <a:pPr marL="0" indent="0" algn="l">
              <a:lnSpc>
                <a:spcPts val="2000"/>
              </a:lnSpc>
              <a:buNone/>
            </a:pPr>
            <a:r>
              <a:rPr lang="en-US" sz="1250" dirty="0">
                <a:solidFill>
                  <a:srgbClr val="404155"/>
                </a:solidFill>
                <a:latin typeface="Nobile" pitchFamily="34" charset="0"/>
                <a:ea typeface="Nobile" pitchFamily="34" charset="-122"/>
                <a:cs typeface="Nobile" pitchFamily="34" charset="-120"/>
              </a:rPr>
              <a:t>LEADERSHIP GUIDE</a:t>
            </a:r>
            <a:endParaRPr lang="en-US" sz="1250" dirty="0"/>
          </a:p>
        </p:txBody>
      </p:sp>
      <p:sp>
        <p:nvSpPr>
          <p:cNvPr id="9" name="Shape 5"/>
          <p:cNvSpPr/>
          <p:nvPr/>
        </p:nvSpPr>
        <p:spPr>
          <a:xfrm>
            <a:off x="2662952" y="6854666"/>
            <a:ext cx="1285875" cy="388382"/>
          </a:xfrm>
          <a:prstGeom prst="roundRect">
            <a:avLst>
              <a:gd name="adj" fmla="val 17171"/>
            </a:avLst>
          </a:prstGeom>
          <a:noFill/>
          <a:ln w="7620">
            <a:solidFill>
              <a:srgbClr val="1B54DA"/>
            </a:solidFill>
            <a:prstDash val="solid"/>
          </a:ln>
        </p:spPr>
        <p:txBody>
          <a:bodyPr/>
          <a:lstStyle/>
          <a:p>
            <a:endParaRPr lang="en-US"/>
          </a:p>
        </p:txBody>
      </p:sp>
      <p:sp>
        <p:nvSpPr>
          <p:cNvPr id="10" name="Text 6"/>
          <p:cNvSpPr/>
          <p:nvPr/>
        </p:nvSpPr>
        <p:spPr>
          <a:xfrm>
            <a:off x="2789634" y="6921818"/>
            <a:ext cx="1032510" cy="254079"/>
          </a:xfrm>
          <a:prstGeom prst="rect">
            <a:avLst/>
          </a:prstGeom>
          <a:noFill/>
          <a:ln/>
        </p:spPr>
        <p:txBody>
          <a:bodyPr wrap="none" lIns="0" tIns="0" rIns="0" bIns="0" rtlCol="0" anchor="t"/>
          <a:lstStyle/>
          <a:p>
            <a:pPr marL="0" indent="0" algn="l">
              <a:lnSpc>
                <a:spcPts val="2000"/>
              </a:lnSpc>
              <a:buNone/>
            </a:pPr>
            <a:r>
              <a:rPr lang="en-US" sz="1250" dirty="0">
                <a:solidFill>
                  <a:srgbClr val="1B54DA"/>
                </a:solidFill>
                <a:latin typeface="Nobile" pitchFamily="34" charset="0"/>
                <a:ea typeface="Nobile" pitchFamily="34" charset="-122"/>
                <a:cs typeface="Nobile" pitchFamily="34" charset="-120"/>
              </a:rPr>
              <a:t>AI STRATEGY</a:t>
            </a:r>
            <a:endParaRPr lang="en-US" sz="1250" dirty="0"/>
          </a:p>
        </p:txBody>
      </p:sp>
      <p:sp>
        <p:nvSpPr>
          <p:cNvPr id="11" name="Text 0">
            <a:extLst>
              <a:ext uri="{FF2B5EF4-FFF2-40B4-BE49-F238E27FC236}">
                <a16:creationId xmlns:a16="http://schemas.microsoft.com/office/drawing/2014/main" id="{80EC896A-19ED-3980-B674-64C3A5CFBA37}"/>
              </a:ext>
            </a:extLst>
          </p:cNvPr>
          <p:cNvSpPr/>
          <p:nvPr/>
        </p:nvSpPr>
        <p:spPr>
          <a:xfrm>
            <a:off x="793790" y="229173"/>
            <a:ext cx="9385221" cy="1240155"/>
          </a:xfrm>
          <a:prstGeom prst="rect">
            <a:avLst/>
          </a:prstGeom>
          <a:noFill/>
          <a:ln/>
        </p:spPr>
        <p:txBody>
          <a:bodyPr wrap="square" lIns="0" tIns="0" rIns="0" bIns="0" rtlCol="0" anchor="t"/>
          <a:lstStyle/>
          <a:p>
            <a:pPr>
              <a:lnSpc>
                <a:spcPts val="4850"/>
              </a:lnSpc>
            </a:pPr>
            <a:r>
              <a:rPr lang="en-US" sz="4000" dirty="0">
                <a:solidFill>
                  <a:srgbClr val="1B1B27"/>
                </a:solidFill>
                <a:latin typeface="Alexandria" pitchFamily="34" charset="0"/>
                <a:cs typeface="Alexandria" pitchFamily="34" charset="-120"/>
              </a:rPr>
              <a:t>How Program Managers Should Lead AI Initiatives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7241" y="546854"/>
            <a:ext cx="9357241" cy="615077"/>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Shift #8: Scale from Pilot to Enterprise</a:t>
            </a:r>
            <a:endParaRPr lang="en-US" sz="3850" dirty="0"/>
          </a:p>
        </p:txBody>
      </p:sp>
      <p:sp>
        <p:nvSpPr>
          <p:cNvPr id="3" name="Text 1"/>
          <p:cNvSpPr/>
          <p:nvPr/>
        </p:nvSpPr>
        <p:spPr>
          <a:xfrm>
            <a:off x="787241" y="1552337"/>
            <a:ext cx="13055918" cy="626983"/>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Many organizations get stuck in "pilot purgatory" — running successful proofs of concept that never reach enterprise scale. Breaking this pattern is one of the highest-value contributions a Program Manager can make.</a:t>
            </a:r>
            <a:endParaRPr lang="en-US" sz="1500" dirty="0"/>
          </a:p>
        </p:txBody>
      </p:sp>
      <p:pic>
        <p:nvPicPr>
          <p:cNvPr id="4" name="Image 0" descr="preencoded.png"/>
          <p:cNvPicPr>
            <a:picLocks noChangeAspect="1"/>
          </p:cNvPicPr>
          <p:nvPr/>
        </p:nvPicPr>
        <p:blipFill>
          <a:blip r:embed="rId3"/>
          <a:stretch>
            <a:fillRect/>
          </a:stretch>
        </p:blipFill>
        <p:spPr>
          <a:xfrm>
            <a:off x="4284583" y="2398871"/>
            <a:ext cx="6061234" cy="4123730"/>
          </a:xfrm>
          <a:prstGeom prst="rect">
            <a:avLst/>
          </a:prstGeom>
        </p:spPr>
      </p:pic>
      <p:sp>
        <p:nvSpPr>
          <p:cNvPr id="5" name="Text 2"/>
          <p:cNvSpPr/>
          <p:nvPr/>
        </p:nvSpPr>
        <p:spPr>
          <a:xfrm>
            <a:off x="4464679" y="5377369"/>
            <a:ext cx="1252842" cy="466705"/>
          </a:xfrm>
          <a:prstGeom prst="rect">
            <a:avLst/>
          </a:prstGeom>
          <a:noFill/>
          <a:ln/>
        </p:spPr>
        <p:txBody>
          <a:bodyPr wrap="square" lIns="0" tIns="0" rIns="0" bIns="0" rtlCol="0" anchor="t"/>
          <a:lstStyle/>
          <a:p>
            <a:pPr marL="0" indent="0" algn="ctr">
              <a:lnSpc>
                <a:spcPts val="1800"/>
              </a:lnSpc>
              <a:buNone/>
            </a:pPr>
            <a:r>
              <a:rPr lang="en-US" sz="1450" dirty="0">
                <a:solidFill>
                  <a:srgbClr val="FFFFFF"/>
                </a:solidFill>
                <a:latin typeface="Alexandria" pitchFamily="34" charset="0"/>
                <a:ea typeface="Alexandria" pitchFamily="34" charset="-122"/>
                <a:cs typeface="Alexandria" pitchFamily="34" charset="-120"/>
              </a:rPr>
              <a:t>Proof of Concept</a:t>
            </a:r>
            <a:endParaRPr lang="en-US" sz="1450" dirty="0"/>
          </a:p>
        </p:txBody>
      </p:sp>
      <p:pic>
        <p:nvPicPr>
          <p:cNvPr id="6"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6528" y="4154084"/>
            <a:ext cx="414849" cy="414849"/>
          </a:xfrm>
          <a:prstGeom prst="rect">
            <a:avLst/>
          </a:prstGeom>
        </p:spPr>
      </p:pic>
      <p:sp>
        <p:nvSpPr>
          <p:cNvPr id="7" name="Text 3"/>
          <p:cNvSpPr/>
          <p:nvPr/>
        </p:nvSpPr>
        <p:spPr>
          <a:xfrm>
            <a:off x="5949966" y="5104087"/>
            <a:ext cx="1252842" cy="233352"/>
          </a:xfrm>
          <a:prstGeom prst="rect">
            <a:avLst/>
          </a:prstGeom>
          <a:noFill/>
          <a:ln/>
        </p:spPr>
        <p:txBody>
          <a:bodyPr wrap="none" lIns="0" tIns="0" rIns="0" bIns="0" rtlCol="0" anchor="t"/>
          <a:lstStyle/>
          <a:p>
            <a:pPr marL="0" indent="0" algn="ctr">
              <a:lnSpc>
                <a:spcPts val="1800"/>
              </a:lnSpc>
              <a:buNone/>
            </a:pPr>
            <a:r>
              <a:rPr lang="en-US" sz="1450" dirty="0">
                <a:solidFill>
                  <a:srgbClr val="FFFFFF"/>
                </a:solidFill>
                <a:latin typeface="Alexandria" pitchFamily="34" charset="0"/>
                <a:ea typeface="Alexandria" pitchFamily="34" charset="-122"/>
                <a:cs typeface="Alexandria" pitchFamily="34" charset="-120"/>
              </a:rPr>
              <a:t>Pilot</a:t>
            </a:r>
            <a:endParaRPr lang="en-US" sz="1450" dirty="0"/>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63388" y="3764127"/>
            <a:ext cx="414848" cy="414848"/>
          </a:xfrm>
          <a:prstGeom prst="rect">
            <a:avLst/>
          </a:prstGeom>
        </p:spPr>
      </p:pic>
      <p:sp>
        <p:nvSpPr>
          <p:cNvPr id="9" name="Text 4"/>
          <p:cNvSpPr/>
          <p:nvPr/>
        </p:nvSpPr>
        <p:spPr>
          <a:xfrm>
            <a:off x="7426827" y="4714130"/>
            <a:ext cx="1252842" cy="233352"/>
          </a:xfrm>
          <a:prstGeom prst="rect">
            <a:avLst/>
          </a:prstGeom>
          <a:noFill/>
          <a:ln/>
        </p:spPr>
        <p:txBody>
          <a:bodyPr wrap="none" lIns="0" tIns="0" rIns="0" bIns="0" rtlCol="0" anchor="t"/>
          <a:lstStyle/>
          <a:p>
            <a:pPr marL="0" indent="0" algn="ctr">
              <a:lnSpc>
                <a:spcPts val="1800"/>
              </a:lnSpc>
              <a:buNone/>
            </a:pPr>
            <a:r>
              <a:rPr lang="en-US" sz="1450" dirty="0">
                <a:solidFill>
                  <a:srgbClr val="FFFFFF"/>
                </a:solidFill>
                <a:latin typeface="Alexandria" pitchFamily="34" charset="0"/>
                <a:ea typeface="Alexandria" pitchFamily="34" charset="-122"/>
                <a:cs typeface="Alexandria" pitchFamily="34" charset="-120"/>
              </a:rPr>
              <a:t>Production</a:t>
            </a:r>
            <a:endParaRPr lang="en-US" sz="1450" dirty="0"/>
          </a:p>
        </p:txBody>
      </p:sp>
      <p:pic>
        <p:nvPicPr>
          <p:cNvPr id="1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40249" y="3374169"/>
            <a:ext cx="414848" cy="414848"/>
          </a:xfrm>
          <a:prstGeom prst="rect">
            <a:avLst/>
          </a:prstGeom>
        </p:spPr>
      </p:pic>
      <p:sp>
        <p:nvSpPr>
          <p:cNvPr id="11" name="Text 5"/>
          <p:cNvSpPr/>
          <p:nvPr/>
        </p:nvSpPr>
        <p:spPr>
          <a:xfrm>
            <a:off x="8895260" y="4207496"/>
            <a:ext cx="1252843" cy="466705"/>
          </a:xfrm>
          <a:prstGeom prst="rect">
            <a:avLst/>
          </a:prstGeom>
          <a:noFill/>
          <a:ln/>
        </p:spPr>
        <p:txBody>
          <a:bodyPr wrap="square" lIns="0" tIns="0" rIns="0" bIns="0" rtlCol="0" anchor="t"/>
          <a:lstStyle/>
          <a:p>
            <a:pPr marL="0" indent="0" algn="ctr">
              <a:lnSpc>
                <a:spcPts val="1800"/>
              </a:lnSpc>
              <a:buNone/>
            </a:pPr>
            <a:r>
              <a:rPr lang="en-US" sz="1450" dirty="0">
                <a:solidFill>
                  <a:srgbClr val="FFFFFF"/>
                </a:solidFill>
                <a:latin typeface="Alexandria" pitchFamily="34" charset="0"/>
                <a:ea typeface="Alexandria" pitchFamily="34" charset="-122"/>
                <a:cs typeface="Alexandria" pitchFamily="34" charset="-120"/>
              </a:rPr>
              <a:t>Enterprise Scale</a:t>
            </a:r>
            <a:endParaRPr lang="en-US" sz="1450" dirty="0"/>
          </a:p>
        </p:txBody>
      </p:sp>
      <p:pic>
        <p:nvPicPr>
          <p:cNvPr id="12"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17109" y="2984212"/>
            <a:ext cx="414848" cy="414848"/>
          </a:xfrm>
          <a:prstGeom prst="rect">
            <a:avLst/>
          </a:prstGeom>
        </p:spPr>
      </p:pic>
      <p:sp>
        <p:nvSpPr>
          <p:cNvPr id="13" name="Text 6"/>
          <p:cNvSpPr/>
          <p:nvPr/>
        </p:nvSpPr>
        <p:spPr>
          <a:xfrm>
            <a:off x="787241" y="6742152"/>
            <a:ext cx="13055918" cy="940475"/>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The critical question to ask at every stage: </a:t>
            </a:r>
            <a:r>
              <a:rPr lang="en-US" sz="1500" b="1" dirty="0">
                <a:solidFill>
                  <a:srgbClr val="404155"/>
                </a:solidFill>
                <a:latin typeface="Nobile" pitchFamily="34" charset="0"/>
                <a:ea typeface="Nobile" pitchFamily="34" charset="-122"/>
                <a:cs typeface="Nobile" pitchFamily="34" charset="-120"/>
              </a:rPr>
              <a:t>"Can this solution scale across the enterprise?"</a:t>
            </a:r>
            <a:r>
              <a:rPr lang="en-US" sz="1500" dirty="0">
                <a:solidFill>
                  <a:srgbClr val="404155"/>
                </a:solidFill>
                <a:latin typeface="Nobile" pitchFamily="34" charset="0"/>
                <a:ea typeface="Nobile" pitchFamily="34" charset="-122"/>
                <a:cs typeface="Nobile" pitchFamily="34" charset="-120"/>
              </a:rPr>
              <a:t> Key enablers include reusable AI components, standardized pipelines, enterprise architecture alignment, and sustainable funding models designed for scaling — not just for launching.</a:t>
            </a:r>
            <a:endParaRPr lang="en-US" sz="15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321594"/>
            <a:ext cx="1233047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Shift #9: Establish AI Program Metrics That Matter</a:t>
            </a:r>
            <a:endParaRPr lang="en-US" sz="3900" dirty="0"/>
          </a:p>
        </p:txBody>
      </p:sp>
      <p:sp>
        <p:nvSpPr>
          <p:cNvPr id="3" name="Text 1"/>
          <p:cNvSpPr/>
          <p:nvPr/>
        </p:nvSpPr>
        <p:spPr>
          <a:xfrm>
            <a:off x="793790" y="233850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Traditional delivery metrics — on-time, on-budget — are necessary but insufficient for AI programs. Executive stakeholders need to see AI performance tied directly to business value.</a:t>
            </a:r>
            <a:endParaRPr lang="en-US" sz="1550" dirty="0"/>
          </a:p>
        </p:txBody>
      </p:sp>
      <p:sp>
        <p:nvSpPr>
          <p:cNvPr id="4" name="Shape 2"/>
          <p:cNvSpPr/>
          <p:nvPr/>
        </p:nvSpPr>
        <p:spPr>
          <a:xfrm>
            <a:off x="793790" y="3196828"/>
            <a:ext cx="4215289" cy="2327196"/>
          </a:xfrm>
          <a:prstGeom prst="roundRect">
            <a:avLst>
              <a:gd name="adj" fmla="val 3582"/>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99768" y="3402806"/>
            <a:ext cx="2480905"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404155"/>
                </a:solidFill>
                <a:latin typeface="Alexandria" pitchFamily="34" charset="0"/>
                <a:ea typeface="Alexandria" pitchFamily="34" charset="-122"/>
                <a:cs typeface="Alexandria" pitchFamily="34" charset="-120"/>
              </a:rPr>
              <a:t> Business Metrics</a:t>
            </a:r>
            <a:endParaRPr lang="en-US" sz="1950" dirty="0"/>
          </a:p>
        </p:txBody>
      </p:sp>
      <p:sp>
        <p:nvSpPr>
          <p:cNvPr id="6" name="Text 4"/>
          <p:cNvSpPr/>
          <p:nvPr/>
        </p:nvSpPr>
        <p:spPr>
          <a:xfrm>
            <a:off x="999768" y="3839647"/>
            <a:ext cx="3803333" cy="147839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Revenue impact generated</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Cost reduction achieved</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Process efficiency gains</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Customer experience improvement</a:t>
            </a:r>
            <a:endParaRPr lang="en-US" sz="1550" dirty="0"/>
          </a:p>
        </p:txBody>
      </p:sp>
      <p:sp>
        <p:nvSpPr>
          <p:cNvPr id="7" name="Shape 5"/>
          <p:cNvSpPr/>
          <p:nvPr/>
        </p:nvSpPr>
        <p:spPr>
          <a:xfrm>
            <a:off x="5207437" y="3196828"/>
            <a:ext cx="4215408" cy="2327196"/>
          </a:xfrm>
          <a:prstGeom prst="roundRect">
            <a:avLst>
              <a:gd name="adj" fmla="val 3582"/>
            </a:avLst>
          </a:prstGeom>
          <a:solidFill>
            <a:srgbClr val="D2DDF9"/>
          </a:solidFill>
          <a:ln w="7620">
            <a:solidFill>
              <a:srgbClr val="B8C3DF"/>
            </a:solidFill>
            <a:prstDash val="solid"/>
          </a:ln>
        </p:spPr>
        <p:txBody>
          <a:bodyPr/>
          <a:lstStyle/>
          <a:p>
            <a:endParaRPr lang="en-US"/>
          </a:p>
        </p:txBody>
      </p:sp>
      <p:sp>
        <p:nvSpPr>
          <p:cNvPr id="8" name="Text 6"/>
          <p:cNvSpPr/>
          <p:nvPr/>
        </p:nvSpPr>
        <p:spPr>
          <a:xfrm>
            <a:off x="5413415" y="3402806"/>
            <a:ext cx="2512933"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404155"/>
                </a:solidFill>
                <a:latin typeface="Alexandria" pitchFamily="34" charset="0"/>
                <a:ea typeface="Alexandria" pitchFamily="34" charset="-122"/>
                <a:cs typeface="Alexandria" pitchFamily="34" charset="-120"/>
              </a:rPr>
              <a:t> Technical Metrics</a:t>
            </a:r>
            <a:endParaRPr lang="en-US" sz="1950" dirty="0"/>
          </a:p>
        </p:txBody>
      </p:sp>
      <p:sp>
        <p:nvSpPr>
          <p:cNvPr id="9" name="Text 7"/>
          <p:cNvSpPr/>
          <p:nvPr/>
        </p:nvSpPr>
        <p:spPr>
          <a:xfrm>
            <a:off x="5413415" y="3839647"/>
            <a:ext cx="3803452" cy="147839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Model accuracy and precision</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Inference latency</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Model drift indicators</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Deployment frequency</a:t>
            </a:r>
            <a:endParaRPr lang="en-US" sz="1550" dirty="0"/>
          </a:p>
        </p:txBody>
      </p:sp>
      <p:sp>
        <p:nvSpPr>
          <p:cNvPr id="10" name="Shape 8"/>
          <p:cNvSpPr/>
          <p:nvPr/>
        </p:nvSpPr>
        <p:spPr>
          <a:xfrm>
            <a:off x="9621203" y="3196828"/>
            <a:ext cx="4215289" cy="2327196"/>
          </a:xfrm>
          <a:prstGeom prst="roundRect">
            <a:avLst>
              <a:gd name="adj" fmla="val 3582"/>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9827181" y="3402806"/>
            <a:ext cx="2507456" cy="31777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Alexandria" pitchFamily="34" charset="0"/>
                <a:ea typeface="Alexandria" pitchFamily="34" charset="-122"/>
                <a:cs typeface="Alexandria" pitchFamily="34" charset="-120"/>
              </a:rPr>
              <a:t>👥</a:t>
            </a:r>
            <a:r>
              <a:rPr lang="en-US" sz="1950" dirty="0">
                <a:solidFill>
                  <a:srgbClr val="404155"/>
                </a:solidFill>
                <a:latin typeface="Alexandria" pitchFamily="34" charset="0"/>
                <a:ea typeface="Alexandria" pitchFamily="34" charset="-122"/>
                <a:cs typeface="Alexandria" pitchFamily="34" charset="-120"/>
              </a:rPr>
              <a:t> Adoption Metrics</a:t>
            </a:r>
            <a:endParaRPr lang="en-US" sz="1950" dirty="0"/>
          </a:p>
        </p:txBody>
      </p:sp>
      <p:sp>
        <p:nvSpPr>
          <p:cNvPr id="12" name="Text 10"/>
          <p:cNvSpPr/>
          <p:nvPr/>
        </p:nvSpPr>
        <p:spPr>
          <a:xfrm>
            <a:off x="9827181" y="3839647"/>
            <a:ext cx="3803333" cy="147839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Active user engagement rate</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Decision automation rate</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Time-to-insight reduction</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User satisfaction scores</a:t>
            </a:r>
            <a:endParaRPr lang="en-US" sz="1550" dirty="0"/>
          </a:p>
        </p:txBody>
      </p:sp>
      <p:sp>
        <p:nvSpPr>
          <p:cNvPr id="13" name="Shape 11"/>
          <p:cNvSpPr/>
          <p:nvPr/>
        </p:nvSpPr>
        <p:spPr>
          <a:xfrm>
            <a:off x="793790" y="5747266"/>
            <a:ext cx="13042821" cy="1160740"/>
          </a:xfrm>
          <a:prstGeom prst="roundRect">
            <a:avLst>
              <a:gd name="adj" fmla="val 7182"/>
            </a:avLst>
          </a:prstGeom>
          <a:solidFill>
            <a:srgbClr val="BBCDF7"/>
          </a:solidFill>
          <a:ln/>
        </p:spPr>
        <p:txBody>
          <a:bodyPr/>
          <a:lstStyle/>
          <a:p>
            <a:endParaRPr lang="en-US"/>
          </a:p>
        </p:txBody>
      </p:sp>
      <p:pic>
        <p:nvPicPr>
          <p:cNvPr id="14" name="Image 0" descr="preencoded.png"/>
          <p:cNvPicPr>
            <a:picLocks noChangeAspect="1"/>
          </p:cNvPicPr>
          <p:nvPr/>
        </p:nvPicPr>
        <p:blipFill>
          <a:blip r:embed="rId3"/>
          <a:stretch>
            <a:fillRect/>
          </a:stretch>
        </p:blipFill>
        <p:spPr>
          <a:xfrm>
            <a:off x="992148" y="6034921"/>
            <a:ext cx="248007" cy="198358"/>
          </a:xfrm>
          <a:prstGeom prst="rect">
            <a:avLst/>
          </a:prstGeom>
        </p:spPr>
      </p:pic>
      <p:sp>
        <p:nvSpPr>
          <p:cNvPr id="15" name="Text 12"/>
          <p:cNvSpPr/>
          <p:nvPr/>
        </p:nvSpPr>
        <p:spPr>
          <a:xfrm>
            <a:off x="1438513" y="5995154"/>
            <a:ext cx="12199739" cy="635079"/>
          </a:xfrm>
          <a:prstGeom prst="rect">
            <a:avLst/>
          </a:prstGeom>
          <a:noFill/>
          <a:ln/>
        </p:spPr>
        <p:txBody>
          <a:bodyPr wrap="square" lIns="0" tIns="0" rIns="0" bIns="0" rtlCol="0" anchor="t"/>
          <a:lstStyle/>
          <a:p>
            <a:pPr marL="0" indent="0" algn="l">
              <a:lnSpc>
                <a:spcPts val="2500"/>
              </a:lnSpc>
              <a:buNone/>
            </a:pPr>
            <a:r>
              <a:rPr lang="en-US" sz="1550" b="1" dirty="0">
                <a:solidFill>
                  <a:srgbClr val="000000"/>
                </a:solidFill>
                <a:latin typeface="Nobile" pitchFamily="34" charset="0"/>
                <a:ea typeface="Nobile" pitchFamily="34" charset="-122"/>
                <a:cs typeface="Nobile" pitchFamily="34" charset="-120"/>
              </a:rPr>
              <a:t>Executive Reporting Tip:</a:t>
            </a:r>
            <a:r>
              <a:rPr lang="en-US" sz="1550" dirty="0">
                <a:solidFill>
                  <a:srgbClr val="000000"/>
                </a:solidFill>
                <a:latin typeface="Nobile" pitchFamily="34" charset="0"/>
                <a:ea typeface="Nobile" pitchFamily="34" charset="-122"/>
                <a:cs typeface="Nobile" pitchFamily="34" charset="-120"/>
              </a:rPr>
              <a:t> Always translate technical outputs into business language. Lead with the dollar figure, not the model score.</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619244"/>
            <a:ext cx="130428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Shift #10: Evolve Your Role — From PM to AI Transformation Leader</a:t>
            </a:r>
            <a:endParaRPr lang="en-US" sz="3900" dirty="0"/>
          </a:p>
        </p:txBody>
      </p:sp>
      <p:sp>
        <p:nvSpPr>
          <p:cNvPr id="3" name="Text 1"/>
          <p:cNvSpPr/>
          <p:nvPr/>
        </p:nvSpPr>
        <p:spPr>
          <a:xfrm>
            <a:off x="793790" y="225623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Technical delivery skills remain essential, but they are no longer sufficient. To lead AI programs at scale, Program Managers must develop a new set of strategic capabilities that span literacy, governance, and executive influence.</a:t>
            </a:r>
            <a:endParaRPr lang="en-US" sz="1550" dirty="0"/>
          </a:p>
        </p:txBody>
      </p:sp>
      <p:sp>
        <p:nvSpPr>
          <p:cNvPr id="4" name="Text 2"/>
          <p:cNvSpPr/>
          <p:nvPr/>
        </p:nvSpPr>
        <p:spPr>
          <a:xfrm>
            <a:off x="793790" y="31145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5" name="Shape 3"/>
          <p:cNvSpPr/>
          <p:nvPr/>
        </p:nvSpPr>
        <p:spPr>
          <a:xfrm>
            <a:off x="793790" y="3428881"/>
            <a:ext cx="4215289" cy="22860"/>
          </a:xfrm>
          <a:prstGeom prst="rect">
            <a:avLst/>
          </a:prstGeom>
          <a:solidFill>
            <a:srgbClr val="1B54DA"/>
          </a:solidFill>
          <a:ln/>
        </p:spPr>
        <p:txBody>
          <a:bodyPr/>
          <a:lstStyle/>
          <a:p>
            <a:endParaRPr lang="en-US"/>
          </a:p>
        </p:txBody>
      </p:sp>
      <p:sp>
        <p:nvSpPr>
          <p:cNvPr id="6" name="Text 4"/>
          <p:cNvSpPr/>
          <p:nvPr/>
        </p:nvSpPr>
        <p:spPr>
          <a:xfrm>
            <a:off x="793790" y="35737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AI Literacy</a:t>
            </a:r>
            <a:endParaRPr lang="en-US" sz="1950" dirty="0"/>
          </a:p>
        </p:txBody>
      </p:sp>
      <p:sp>
        <p:nvSpPr>
          <p:cNvPr id="7" name="Text 5"/>
          <p:cNvSpPr/>
          <p:nvPr/>
        </p:nvSpPr>
        <p:spPr>
          <a:xfrm>
            <a:off x="793790" y="4003000"/>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You don't need to code — but you must understand how models work, where they fail, and what drives their performance in production environments.</a:t>
            </a:r>
            <a:endParaRPr lang="en-US" sz="1550" dirty="0"/>
          </a:p>
        </p:txBody>
      </p:sp>
      <p:sp>
        <p:nvSpPr>
          <p:cNvPr id="8" name="Text 6"/>
          <p:cNvSpPr/>
          <p:nvPr/>
        </p:nvSpPr>
        <p:spPr>
          <a:xfrm>
            <a:off x="5207437" y="31145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9" name="Shape 7"/>
          <p:cNvSpPr/>
          <p:nvPr/>
        </p:nvSpPr>
        <p:spPr>
          <a:xfrm>
            <a:off x="5207437" y="3428881"/>
            <a:ext cx="4215408" cy="22860"/>
          </a:xfrm>
          <a:prstGeom prst="rect">
            <a:avLst/>
          </a:prstGeom>
          <a:solidFill>
            <a:srgbClr val="1B54DA"/>
          </a:solidFill>
          <a:ln/>
        </p:spPr>
        <p:txBody>
          <a:bodyPr/>
          <a:lstStyle/>
          <a:p>
            <a:endParaRPr lang="en-US"/>
          </a:p>
        </p:txBody>
      </p:sp>
      <p:sp>
        <p:nvSpPr>
          <p:cNvPr id="10" name="Text 8"/>
          <p:cNvSpPr/>
          <p:nvPr/>
        </p:nvSpPr>
        <p:spPr>
          <a:xfrm>
            <a:off x="5207437" y="3573780"/>
            <a:ext cx="306621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Data Strategy Alignment</a:t>
            </a:r>
            <a:endParaRPr lang="en-US" sz="1950" dirty="0"/>
          </a:p>
        </p:txBody>
      </p:sp>
      <p:sp>
        <p:nvSpPr>
          <p:cNvPr id="11" name="Text 9"/>
          <p:cNvSpPr/>
          <p:nvPr/>
        </p:nvSpPr>
        <p:spPr>
          <a:xfrm>
            <a:off x="5207437" y="4003000"/>
            <a:ext cx="4215408"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 AI initiatives to enterprise data strategy, ensuring data readiness, governance, and quality underpin every model your program produces.</a:t>
            </a:r>
            <a:endParaRPr lang="en-US" sz="1550" dirty="0"/>
          </a:p>
        </p:txBody>
      </p:sp>
      <p:sp>
        <p:nvSpPr>
          <p:cNvPr id="12" name="Text 10"/>
          <p:cNvSpPr/>
          <p:nvPr/>
        </p:nvSpPr>
        <p:spPr>
          <a:xfrm>
            <a:off x="9621203" y="3114556"/>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3" name="Shape 11"/>
          <p:cNvSpPr/>
          <p:nvPr/>
        </p:nvSpPr>
        <p:spPr>
          <a:xfrm>
            <a:off x="9621203" y="3428881"/>
            <a:ext cx="4215289" cy="22860"/>
          </a:xfrm>
          <a:prstGeom prst="rect">
            <a:avLst/>
          </a:prstGeom>
          <a:solidFill>
            <a:srgbClr val="1B54DA"/>
          </a:solidFill>
          <a:ln/>
        </p:spPr>
        <p:txBody>
          <a:bodyPr/>
          <a:lstStyle/>
          <a:p>
            <a:endParaRPr lang="en-US"/>
          </a:p>
        </p:txBody>
      </p:sp>
      <p:sp>
        <p:nvSpPr>
          <p:cNvPr id="14" name="Text 12"/>
          <p:cNvSpPr/>
          <p:nvPr/>
        </p:nvSpPr>
        <p:spPr>
          <a:xfrm>
            <a:off x="9621203" y="3573780"/>
            <a:ext cx="288417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Governance Leadership</a:t>
            </a:r>
            <a:endParaRPr lang="en-US" sz="1950" dirty="0"/>
          </a:p>
        </p:txBody>
      </p:sp>
      <p:sp>
        <p:nvSpPr>
          <p:cNvPr id="15" name="Text 13"/>
          <p:cNvSpPr/>
          <p:nvPr/>
        </p:nvSpPr>
        <p:spPr>
          <a:xfrm>
            <a:off x="9621203" y="4003000"/>
            <a:ext cx="4215289"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Own the AI governance agenda — from model lifecycle management to regulatory compliance and ethical AI standards across the portfolio.</a:t>
            </a:r>
            <a:endParaRPr lang="en-US" sz="1550" dirty="0"/>
          </a:p>
        </p:txBody>
      </p:sp>
      <p:sp>
        <p:nvSpPr>
          <p:cNvPr id="16" name="Text 14"/>
          <p:cNvSpPr/>
          <p:nvPr/>
        </p:nvSpPr>
        <p:spPr>
          <a:xfrm>
            <a:off x="793790" y="562034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04</a:t>
            </a:r>
            <a:endParaRPr lang="en-US" sz="1550" dirty="0"/>
          </a:p>
        </p:txBody>
      </p:sp>
      <p:sp>
        <p:nvSpPr>
          <p:cNvPr id="17" name="Shape 15"/>
          <p:cNvSpPr/>
          <p:nvPr/>
        </p:nvSpPr>
        <p:spPr>
          <a:xfrm>
            <a:off x="793790" y="5934670"/>
            <a:ext cx="6422112" cy="22860"/>
          </a:xfrm>
          <a:prstGeom prst="rect">
            <a:avLst/>
          </a:prstGeom>
          <a:solidFill>
            <a:srgbClr val="1B54DA"/>
          </a:solidFill>
          <a:ln/>
        </p:spPr>
        <p:txBody>
          <a:bodyPr/>
          <a:lstStyle/>
          <a:p>
            <a:endParaRPr lang="en-US"/>
          </a:p>
        </p:txBody>
      </p:sp>
      <p:sp>
        <p:nvSpPr>
          <p:cNvPr id="18" name="Text 16"/>
          <p:cNvSpPr/>
          <p:nvPr/>
        </p:nvSpPr>
        <p:spPr>
          <a:xfrm>
            <a:off x="793790" y="6079569"/>
            <a:ext cx="268081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Executive Storytelling</a:t>
            </a:r>
            <a:endParaRPr lang="en-US" sz="1950" dirty="0"/>
          </a:p>
        </p:txBody>
      </p:sp>
      <p:sp>
        <p:nvSpPr>
          <p:cNvPr id="19" name="Text 17"/>
          <p:cNvSpPr/>
          <p:nvPr/>
        </p:nvSpPr>
        <p:spPr>
          <a:xfrm>
            <a:off x="793790" y="6508790"/>
            <a:ext cx="642211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Translate complex AI outputs into strategic narratives that resonate with C-suite stakeholders and drive funding, prioritization, and commitment.</a:t>
            </a:r>
            <a:endParaRPr lang="en-US" sz="1550" dirty="0"/>
          </a:p>
        </p:txBody>
      </p:sp>
      <p:sp>
        <p:nvSpPr>
          <p:cNvPr id="20" name="Text 18"/>
          <p:cNvSpPr/>
          <p:nvPr/>
        </p:nvSpPr>
        <p:spPr>
          <a:xfrm>
            <a:off x="7414260" y="5620345"/>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05</a:t>
            </a:r>
            <a:endParaRPr lang="en-US" sz="1550" dirty="0"/>
          </a:p>
        </p:txBody>
      </p:sp>
      <p:sp>
        <p:nvSpPr>
          <p:cNvPr id="21" name="Shape 19"/>
          <p:cNvSpPr/>
          <p:nvPr/>
        </p:nvSpPr>
        <p:spPr>
          <a:xfrm>
            <a:off x="7414260" y="5934670"/>
            <a:ext cx="6422231" cy="22860"/>
          </a:xfrm>
          <a:prstGeom prst="rect">
            <a:avLst/>
          </a:prstGeom>
          <a:solidFill>
            <a:srgbClr val="1B54DA"/>
          </a:solidFill>
          <a:ln/>
        </p:spPr>
        <p:txBody>
          <a:bodyPr/>
          <a:lstStyle/>
          <a:p>
            <a:endParaRPr lang="en-US"/>
          </a:p>
        </p:txBody>
      </p:sp>
      <p:sp>
        <p:nvSpPr>
          <p:cNvPr id="22" name="Text 20"/>
          <p:cNvSpPr/>
          <p:nvPr/>
        </p:nvSpPr>
        <p:spPr>
          <a:xfrm>
            <a:off x="7414260" y="607956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Product Mindset</a:t>
            </a:r>
            <a:endParaRPr lang="en-US" sz="1950" dirty="0"/>
          </a:p>
        </p:txBody>
      </p:sp>
      <p:sp>
        <p:nvSpPr>
          <p:cNvPr id="23" name="Text 21"/>
          <p:cNvSpPr/>
          <p:nvPr/>
        </p:nvSpPr>
        <p:spPr>
          <a:xfrm>
            <a:off x="7414260" y="6508790"/>
            <a:ext cx="642223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Manage AI capabilities as evolving products with roadmaps, user feedback loops, and continuous value delivery — not one-time deliverables.</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537216"/>
            <a:ext cx="1089362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New Identity: AI Transformation Leader</a:t>
            </a:r>
            <a:endParaRPr lang="en-US" sz="3900" dirty="0"/>
          </a:p>
        </p:txBody>
      </p:sp>
      <p:sp>
        <p:nvSpPr>
          <p:cNvPr id="3" name="Text 1"/>
          <p:cNvSpPr/>
          <p:nvPr/>
        </p:nvSpPr>
        <p:spPr>
          <a:xfrm>
            <a:off x="793790" y="2554129"/>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Program Managers who thrive in the AI era will reposition themselves with a new professional identity — one that signals strategic leadership, not just delivery execution.</a:t>
            </a:r>
            <a:endParaRPr lang="en-US" sz="1550" dirty="0"/>
          </a:p>
        </p:txBody>
      </p:sp>
      <p:sp>
        <p:nvSpPr>
          <p:cNvPr id="4" name="Shape 2"/>
          <p:cNvSpPr/>
          <p:nvPr/>
        </p:nvSpPr>
        <p:spPr>
          <a:xfrm>
            <a:off x="793790" y="3412450"/>
            <a:ext cx="4215289" cy="2421493"/>
          </a:xfrm>
          <a:prstGeom prst="roundRect">
            <a:avLst>
              <a:gd name="adj" fmla="val 19671"/>
            </a:avLst>
          </a:prstGeom>
          <a:solidFill>
            <a:srgbClr val="D2DDF9"/>
          </a:solidFill>
          <a:ln w="7620">
            <a:solidFill>
              <a:srgbClr val="B8C3DF"/>
            </a:solidFill>
            <a:prstDash val="solid"/>
          </a:ln>
        </p:spPr>
        <p:txBody>
          <a:bodyPr/>
          <a:lstStyle/>
          <a:p>
            <a:endParaRPr lang="en-US"/>
          </a:p>
        </p:txBody>
      </p:sp>
      <p:sp>
        <p:nvSpPr>
          <p:cNvPr id="5" name="Text 3"/>
          <p:cNvSpPr/>
          <p:nvPr/>
        </p:nvSpPr>
        <p:spPr>
          <a:xfrm>
            <a:off x="999768" y="361842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AI Program Leader</a:t>
            </a:r>
            <a:endParaRPr lang="en-US" sz="1950" dirty="0"/>
          </a:p>
        </p:txBody>
      </p:sp>
      <p:sp>
        <p:nvSpPr>
          <p:cNvPr id="6" name="Text 4"/>
          <p:cNvSpPr/>
          <p:nvPr/>
        </p:nvSpPr>
        <p:spPr>
          <a:xfrm>
            <a:off x="999768" y="4047649"/>
            <a:ext cx="380333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Owns the full lifecycle of an enterprise AI program — from strategy and governance to delivery and adoption at scale.</a:t>
            </a:r>
            <a:endParaRPr lang="en-US" sz="1550" dirty="0"/>
          </a:p>
        </p:txBody>
      </p:sp>
      <p:sp>
        <p:nvSpPr>
          <p:cNvPr id="7" name="Shape 5"/>
          <p:cNvSpPr/>
          <p:nvPr/>
        </p:nvSpPr>
        <p:spPr>
          <a:xfrm>
            <a:off x="5207437" y="3412450"/>
            <a:ext cx="4215408" cy="2421493"/>
          </a:xfrm>
          <a:prstGeom prst="roundRect">
            <a:avLst>
              <a:gd name="adj" fmla="val 19671"/>
            </a:avLst>
          </a:prstGeom>
          <a:solidFill>
            <a:srgbClr val="D2DDF9"/>
          </a:solidFill>
          <a:ln w="7620">
            <a:solidFill>
              <a:srgbClr val="B8C3DF"/>
            </a:solidFill>
            <a:prstDash val="solid"/>
          </a:ln>
        </p:spPr>
        <p:txBody>
          <a:bodyPr/>
          <a:lstStyle/>
          <a:p>
            <a:endParaRPr lang="en-US"/>
          </a:p>
        </p:txBody>
      </p:sp>
      <p:sp>
        <p:nvSpPr>
          <p:cNvPr id="8" name="Text 6"/>
          <p:cNvSpPr/>
          <p:nvPr/>
        </p:nvSpPr>
        <p:spPr>
          <a:xfrm>
            <a:off x="5413415" y="3618428"/>
            <a:ext cx="3803452"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Digital Transformation Executive</a:t>
            </a:r>
            <a:endParaRPr lang="en-US" sz="1950" dirty="0"/>
          </a:p>
        </p:txBody>
      </p:sp>
      <p:sp>
        <p:nvSpPr>
          <p:cNvPr id="9" name="Text 7"/>
          <p:cNvSpPr/>
          <p:nvPr/>
        </p:nvSpPr>
        <p:spPr>
          <a:xfrm>
            <a:off x="5413415" y="4357807"/>
            <a:ext cx="380345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Leads technology-enabled business transformation with AI as a core pillar alongside process redesign and organizational change.</a:t>
            </a:r>
            <a:endParaRPr lang="en-US" sz="1550" dirty="0"/>
          </a:p>
        </p:txBody>
      </p:sp>
      <p:sp>
        <p:nvSpPr>
          <p:cNvPr id="10" name="Shape 8"/>
          <p:cNvSpPr/>
          <p:nvPr/>
        </p:nvSpPr>
        <p:spPr>
          <a:xfrm>
            <a:off x="9621203" y="3412450"/>
            <a:ext cx="4215289" cy="2421493"/>
          </a:xfrm>
          <a:prstGeom prst="roundRect">
            <a:avLst>
              <a:gd name="adj" fmla="val 19671"/>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9827181" y="3618428"/>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Head of AI Delivery</a:t>
            </a:r>
            <a:endParaRPr lang="en-US" sz="1950" dirty="0"/>
          </a:p>
        </p:txBody>
      </p:sp>
      <p:sp>
        <p:nvSpPr>
          <p:cNvPr id="12" name="Text 10"/>
          <p:cNvSpPr/>
          <p:nvPr/>
        </p:nvSpPr>
        <p:spPr>
          <a:xfrm>
            <a:off x="9827181" y="4047649"/>
            <a:ext cx="380333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Builds and manages the cross-functional operating model that takes AI from experimentation to enterprise-wide deployment.</a:t>
            </a:r>
            <a:endParaRPr lang="en-US" sz="1550" dirty="0"/>
          </a:p>
        </p:txBody>
      </p:sp>
      <p:sp>
        <p:nvSpPr>
          <p:cNvPr id="13" name="Text 11"/>
          <p:cNvSpPr/>
          <p:nvPr/>
        </p:nvSpPr>
        <p:spPr>
          <a:xfrm>
            <a:off x="793790" y="605718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These titles reflect a leader who influences executive strategy, manages enterprise risk, and drives measurable outcomes — not just someone who keeps projects on schedule.</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82241" y="551974"/>
            <a:ext cx="5883116" cy="611148"/>
          </a:xfrm>
          <a:prstGeom prst="rect">
            <a:avLst/>
          </a:prstGeom>
          <a:noFill/>
          <a:ln/>
        </p:spPr>
        <p:txBody>
          <a:bodyPr wrap="none" lIns="0" tIns="0" rIns="0" bIns="0" rtlCol="0" anchor="t"/>
          <a:lstStyle/>
          <a:p>
            <a:pPr marL="0" indent="0" algn="l">
              <a:lnSpc>
                <a:spcPts val="4800"/>
              </a:lnSpc>
              <a:buNone/>
            </a:pPr>
            <a:r>
              <a:rPr lang="en-US" sz="3800" dirty="0">
                <a:solidFill>
                  <a:srgbClr val="1B1B27"/>
                </a:solidFill>
                <a:latin typeface="Alexandria" pitchFamily="34" charset="0"/>
                <a:ea typeface="Alexandria" pitchFamily="34" charset="-122"/>
                <a:cs typeface="Alexandria" pitchFamily="34" charset="-120"/>
              </a:rPr>
              <a:t>The 10 Shifts at a Glance</a:t>
            </a:r>
            <a:endParaRPr lang="en-US" sz="3800" dirty="0"/>
          </a:p>
        </p:txBody>
      </p:sp>
      <p:sp>
        <p:nvSpPr>
          <p:cNvPr id="3" name="Text 1"/>
          <p:cNvSpPr/>
          <p:nvPr/>
        </p:nvSpPr>
        <p:spPr>
          <a:xfrm>
            <a:off x="782241" y="1548527"/>
            <a:ext cx="13065919" cy="621268"/>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Becoming an AI Transformation Leader requires a deliberate evolution across delivery, governance, strategy, and culture. Here is the complete framework in one view.</a:t>
            </a:r>
            <a:endParaRPr lang="en-US" sz="1500" dirty="0"/>
          </a:p>
        </p:txBody>
      </p:sp>
      <p:sp>
        <p:nvSpPr>
          <p:cNvPr id="4" name="Text 2"/>
          <p:cNvSpPr/>
          <p:nvPr/>
        </p:nvSpPr>
        <p:spPr>
          <a:xfrm>
            <a:off x="782241" y="2559844"/>
            <a:ext cx="1689616" cy="310634"/>
          </a:xfrm>
          <a:prstGeom prst="rect">
            <a:avLst/>
          </a:prstGeom>
          <a:noFill/>
          <a:ln/>
        </p:spPr>
        <p:txBody>
          <a:bodyPr wrap="none" lIns="0" tIns="0" rIns="0" bIns="0" rtlCol="0" anchor="t"/>
          <a:lstStyle/>
          <a:p>
            <a:pPr marL="0" indent="0" algn="l">
              <a:lnSpc>
                <a:spcPts val="2400"/>
              </a:lnSpc>
              <a:buNone/>
            </a:pPr>
            <a:endParaRPr lang="en-US" sz="1500" dirty="0"/>
          </a:p>
        </p:txBody>
      </p:sp>
      <p:pic>
        <p:nvPicPr>
          <p:cNvPr id="5" name="Image 0" descr="preencoded.png"/>
          <p:cNvPicPr>
            <a:picLocks noChangeAspect="1"/>
          </p:cNvPicPr>
          <p:nvPr/>
        </p:nvPicPr>
        <p:blipFill>
          <a:blip r:embed="rId3"/>
          <a:stretch>
            <a:fillRect/>
          </a:stretch>
        </p:blipFill>
        <p:spPr>
          <a:xfrm>
            <a:off x="3721656" y="2603183"/>
            <a:ext cx="7202091" cy="4019669"/>
          </a:xfrm>
          <a:prstGeom prst="rect">
            <a:avLst/>
          </a:prstGeom>
        </p:spPr>
      </p:pic>
      <p:pic>
        <p:nvPicPr>
          <p:cNvPr id="6" name="Image 1" descr="preencoded.png"/>
          <p:cNvPicPr>
            <a:picLocks noChangeAspect="1"/>
          </p:cNvPicPr>
          <p:nvPr/>
        </p:nvPicPr>
        <p:blipFill>
          <a:blip r:embed="rId4"/>
          <a:stretch>
            <a:fillRect/>
          </a:stretch>
        </p:blipFill>
        <p:spPr>
          <a:xfrm>
            <a:off x="3721656" y="2603183"/>
            <a:ext cx="7202091" cy="4019669"/>
          </a:xfrm>
          <a:prstGeom prst="rect">
            <a:avLst/>
          </a:prstGeom>
        </p:spPr>
      </p:pic>
      <p:sp>
        <p:nvSpPr>
          <p:cNvPr id="7" name="Text 3"/>
          <p:cNvSpPr/>
          <p:nvPr/>
        </p:nvSpPr>
        <p:spPr>
          <a:xfrm>
            <a:off x="12173545" y="2559844"/>
            <a:ext cx="1689616" cy="310634"/>
          </a:xfrm>
          <a:prstGeom prst="rect">
            <a:avLst/>
          </a:prstGeom>
          <a:noFill/>
          <a:ln/>
        </p:spPr>
        <p:txBody>
          <a:bodyPr wrap="none" lIns="0" tIns="0" rIns="0" bIns="0" rtlCol="0" anchor="t"/>
          <a:lstStyle/>
          <a:p>
            <a:pPr marL="0" indent="0" algn="l">
              <a:lnSpc>
                <a:spcPts val="2400"/>
              </a:lnSpc>
              <a:buNone/>
            </a:pPr>
            <a:endParaRPr lang="en-US" sz="1500" dirty="0"/>
          </a:p>
        </p:txBody>
      </p:sp>
      <p:sp>
        <p:nvSpPr>
          <p:cNvPr id="8" name="Text 4"/>
          <p:cNvSpPr/>
          <p:nvPr/>
        </p:nvSpPr>
        <p:spPr>
          <a:xfrm>
            <a:off x="782241" y="7056239"/>
            <a:ext cx="13065919" cy="621268"/>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Each shift builds on the last. Organizations that successfully scale AI are led by Program Managers who have internalized all ten — making them indispensable to enterprise transformation.</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1400770"/>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AI Is Not Just a Technology Shift — It's a Leadership Shift.</a:t>
            </a:r>
            <a:endParaRPr lang="en-US" sz="3900" dirty="0"/>
          </a:p>
        </p:txBody>
      </p:sp>
      <p:sp>
        <p:nvSpPr>
          <p:cNvPr id="4" name="Text 1"/>
          <p:cNvSpPr/>
          <p:nvPr/>
        </p:nvSpPr>
        <p:spPr>
          <a:xfrm>
            <a:off x="4451390" y="2938582"/>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Program Managers who embrace this evolution will lead enterprise transformation, influence executive strategy, and drive measurable business outcomes. Those who don't risk being left behind in a world moving rapidly toward AI-first organizations.</a:t>
            </a:r>
            <a:endParaRPr lang="en-US" sz="1550" dirty="0"/>
          </a:p>
        </p:txBody>
      </p:sp>
      <p:sp>
        <p:nvSpPr>
          <p:cNvPr id="5" name="Shape 2"/>
          <p:cNvSpPr/>
          <p:nvPr/>
        </p:nvSpPr>
        <p:spPr>
          <a:xfrm>
            <a:off x="4451390" y="4412099"/>
            <a:ext cx="2996089" cy="2416731"/>
          </a:xfrm>
          <a:prstGeom prst="roundRect">
            <a:avLst>
              <a:gd name="adj" fmla="val 4540"/>
            </a:avLst>
          </a:prstGeom>
          <a:solidFill>
            <a:srgbClr val="F9F9FF"/>
          </a:solidFill>
          <a:ln/>
        </p:spPr>
        <p:txBody>
          <a:bodyPr/>
          <a:lstStyle/>
          <a:p>
            <a:endParaRPr lang="en-US"/>
          </a:p>
        </p:txBody>
      </p:sp>
      <p:sp>
        <p:nvSpPr>
          <p:cNvPr id="6" name="Shape 3"/>
          <p:cNvSpPr/>
          <p:nvPr/>
        </p:nvSpPr>
        <p:spPr>
          <a:xfrm>
            <a:off x="4451390" y="4389239"/>
            <a:ext cx="2996089" cy="91440"/>
          </a:xfrm>
          <a:prstGeom prst="roundRect">
            <a:avLst>
              <a:gd name="adj" fmla="val 91163"/>
            </a:avLst>
          </a:prstGeom>
          <a:solidFill>
            <a:srgbClr val="1B54DA"/>
          </a:solidFill>
          <a:ln/>
        </p:spPr>
        <p:txBody>
          <a:bodyPr/>
          <a:lstStyle/>
          <a:p>
            <a:endParaRPr lang="en-US"/>
          </a:p>
        </p:txBody>
      </p:sp>
      <p:sp>
        <p:nvSpPr>
          <p:cNvPr id="7" name="Shape 4"/>
          <p:cNvSpPr/>
          <p:nvPr/>
        </p:nvSpPr>
        <p:spPr>
          <a:xfrm>
            <a:off x="5651778" y="4114443"/>
            <a:ext cx="595313" cy="595313"/>
          </a:xfrm>
          <a:prstGeom prst="roundRect">
            <a:avLst>
              <a:gd name="adj" fmla="val 153600"/>
            </a:avLst>
          </a:prstGeom>
          <a:solidFill>
            <a:srgbClr val="1B54DA"/>
          </a:solidFill>
          <a:ln/>
        </p:spPr>
        <p:txBody>
          <a:bodyPr/>
          <a:lstStyle/>
          <a:p>
            <a:endParaRPr lang="en-US"/>
          </a:p>
        </p:txBody>
      </p:sp>
      <p:pic>
        <p:nvPicPr>
          <p:cNvPr id="8"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30372" y="4293037"/>
            <a:ext cx="238125" cy="238125"/>
          </a:xfrm>
          <a:prstGeom prst="rect">
            <a:avLst/>
          </a:prstGeom>
        </p:spPr>
      </p:pic>
      <p:sp>
        <p:nvSpPr>
          <p:cNvPr id="9" name="Text 5"/>
          <p:cNvSpPr/>
          <p:nvPr/>
        </p:nvSpPr>
        <p:spPr>
          <a:xfrm>
            <a:off x="4672608" y="4908233"/>
            <a:ext cx="254579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Lead Transformation</a:t>
            </a:r>
            <a:endParaRPr lang="en-US" sz="1950" dirty="0"/>
          </a:p>
        </p:txBody>
      </p:sp>
      <p:sp>
        <p:nvSpPr>
          <p:cNvPr id="10" name="Text 6"/>
          <p:cNvSpPr/>
          <p:nvPr/>
        </p:nvSpPr>
        <p:spPr>
          <a:xfrm>
            <a:off x="4672608" y="5337453"/>
            <a:ext cx="255365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Move beyond managing tasks to orchestrating enterprise-wide capability change.</a:t>
            </a:r>
            <a:endParaRPr lang="en-US" sz="1550" dirty="0"/>
          </a:p>
        </p:txBody>
      </p:sp>
      <p:sp>
        <p:nvSpPr>
          <p:cNvPr id="11" name="Shape 7"/>
          <p:cNvSpPr/>
          <p:nvPr/>
        </p:nvSpPr>
        <p:spPr>
          <a:xfrm>
            <a:off x="7645837" y="4412099"/>
            <a:ext cx="2996208" cy="2416731"/>
          </a:xfrm>
          <a:prstGeom prst="roundRect">
            <a:avLst>
              <a:gd name="adj" fmla="val 4540"/>
            </a:avLst>
          </a:prstGeom>
          <a:solidFill>
            <a:srgbClr val="F9F9FF"/>
          </a:solidFill>
          <a:ln/>
        </p:spPr>
        <p:txBody>
          <a:bodyPr/>
          <a:lstStyle/>
          <a:p>
            <a:endParaRPr lang="en-US"/>
          </a:p>
        </p:txBody>
      </p:sp>
      <p:sp>
        <p:nvSpPr>
          <p:cNvPr id="12" name="Shape 8"/>
          <p:cNvSpPr/>
          <p:nvPr/>
        </p:nvSpPr>
        <p:spPr>
          <a:xfrm>
            <a:off x="7645837" y="4389239"/>
            <a:ext cx="2996208" cy="91440"/>
          </a:xfrm>
          <a:prstGeom prst="roundRect">
            <a:avLst>
              <a:gd name="adj" fmla="val 91163"/>
            </a:avLst>
          </a:prstGeom>
          <a:solidFill>
            <a:srgbClr val="1B54DA"/>
          </a:solidFill>
          <a:ln/>
        </p:spPr>
        <p:txBody>
          <a:bodyPr/>
          <a:lstStyle/>
          <a:p>
            <a:endParaRPr lang="en-US"/>
          </a:p>
        </p:txBody>
      </p:sp>
      <p:sp>
        <p:nvSpPr>
          <p:cNvPr id="13" name="Shape 9"/>
          <p:cNvSpPr/>
          <p:nvPr/>
        </p:nvSpPr>
        <p:spPr>
          <a:xfrm>
            <a:off x="8846225" y="4114443"/>
            <a:ext cx="595313" cy="595313"/>
          </a:xfrm>
          <a:prstGeom prst="roundRect">
            <a:avLst>
              <a:gd name="adj" fmla="val 153600"/>
            </a:avLst>
          </a:prstGeom>
          <a:solidFill>
            <a:srgbClr val="1B54DA"/>
          </a:solidFill>
          <a:ln/>
        </p:spPr>
        <p:txBody>
          <a:bodyPr/>
          <a:lstStyle/>
          <a:p>
            <a:endParaRPr lang="en-US"/>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24818" y="4293037"/>
            <a:ext cx="238125" cy="238125"/>
          </a:xfrm>
          <a:prstGeom prst="rect">
            <a:avLst/>
          </a:prstGeom>
        </p:spPr>
      </p:pic>
      <p:sp>
        <p:nvSpPr>
          <p:cNvPr id="15" name="Text 10"/>
          <p:cNvSpPr/>
          <p:nvPr/>
        </p:nvSpPr>
        <p:spPr>
          <a:xfrm>
            <a:off x="7867055" y="4908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Influence Strategy</a:t>
            </a:r>
            <a:endParaRPr lang="en-US" sz="1950" dirty="0"/>
          </a:p>
        </p:txBody>
      </p:sp>
      <p:sp>
        <p:nvSpPr>
          <p:cNvPr id="16" name="Text 11"/>
          <p:cNvSpPr/>
          <p:nvPr/>
        </p:nvSpPr>
        <p:spPr>
          <a:xfrm>
            <a:off x="7867055" y="5337453"/>
            <a:ext cx="255377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Earn a seat at the table where AI investment and business direction are decided.</a:t>
            </a:r>
            <a:endParaRPr lang="en-US" sz="1550" dirty="0"/>
          </a:p>
        </p:txBody>
      </p:sp>
      <p:sp>
        <p:nvSpPr>
          <p:cNvPr id="17" name="Shape 12"/>
          <p:cNvSpPr/>
          <p:nvPr/>
        </p:nvSpPr>
        <p:spPr>
          <a:xfrm>
            <a:off x="10840402" y="4412099"/>
            <a:ext cx="2996208" cy="2416731"/>
          </a:xfrm>
          <a:prstGeom prst="roundRect">
            <a:avLst>
              <a:gd name="adj" fmla="val 4540"/>
            </a:avLst>
          </a:prstGeom>
          <a:solidFill>
            <a:srgbClr val="F9F9FF"/>
          </a:solidFill>
          <a:ln/>
        </p:spPr>
        <p:txBody>
          <a:bodyPr/>
          <a:lstStyle/>
          <a:p>
            <a:endParaRPr lang="en-US"/>
          </a:p>
        </p:txBody>
      </p:sp>
      <p:sp>
        <p:nvSpPr>
          <p:cNvPr id="18" name="Shape 13"/>
          <p:cNvSpPr/>
          <p:nvPr/>
        </p:nvSpPr>
        <p:spPr>
          <a:xfrm>
            <a:off x="10840402" y="4389239"/>
            <a:ext cx="2996208" cy="91440"/>
          </a:xfrm>
          <a:prstGeom prst="roundRect">
            <a:avLst>
              <a:gd name="adj" fmla="val 91163"/>
            </a:avLst>
          </a:prstGeom>
          <a:solidFill>
            <a:srgbClr val="1B54DA"/>
          </a:solidFill>
          <a:ln/>
        </p:spPr>
        <p:txBody>
          <a:bodyPr/>
          <a:lstStyle/>
          <a:p>
            <a:endParaRPr lang="en-US"/>
          </a:p>
        </p:txBody>
      </p:sp>
      <p:sp>
        <p:nvSpPr>
          <p:cNvPr id="19" name="Shape 14"/>
          <p:cNvSpPr/>
          <p:nvPr/>
        </p:nvSpPr>
        <p:spPr>
          <a:xfrm>
            <a:off x="12040791" y="4114443"/>
            <a:ext cx="595313" cy="595313"/>
          </a:xfrm>
          <a:prstGeom prst="roundRect">
            <a:avLst>
              <a:gd name="adj" fmla="val 153600"/>
            </a:avLst>
          </a:prstGeom>
          <a:solidFill>
            <a:srgbClr val="1B54DA"/>
          </a:solidFill>
          <a:ln/>
        </p:spPr>
        <p:txBody>
          <a:bodyPr/>
          <a:lstStyle/>
          <a:p>
            <a:endParaRPr lang="en-US"/>
          </a:p>
        </p:txBody>
      </p:sp>
      <p:pic>
        <p:nvPicPr>
          <p:cNvPr id="20"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219384" y="4293037"/>
            <a:ext cx="238125" cy="238125"/>
          </a:xfrm>
          <a:prstGeom prst="rect">
            <a:avLst/>
          </a:prstGeom>
        </p:spPr>
      </p:pic>
      <p:sp>
        <p:nvSpPr>
          <p:cNvPr id="21" name="Text 15"/>
          <p:cNvSpPr/>
          <p:nvPr/>
        </p:nvSpPr>
        <p:spPr>
          <a:xfrm>
            <a:off x="11061621" y="490823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Drive Outcomes</a:t>
            </a:r>
            <a:endParaRPr lang="en-US" sz="1950" dirty="0"/>
          </a:p>
        </p:txBody>
      </p:sp>
      <p:sp>
        <p:nvSpPr>
          <p:cNvPr id="22" name="Text 16"/>
          <p:cNvSpPr/>
          <p:nvPr/>
        </p:nvSpPr>
        <p:spPr>
          <a:xfrm>
            <a:off x="11061621" y="5337453"/>
            <a:ext cx="255377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Make AI programs that deliver real, quantifiable business value — not just technical outputs.</a:t>
            </a:r>
            <a:endParaRPr lang="en-US" sz="15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96916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Your Call to Action</a:t>
            </a:r>
            <a:endParaRPr lang="en-US" sz="3900" dirty="0"/>
          </a:p>
        </p:txBody>
      </p:sp>
      <p:sp>
        <p:nvSpPr>
          <p:cNvPr id="3" name="Text 1"/>
          <p:cNvSpPr/>
          <p:nvPr/>
        </p:nvSpPr>
        <p:spPr>
          <a:xfrm>
            <a:off x="793790" y="1986082"/>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window to establish yourself as an AI Transformation Leader is open — but it won't stay open indefinitely. Every AI-first organization is looking for leaders who can bridge strategy, governance, and delivery at scale. The question is whether you'll be ready when they come looking.</a:t>
            </a:r>
            <a:endParaRPr lang="en-US" sz="1550" dirty="0"/>
          </a:p>
        </p:txBody>
      </p:sp>
      <p:sp>
        <p:nvSpPr>
          <p:cNvPr id="4" name="Text 2"/>
          <p:cNvSpPr/>
          <p:nvPr/>
        </p:nvSpPr>
        <p:spPr>
          <a:xfrm>
            <a:off x="1091446" y="3459599"/>
            <a:ext cx="6650117"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"Am I managing projects… or leading transformation?"</a:t>
            </a:r>
            <a:endParaRPr lang="en-US" sz="1950" dirty="0"/>
          </a:p>
        </p:txBody>
      </p:sp>
      <p:sp>
        <p:nvSpPr>
          <p:cNvPr id="5" name="Text 3"/>
          <p:cNvSpPr/>
          <p:nvPr/>
        </p:nvSpPr>
        <p:spPr>
          <a:xfrm>
            <a:off x="1091446" y="4067413"/>
            <a:ext cx="12745164"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Ask yourself this question today. Then take one deliberate step — build your AI literacy, lead a governance initiative, reframe your metrics in business value terms. The journey from PM to AI Transformation Leader begins with a single, conscious shift in how you see your role.</a:t>
            </a:r>
            <a:endParaRPr lang="en-US" sz="1550" dirty="0"/>
          </a:p>
        </p:txBody>
      </p:sp>
      <p:sp>
        <p:nvSpPr>
          <p:cNvPr id="6" name="Shape 4"/>
          <p:cNvSpPr/>
          <p:nvPr/>
        </p:nvSpPr>
        <p:spPr>
          <a:xfrm>
            <a:off x="793790" y="3161943"/>
            <a:ext cx="22860" cy="2081332"/>
          </a:xfrm>
          <a:prstGeom prst="rect">
            <a:avLst/>
          </a:prstGeom>
          <a:solidFill>
            <a:srgbClr val="1B54DA"/>
          </a:solidFill>
          <a:ln/>
        </p:spPr>
        <p:txBody>
          <a:bodyPr/>
          <a:lstStyle/>
          <a:p>
            <a:endParaRPr lang="en-US"/>
          </a:p>
        </p:txBody>
      </p:sp>
      <p:sp>
        <p:nvSpPr>
          <p:cNvPr id="7" name="Shape 5"/>
          <p:cNvSpPr/>
          <p:nvPr/>
        </p:nvSpPr>
        <p:spPr>
          <a:xfrm>
            <a:off x="793790" y="5466517"/>
            <a:ext cx="4215289"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8" name="Text 6"/>
          <p:cNvSpPr/>
          <p:nvPr/>
        </p:nvSpPr>
        <p:spPr>
          <a:xfrm>
            <a:off x="999768" y="567249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Start This Week</a:t>
            </a:r>
            <a:endParaRPr lang="en-US" sz="1950" dirty="0"/>
          </a:p>
        </p:txBody>
      </p:sp>
      <p:sp>
        <p:nvSpPr>
          <p:cNvPr id="9" name="Text 7"/>
          <p:cNvSpPr/>
          <p:nvPr/>
        </p:nvSpPr>
        <p:spPr>
          <a:xfrm>
            <a:off x="999768" y="6101715"/>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Audit your current AI program against the 10 shifts. Identify your biggest gap and own it.</a:t>
            </a:r>
            <a:endParaRPr lang="en-US" sz="1550" dirty="0"/>
          </a:p>
        </p:txBody>
      </p:sp>
      <p:sp>
        <p:nvSpPr>
          <p:cNvPr id="10" name="Shape 8"/>
          <p:cNvSpPr/>
          <p:nvPr/>
        </p:nvSpPr>
        <p:spPr>
          <a:xfrm>
            <a:off x="5207437" y="5466517"/>
            <a:ext cx="4215408"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11" name="Text 9"/>
          <p:cNvSpPr/>
          <p:nvPr/>
        </p:nvSpPr>
        <p:spPr>
          <a:xfrm>
            <a:off x="5413415" y="5672495"/>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Build Your Narrative</a:t>
            </a:r>
            <a:endParaRPr lang="en-US" sz="1950" dirty="0"/>
          </a:p>
        </p:txBody>
      </p:sp>
      <p:sp>
        <p:nvSpPr>
          <p:cNvPr id="12" name="Text 10"/>
          <p:cNvSpPr/>
          <p:nvPr/>
        </p:nvSpPr>
        <p:spPr>
          <a:xfrm>
            <a:off x="5413415" y="6101715"/>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Rewrite your program's status report in business value language. Lead with outcomes, not activities.</a:t>
            </a:r>
            <a:endParaRPr lang="en-US" sz="1550" dirty="0"/>
          </a:p>
        </p:txBody>
      </p:sp>
      <p:sp>
        <p:nvSpPr>
          <p:cNvPr id="13" name="Shape 11"/>
          <p:cNvSpPr/>
          <p:nvPr/>
        </p:nvSpPr>
        <p:spPr>
          <a:xfrm>
            <a:off x="9621203" y="5466517"/>
            <a:ext cx="4215289"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14" name="Text 12"/>
          <p:cNvSpPr/>
          <p:nvPr/>
        </p:nvSpPr>
        <p:spPr>
          <a:xfrm>
            <a:off x="9827181" y="5672495"/>
            <a:ext cx="270081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Expand Your Network</a:t>
            </a:r>
            <a:endParaRPr lang="en-US" sz="1950" dirty="0"/>
          </a:p>
        </p:txBody>
      </p:sp>
      <p:sp>
        <p:nvSpPr>
          <p:cNvPr id="15" name="Text 13"/>
          <p:cNvSpPr/>
          <p:nvPr/>
        </p:nvSpPr>
        <p:spPr>
          <a:xfrm>
            <a:off x="9827181" y="6101715"/>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 with AI leaders, data scientists, and governance experts. Transformation is a team sport.</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714738"/>
            <a:ext cx="996934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AI Imperative for Program Managers</a:t>
            </a:r>
            <a:endParaRPr lang="en-US" sz="3900" dirty="0"/>
          </a:p>
        </p:txBody>
      </p:sp>
      <p:sp>
        <p:nvSpPr>
          <p:cNvPr id="3" name="Text 1"/>
          <p:cNvSpPr/>
          <p:nvPr/>
        </p:nvSpPr>
        <p:spPr>
          <a:xfrm>
            <a:off x="793790" y="2731651"/>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gap between AI ambition and AI execution is where most enterprises stall. Program Managers are uniquely positioned to close that gap — but only if they're willing to rethink their role from the ground up.</a:t>
            </a:r>
            <a:endParaRPr lang="en-US" sz="1550" dirty="0"/>
          </a:p>
        </p:txBody>
      </p:sp>
      <p:sp>
        <p:nvSpPr>
          <p:cNvPr id="4" name="Text 2"/>
          <p:cNvSpPr/>
          <p:nvPr/>
        </p:nvSpPr>
        <p:spPr>
          <a:xfrm>
            <a:off x="793790" y="3689152"/>
            <a:ext cx="41821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87%</a:t>
            </a:r>
            <a:endParaRPr lang="en-US" sz="5150" dirty="0"/>
          </a:p>
        </p:txBody>
      </p:sp>
      <p:sp>
        <p:nvSpPr>
          <p:cNvPr id="5" name="Text 3"/>
          <p:cNvSpPr/>
          <p:nvPr/>
        </p:nvSpPr>
        <p:spPr>
          <a:xfrm>
            <a:off x="1644372" y="459212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of enterprises</a:t>
            </a:r>
            <a:endParaRPr lang="en-US" sz="1950" dirty="0"/>
          </a:p>
        </p:txBody>
      </p:sp>
      <p:sp>
        <p:nvSpPr>
          <p:cNvPr id="6" name="Text 4"/>
          <p:cNvSpPr/>
          <p:nvPr/>
        </p:nvSpPr>
        <p:spPr>
          <a:xfrm>
            <a:off x="793790" y="5021342"/>
            <a:ext cx="4182189"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have active AI investments but fewer than 1 in 5 have scaled beyond pilot stage</a:t>
            </a:r>
            <a:endParaRPr lang="en-US" sz="1550" dirty="0"/>
          </a:p>
        </p:txBody>
      </p:sp>
      <p:sp>
        <p:nvSpPr>
          <p:cNvPr id="7" name="Text 5"/>
          <p:cNvSpPr/>
          <p:nvPr/>
        </p:nvSpPr>
        <p:spPr>
          <a:xfrm>
            <a:off x="5223986" y="3689152"/>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3x</a:t>
            </a:r>
            <a:endParaRPr lang="en-US" sz="5150" dirty="0"/>
          </a:p>
        </p:txBody>
      </p:sp>
      <p:sp>
        <p:nvSpPr>
          <p:cNvPr id="8" name="Text 6"/>
          <p:cNvSpPr/>
          <p:nvPr/>
        </p:nvSpPr>
        <p:spPr>
          <a:xfrm>
            <a:off x="6074688" y="459212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higher success rate</a:t>
            </a:r>
            <a:endParaRPr lang="en-US" sz="1950" dirty="0"/>
          </a:p>
        </p:txBody>
      </p:sp>
      <p:sp>
        <p:nvSpPr>
          <p:cNvPr id="9" name="Text 7"/>
          <p:cNvSpPr/>
          <p:nvPr/>
        </p:nvSpPr>
        <p:spPr>
          <a:xfrm>
            <a:off x="5223986" y="5021342"/>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for AI programs led by dedicated transformation leaders vs. traditional PMs</a:t>
            </a:r>
            <a:endParaRPr lang="en-US" sz="1550" dirty="0"/>
          </a:p>
        </p:txBody>
      </p:sp>
      <p:sp>
        <p:nvSpPr>
          <p:cNvPr id="10" name="Text 8"/>
          <p:cNvSpPr/>
          <p:nvPr/>
        </p:nvSpPr>
        <p:spPr>
          <a:xfrm>
            <a:off x="9654302" y="3689152"/>
            <a:ext cx="4182308"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$4.4T</a:t>
            </a:r>
            <a:endParaRPr lang="en-US" sz="5150" dirty="0"/>
          </a:p>
        </p:txBody>
      </p:sp>
      <p:sp>
        <p:nvSpPr>
          <p:cNvPr id="11" name="Text 9"/>
          <p:cNvSpPr/>
          <p:nvPr/>
        </p:nvSpPr>
        <p:spPr>
          <a:xfrm>
            <a:off x="10505003" y="4592122"/>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in potential value</a:t>
            </a:r>
            <a:endParaRPr lang="en-US" sz="1950" dirty="0"/>
          </a:p>
        </p:txBody>
      </p:sp>
      <p:sp>
        <p:nvSpPr>
          <p:cNvPr id="12" name="Text 10"/>
          <p:cNvSpPr/>
          <p:nvPr/>
        </p:nvSpPr>
        <p:spPr>
          <a:xfrm>
            <a:off x="9654302" y="5021342"/>
            <a:ext cx="4182308" cy="63507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that AI could add annually to the global economy across use cases</a:t>
            </a:r>
            <a:endParaRPr lang="en-US" sz="1550" dirty="0"/>
          </a:p>
        </p:txBody>
      </p:sp>
      <p:sp>
        <p:nvSpPr>
          <p:cNvPr id="13" name="Text 11"/>
          <p:cNvSpPr/>
          <p:nvPr/>
        </p:nvSpPr>
        <p:spPr>
          <a:xfrm>
            <a:off x="793790" y="587966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stakes are clear. Program Managers who evolve into AI Transformation Leaders will drive enterprise impact. Those who don't risk irrelevance in an AI-first world.</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93790" y="1630561"/>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Shift #1: From Project Delivery to Value Orchestration</a:t>
            </a:r>
            <a:endParaRPr lang="en-US" sz="3900" dirty="0"/>
          </a:p>
        </p:txBody>
      </p:sp>
      <p:sp>
        <p:nvSpPr>
          <p:cNvPr id="4" name="Shape 1"/>
          <p:cNvSpPr/>
          <p:nvPr/>
        </p:nvSpPr>
        <p:spPr>
          <a:xfrm>
            <a:off x="650915" y="3168372"/>
            <a:ext cx="4736306" cy="2254687"/>
          </a:xfrm>
          <a:prstGeom prst="roundRect">
            <a:avLst>
              <a:gd name="adj" fmla="val 6338"/>
            </a:avLst>
          </a:prstGeom>
          <a:solidFill>
            <a:srgbClr val="1B54DA"/>
          </a:solidFill>
          <a:ln/>
        </p:spPr>
        <p:txBody>
          <a:bodyPr/>
          <a:lstStyle/>
          <a:p>
            <a:endParaRPr lang="en-US"/>
          </a:p>
        </p:txBody>
      </p:sp>
      <p:sp>
        <p:nvSpPr>
          <p:cNvPr id="5" name="Text 2"/>
          <p:cNvSpPr/>
          <p:nvPr/>
        </p:nvSpPr>
        <p:spPr>
          <a:xfrm>
            <a:off x="849273" y="3366730"/>
            <a:ext cx="2855357" cy="310158"/>
          </a:xfrm>
          <a:prstGeom prst="rect">
            <a:avLst/>
          </a:prstGeom>
          <a:noFill/>
          <a:ln/>
        </p:spPr>
        <p:txBody>
          <a:bodyPr wrap="none" lIns="0" tIns="0" rIns="0" bIns="0" rtlCol="0" anchor="t"/>
          <a:lstStyle/>
          <a:p>
            <a:pPr marL="0" indent="0" algn="l">
              <a:lnSpc>
                <a:spcPts val="2400"/>
              </a:lnSpc>
              <a:buNone/>
            </a:pPr>
            <a:r>
              <a:rPr lang="en-US" sz="1950" dirty="0">
                <a:solidFill>
                  <a:srgbClr val="FFFFFF"/>
                </a:solidFill>
                <a:latin typeface="Alexandria" pitchFamily="34" charset="0"/>
                <a:ea typeface="Alexandria" pitchFamily="34" charset="-122"/>
                <a:cs typeface="Alexandria" pitchFamily="34" charset="-120"/>
              </a:rPr>
              <a:t>Traditional PM Mindset</a:t>
            </a:r>
            <a:endParaRPr lang="en-US" sz="1950" dirty="0"/>
          </a:p>
        </p:txBody>
      </p:sp>
      <p:sp>
        <p:nvSpPr>
          <p:cNvPr id="6" name="Text 3"/>
          <p:cNvSpPr/>
          <p:nvPr/>
        </p:nvSpPr>
        <p:spPr>
          <a:xfrm>
            <a:off x="849273" y="3875246"/>
            <a:ext cx="4339590" cy="147839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latin typeface="Nobile" pitchFamily="34" charset="0"/>
                <a:ea typeface="Nobile" pitchFamily="34" charset="-122"/>
                <a:cs typeface="Nobile" pitchFamily="34" charset="-120"/>
              </a:rPr>
              <a:t>Scope management</a:t>
            </a:r>
            <a:endParaRPr lang="en-US" sz="1550" dirty="0"/>
          </a:p>
          <a:p>
            <a:pPr marL="342900" indent="-342900" algn="l">
              <a:lnSpc>
                <a:spcPts val="2500"/>
              </a:lnSpc>
              <a:buSzPct val="100000"/>
              <a:buChar char="•"/>
            </a:pPr>
            <a:r>
              <a:rPr lang="en-US" sz="1550" dirty="0">
                <a:solidFill>
                  <a:srgbClr val="FFFFFF"/>
                </a:solidFill>
                <a:latin typeface="Nobile" pitchFamily="34" charset="0"/>
                <a:ea typeface="Nobile" pitchFamily="34" charset="-122"/>
                <a:cs typeface="Nobile" pitchFamily="34" charset="-120"/>
              </a:rPr>
              <a:t>Schedule adherence</a:t>
            </a:r>
            <a:endParaRPr lang="en-US" sz="1550" dirty="0"/>
          </a:p>
          <a:p>
            <a:pPr marL="342900" indent="-342900" algn="l">
              <a:lnSpc>
                <a:spcPts val="2500"/>
              </a:lnSpc>
              <a:buSzPct val="100000"/>
              <a:buChar char="•"/>
            </a:pPr>
            <a:r>
              <a:rPr lang="en-US" sz="1550" dirty="0">
                <a:solidFill>
                  <a:srgbClr val="FFFFFF"/>
                </a:solidFill>
                <a:latin typeface="Nobile" pitchFamily="34" charset="0"/>
                <a:ea typeface="Nobile" pitchFamily="34" charset="-122"/>
                <a:cs typeface="Nobile" pitchFamily="34" charset="-120"/>
              </a:rPr>
              <a:t>Budget control</a:t>
            </a:r>
            <a:endParaRPr lang="en-US" sz="1550" dirty="0"/>
          </a:p>
          <a:p>
            <a:pPr marL="342900" indent="-342900" algn="l">
              <a:lnSpc>
                <a:spcPts val="2500"/>
              </a:lnSpc>
              <a:buSzPct val="100000"/>
              <a:buChar char="•"/>
            </a:pPr>
            <a:r>
              <a:rPr lang="en-US" sz="1550" dirty="0">
                <a:solidFill>
                  <a:srgbClr val="FFFFFF"/>
                </a:solidFill>
                <a:latin typeface="Nobile" pitchFamily="34" charset="0"/>
                <a:ea typeface="Nobile" pitchFamily="34" charset="-122"/>
                <a:cs typeface="Nobile" pitchFamily="34" charset="-120"/>
              </a:rPr>
              <a:t>"Did we deliver on time?"</a:t>
            </a:r>
            <a:endParaRPr lang="en-US" sz="1550" dirty="0"/>
          </a:p>
        </p:txBody>
      </p:sp>
      <p:sp>
        <p:nvSpPr>
          <p:cNvPr id="7" name="Text 4"/>
          <p:cNvSpPr/>
          <p:nvPr/>
        </p:nvSpPr>
        <p:spPr>
          <a:xfrm>
            <a:off x="5736074" y="3366730"/>
            <a:ext cx="3278505" cy="310158"/>
          </a:xfrm>
          <a:prstGeom prst="rect">
            <a:avLst/>
          </a:prstGeom>
          <a:noFill/>
          <a:ln/>
        </p:spPr>
        <p:txBody>
          <a:bodyPr wrap="none" lIns="0" tIns="0" rIns="0" bIns="0" rtlCol="0" anchor="t"/>
          <a:lstStyle/>
          <a:p>
            <a:pPr marL="0" indent="0" algn="l">
              <a:lnSpc>
                <a:spcPts val="2400"/>
              </a:lnSpc>
              <a:buNone/>
            </a:pPr>
            <a:r>
              <a:rPr lang="en-US" sz="1950" dirty="0">
                <a:solidFill>
                  <a:srgbClr val="1B1B27"/>
                </a:solidFill>
                <a:latin typeface="Alexandria" pitchFamily="34" charset="0"/>
                <a:ea typeface="Alexandria" pitchFamily="34" charset="-122"/>
                <a:cs typeface="Alexandria" pitchFamily="34" charset="-120"/>
              </a:rPr>
              <a:t>AI Transformation Mindset</a:t>
            </a:r>
            <a:endParaRPr lang="en-US" sz="1950" dirty="0"/>
          </a:p>
        </p:txBody>
      </p:sp>
      <p:sp>
        <p:nvSpPr>
          <p:cNvPr id="8" name="Text 5"/>
          <p:cNvSpPr/>
          <p:nvPr/>
        </p:nvSpPr>
        <p:spPr>
          <a:xfrm>
            <a:off x="5736074" y="3875246"/>
            <a:ext cx="4450556" cy="147839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Business outcomes &amp; KPIs</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Data readiness and quality</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Continuous learning systems</a:t>
            </a:r>
            <a:endParaRPr lang="en-US" sz="1550" dirty="0"/>
          </a:p>
          <a:p>
            <a:pPr marL="342900" indent="-342900" algn="l">
              <a:lnSpc>
                <a:spcPts val="2500"/>
              </a:lnSpc>
              <a:buSzPct val="100000"/>
              <a:buChar char="•"/>
            </a:pPr>
            <a:r>
              <a:rPr lang="en-US" sz="1550" dirty="0">
                <a:solidFill>
                  <a:srgbClr val="404155"/>
                </a:solidFill>
                <a:latin typeface="Nobile" pitchFamily="34" charset="0"/>
                <a:ea typeface="Nobile" pitchFamily="34" charset="-122"/>
                <a:cs typeface="Nobile" pitchFamily="34" charset="-120"/>
              </a:rPr>
              <a:t>"Did we create measurable value?"</a:t>
            </a:r>
            <a:endParaRPr lang="en-US" sz="1550" dirty="0"/>
          </a:p>
        </p:txBody>
      </p:sp>
      <p:sp>
        <p:nvSpPr>
          <p:cNvPr id="9" name="Text 6"/>
          <p:cNvSpPr/>
          <p:nvPr/>
        </p:nvSpPr>
        <p:spPr>
          <a:xfrm>
            <a:off x="793790" y="5646301"/>
            <a:ext cx="9385221" cy="952619"/>
          </a:xfrm>
          <a:prstGeom prst="rect">
            <a:avLst/>
          </a:prstGeom>
          <a:noFill/>
          <a:ln/>
        </p:spPr>
        <p:txBody>
          <a:bodyPr wrap="square" lIns="0" tIns="0" rIns="0" bIns="0" rtlCol="0" anchor="t"/>
          <a:lstStyle/>
          <a:p>
            <a:pPr marL="0" indent="0" algn="l">
              <a:lnSpc>
                <a:spcPts val="2500"/>
              </a:lnSpc>
              <a:buNone/>
            </a:pPr>
            <a:r>
              <a:rPr lang="en-US" sz="1550" b="1" dirty="0">
                <a:solidFill>
                  <a:srgbClr val="404155"/>
                </a:solidFill>
                <a:latin typeface="Nobile" pitchFamily="34" charset="0"/>
                <a:ea typeface="Nobile" pitchFamily="34" charset="-122"/>
                <a:cs typeface="Nobile" pitchFamily="34" charset="-120"/>
              </a:rPr>
              <a:t>Pro Tip:</a:t>
            </a:r>
            <a:r>
              <a:rPr lang="en-US" sz="1550" dirty="0">
                <a:solidFill>
                  <a:srgbClr val="404155"/>
                </a:solidFill>
                <a:latin typeface="Nobile" pitchFamily="34" charset="0"/>
                <a:ea typeface="Nobile" pitchFamily="34" charset="-122"/>
                <a:cs typeface="Nobile" pitchFamily="34" charset="-120"/>
              </a:rPr>
              <a:t> Treat AI initiatives as </a:t>
            </a:r>
            <a:r>
              <a:rPr lang="en-US" sz="1550" i="1" dirty="0">
                <a:solidFill>
                  <a:srgbClr val="404155"/>
                </a:solidFill>
                <a:latin typeface="Nobile" pitchFamily="34" charset="0"/>
                <a:ea typeface="Nobile" pitchFamily="34" charset="-122"/>
                <a:cs typeface="Nobile" pitchFamily="34" charset="-120"/>
              </a:rPr>
              <a:t>products</a:t>
            </a:r>
            <a:r>
              <a:rPr lang="en-US" sz="1550" dirty="0">
                <a:solidFill>
                  <a:srgbClr val="404155"/>
                </a:solidFill>
                <a:latin typeface="Nobile" pitchFamily="34" charset="0"/>
                <a:ea typeface="Nobile" pitchFamily="34" charset="-122"/>
                <a:cs typeface="Nobile" pitchFamily="34" charset="-120"/>
              </a:rPr>
              <a:t>, not projects. Define AI-driven KPIs — prediction accuracy, automation rate, cost savings — and align every use case to strategic business capabilities with high ROI and feasibility.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82955" y="558403"/>
            <a:ext cx="11479173" cy="611624"/>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Shift #2: Build a Strong AI Program Foundation</a:t>
            </a:r>
            <a:endParaRPr lang="en-US" sz="3850" dirty="0"/>
          </a:p>
        </p:txBody>
      </p:sp>
      <p:sp>
        <p:nvSpPr>
          <p:cNvPr id="3" name="Text 1"/>
          <p:cNvSpPr/>
          <p:nvPr/>
        </p:nvSpPr>
        <p:spPr>
          <a:xfrm>
            <a:off x="782955" y="1556147"/>
            <a:ext cx="13064490" cy="621983"/>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AI programs fail most often due to poor foundations — not poor models. Before a single algorithm is trained, Program Managers must ensure these four core components are aligned and working as an integrated system.</a:t>
            </a:r>
            <a:endParaRPr lang="en-US" sz="1500" dirty="0"/>
          </a:p>
        </p:txBody>
      </p:sp>
      <p:sp>
        <p:nvSpPr>
          <p:cNvPr id="4" name="Shape 2"/>
          <p:cNvSpPr/>
          <p:nvPr/>
        </p:nvSpPr>
        <p:spPr>
          <a:xfrm>
            <a:off x="782955" y="2395299"/>
            <a:ext cx="6435685" cy="2541389"/>
          </a:xfrm>
          <a:prstGeom prst="roundRect">
            <a:avLst>
              <a:gd name="adj" fmla="val 3235"/>
            </a:avLst>
          </a:prstGeom>
          <a:solidFill>
            <a:srgbClr val="D2DDF9"/>
          </a:solidFill>
          <a:ln w="7620">
            <a:solidFill>
              <a:srgbClr val="B8C3DF"/>
            </a:solidFill>
            <a:prstDash val="solid"/>
          </a:ln>
        </p:spPr>
        <p:txBody>
          <a:bodyPr/>
          <a:lstStyle/>
          <a:p>
            <a:endParaRPr lang="en-US"/>
          </a:p>
        </p:txBody>
      </p:sp>
      <p:sp>
        <p:nvSpPr>
          <p:cNvPr id="5" name="Shape 3"/>
          <p:cNvSpPr/>
          <p:nvPr/>
        </p:nvSpPr>
        <p:spPr>
          <a:xfrm>
            <a:off x="986314" y="2598658"/>
            <a:ext cx="587216" cy="587216"/>
          </a:xfrm>
          <a:prstGeom prst="roundRect">
            <a:avLst>
              <a:gd name="adj" fmla="val 15570226"/>
            </a:avLst>
          </a:prstGeom>
          <a:solidFill>
            <a:srgbClr val="1B54DA"/>
          </a:solidFill>
          <a:ln/>
        </p:spPr>
        <p:txBody>
          <a:bodyPr/>
          <a:lstStyle/>
          <a:p>
            <a:endParaRPr lang="en-US"/>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7763" y="2760107"/>
            <a:ext cx="264200" cy="264200"/>
          </a:xfrm>
          <a:prstGeom prst="rect">
            <a:avLst/>
          </a:prstGeom>
        </p:spPr>
      </p:pic>
      <p:sp>
        <p:nvSpPr>
          <p:cNvPr id="7" name="Text 4"/>
          <p:cNvSpPr/>
          <p:nvPr/>
        </p:nvSpPr>
        <p:spPr>
          <a:xfrm>
            <a:off x="986314" y="3378875"/>
            <a:ext cx="2446853" cy="30575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Data Readiness</a:t>
            </a:r>
            <a:endParaRPr lang="en-US" sz="1900" dirty="0"/>
          </a:p>
        </p:txBody>
      </p:sp>
      <p:sp>
        <p:nvSpPr>
          <p:cNvPr id="8" name="Text 5"/>
          <p:cNvSpPr/>
          <p:nvPr/>
        </p:nvSpPr>
        <p:spPr>
          <a:xfrm>
            <a:off x="986314" y="3800356"/>
            <a:ext cx="6028968" cy="932974"/>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Quality, availability, governance, and integration across FHIR, APIs, ERP, and CRM systems with clear data ownership and stewardship.</a:t>
            </a:r>
            <a:endParaRPr lang="en-US" sz="1500" dirty="0"/>
          </a:p>
        </p:txBody>
      </p:sp>
      <p:sp>
        <p:nvSpPr>
          <p:cNvPr id="9" name="Shape 6"/>
          <p:cNvSpPr/>
          <p:nvPr/>
        </p:nvSpPr>
        <p:spPr>
          <a:xfrm>
            <a:off x="7411641" y="2395299"/>
            <a:ext cx="6435804" cy="2541389"/>
          </a:xfrm>
          <a:prstGeom prst="roundRect">
            <a:avLst>
              <a:gd name="adj" fmla="val 3235"/>
            </a:avLst>
          </a:prstGeom>
          <a:solidFill>
            <a:srgbClr val="D2DDF9"/>
          </a:solidFill>
          <a:ln w="7620">
            <a:solidFill>
              <a:srgbClr val="B8C3DF"/>
            </a:solidFill>
            <a:prstDash val="solid"/>
          </a:ln>
        </p:spPr>
        <p:txBody>
          <a:bodyPr/>
          <a:lstStyle/>
          <a:p>
            <a:endParaRPr lang="en-US"/>
          </a:p>
        </p:txBody>
      </p:sp>
      <p:sp>
        <p:nvSpPr>
          <p:cNvPr id="10" name="Shape 7"/>
          <p:cNvSpPr/>
          <p:nvPr/>
        </p:nvSpPr>
        <p:spPr>
          <a:xfrm>
            <a:off x="7614999" y="2598658"/>
            <a:ext cx="587216" cy="587216"/>
          </a:xfrm>
          <a:prstGeom prst="roundRect">
            <a:avLst>
              <a:gd name="adj" fmla="val 15570226"/>
            </a:avLst>
          </a:prstGeom>
          <a:solidFill>
            <a:srgbClr val="1B54DA"/>
          </a:solidFill>
          <a:ln/>
        </p:spPr>
        <p:txBody>
          <a:bodyPr/>
          <a:lstStyle/>
          <a:p>
            <a:endParaRPr lang="en-US"/>
          </a:p>
        </p:txBody>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6448" y="2760107"/>
            <a:ext cx="264200" cy="264200"/>
          </a:xfrm>
          <a:prstGeom prst="rect">
            <a:avLst/>
          </a:prstGeom>
        </p:spPr>
      </p:pic>
      <p:sp>
        <p:nvSpPr>
          <p:cNvPr id="12" name="Text 8"/>
          <p:cNvSpPr/>
          <p:nvPr/>
        </p:nvSpPr>
        <p:spPr>
          <a:xfrm>
            <a:off x="7614999" y="3378875"/>
            <a:ext cx="2763917" cy="30575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Technology Ecosystem</a:t>
            </a:r>
            <a:endParaRPr lang="en-US" sz="1900" dirty="0"/>
          </a:p>
        </p:txBody>
      </p:sp>
      <p:sp>
        <p:nvSpPr>
          <p:cNvPr id="13" name="Text 9"/>
          <p:cNvSpPr/>
          <p:nvPr/>
        </p:nvSpPr>
        <p:spPr>
          <a:xfrm>
            <a:off x="7614999" y="3800356"/>
            <a:ext cx="6029087" cy="932974"/>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Cloud platforms (Azure, AWS, GCP), ML tools (Databricks, SageMaker, Vertex AI), and integration layers like APIs and microservices.</a:t>
            </a:r>
            <a:endParaRPr lang="en-US" sz="1500" dirty="0"/>
          </a:p>
        </p:txBody>
      </p:sp>
      <p:sp>
        <p:nvSpPr>
          <p:cNvPr id="14" name="Shape 10"/>
          <p:cNvSpPr/>
          <p:nvPr/>
        </p:nvSpPr>
        <p:spPr>
          <a:xfrm>
            <a:off x="782955" y="5129689"/>
            <a:ext cx="6435685" cy="2541389"/>
          </a:xfrm>
          <a:prstGeom prst="roundRect">
            <a:avLst>
              <a:gd name="adj" fmla="val 3235"/>
            </a:avLst>
          </a:prstGeom>
          <a:solidFill>
            <a:srgbClr val="D2DDF9"/>
          </a:solidFill>
          <a:ln w="7620">
            <a:solidFill>
              <a:srgbClr val="B8C3DF"/>
            </a:solidFill>
            <a:prstDash val="solid"/>
          </a:ln>
        </p:spPr>
        <p:txBody>
          <a:bodyPr/>
          <a:lstStyle/>
          <a:p>
            <a:endParaRPr lang="en-US"/>
          </a:p>
        </p:txBody>
      </p:sp>
      <p:sp>
        <p:nvSpPr>
          <p:cNvPr id="15" name="Shape 11"/>
          <p:cNvSpPr/>
          <p:nvPr/>
        </p:nvSpPr>
        <p:spPr>
          <a:xfrm>
            <a:off x="986314" y="5333048"/>
            <a:ext cx="587216" cy="587216"/>
          </a:xfrm>
          <a:prstGeom prst="roundRect">
            <a:avLst>
              <a:gd name="adj" fmla="val 15570226"/>
            </a:avLst>
          </a:prstGeom>
          <a:solidFill>
            <a:srgbClr val="1B54DA"/>
          </a:solidFill>
          <a:ln/>
        </p:spPr>
        <p:txBody>
          <a:bodyPr/>
          <a:lstStyle/>
          <a:p>
            <a:endParaRPr lang="en-US"/>
          </a:p>
        </p:txBody>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7763" y="5494496"/>
            <a:ext cx="264200" cy="264200"/>
          </a:xfrm>
          <a:prstGeom prst="rect">
            <a:avLst/>
          </a:prstGeom>
        </p:spPr>
      </p:pic>
      <p:sp>
        <p:nvSpPr>
          <p:cNvPr id="17" name="Text 12"/>
          <p:cNvSpPr/>
          <p:nvPr/>
        </p:nvSpPr>
        <p:spPr>
          <a:xfrm>
            <a:off x="986314" y="6113264"/>
            <a:ext cx="2446853" cy="30575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Talent &amp; Roles</a:t>
            </a:r>
            <a:endParaRPr lang="en-US" sz="1900" dirty="0"/>
          </a:p>
        </p:txBody>
      </p:sp>
      <p:sp>
        <p:nvSpPr>
          <p:cNvPr id="18" name="Text 13"/>
          <p:cNvSpPr/>
          <p:nvPr/>
        </p:nvSpPr>
        <p:spPr>
          <a:xfrm>
            <a:off x="986314" y="6534745"/>
            <a:ext cx="6028968" cy="932974"/>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Data Scientists, ML Engineers, Data Engineers, Business SMEs, and AI Product Owners — all aligned under a clear operating model.</a:t>
            </a:r>
            <a:endParaRPr lang="en-US" sz="1500" dirty="0"/>
          </a:p>
        </p:txBody>
      </p:sp>
      <p:sp>
        <p:nvSpPr>
          <p:cNvPr id="19" name="Shape 14"/>
          <p:cNvSpPr/>
          <p:nvPr/>
        </p:nvSpPr>
        <p:spPr>
          <a:xfrm>
            <a:off x="7411641" y="5129689"/>
            <a:ext cx="6435804" cy="2541389"/>
          </a:xfrm>
          <a:prstGeom prst="roundRect">
            <a:avLst>
              <a:gd name="adj" fmla="val 3235"/>
            </a:avLst>
          </a:prstGeom>
          <a:solidFill>
            <a:srgbClr val="D2DDF9"/>
          </a:solidFill>
          <a:ln w="7620">
            <a:solidFill>
              <a:srgbClr val="B8C3DF"/>
            </a:solidFill>
            <a:prstDash val="solid"/>
          </a:ln>
        </p:spPr>
        <p:txBody>
          <a:bodyPr/>
          <a:lstStyle/>
          <a:p>
            <a:endParaRPr lang="en-US"/>
          </a:p>
        </p:txBody>
      </p:sp>
      <p:sp>
        <p:nvSpPr>
          <p:cNvPr id="20" name="Shape 15"/>
          <p:cNvSpPr/>
          <p:nvPr/>
        </p:nvSpPr>
        <p:spPr>
          <a:xfrm>
            <a:off x="7614999" y="5333048"/>
            <a:ext cx="587216" cy="587216"/>
          </a:xfrm>
          <a:prstGeom prst="roundRect">
            <a:avLst>
              <a:gd name="adj" fmla="val 15570226"/>
            </a:avLst>
          </a:prstGeom>
          <a:solidFill>
            <a:srgbClr val="1B54DA"/>
          </a:solidFill>
          <a:ln/>
        </p:spPr>
        <p:txBody>
          <a:bodyPr/>
          <a:lstStyle/>
          <a:p>
            <a:endParaRPr lang="en-US"/>
          </a:p>
        </p:txBody>
      </p:sp>
      <p:pic>
        <p:nvPicPr>
          <p:cNvPr id="21"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76448" y="5494496"/>
            <a:ext cx="264200" cy="264200"/>
          </a:xfrm>
          <a:prstGeom prst="rect">
            <a:avLst/>
          </a:prstGeom>
        </p:spPr>
      </p:pic>
      <p:sp>
        <p:nvSpPr>
          <p:cNvPr id="22" name="Text 16"/>
          <p:cNvSpPr/>
          <p:nvPr/>
        </p:nvSpPr>
        <p:spPr>
          <a:xfrm>
            <a:off x="7614999" y="6113264"/>
            <a:ext cx="2446853" cy="305753"/>
          </a:xfrm>
          <a:prstGeom prst="rect">
            <a:avLst/>
          </a:prstGeom>
          <a:noFill/>
          <a:ln/>
        </p:spPr>
        <p:txBody>
          <a:bodyPr wrap="none" lIns="0" tIns="0" rIns="0" bIns="0" rtlCol="0" anchor="t"/>
          <a:lstStyle/>
          <a:p>
            <a:pPr marL="0" indent="0" algn="l">
              <a:lnSpc>
                <a:spcPts val="2400"/>
              </a:lnSpc>
              <a:buNone/>
            </a:pPr>
            <a:r>
              <a:rPr lang="en-US" sz="1900" dirty="0">
                <a:solidFill>
                  <a:srgbClr val="404155"/>
                </a:solidFill>
                <a:latin typeface="Alexandria" pitchFamily="34" charset="0"/>
                <a:ea typeface="Alexandria" pitchFamily="34" charset="-122"/>
                <a:cs typeface="Alexandria" pitchFamily="34" charset="-120"/>
              </a:rPr>
              <a:t>Operating Model</a:t>
            </a:r>
            <a:endParaRPr lang="en-US" sz="1900" dirty="0"/>
          </a:p>
        </p:txBody>
      </p:sp>
      <p:sp>
        <p:nvSpPr>
          <p:cNvPr id="23" name="Text 17"/>
          <p:cNvSpPr/>
          <p:nvPr/>
        </p:nvSpPr>
        <p:spPr>
          <a:xfrm>
            <a:off x="7614999" y="6534745"/>
            <a:ext cx="6029087" cy="621983"/>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Agile and MLOps delivery model with experimentation pipelines and continuous model deployment built in from day one.</a:t>
            </a:r>
            <a:endParaRPr lang="en-US" sz="15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674489" y="772358"/>
            <a:ext cx="10502979" cy="526971"/>
          </a:xfrm>
          <a:prstGeom prst="rect">
            <a:avLst/>
          </a:prstGeom>
          <a:noFill/>
          <a:ln/>
        </p:spPr>
        <p:txBody>
          <a:bodyPr wrap="none" lIns="0" tIns="0" rIns="0" bIns="0" rtlCol="0" anchor="t"/>
          <a:lstStyle/>
          <a:p>
            <a:pPr marL="0" indent="0" algn="l">
              <a:lnSpc>
                <a:spcPts val="4100"/>
              </a:lnSpc>
              <a:buNone/>
            </a:pPr>
            <a:r>
              <a:rPr lang="en-US" sz="3300" dirty="0">
                <a:solidFill>
                  <a:srgbClr val="1B1B27"/>
                </a:solidFill>
                <a:latin typeface="Alexandria" pitchFamily="34" charset="0"/>
                <a:ea typeface="Alexandria" pitchFamily="34" charset="-122"/>
                <a:cs typeface="Alexandria" pitchFamily="34" charset="-120"/>
              </a:rPr>
              <a:t>Shift #3: Implement an AI Governance Framework</a:t>
            </a:r>
            <a:endParaRPr lang="en-US" sz="3300" dirty="0"/>
          </a:p>
        </p:txBody>
      </p:sp>
      <p:sp>
        <p:nvSpPr>
          <p:cNvPr id="3" name="Text 1"/>
          <p:cNvSpPr/>
          <p:nvPr/>
        </p:nvSpPr>
        <p:spPr>
          <a:xfrm>
            <a:off x="674489" y="1585912"/>
            <a:ext cx="13281422" cy="498872"/>
          </a:xfrm>
          <a:prstGeom prst="rect">
            <a:avLst/>
          </a:prstGeom>
          <a:noFill/>
          <a:ln/>
        </p:spPr>
        <p:txBody>
          <a:bodyPr wrap="squar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AI introduces risks that traditional program governance was never designed to address. This is where Program Managers </a:t>
            </a:r>
            <a:r>
              <a:rPr lang="en-US" sz="1300" b="1" dirty="0">
                <a:solidFill>
                  <a:srgbClr val="404155"/>
                </a:solidFill>
                <a:latin typeface="Nobile" pitchFamily="34" charset="0"/>
                <a:ea typeface="Nobile" pitchFamily="34" charset="-122"/>
                <a:cs typeface="Nobile" pitchFamily="34" charset="-120"/>
              </a:rPr>
              <a:t>differentiate themselves</a:t>
            </a:r>
            <a:r>
              <a:rPr lang="en-US" sz="1300" dirty="0">
                <a:solidFill>
                  <a:srgbClr val="404155"/>
                </a:solidFill>
                <a:latin typeface="Nobile" pitchFamily="34" charset="0"/>
                <a:ea typeface="Nobile" pitchFamily="34" charset="-122"/>
                <a:cs typeface="Nobile" pitchFamily="34" charset="-120"/>
              </a:rPr>
              <a:t> from Project Managers — you own governance at scale.</a:t>
            </a:r>
            <a:endParaRPr lang="en-US" sz="1300" dirty="0"/>
          </a:p>
        </p:txBody>
      </p:sp>
      <p:sp>
        <p:nvSpPr>
          <p:cNvPr id="4" name="Text 2"/>
          <p:cNvSpPr/>
          <p:nvPr/>
        </p:nvSpPr>
        <p:spPr>
          <a:xfrm>
            <a:off x="674489" y="2389227"/>
            <a:ext cx="2991564" cy="263485"/>
          </a:xfrm>
          <a:prstGeom prst="rect">
            <a:avLst/>
          </a:prstGeom>
          <a:noFill/>
          <a:ln/>
        </p:spPr>
        <p:txBody>
          <a:bodyPr wrap="none" lIns="0" tIns="0" rIns="0" bIns="0" rtlCol="0" anchor="t"/>
          <a:lstStyle/>
          <a:p>
            <a:pPr marL="0" indent="0" algn="l">
              <a:lnSpc>
                <a:spcPts val="2050"/>
              </a:lnSpc>
              <a:buNone/>
            </a:pPr>
            <a:r>
              <a:rPr lang="en-US" sz="1650" dirty="0">
                <a:solidFill>
                  <a:srgbClr val="1B1B27"/>
                </a:solidFill>
                <a:latin typeface="Alexandria" pitchFamily="34" charset="0"/>
                <a:ea typeface="Alexandria" pitchFamily="34" charset="-122"/>
                <a:cs typeface="Alexandria" pitchFamily="34" charset="-120"/>
              </a:rPr>
              <a:t>New Risks You Must Address</a:t>
            </a:r>
            <a:endParaRPr lang="en-US" sz="1650" dirty="0"/>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711" y="2819102"/>
            <a:ext cx="252889" cy="252889"/>
          </a:xfrm>
          <a:prstGeom prst="rect">
            <a:avLst/>
          </a:prstGeom>
        </p:spPr>
      </p:pic>
      <p:sp>
        <p:nvSpPr>
          <p:cNvPr id="6" name="Text 3"/>
          <p:cNvSpPr/>
          <p:nvPr/>
        </p:nvSpPr>
        <p:spPr>
          <a:xfrm>
            <a:off x="1222534" y="2813923"/>
            <a:ext cx="2108002" cy="263485"/>
          </a:xfrm>
          <a:prstGeom prst="rect">
            <a:avLst/>
          </a:prstGeom>
          <a:noFill/>
          <a:ln/>
        </p:spPr>
        <p:txBody>
          <a:bodyPr wrap="none" lIns="0" tIns="0" rIns="0" bIns="0" rtlCol="0" anchor="t"/>
          <a:lstStyle/>
          <a:p>
            <a:pPr marL="0" indent="0" algn="l">
              <a:lnSpc>
                <a:spcPts val="2050"/>
              </a:lnSpc>
              <a:buNone/>
            </a:pPr>
            <a:r>
              <a:rPr lang="en-US" sz="1650" dirty="0">
                <a:solidFill>
                  <a:srgbClr val="404155"/>
                </a:solidFill>
                <a:latin typeface="Alexandria" pitchFamily="34" charset="0"/>
                <a:ea typeface="Alexandria" pitchFamily="34" charset="-122"/>
                <a:cs typeface="Alexandria" pitchFamily="34" charset="-120"/>
              </a:rPr>
              <a:t>Bias &amp; Fairness</a:t>
            </a:r>
            <a:endParaRPr lang="en-US" sz="1650" dirty="0"/>
          </a:p>
        </p:txBody>
      </p:sp>
      <p:sp>
        <p:nvSpPr>
          <p:cNvPr id="7" name="Text 4"/>
          <p:cNvSpPr/>
          <p:nvPr/>
        </p:nvSpPr>
        <p:spPr>
          <a:xfrm>
            <a:off x="1222534" y="3220641"/>
            <a:ext cx="5886926" cy="498872"/>
          </a:xfrm>
          <a:prstGeom prst="rect">
            <a:avLst/>
          </a:prstGeom>
          <a:noFill/>
          <a:ln/>
        </p:spPr>
        <p:txBody>
          <a:bodyPr wrap="squar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Models trained on imbalanced data can produce discriminatory outcomes at scale.</a:t>
            </a:r>
            <a:endParaRPr lang="en-US" sz="1300" dirty="0"/>
          </a:p>
        </p:txBody>
      </p:sp>
      <p:pic>
        <p:nvPicPr>
          <p:cNvPr id="8" name="Image 1"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711" y="4011275"/>
            <a:ext cx="252889" cy="252889"/>
          </a:xfrm>
          <a:prstGeom prst="rect">
            <a:avLst/>
          </a:prstGeom>
        </p:spPr>
      </p:pic>
      <p:sp>
        <p:nvSpPr>
          <p:cNvPr id="9" name="Text 5"/>
          <p:cNvSpPr/>
          <p:nvPr/>
        </p:nvSpPr>
        <p:spPr>
          <a:xfrm>
            <a:off x="1222534" y="4006096"/>
            <a:ext cx="2108002" cy="263485"/>
          </a:xfrm>
          <a:prstGeom prst="rect">
            <a:avLst/>
          </a:prstGeom>
          <a:noFill/>
          <a:ln/>
        </p:spPr>
        <p:txBody>
          <a:bodyPr wrap="none" lIns="0" tIns="0" rIns="0" bIns="0" rtlCol="0" anchor="t"/>
          <a:lstStyle/>
          <a:p>
            <a:pPr marL="0" indent="0" algn="l">
              <a:lnSpc>
                <a:spcPts val="2050"/>
              </a:lnSpc>
              <a:buNone/>
            </a:pPr>
            <a:r>
              <a:rPr lang="en-US" sz="1650" dirty="0">
                <a:solidFill>
                  <a:srgbClr val="404155"/>
                </a:solidFill>
                <a:latin typeface="Alexandria" pitchFamily="34" charset="0"/>
                <a:ea typeface="Alexandria" pitchFamily="34" charset="-122"/>
                <a:cs typeface="Alexandria" pitchFamily="34" charset="-120"/>
              </a:rPr>
              <a:t>Model Drift</a:t>
            </a:r>
            <a:endParaRPr lang="en-US" sz="1650" dirty="0"/>
          </a:p>
        </p:txBody>
      </p:sp>
      <p:sp>
        <p:nvSpPr>
          <p:cNvPr id="10" name="Text 6"/>
          <p:cNvSpPr/>
          <p:nvPr/>
        </p:nvSpPr>
        <p:spPr>
          <a:xfrm>
            <a:off x="1222534" y="4412813"/>
            <a:ext cx="5886926" cy="498872"/>
          </a:xfrm>
          <a:prstGeom prst="rect">
            <a:avLst/>
          </a:prstGeom>
          <a:noFill/>
          <a:ln/>
        </p:spPr>
        <p:txBody>
          <a:bodyPr wrap="squar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Real-world data changes over time, degrading model accuracy without active monitoring.</a:t>
            </a:r>
            <a:endParaRPr lang="en-US" sz="1300" dirty="0"/>
          </a:p>
        </p:txBody>
      </p:sp>
      <p:pic>
        <p:nvPicPr>
          <p:cNvPr id="11" name="Image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711" y="5203448"/>
            <a:ext cx="252889" cy="252889"/>
          </a:xfrm>
          <a:prstGeom prst="rect">
            <a:avLst/>
          </a:prstGeom>
        </p:spPr>
      </p:pic>
      <p:sp>
        <p:nvSpPr>
          <p:cNvPr id="12" name="Text 7"/>
          <p:cNvSpPr/>
          <p:nvPr/>
        </p:nvSpPr>
        <p:spPr>
          <a:xfrm>
            <a:off x="1222534" y="5198269"/>
            <a:ext cx="2470190" cy="263485"/>
          </a:xfrm>
          <a:prstGeom prst="rect">
            <a:avLst/>
          </a:prstGeom>
          <a:noFill/>
          <a:ln/>
        </p:spPr>
        <p:txBody>
          <a:bodyPr wrap="none" lIns="0" tIns="0" rIns="0" bIns="0" rtlCol="0" anchor="t"/>
          <a:lstStyle/>
          <a:p>
            <a:pPr marL="0" indent="0" algn="l">
              <a:lnSpc>
                <a:spcPts val="2050"/>
              </a:lnSpc>
              <a:buNone/>
            </a:pPr>
            <a:r>
              <a:rPr lang="en-US" sz="1650" dirty="0">
                <a:solidFill>
                  <a:srgbClr val="404155"/>
                </a:solidFill>
                <a:latin typeface="Alexandria" pitchFamily="34" charset="0"/>
                <a:ea typeface="Alexandria" pitchFamily="34" charset="-122"/>
                <a:cs typeface="Alexandria" pitchFamily="34" charset="-120"/>
              </a:rPr>
              <a:t>Regulatory Compliance</a:t>
            </a:r>
            <a:endParaRPr lang="en-US" sz="1650" dirty="0"/>
          </a:p>
        </p:txBody>
      </p:sp>
      <p:sp>
        <p:nvSpPr>
          <p:cNvPr id="13" name="Text 8"/>
          <p:cNvSpPr/>
          <p:nvPr/>
        </p:nvSpPr>
        <p:spPr>
          <a:xfrm>
            <a:off x="1222534" y="5604986"/>
            <a:ext cx="5886926" cy="498872"/>
          </a:xfrm>
          <a:prstGeom prst="rect">
            <a:avLst/>
          </a:prstGeom>
          <a:noFill/>
          <a:ln/>
        </p:spPr>
        <p:txBody>
          <a:bodyPr wrap="squar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HIPAA, GDPR, and sector-specific standards create hard legal boundaries for AI deployment.</a:t>
            </a:r>
            <a:endParaRPr lang="en-US" sz="1300" dirty="0"/>
          </a:p>
        </p:txBody>
      </p:sp>
      <p:pic>
        <p:nvPicPr>
          <p:cNvPr id="14" name="Image 3"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7711" y="6395621"/>
            <a:ext cx="252889" cy="252889"/>
          </a:xfrm>
          <a:prstGeom prst="rect">
            <a:avLst/>
          </a:prstGeom>
        </p:spPr>
      </p:pic>
      <p:sp>
        <p:nvSpPr>
          <p:cNvPr id="15" name="Text 9"/>
          <p:cNvSpPr/>
          <p:nvPr/>
        </p:nvSpPr>
        <p:spPr>
          <a:xfrm>
            <a:off x="1222534" y="6390442"/>
            <a:ext cx="2108002" cy="263485"/>
          </a:xfrm>
          <a:prstGeom prst="rect">
            <a:avLst/>
          </a:prstGeom>
          <a:noFill/>
          <a:ln/>
        </p:spPr>
        <p:txBody>
          <a:bodyPr wrap="none" lIns="0" tIns="0" rIns="0" bIns="0" rtlCol="0" anchor="t"/>
          <a:lstStyle/>
          <a:p>
            <a:pPr marL="0" indent="0" algn="l">
              <a:lnSpc>
                <a:spcPts val="2050"/>
              </a:lnSpc>
              <a:buNone/>
            </a:pPr>
            <a:r>
              <a:rPr lang="en-US" sz="1650" dirty="0">
                <a:solidFill>
                  <a:srgbClr val="404155"/>
                </a:solidFill>
                <a:latin typeface="Alexandria" pitchFamily="34" charset="0"/>
                <a:ea typeface="Alexandria" pitchFamily="34" charset="-122"/>
                <a:cs typeface="Alexandria" pitchFamily="34" charset="-120"/>
              </a:rPr>
              <a:t>Explainability</a:t>
            </a:r>
            <a:endParaRPr lang="en-US" sz="1650" dirty="0"/>
          </a:p>
        </p:txBody>
      </p:sp>
      <p:sp>
        <p:nvSpPr>
          <p:cNvPr id="16" name="Text 10"/>
          <p:cNvSpPr/>
          <p:nvPr/>
        </p:nvSpPr>
        <p:spPr>
          <a:xfrm>
            <a:off x="1222534" y="6797159"/>
            <a:ext cx="5886926" cy="498872"/>
          </a:xfrm>
          <a:prstGeom prst="rect">
            <a:avLst/>
          </a:prstGeom>
          <a:noFill/>
          <a:ln/>
        </p:spPr>
        <p:txBody>
          <a:bodyPr wrap="squar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Stakeholders and regulators demand transparency into how AI decisions are made.</a:t>
            </a:r>
            <a:endParaRPr lang="en-US" sz="1300" dirty="0"/>
          </a:p>
        </p:txBody>
      </p:sp>
      <p:sp>
        <p:nvSpPr>
          <p:cNvPr id="17" name="Text 11"/>
          <p:cNvSpPr/>
          <p:nvPr/>
        </p:nvSpPr>
        <p:spPr>
          <a:xfrm>
            <a:off x="7528560" y="2389227"/>
            <a:ext cx="2714625" cy="263485"/>
          </a:xfrm>
          <a:prstGeom prst="rect">
            <a:avLst/>
          </a:prstGeom>
          <a:noFill/>
          <a:ln/>
        </p:spPr>
        <p:txBody>
          <a:bodyPr wrap="none" lIns="0" tIns="0" rIns="0" bIns="0" rtlCol="0" anchor="t"/>
          <a:lstStyle/>
          <a:p>
            <a:pPr marL="0" indent="0" algn="l">
              <a:lnSpc>
                <a:spcPts val="2050"/>
              </a:lnSpc>
              <a:buNone/>
            </a:pPr>
            <a:r>
              <a:rPr lang="en-US" sz="1650" dirty="0">
                <a:solidFill>
                  <a:srgbClr val="1B1B27"/>
                </a:solidFill>
                <a:latin typeface="Alexandria" pitchFamily="34" charset="0"/>
                <a:ea typeface="Alexandria" pitchFamily="34" charset="-122"/>
                <a:cs typeface="Alexandria" pitchFamily="34" charset="-120"/>
              </a:rPr>
              <a:t>Key Deliverables You Own</a:t>
            </a:r>
            <a:endParaRPr lang="en-US" sz="1650" dirty="0"/>
          </a:p>
        </p:txBody>
      </p:sp>
      <p:sp>
        <p:nvSpPr>
          <p:cNvPr id="18" name="Shape 12"/>
          <p:cNvSpPr/>
          <p:nvPr/>
        </p:nvSpPr>
        <p:spPr>
          <a:xfrm>
            <a:off x="7528560" y="2813923"/>
            <a:ext cx="6434971" cy="1039058"/>
          </a:xfrm>
          <a:prstGeom prst="roundRect">
            <a:avLst>
              <a:gd name="adj" fmla="val 6817"/>
            </a:avLst>
          </a:prstGeom>
          <a:solidFill>
            <a:srgbClr val="F9F9FF"/>
          </a:solidFill>
          <a:ln w="22860">
            <a:solidFill>
              <a:srgbClr val="B8C3DF"/>
            </a:solidFill>
            <a:prstDash val="solid"/>
          </a:ln>
        </p:spPr>
        <p:txBody>
          <a:bodyPr/>
          <a:lstStyle/>
          <a:p>
            <a:endParaRPr lang="en-US"/>
          </a:p>
        </p:txBody>
      </p:sp>
      <p:sp>
        <p:nvSpPr>
          <p:cNvPr id="19" name="Text 13"/>
          <p:cNvSpPr/>
          <p:nvPr/>
        </p:nvSpPr>
        <p:spPr>
          <a:xfrm>
            <a:off x="7720013" y="3005376"/>
            <a:ext cx="2358866" cy="263485"/>
          </a:xfrm>
          <a:prstGeom prst="rect">
            <a:avLst/>
          </a:prstGeom>
          <a:noFill/>
          <a:ln/>
        </p:spPr>
        <p:txBody>
          <a:bodyPr wrap="none" lIns="0" tIns="0" rIns="0" bIns="0" rtlCol="0" anchor="t"/>
          <a:lstStyle/>
          <a:p>
            <a:pPr marL="0" indent="0" algn="l">
              <a:lnSpc>
                <a:spcPts val="2050"/>
              </a:lnSpc>
              <a:buNone/>
            </a:pPr>
            <a:r>
              <a:rPr lang="en-US" sz="1650" dirty="0">
                <a:solidFill>
                  <a:srgbClr val="404155"/>
                </a:solidFill>
                <a:latin typeface="Alexandria" pitchFamily="34" charset="0"/>
                <a:ea typeface="Alexandria" pitchFamily="34" charset="-122"/>
                <a:cs typeface="Alexandria" pitchFamily="34" charset="-120"/>
              </a:rPr>
              <a:t>AI Governance Charter</a:t>
            </a:r>
            <a:endParaRPr lang="en-US" sz="1650" dirty="0"/>
          </a:p>
        </p:txBody>
      </p:sp>
      <p:sp>
        <p:nvSpPr>
          <p:cNvPr id="20" name="Text 14"/>
          <p:cNvSpPr/>
          <p:nvPr/>
        </p:nvSpPr>
        <p:spPr>
          <a:xfrm>
            <a:off x="7720013" y="3412093"/>
            <a:ext cx="6052066" cy="249436"/>
          </a:xfrm>
          <a:prstGeom prst="rect">
            <a:avLst/>
          </a:prstGeom>
          <a:noFill/>
          <a:ln/>
        </p:spPr>
        <p:txBody>
          <a:bodyPr wrap="non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Defines accountability, oversight, and decision rights across the program.</a:t>
            </a:r>
            <a:endParaRPr lang="en-US" sz="1300" dirty="0"/>
          </a:p>
        </p:txBody>
      </p:sp>
      <p:sp>
        <p:nvSpPr>
          <p:cNvPr id="21" name="Shape 15"/>
          <p:cNvSpPr/>
          <p:nvPr/>
        </p:nvSpPr>
        <p:spPr>
          <a:xfrm>
            <a:off x="7528560" y="3996214"/>
            <a:ext cx="6434971" cy="1039058"/>
          </a:xfrm>
          <a:prstGeom prst="roundRect">
            <a:avLst>
              <a:gd name="adj" fmla="val 6817"/>
            </a:avLst>
          </a:prstGeom>
          <a:solidFill>
            <a:srgbClr val="F9F9FF"/>
          </a:solidFill>
          <a:ln w="22860">
            <a:solidFill>
              <a:srgbClr val="B8C3DF"/>
            </a:solidFill>
            <a:prstDash val="solid"/>
          </a:ln>
        </p:spPr>
        <p:txBody>
          <a:bodyPr/>
          <a:lstStyle/>
          <a:p>
            <a:endParaRPr lang="en-US"/>
          </a:p>
        </p:txBody>
      </p:sp>
      <p:sp>
        <p:nvSpPr>
          <p:cNvPr id="22" name="Text 16"/>
          <p:cNvSpPr/>
          <p:nvPr/>
        </p:nvSpPr>
        <p:spPr>
          <a:xfrm>
            <a:off x="7720013" y="4187666"/>
            <a:ext cx="2810947" cy="263485"/>
          </a:xfrm>
          <a:prstGeom prst="rect">
            <a:avLst/>
          </a:prstGeom>
          <a:noFill/>
          <a:ln/>
        </p:spPr>
        <p:txBody>
          <a:bodyPr wrap="none" lIns="0" tIns="0" rIns="0" bIns="0" rtlCol="0" anchor="t"/>
          <a:lstStyle/>
          <a:p>
            <a:pPr marL="0" indent="0" algn="l">
              <a:lnSpc>
                <a:spcPts val="2050"/>
              </a:lnSpc>
              <a:buNone/>
            </a:pPr>
            <a:r>
              <a:rPr lang="en-US" sz="1650" dirty="0">
                <a:solidFill>
                  <a:srgbClr val="404155"/>
                </a:solidFill>
                <a:latin typeface="Alexandria" pitchFamily="34" charset="0"/>
                <a:ea typeface="Alexandria" pitchFamily="34" charset="-122"/>
                <a:cs typeface="Alexandria" pitchFamily="34" charset="-120"/>
              </a:rPr>
              <a:t>Risk &amp; Controls Framework</a:t>
            </a:r>
            <a:endParaRPr lang="en-US" sz="1650" dirty="0"/>
          </a:p>
        </p:txBody>
      </p:sp>
      <p:sp>
        <p:nvSpPr>
          <p:cNvPr id="23" name="Text 17"/>
          <p:cNvSpPr/>
          <p:nvPr/>
        </p:nvSpPr>
        <p:spPr>
          <a:xfrm>
            <a:off x="7720013" y="4594384"/>
            <a:ext cx="6052066" cy="249436"/>
          </a:xfrm>
          <a:prstGeom prst="rect">
            <a:avLst/>
          </a:prstGeom>
          <a:noFill/>
          <a:ln/>
        </p:spPr>
        <p:txBody>
          <a:bodyPr wrap="non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AI-specific risk register with mitigation strategies and monitoring cadence.</a:t>
            </a:r>
            <a:endParaRPr lang="en-US" sz="1300" dirty="0"/>
          </a:p>
        </p:txBody>
      </p:sp>
      <p:sp>
        <p:nvSpPr>
          <p:cNvPr id="24" name="Shape 18"/>
          <p:cNvSpPr/>
          <p:nvPr/>
        </p:nvSpPr>
        <p:spPr>
          <a:xfrm>
            <a:off x="7528560" y="5178504"/>
            <a:ext cx="6434971" cy="1288494"/>
          </a:xfrm>
          <a:prstGeom prst="roundRect">
            <a:avLst>
              <a:gd name="adj" fmla="val 5497"/>
            </a:avLst>
          </a:prstGeom>
          <a:solidFill>
            <a:srgbClr val="F9F9FF"/>
          </a:solidFill>
          <a:ln w="22860">
            <a:solidFill>
              <a:srgbClr val="B8C3DF"/>
            </a:solidFill>
            <a:prstDash val="solid"/>
          </a:ln>
        </p:spPr>
        <p:txBody>
          <a:bodyPr/>
          <a:lstStyle/>
          <a:p>
            <a:endParaRPr lang="en-US"/>
          </a:p>
        </p:txBody>
      </p:sp>
      <p:sp>
        <p:nvSpPr>
          <p:cNvPr id="25" name="Text 19"/>
          <p:cNvSpPr/>
          <p:nvPr/>
        </p:nvSpPr>
        <p:spPr>
          <a:xfrm>
            <a:off x="7720013" y="5369957"/>
            <a:ext cx="3610928" cy="263485"/>
          </a:xfrm>
          <a:prstGeom prst="rect">
            <a:avLst/>
          </a:prstGeom>
          <a:noFill/>
          <a:ln/>
        </p:spPr>
        <p:txBody>
          <a:bodyPr wrap="none" lIns="0" tIns="0" rIns="0" bIns="0" rtlCol="0" anchor="t"/>
          <a:lstStyle/>
          <a:p>
            <a:pPr marL="0" indent="0" algn="l">
              <a:lnSpc>
                <a:spcPts val="2050"/>
              </a:lnSpc>
              <a:buNone/>
            </a:pPr>
            <a:r>
              <a:rPr lang="en-US" sz="1650" dirty="0">
                <a:solidFill>
                  <a:srgbClr val="404155"/>
                </a:solidFill>
                <a:latin typeface="Alexandria" pitchFamily="34" charset="0"/>
                <a:ea typeface="Alexandria" pitchFamily="34" charset="-122"/>
                <a:cs typeface="Alexandria" pitchFamily="34" charset="-120"/>
              </a:rPr>
              <a:t>Model Lifecycle Management Plan</a:t>
            </a:r>
            <a:endParaRPr lang="en-US" sz="1650" dirty="0"/>
          </a:p>
        </p:txBody>
      </p:sp>
      <p:sp>
        <p:nvSpPr>
          <p:cNvPr id="26" name="Text 20"/>
          <p:cNvSpPr/>
          <p:nvPr/>
        </p:nvSpPr>
        <p:spPr>
          <a:xfrm>
            <a:off x="7720013" y="5776674"/>
            <a:ext cx="6052066" cy="498872"/>
          </a:xfrm>
          <a:prstGeom prst="rect">
            <a:avLst/>
          </a:prstGeom>
          <a:noFill/>
          <a:ln/>
        </p:spPr>
        <p:txBody>
          <a:bodyPr wrap="square" lIns="0" tIns="0" rIns="0" bIns="0" rtlCol="0" anchor="t"/>
          <a:lstStyle/>
          <a:p>
            <a:pPr marL="0" indent="0" algn="l">
              <a:lnSpc>
                <a:spcPts val="1950"/>
              </a:lnSpc>
              <a:buNone/>
            </a:pPr>
            <a:r>
              <a:rPr lang="en-US" sz="1300" dirty="0">
                <a:solidFill>
                  <a:srgbClr val="404155"/>
                </a:solidFill>
                <a:latin typeface="Nobile" pitchFamily="34" charset="0"/>
                <a:ea typeface="Nobile" pitchFamily="34" charset="-122"/>
                <a:cs typeface="Nobile" pitchFamily="34" charset="-120"/>
              </a:rPr>
              <a:t>Covers versioning, validation, deployment, monitoring, and retraining protocols.</a:t>
            </a:r>
            <a:endParaRPr lang="en-US" sz="13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972800" y="0"/>
            <a:ext cx="3657600" cy="8229600"/>
          </a:xfrm>
          <a:prstGeom prst="rect">
            <a:avLst/>
          </a:prstGeom>
        </p:spPr>
      </p:pic>
      <p:sp>
        <p:nvSpPr>
          <p:cNvPr id="3" name="Text 0"/>
          <p:cNvSpPr/>
          <p:nvPr/>
        </p:nvSpPr>
        <p:spPr>
          <a:xfrm>
            <a:off x="748784" y="1066086"/>
            <a:ext cx="8913376" cy="584954"/>
          </a:xfrm>
          <a:prstGeom prst="rect">
            <a:avLst/>
          </a:prstGeom>
          <a:noFill/>
          <a:ln/>
        </p:spPr>
        <p:txBody>
          <a:bodyPr wrap="none" lIns="0" tIns="0" rIns="0" bIns="0" rtlCol="0" anchor="t"/>
          <a:lstStyle/>
          <a:p>
            <a:pPr marL="0" indent="0" algn="l">
              <a:lnSpc>
                <a:spcPts val="4600"/>
              </a:lnSpc>
              <a:buNone/>
            </a:pPr>
            <a:r>
              <a:rPr lang="en-US" sz="3650" dirty="0">
                <a:solidFill>
                  <a:srgbClr val="1B1B27"/>
                </a:solidFill>
                <a:latin typeface="Alexandria" pitchFamily="34" charset="0"/>
                <a:ea typeface="Alexandria" pitchFamily="34" charset="-122"/>
                <a:cs typeface="Alexandria" pitchFamily="34" charset="-120"/>
              </a:rPr>
              <a:t>Shift #4: Adopt Agile + MLOps Delivery</a:t>
            </a:r>
            <a:endParaRPr lang="en-US" sz="3650" dirty="0"/>
          </a:p>
        </p:txBody>
      </p:sp>
      <p:sp>
        <p:nvSpPr>
          <p:cNvPr id="4" name="Text 1"/>
          <p:cNvSpPr/>
          <p:nvPr/>
        </p:nvSpPr>
        <p:spPr>
          <a:xfrm>
            <a:off x="748784" y="1915835"/>
            <a:ext cx="9475232" cy="581739"/>
          </a:xfrm>
          <a:prstGeom prst="rect">
            <a:avLst/>
          </a:prstGeom>
          <a:noFill/>
          <a:ln/>
        </p:spPr>
        <p:txBody>
          <a:bodyPr wrap="square" lIns="0" tIns="0" rIns="0" bIns="0" rtlCol="0" anchor="t"/>
          <a:lstStyle/>
          <a:p>
            <a:pPr marL="0" indent="0" algn="l">
              <a:lnSpc>
                <a:spcPts val="2250"/>
              </a:lnSpc>
              <a:buNone/>
            </a:pPr>
            <a:r>
              <a:rPr lang="en-US" sz="1450" dirty="0">
                <a:solidFill>
                  <a:srgbClr val="404155"/>
                </a:solidFill>
                <a:latin typeface="Nobile" pitchFamily="34" charset="0"/>
                <a:ea typeface="Nobile" pitchFamily="34" charset="-122"/>
                <a:cs typeface="Nobile" pitchFamily="34" charset="-120"/>
              </a:rPr>
              <a:t>AI cannot be delivered using traditional waterfall approaches. Because AI involves continuous experimentation, iteration, and learning, your delivery model must reflect that reality.</a:t>
            </a:r>
            <a:endParaRPr lang="en-US" sz="1450" dirty="0"/>
          </a:p>
        </p:txBody>
      </p:sp>
      <p:sp>
        <p:nvSpPr>
          <p:cNvPr id="5" name="Shape 2"/>
          <p:cNvSpPr/>
          <p:nvPr/>
        </p:nvSpPr>
        <p:spPr>
          <a:xfrm>
            <a:off x="748784" y="2696170"/>
            <a:ext cx="9475232" cy="3211116"/>
          </a:xfrm>
          <a:prstGeom prst="roundRect">
            <a:avLst>
              <a:gd name="adj" fmla="val 2449"/>
            </a:avLst>
          </a:prstGeom>
          <a:solidFill>
            <a:srgbClr val="D2DDF9"/>
          </a:solidFill>
          <a:ln w="7620">
            <a:solidFill>
              <a:srgbClr val="B8C3DF"/>
            </a:solidFill>
            <a:prstDash val="solid"/>
          </a:ln>
        </p:spPr>
        <p:txBody>
          <a:bodyPr/>
          <a:lstStyle/>
          <a:p>
            <a:endParaRPr lang="en-US"/>
          </a:p>
        </p:txBody>
      </p:sp>
      <p:sp>
        <p:nvSpPr>
          <p:cNvPr id="6" name="Shape 3"/>
          <p:cNvSpPr/>
          <p:nvPr/>
        </p:nvSpPr>
        <p:spPr>
          <a:xfrm>
            <a:off x="756404" y="2703790"/>
            <a:ext cx="9459992" cy="1597938"/>
          </a:xfrm>
          <a:prstGeom prst="roundRect">
            <a:avLst>
              <a:gd name="adj" fmla="val 4921"/>
            </a:avLst>
          </a:prstGeom>
          <a:solidFill>
            <a:srgbClr val="D2DDF9"/>
          </a:solidFill>
          <a:ln/>
        </p:spPr>
        <p:txBody>
          <a:bodyPr/>
          <a:lstStyle/>
          <a:p>
            <a:endParaRPr lang="en-US"/>
          </a:p>
        </p:txBody>
      </p:sp>
      <p:sp>
        <p:nvSpPr>
          <p:cNvPr id="7" name="Text 4"/>
          <p:cNvSpPr/>
          <p:nvPr/>
        </p:nvSpPr>
        <p:spPr>
          <a:xfrm>
            <a:off x="932974" y="2880360"/>
            <a:ext cx="2340054"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Agile for Delivery</a:t>
            </a:r>
            <a:endParaRPr lang="en-US" sz="1800" dirty="0"/>
          </a:p>
        </p:txBody>
      </p:sp>
      <p:sp>
        <p:nvSpPr>
          <p:cNvPr id="8" name="Text 5"/>
          <p:cNvSpPr/>
          <p:nvPr/>
        </p:nvSpPr>
        <p:spPr>
          <a:xfrm>
            <a:off x="932974" y="3278624"/>
            <a:ext cx="9106853" cy="581739"/>
          </a:xfrm>
          <a:prstGeom prst="rect">
            <a:avLst/>
          </a:prstGeom>
          <a:noFill/>
          <a:ln/>
        </p:spPr>
        <p:txBody>
          <a:bodyPr wrap="square" lIns="0" tIns="0" rIns="0" bIns="0" rtlCol="0" anchor="t"/>
          <a:lstStyle/>
          <a:p>
            <a:pPr marL="0" indent="0" algn="l">
              <a:lnSpc>
                <a:spcPts val="2250"/>
              </a:lnSpc>
              <a:buNone/>
            </a:pPr>
            <a:r>
              <a:rPr lang="en-US" sz="1450" dirty="0">
                <a:solidFill>
                  <a:srgbClr val="404155"/>
                </a:solidFill>
                <a:latin typeface="Nobile" pitchFamily="34" charset="0"/>
                <a:ea typeface="Nobile" pitchFamily="34" charset="-122"/>
                <a:cs typeface="Nobile" pitchFamily="34" charset="-120"/>
              </a:rPr>
              <a:t>Sprint-based development with backlog prioritization across use cases, features, and data work. Cross-functional teams move fast and adapt continuously.</a:t>
            </a:r>
            <a:endParaRPr lang="en-US" sz="1450" dirty="0"/>
          </a:p>
        </p:txBody>
      </p:sp>
      <p:sp>
        <p:nvSpPr>
          <p:cNvPr id="9" name="Shape 6"/>
          <p:cNvSpPr/>
          <p:nvPr/>
        </p:nvSpPr>
        <p:spPr>
          <a:xfrm>
            <a:off x="756404" y="4301728"/>
            <a:ext cx="9459992" cy="1597938"/>
          </a:xfrm>
          <a:prstGeom prst="rect">
            <a:avLst/>
          </a:prstGeom>
          <a:solidFill>
            <a:srgbClr val="D2DDF9"/>
          </a:solidFill>
          <a:ln/>
        </p:spPr>
        <p:txBody>
          <a:bodyPr/>
          <a:lstStyle/>
          <a:p>
            <a:endParaRPr lang="en-US"/>
          </a:p>
        </p:txBody>
      </p:sp>
      <p:sp>
        <p:nvSpPr>
          <p:cNvPr id="10" name="Shape 7"/>
          <p:cNvSpPr/>
          <p:nvPr/>
        </p:nvSpPr>
        <p:spPr>
          <a:xfrm>
            <a:off x="756404" y="4301728"/>
            <a:ext cx="9459992" cy="22860"/>
          </a:xfrm>
          <a:prstGeom prst="roundRect">
            <a:avLst>
              <a:gd name="adj" fmla="val 343950"/>
            </a:avLst>
          </a:prstGeom>
          <a:solidFill>
            <a:srgbClr val="B8C3DF"/>
          </a:solidFill>
          <a:ln/>
        </p:spPr>
        <p:txBody>
          <a:bodyPr/>
          <a:lstStyle/>
          <a:p>
            <a:endParaRPr lang="en-US"/>
          </a:p>
        </p:txBody>
      </p:sp>
      <p:sp>
        <p:nvSpPr>
          <p:cNvPr id="11" name="Shape 8"/>
          <p:cNvSpPr/>
          <p:nvPr/>
        </p:nvSpPr>
        <p:spPr>
          <a:xfrm>
            <a:off x="5252323" y="4079200"/>
            <a:ext cx="467916" cy="467916"/>
          </a:xfrm>
          <a:prstGeom prst="roundRect">
            <a:avLst>
              <a:gd name="adj" fmla="val 16804"/>
            </a:avLst>
          </a:prstGeom>
          <a:solidFill>
            <a:srgbClr val="F9F9FF"/>
          </a:solidFill>
          <a:ln w="22860">
            <a:solidFill>
              <a:srgbClr val="B8C3DF"/>
            </a:solidFill>
            <a:prstDash val="solid"/>
          </a:ln>
        </p:spPr>
        <p:txBody>
          <a:bodyPr/>
          <a:lstStyle/>
          <a:p>
            <a:endParaRPr lang="en-US"/>
          </a:p>
        </p:txBody>
      </p:sp>
      <p:pic>
        <p:nvPicPr>
          <p:cNvPr id="12"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9243" y="4196120"/>
            <a:ext cx="233958" cy="233958"/>
          </a:xfrm>
          <a:prstGeom prst="rect">
            <a:avLst/>
          </a:prstGeom>
        </p:spPr>
      </p:pic>
      <p:sp>
        <p:nvSpPr>
          <p:cNvPr id="13" name="Text 9"/>
          <p:cNvSpPr/>
          <p:nvPr/>
        </p:nvSpPr>
        <p:spPr>
          <a:xfrm>
            <a:off x="932974" y="4743093"/>
            <a:ext cx="2693670"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MLOps for Deployment</a:t>
            </a:r>
            <a:endParaRPr lang="en-US" sz="1800" dirty="0"/>
          </a:p>
        </p:txBody>
      </p:sp>
      <p:sp>
        <p:nvSpPr>
          <p:cNvPr id="14" name="Text 10"/>
          <p:cNvSpPr/>
          <p:nvPr/>
        </p:nvSpPr>
        <p:spPr>
          <a:xfrm>
            <a:off x="932974" y="5141357"/>
            <a:ext cx="9106853" cy="581739"/>
          </a:xfrm>
          <a:prstGeom prst="rect">
            <a:avLst/>
          </a:prstGeom>
          <a:noFill/>
          <a:ln/>
        </p:spPr>
        <p:txBody>
          <a:bodyPr wrap="square" lIns="0" tIns="0" rIns="0" bIns="0" rtlCol="0" anchor="t"/>
          <a:lstStyle/>
          <a:p>
            <a:pPr marL="0" indent="0" algn="l">
              <a:lnSpc>
                <a:spcPts val="2250"/>
              </a:lnSpc>
              <a:buNone/>
            </a:pPr>
            <a:r>
              <a:rPr lang="en-US" sz="1450" dirty="0">
                <a:solidFill>
                  <a:srgbClr val="404155"/>
                </a:solidFill>
                <a:latin typeface="Nobile" pitchFamily="34" charset="0"/>
                <a:ea typeface="Nobile" pitchFamily="34" charset="-122"/>
                <a:cs typeface="Nobile" pitchFamily="34" charset="-120"/>
              </a:rPr>
              <a:t>Automated CI/CD pipelines ensure models move from development to production reliably. Continuous monitoring and retraining keeps models performing over time.</a:t>
            </a:r>
            <a:endParaRPr lang="en-US" sz="1450" dirty="0"/>
          </a:p>
        </p:txBody>
      </p:sp>
      <p:sp>
        <p:nvSpPr>
          <p:cNvPr id="15" name="Shape 11"/>
          <p:cNvSpPr/>
          <p:nvPr/>
        </p:nvSpPr>
        <p:spPr>
          <a:xfrm>
            <a:off x="748784" y="6105882"/>
            <a:ext cx="9475232" cy="1057513"/>
          </a:xfrm>
          <a:prstGeom prst="roundRect">
            <a:avLst>
              <a:gd name="adj" fmla="val 7435"/>
            </a:avLst>
          </a:prstGeom>
          <a:solidFill>
            <a:srgbClr val="BBCDF7"/>
          </a:solidFill>
          <a:ln/>
        </p:spPr>
        <p:txBody>
          <a:bodyPr/>
          <a:lstStyle/>
          <a:p>
            <a:endParaRPr lang="en-US"/>
          </a:p>
        </p:txBody>
      </p:sp>
      <p:pic>
        <p:nvPicPr>
          <p:cNvPr id="16" name="Image 2" descr="preencoded.png"/>
          <p:cNvPicPr>
            <a:picLocks noChangeAspect="1"/>
          </p:cNvPicPr>
          <p:nvPr/>
        </p:nvPicPr>
        <p:blipFill>
          <a:blip r:embed="rId6"/>
          <a:stretch>
            <a:fillRect/>
          </a:stretch>
        </p:blipFill>
        <p:spPr>
          <a:xfrm>
            <a:off x="935950" y="6374130"/>
            <a:ext cx="233958" cy="187166"/>
          </a:xfrm>
          <a:prstGeom prst="rect">
            <a:avLst/>
          </a:prstGeom>
        </p:spPr>
      </p:pic>
      <p:sp>
        <p:nvSpPr>
          <p:cNvPr id="17" name="Text 12"/>
          <p:cNvSpPr/>
          <p:nvPr/>
        </p:nvSpPr>
        <p:spPr>
          <a:xfrm>
            <a:off x="1357074" y="6329243"/>
            <a:ext cx="8679775" cy="581739"/>
          </a:xfrm>
          <a:prstGeom prst="rect">
            <a:avLst/>
          </a:prstGeom>
          <a:noFill/>
          <a:ln/>
        </p:spPr>
        <p:txBody>
          <a:bodyPr wrap="square" lIns="0" tIns="0" rIns="0" bIns="0" rtlCol="0" anchor="t"/>
          <a:lstStyle/>
          <a:p>
            <a:pPr marL="0" indent="0" algn="l">
              <a:lnSpc>
                <a:spcPts val="2250"/>
              </a:lnSpc>
              <a:buNone/>
            </a:pPr>
            <a:r>
              <a:rPr lang="en-US" sz="1450" b="1" dirty="0">
                <a:solidFill>
                  <a:srgbClr val="000000"/>
                </a:solidFill>
                <a:latin typeface="Nobile" pitchFamily="34" charset="0"/>
                <a:ea typeface="Nobile" pitchFamily="34" charset="-122"/>
                <a:cs typeface="Nobile" pitchFamily="34" charset="-120"/>
              </a:rPr>
              <a:t>PM Role:</a:t>
            </a:r>
            <a:r>
              <a:rPr lang="en-US" sz="1450" dirty="0">
                <a:solidFill>
                  <a:srgbClr val="000000"/>
                </a:solidFill>
                <a:latin typeface="Nobile" pitchFamily="34" charset="0"/>
                <a:ea typeface="Nobile" pitchFamily="34" charset="-122"/>
                <a:cs typeface="Nobile" pitchFamily="34" charset="-120"/>
              </a:rPr>
              <a:t> Bridge Agile execution with MLOps pipelines to ensure both speed and stability. Track model accuracy, deployment frequency, time to production, and model performance over time.</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86527" y="547568"/>
            <a:ext cx="10416183" cy="614482"/>
          </a:xfrm>
          <a:prstGeom prst="rect">
            <a:avLst/>
          </a:prstGeom>
          <a:noFill/>
          <a:ln/>
        </p:spPr>
        <p:txBody>
          <a:bodyPr wrap="none" lIns="0" tIns="0" rIns="0" bIns="0" rtlCol="0" anchor="t"/>
          <a:lstStyle/>
          <a:p>
            <a:pPr marL="0" indent="0" algn="l">
              <a:lnSpc>
                <a:spcPts val="4800"/>
              </a:lnSpc>
              <a:buNone/>
            </a:pPr>
            <a:r>
              <a:rPr lang="en-US" sz="3850" dirty="0">
                <a:solidFill>
                  <a:srgbClr val="1B1B27"/>
                </a:solidFill>
                <a:latin typeface="Alexandria" pitchFamily="34" charset="0"/>
                <a:ea typeface="Alexandria" pitchFamily="34" charset="-122"/>
                <a:cs typeface="Alexandria" pitchFamily="34" charset="-120"/>
              </a:rPr>
              <a:t>Shift #5: Drive Cross-Functional Alignment</a:t>
            </a:r>
            <a:endParaRPr lang="en-US" sz="3850" dirty="0"/>
          </a:p>
        </p:txBody>
      </p:sp>
      <p:sp>
        <p:nvSpPr>
          <p:cNvPr id="3" name="Text 1"/>
          <p:cNvSpPr/>
          <p:nvPr/>
        </p:nvSpPr>
        <p:spPr>
          <a:xfrm>
            <a:off x="786527" y="1551742"/>
            <a:ext cx="13057346" cy="626507"/>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AI programs live at the intersection of business, technology, and data. No single team owns the full picture — which is exactly why a Program Manager's alignment role is mission-critical.</a:t>
            </a:r>
            <a:endParaRPr lang="en-US" sz="1500" dirty="0"/>
          </a:p>
        </p:txBody>
      </p:sp>
      <p:pic>
        <p:nvPicPr>
          <p:cNvPr id="4" name="Image 0" descr="preencoded.png"/>
          <p:cNvPicPr>
            <a:picLocks noChangeAspect="1"/>
          </p:cNvPicPr>
          <p:nvPr/>
        </p:nvPicPr>
        <p:blipFill>
          <a:blip r:embed="rId3"/>
          <a:stretch>
            <a:fillRect/>
          </a:stretch>
        </p:blipFill>
        <p:spPr>
          <a:xfrm>
            <a:off x="3619381" y="2397442"/>
            <a:ext cx="7391638" cy="4125516"/>
          </a:xfrm>
          <a:prstGeom prst="rect">
            <a:avLst/>
          </a:prstGeom>
        </p:spPr>
      </p:pic>
      <p:pic>
        <p:nvPicPr>
          <p:cNvPr id="5" name="Image 1" descr="preencoded.png"/>
          <p:cNvPicPr>
            <a:picLocks noChangeAspect="1"/>
          </p:cNvPicPr>
          <p:nvPr/>
        </p:nvPicPr>
        <p:blipFill>
          <a:blip r:embed="rId4"/>
          <a:stretch>
            <a:fillRect/>
          </a:stretch>
        </p:blipFill>
        <p:spPr>
          <a:xfrm>
            <a:off x="3619381" y="2397442"/>
            <a:ext cx="7391638" cy="4125516"/>
          </a:xfrm>
          <a:prstGeom prst="rect">
            <a:avLst/>
          </a:prstGeom>
        </p:spPr>
      </p:pic>
      <p:sp>
        <p:nvSpPr>
          <p:cNvPr id="6" name="Text 2"/>
          <p:cNvSpPr/>
          <p:nvPr/>
        </p:nvSpPr>
        <p:spPr>
          <a:xfrm>
            <a:off x="786527" y="6742152"/>
            <a:ext cx="13057346" cy="939760"/>
          </a:xfrm>
          <a:prstGeom prst="rect">
            <a:avLst/>
          </a:prstGeom>
          <a:noFill/>
          <a:ln/>
        </p:spPr>
        <p:txBody>
          <a:bodyPr wrap="square" lIns="0" tIns="0" rIns="0" bIns="0" rtlCol="0" anchor="t"/>
          <a:lstStyle/>
          <a:p>
            <a:pPr marL="0" indent="0" algn="l">
              <a:lnSpc>
                <a:spcPts val="2450"/>
              </a:lnSpc>
              <a:buNone/>
            </a:pPr>
            <a:r>
              <a:rPr lang="en-US" sz="1500" dirty="0">
                <a:solidFill>
                  <a:srgbClr val="404155"/>
                </a:solidFill>
                <a:latin typeface="Nobile" pitchFamily="34" charset="0"/>
                <a:ea typeface="Nobile" pitchFamily="34" charset="-122"/>
                <a:cs typeface="Nobile" pitchFamily="34" charset="-120"/>
              </a:rPr>
              <a:t>Your job is to translate across these stakeholder groups — turning "model accuracy improved to 92%" into "we reduced claim denials by 18%, saving $2M annually." Use AI dashboards in Power BI or Tableau to maintain transparency and drive alignment at every level of the organization.</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104186"/>
            <a:ext cx="130428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Shift #6: Focus on Change Management and Adoption</a:t>
            </a:r>
            <a:endParaRPr lang="en-US" sz="3900" dirty="0"/>
          </a:p>
        </p:txBody>
      </p:sp>
      <p:sp>
        <p:nvSpPr>
          <p:cNvPr id="3" name="Text 1"/>
          <p:cNvSpPr/>
          <p:nvPr/>
        </p:nvSpPr>
        <p:spPr>
          <a:xfrm>
            <a:off x="793790" y="274117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Deployment is not adoption. The most technically advanced AI system will fail if the people it's designed to help don't trust it or use it. This is one of the most overlooked risks in enterprise AI programs.</a:t>
            </a:r>
            <a:endParaRPr lang="en-US" sz="1550" dirty="0"/>
          </a:p>
        </p:txBody>
      </p:sp>
      <p:sp>
        <p:nvSpPr>
          <p:cNvPr id="4" name="Shape 2"/>
          <p:cNvSpPr/>
          <p:nvPr/>
        </p:nvSpPr>
        <p:spPr>
          <a:xfrm>
            <a:off x="793790" y="3599497"/>
            <a:ext cx="4215289" cy="2459355"/>
          </a:xfrm>
          <a:prstGeom prst="roundRect">
            <a:avLst>
              <a:gd name="adj" fmla="val 4462"/>
            </a:avLst>
          </a:prstGeom>
          <a:solidFill>
            <a:srgbClr val="F9F9FF"/>
          </a:solidFill>
          <a:ln w="22860">
            <a:solidFill>
              <a:srgbClr val="B8C3DF"/>
            </a:solidFill>
            <a:prstDash val="solid"/>
          </a:ln>
        </p:spPr>
        <p:txBody>
          <a:bodyPr/>
          <a:lstStyle/>
          <a:p>
            <a:endParaRPr lang="en-US"/>
          </a:p>
        </p:txBody>
      </p:sp>
      <p:sp>
        <p:nvSpPr>
          <p:cNvPr id="5" name="Shape 3"/>
          <p:cNvSpPr/>
          <p:nvPr/>
        </p:nvSpPr>
        <p:spPr>
          <a:xfrm>
            <a:off x="770930" y="3599497"/>
            <a:ext cx="91440" cy="2459355"/>
          </a:xfrm>
          <a:prstGeom prst="roundRect">
            <a:avLst>
              <a:gd name="adj" fmla="val 91163"/>
            </a:avLst>
          </a:prstGeom>
          <a:solidFill>
            <a:srgbClr val="1B54DA"/>
          </a:solidFill>
          <a:ln/>
        </p:spPr>
        <p:txBody>
          <a:bodyPr/>
          <a:lstStyle/>
          <a:p>
            <a:endParaRPr lang="en-US"/>
          </a:p>
        </p:txBody>
      </p:sp>
      <p:sp>
        <p:nvSpPr>
          <p:cNvPr id="6" name="Text 4"/>
          <p:cNvSpPr/>
          <p:nvPr/>
        </p:nvSpPr>
        <p:spPr>
          <a:xfrm>
            <a:off x="1083588" y="3820716"/>
            <a:ext cx="3196114"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Resistance to Automation</a:t>
            </a:r>
            <a:endParaRPr lang="en-US" sz="1950" dirty="0"/>
          </a:p>
        </p:txBody>
      </p:sp>
      <p:sp>
        <p:nvSpPr>
          <p:cNvPr id="7" name="Text 5"/>
          <p:cNvSpPr/>
          <p:nvPr/>
        </p:nvSpPr>
        <p:spPr>
          <a:xfrm>
            <a:off x="1083588" y="4249936"/>
            <a:ext cx="3704273"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Employees fear job displacement. Address this directly by communicating </a:t>
            </a:r>
            <a:r>
              <a:rPr lang="en-US" sz="1550" b="1" dirty="0">
                <a:solidFill>
                  <a:srgbClr val="404155"/>
                </a:solidFill>
                <a:latin typeface="Nobile" pitchFamily="34" charset="0"/>
                <a:ea typeface="Nobile" pitchFamily="34" charset="-122"/>
                <a:cs typeface="Nobile" pitchFamily="34" charset="-120"/>
              </a:rPr>
              <a:t>"AI as augmentation, not replacement"</a:t>
            </a:r>
            <a:r>
              <a:rPr lang="en-US" sz="1550" dirty="0">
                <a:solidFill>
                  <a:srgbClr val="404155"/>
                </a:solidFill>
                <a:latin typeface="Nobile" pitchFamily="34" charset="0"/>
                <a:ea typeface="Nobile" pitchFamily="34" charset="-122"/>
                <a:cs typeface="Nobile" pitchFamily="34" charset="-120"/>
              </a:rPr>
              <a:t> — consistently and repeatedly.</a:t>
            </a:r>
            <a:endParaRPr lang="en-US" sz="1550" dirty="0"/>
          </a:p>
        </p:txBody>
      </p:sp>
      <p:sp>
        <p:nvSpPr>
          <p:cNvPr id="8" name="Shape 6"/>
          <p:cNvSpPr/>
          <p:nvPr/>
        </p:nvSpPr>
        <p:spPr>
          <a:xfrm>
            <a:off x="5207437" y="3599497"/>
            <a:ext cx="4215408" cy="2459355"/>
          </a:xfrm>
          <a:prstGeom prst="roundRect">
            <a:avLst>
              <a:gd name="adj" fmla="val 4462"/>
            </a:avLst>
          </a:prstGeom>
          <a:solidFill>
            <a:srgbClr val="F9F9FF"/>
          </a:solidFill>
          <a:ln w="22860">
            <a:solidFill>
              <a:srgbClr val="B8C3DF"/>
            </a:solidFill>
            <a:prstDash val="solid"/>
          </a:ln>
        </p:spPr>
        <p:txBody>
          <a:bodyPr/>
          <a:lstStyle/>
          <a:p>
            <a:endParaRPr lang="en-US"/>
          </a:p>
        </p:txBody>
      </p:sp>
      <p:sp>
        <p:nvSpPr>
          <p:cNvPr id="9" name="Shape 7"/>
          <p:cNvSpPr/>
          <p:nvPr/>
        </p:nvSpPr>
        <p:spPr>
          <a:xfrm>
            <a:off x="5184577" y="3599497"/>
            <a:ext cx="91440" cy="2459355"/>
          </a:xfrm>
          <a:prstGeom prst="roundRect">
            <a:avLst>
              <a:gd name="adj" fmla="val 91163"/>
            </a:avLst>
          </a:prstGeom>
          <a:solidFill>
            <a:srgbClr val="1B54DA"/>
          </a:solidFill>
          <a:ln/>
        </p:spPr>
        <p:txBody>
          <a:bodyPr/>
          <a:lstStyle/>
          <a:p>
            <a:endParaRPr lang="en-US"/>
          </a:p>
        </p:txBody>
      </p:sp>
      <p:sp>
        <p:nvSpPr>
          <p:cNvPr id="10" name="Text 8"/>
          <p:cNvSpPr/>
          <p:nvPr/>
        </p:nvSpPr>
        <p:spPr>
          <a:xfrm>
            <a:off x="5497235" y="3820716"/>
            <a:ext cx="325790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Lack of Trust in AI Outputs</a:t>
            </a:r>
            <a:endParaRPr lang="en-US" sz="1950" dirty="0"/>
          </a:p>
        </p:txBody>
      </p:sp>
      <p:sp>
        <p:nvSpPr>
          <p:cNvPr id="11" name="Text 9"/>
          <p:cNvSpPr/>
          <p:nvPr/>
        </p:nvSpPr>
        <p:spPr>
          <a:xfrm>
            <a:off x="5497235" y="4249936"/>
            <a:ext cx="3704392"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 explainable AI dashboards that show users </a:t>
            </a:r>
            <a:r>
              <a:rPr lang="en-US" sz="1550" i="1" dirty="0">
                <a:solidFill>
                  <a:srgbClr val="404155"/>
                </a:solidFill>
                <a:latin typeface="Nobile" pitchFamily="34" charset="0"/>
                <a:ea typeface="Nobile" pitchFamily="34" charset="-122"/>
                <a:cs typeface="Nobile" pitchFamily="34" charset="-120"/>
              </a:rPr>
              <a:t>why</a:t>
            </a:r>
            <a:r>
              <a:rPr lang="en-US" sz="1550" dirty="0">
                <a:solidFill>
                  <a:srgbClr val="404155"/>
                </a:solidFill>
                <a:latin typeface="Nobile" pitchFamily="34" charset="0"/>
                <a:ea typeface="Nobile" pitchFamily="34" charset="-122"/>
                <a:cs typeface="Nobile" pitchFamily="34" charset="-120"/>
              </a:rPr>
              <a:t> the model made a recommendation, not just what it recommended.</a:t>
            </a:r>
            <a:endParaRPr lang="en-US" sz="1550" dirty="0"/>
          </a:p>
        </p:txBody>
      </p:sp>
      <p:sp>
        <p:nvSpPr>
          <p:cNvPr id="12" name="Shape 10"/>
          <p:cNvSpPr/>
          <p:nvPr/>
        </p:nvSpPr>
        <p:spPr>
          <a:xfrm>
            <a:off x="9621203" y="3599497"/>
            <a:ext cx="4215289" cy="2459355"/>
          </a:xfrm>
          <a:prstGeom prst="roundRect">
            <a:avLst>
              <a:gd name="adj" fmla="val 4462"/>
            </a:avLst>
          </a:prstGeom>
          <a:solidFill>
            <a:srgbClr val="F9F9FF"/>
          </a:solidFill>
          <a:ln w="22860">
            <a:solidFill>
              <a:srgbClr val="B8C3DF"/>
            </a:solidFill>
            <a:prstDash val="solid"/>
          </a:ln>
        </p:spPr>
        <p:txBody>
          <a:bodyPr/>
          <a:lstStyle/>
          <a:p>
            <a:endParaRPr lang="en-US"/>
          </a:p>
        </p:txBody>
      </p:sp>
      <p:sp>
        <p:nvSpPr>
          <p:cNvPr id="13" name="Shape 11"/>
          <p:cNvSpPr/>
          <p:nvPr/>
        </p:nvSpPr>
        <p:spPr>
          <a:xfrm>
            <a:off x="9598343" y="3599497"/>
            <a:ext cx="91440" cy="2459355"/>
          </a:xfrm>
          <a:prstGeom prst="roundRect">
            <a:avLst>
              <a:gd name="adj" fmla="val 91163"/>
            </a:avLst>
          </a:prstGeom>
          <a:solidFill>
            <a:srgbClr val="1B54DA"/>
          </a:solidFill>
          <a:ln/>
        </p:spPr>
        <p:txBody>
          <a:bodyPr/>
          <a:lstStyle/>
          <a:p>
            <a:endParaRPr lang="en-US"/>
          </a:p>
        </p:txBody>
      </p:sp>
      <p:sp>
        <p:nvSpPr>
          <p:cNvPr id="14" name="Text 12"/>
          <p:cNvSpPr/>
          <p:nvPr/>
        </p:nvSpPr>
        <p:spPr>
          <a:xfrm>
            <a:off x="9911001" y="3820716"/>
            <a:ext cx="314325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Training and Enablement</a:t>
            </a:r>
            <a:endParaRPr lang="en-US" sz="1950" dirty="0"/>
          </a:p>
        </p:txBody>
      </p:sp>
      <p:sp>
        <p:nvSpPr>
          <p:cNvPr id="15" name="Text 13"/>
          <p:cNvSpPr/>
          <p:nvPr/>
        </p:nvSpPr>
        <p:spPr>
          <a:xfrm>
            <a:off x="9911001" y="4249936"/>
            <a:ext cx="3704273"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Partner with Change Management teams to deliver role-specific training that builds confidence and capability across user groups.</a:t>
            </a:r>
            <a:endParaRPr lang="en-US" sz="1550" dirty="0"/>
          </a:p>
        </p:txBody>
      </p:sp>
      <p:sp>
        <p:nvSpPr>
          <p:cNvPr id="16" name="Shape 14"/>
          <p:cNvSpPr/>
          <p:nvPr/>
        </p:nvSpPr>
        <p:spPr>
          <a:xfrm>
            <a:off x="793790" y="6282095"/>
            <a:ext cx="13042821" cy="843201"/>
          </a:xfrm>
          <a:prstGeom prst="roundRect">
            <a:avLst>
              <a:gd name="adj" fmla="val 9886"/>
            </a:avLst>
          </a:prstGeom>
          <a:solidFill>
            <a:srgbClr val="BBCDF7"/>
          </a:solidFill>
          <a:ln/>
        </p:spPr>
        <p:txBody>
          <a:bodyPr/>
          <a:lstStyle/>
          <a:p>
            <a:endParaRPr lang="en-US"/>
          </a:p>
        </p:txBody>
      </p:sp>
      <p:pic>
        <p:nvPicPr>
          <p:cNvPr id="17" name="Image 0" descr="preencoded.png"/>
          <p:cNvPicPr>
            <a:picLocks noChangeAspect="1"/>
          </p:cNvPicPr>
          <p:nvPr/>
        </p:nvPicPr>
        <p:blipFill>
          <a:blip r:embed="rId3"/>
          <a:stretch>
            <a:fillRect/>
          </a:stretch>
        </p:blipFill>
        <p:spPr>
          <a:xfrm>
            <a:off x="992148" y="6569750"/>
            <a:ext cx="248007" cy="198358"/>
          </a:xfrm>
          <a:prstGeom prst="rect">
            <a:avLst/>
          </a:prstGeom>
        </p:spPr>
      </p:pic>
      <p:sp>
        <p:nvSpPr>
          <p:cNvPr id="18" name="Text 15"/>
          <p:cNvSpPr/>
          <p:nvPr/>
        </p:nvSpPr>
        <p:spPr>
          <a:xfrm>
            <a:off x="1438513" y="6529983"/>
            <a:ext cx="12199739" cy="317540"/>
          </a:xfrm>
          <a:prstGeom prst="rect">
            <a:avLst/>
          </a:prstGeom>
          <a:noFill/>
          <a:ln/>
        </p:spPr>
        <p:txBody>
          <a:bodyPr wrap="none" lIns="0" tIns="0" rIns="0" bIns="0" rtlCol="0" anchor="t"/>
          <a:lstStyle/>
          <a:p>
            <a:pPr marL="0" indent="0" algn="l">
              <a:lnSpc>
                <a:spcPts val="2500"/>
              </a:lnSpc>
              <a:buNone/>
            </a:pPr>
            <a:r>
              <a:rPr lang="en-US" sz="1550" b="1" dirty="0">
                <a:solidFill>
                  <a:srgbClr val="000000"/>
                </a:solidFill>
                <a:latin typeface="Nobile" pitchFamily="34" charset="0"/>
                <a:ea typeface="Nobile" pitchFamily="34" charset="-122"/>
                <a:cs typeface="Nobile" pitchFamily="34" charset="-120"/>
              </a:rPr>
              <a:t>Success Metric:</a:t>
            </a:r>
            <a:r>
              <a:rPr lang="en-US" sz="1550" dirty="0">
                <a:solidFill>
                  <a:srgbClr val="000000"/>
                </a:solidFill>
                <a:latin typeface="Nobile" pitchFamily="34" charset="0"/>
                <a:ea typeface="Nobile" pitchFamily="34" charset="-122"/>
                <a:cs typeface="Nobile" pitchFamily="34" charset="-120"/>
              </a:rPr>
              <a:t> Track </a:t>
            </a:r>
            <a:r>
              <a:rPr lang="en-US" sz="1550" b="1" dirty="0">
                <a:solidFill>
                  <a:srgbClr val="000000"/>
                </a:solidFill>
                <a:latin typeface="Nobile" pitchFamily="34" charset="0"/>
                <a:ea typeface="Nobile" pitchFamily="34" charset="-122"/>
                <a:cs typeface="Nobile" pitchFamily="34" charset="-120"/>
              </a:rPr>
              <a:t>adoption rate</a:t>
            </a:r>
            <a:r>
              <a:rPr lang="en-US" sz="1550" dirty="0">
                <a:solidFill>
                  <a:srgbClr val="000000"/>
                </a:solidFill>
                <a:latin typeface="Nobile" pitchFamily="34" charset="0"/>
                <a:ea typeface="Nobile" pitchFamily="34" charset="-122"/>
                <a:cs typeface="Nobile" pitchFamily="34" charset="-120"/>
              </a:rPr>
              <a:t> — not just deployment. A deployed model nobody uses is a failed initiative.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1854875"/>
            <a:ext cx="904851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Shift #7: Manage AI Risks Proactively</a:t>
            </a:r>
            <a:endParaRPr lang="en-US" sz="3900" dirty="0"/>
          </a:p>
        </p:txBody>
      </p:sp>
      <p:sp>
        <p:nvSpPr>
          <p:cNvPr id="3" name="Text 1"/>
          <p:cNvSpPr/>
          <p:nvPr/>
        </p:nvSpPr>
        <p:spPr>
          <a:xfrm>
            <a:off x="793790" y="2871788"/>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Unlike traditional project risks, AI risks are dynamic and continuous. They don't disappear at go-live — they evolve. Program Managers must embed risk management into every phase of the AI lifecycle, not just the launch phase.</a:t>
            </a:r>
            <a:endParaRPr lang="en-US" sz="1550" dirty="0"/>
          </a:p>
        </p:txBody>
      </p:sp>
      <p:pic>
        <p:nvPicPr>
          <p:cNvPr id="4" name="Image 0" descr="preencoded.png"/>
          <p:cNvPicPr>
            <a:picLocks noChangeAspect="1"/>
          </p:cNvPicPr>
          <p:nvPr/>
        </p:nvPicPr>
        <p:blipFill>
          <a:blip r:embed="rId3"/>
          <a:stretch>
            <a:fillRect/>
          </a:stretch>
        </p:blipFill>
        <p:spPr>
          <a:xfrm>
            <a:off x="793790" y="3730109"/>
            <a:ext cx="919996" cy="919996"/>
          </a:xfrm>
          <a:prstGeom prst="rect">
            <a:avLst/>
          </a:prstGeom>
        </p:spPr>
      </p:pic>
      <p:sp>
        <p:nvSpPr>
          <p:cNvPr id="5" name="Text 2"/>
          <p:cNvSpPr/>
          <p:nvPr/>
        </p:nvSpPr>
        <p:spPr>
          <a:xfrm>
            <a:off x="1961793" y="3730109"/>
            <a:ext cx="3014186" cy="930473"/>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Model Drift &amp; Performance Degradation</a:t>
            </a:r>
            <a:endParaRPr lang="en-US" sz="1950" dirty="0"/>
          </a:p>
        </p:txBody>
      </p:sp>
      <p:sp>
        <p:nvSpPr>
          <p:cNvPr id="6" name="Text 3"/>
          <p:cNvSpPr/>
          <p:nvPr/>
        </p:nvSpPr>
        <p:spPr>
          <a:xfrm>
            <a:off x="1961793" y="4779645"/>
            <a:ext cx="3014186"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Real-world data patterns shift over time. Establish continuous monitoring with automated alerts and scheduled retraining cycles to maintain accuracy.</a:t>
            </a:r>
            <a:endParaRPr lang="en-US" sz="1550" dirty="0"/>
          </a:p>
        </p:txBody>
      </p:sp>
      <p:pic>
        <p:nvPicPr>
          <p:cNvPr id="7" name="Image 1" descr="preencoded.png"/>
          <p:cNvPicPr>
            <a:picLocks noChangeAspect="1"/>
          </p:cNvPicPr>
          <p:nvPr/>
        </p:nvPicPr>
        <p:blipFill>
          <a:blip r:embed="rId4"/>
          <a:stretch>
            <a:fillRect/>
          </a:stretch>
        </p:blipFill>
        <p:spPr>
          <a:xfrm>
            <a:off x="5223986" y="3730109"/>
            <a:ext cx="919996" cy="919996"/>
          </a:xfrm>
          <a:prstGeom prst="rect">
            <a:avLst/>
          </a:prstGeom>
        </p:spPr>
      </p:pic>
      <p:sp>
        <p:nvSpPr>
          <p:cNvPr id="8" name="Text 4"/>
          <p:cNvSpPr/>
          <p:nvPr/>
        </p:nvSpPr>
        <p:spPr>
          <a:xfrm>
            <a:off x="6391989" y="3730109"/>
            <a:ext cx="3014305"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Data Bias &amp; Quality Failures</a:t>
            </a:r>
            <a:endParaRPr lang="en-US" sz="1950" dirty="0"/>
          </a:p>
        </p:txBody>
      </p:sp>
      <p:sp>
        <p:nvSpPr>
          <p:cNvPr id="9" name="Text 5"/>
          <p:cNvSpPr/>
          <p:nvPr/>
        </p:nvSpPr>
        <p:spPr>
          <a:xfrm>
            <a:off x="6391989" y="4469487"/>
            <a:ext cx="3014305"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Biased training data produces biased models. Maintain AI-specific risk registers and conduct regular data audits to catch issues before they reach production.</a:t>
            </a:r>
            <a:endParaRPr lang="en-US" sz="1550" dirty="0"/>
          </a:p>
        </p:txBody>
      </p:sp>
      <p:pic>
        <p:nvPicPr>
          <p:cNvPr id="10" name="Image 2" descr="preencoded.png"/>
          <p:cNvPicPr>
            <a:picLocks noChangeAspect="1"/>
          </p:cNvPicPr>
          <p:nvPr/>
        </p:nvPicPr>
        <p:blipFill>
          <a:blip r:embed="rId5"/>
          <a:stretch>
            <a:fillRect/>
          </a:stretch>
        </p:blipFill>
        <p:spPr>
          <a:xfrm>
            <a:off x="9654302" y="3730109"/>
            <a:ext cx="919996" cy="919996"/>
          </a:xfrm>
          <a:prstGeom prst="rect">
            <a:avLst/>
          </a:prstGeom>
        </p:spPr>
      </p:pic>
      <p:sp>
        <p:nvSpPr>
          <p:cNvPr id="11" name="Text 6"/>
          <p:cNvSpPr/>
          <p:nvPr/>
        </p:nvSpPr>
        <p:spPr>
          <a:xfrm>
            <a:off x="10822305" y="3730109"/>
            <a:ext cx="264402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Regulatory Violations</a:t>
            </a:r>
            <a:endParaRPr lang="en-US" sz="1950" dirty="0"/>
          </a:p>
        </p:txBody>
      </p:sp>
      <p:sp>
        <p:nvSpPr>
          <p:cNvPr id="12" name="Text 7"/>
          <p:cNvSpPr/>
          <p:nvPr/>
        </p:nvSpPr>
        <p:spPr>
          <a:xfrm>
            <a:off x="10822305" y="4159329"/>
            <a:ext cx="3014305"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HIPAA, GDPR, and financial standards impose strict requirements. Build AI audit readiness into your governance framework from day one — not as an afterthought.</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TotalTime>
  <Words>2002</Words>
  <Application>Microsoft Office PowerPoint</Application>
  <PresentationFormat>Custom</PresentationFormat>
  <Paragraphs>173</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Alexandria Light</vt:lpstr>
      <vt:lpstr>Alexandria</vt:lpstr>
      <vt:lpstr>Arial</vt:lpstr>
      <vt:lpstr>Nobile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2026-03-18T21:34:22Z</dcterms:created>
  <dcterms:modified xsi:type="dcterms:W3CDTF">2026-03-18T22:14:02Z</dcterms:modified>
</cp:coreProperties>
</file>