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4630400" cy="8229600"/>
  <p:notesSz cx="8229600" cy="14630400"/>
  <p:embeddedFontLst>
    <p:embeddedFont>
      <p:font typeface="Instrument Sans Medium" panose="020B0604020202020204" charset="0"/>
      <p:regular r:id="rId19"/>
    </p:embeddedFont>
    <p:embeddedFont>
      <p:font typeface="Instrument Sans Semi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79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69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573871" y="640907"/>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Top 12 Essential KPIs for Project Management Success</a:t>
            </a:r>
            <a:endParaRPr lang="en-US" sz="4450" dirty="0"/>
          </a:p>
        </p:txBody>
      </p:sp>
      <p:sp>
        <p:nvSpPr>
          <p:cNvPr id="4" name="Text 1"/>
          <p:cNvSpPr/>
          <p:nvPr/>
        </p:nvSpPr>
        <p:spPr>
          <a:xfrm>
            <a:off x="573871" y="3058384"/>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Discover the 12 critical KPIs that transform good project managers into great ones. These metrics will help you deliver exceptional results consistently.</a:t>
            </a:r>
            <a:endParaRPr lang="en-US" sz="1750" dirty="0"/>
          </a:p>
        </p:txBody>
      </p:sp>
      <p:pic>
        <p:nvPicPr>
          <p:cNvPr id="8" name="Image 1" descr="preencoded.png">
            <a:extLst>
              <a:ext uri="{FF2B5EF4-FFF2-40B4-BE49-F238E27FC236}">
                <a16:creationId xmlns:a16="http://schemas.microsoft.com/office/drawing/2014/main" id="{5AB2CD5D-5387-40FE-D90A-205F8EADCB11}"/>
              </a:ext>
            </a:extLst>
          </p:cNvPr>
          <p:cNvPicPr>
            <a:picLocks noChangeAspect="1"/>
          </p:cNvPicPr>
          <p:nvPr/>
        </p:nvPicPr>
        <p:blipFill>
          <a:blip r:embed="rId4"/>
          <a:stretch>
            <a:fillRect/>
          </a:stretch>
        </p:blipFill>
        <p:spPr>
          <a:xfrm>
            <a:off x="573871" y="4440396"/>
            <a:ext cx="7176505" cy="1199031"/>
          </a:xfrm>
          <a:prstGeom prst="rect">
            <a:avLst/>
          </a:prstGeom>
        </p:spPr>
      </p:pic>
      <p:sp>
        <p:nvSpPr>
          <p:cNvPr id="10" name="TextBox 9">
            <a:extLst>
              <a:ext uri="{FF2B5EF4-FFF2-40B4-BE49-F238E27FC236}">
                <a16:creationId xmlns:a16="http://schemas.microsoft.com/office/drawing/2014/main" id="{4F9EE30E-1E7F-FE91-C308-763CF84EA649}"/>
              </a:ext>
            </a:extLst>
          </p:cNvPr>
          <p:cNvSpPr txBox="1"/>
          <p:nvPr/>
        </p:nvSpPr>
        <p:spPr>
          <a:xfrm>
            <a:off x="504522" y="5932731"/>
            <a:ext cx="8164915" cy="1669368"/>
          </a:xfrm>
          <a:prstGeom prst="rect">
            <a:avLst/>
          </a:prstGeom>
          <a:noFill/>
        </p:spPr>
        <p:txBody>
          <a:bodyPr wrap="square">
            <a:sp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#ProjectManagement #KPI #ProjectMetrics #ProjectSuccess #AgileMetrics #PMO #ScheduleVariance #CostPerformance #ProjectTracking #AgileProjectManagement #ProgramManagement #EarnedValueManagement #ProjectDashboard #PowerBI #TeamVelocity #CSAT #ProjectROI #ManagingProjectsTheAgileWay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71644" y="606266"/>
            <a:ext cx="7472363" cy="689015"/>
          </a:xfrm>
          <a:prstGeom prst="rect">
            <a:avLst/>
          </a:prstGeom>
          <a:noFill/>
          <a:ln/>
        </p:spPr>
        <p:txBody>
          <a:bodyPr wrap="none" lIns="0" tIns="0" rIns="0" bIns="0" rtlCol="0" anchor="t"/>
          <a:lstStyle/>
          <a:p>
            <a:pPr marL="0" indent="0" algn="l">
              <a:lnSpc>
                <a:spcPts val="5400"/>
              </a:lnSpc>
              <a:buNone/>
            </a:pPr>
            <a:r>
              <a:rPr lang="en-US" sz="4300" dirty="0">
                <a:solidFill>
                  <a:srgbClr val="091C53"/>
                </a:solidFill>
                <a:latin typeface="Instrument Sans Semi Bold" pitchFamily="34" charset="0"/>
                <a:ea typeface="Instrument Sans Semi Bold" pitchFamily="34" charset="-122"/>
                <a:cs typeface="Instrument Sans Semi Bold" pitchFamily="34" charset="-120"/>
              </a:rPr>
              <a:t>Risk Mitigation Effectiveness</a:t>
            </a:r>
            <a:endParaRPr lang="en-US" sz="4300" dirty="0"/>
          </a:p>
        </p:txBody>
      </p:sp>
      <p:sp>
        <p:nvSpPr>
          <p:cNvPr id="3" name="Text 1"/>
          <p:cNvSpPr/>
          <p:nvPr/>
        </p:nvSpPr>
        <p:spPr>
          <a:xfrm>
            <a:off x="821865" y="1654993"/>
            <a:ext cx="12756475" cy="1201460"/>
          </a:xfrm>
          <a:prstGeom prst="rect">
            <a:avLst/>
          </a:prstGeom>
          <a:noFill/>
          <a:ln/>
        </p:spPr>
        <p:txBody>
          <a:bodyPr wrap="squar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Risk mitigation is the action you take to reduce threats and ensure resiliency. When you mitigate risk, you are taking steps to reduce adverse effects. It is important to remember that mitigating risk is not just about fixing vulnerabilities—it’s also about reducing the impact of any potential threat.</a:t>
            </a:r>
            <a:endParaRPr lang="en-US" sz="1700" dirty="0"/>
          </a:p>
        </p:txBody>
      </p:sp>
      <p:sp>
        <p:nvSpPr>
          <p:cNvPr id="5" name="Text 3"/>
          <p:cNvSpPr/>
          <p:nvPr/>
        </p:nvSpPr>
        <p:spPr>
          <a:xfrm>
            <a:off x="1938099" y="3833455"/>
            <a:ext cx="2756178" cy="344448"/>
          </a:xfrm>
          <a:prstGeom prst="rect">
            <a:avLst/>
          </a:prstGeom>
          <a:noFill/>
          <a:ln/>
        </p:spPr>
        <p:txBody>
          <a:bodyPr wrap="none" lIns="0" tIns="0" rIns="0" bIns="0" rtlCol="0" anchor="t"/>
          <a:lstStyle/>
          <a:p>
            <a:pPr marL="0" indent="0" algn="r">
              <a:lnSpc>
                <a:spcPts val="2700"/>
              </a:lnSpc>
              <a:buNone/>
            </a:pPr>
            <a:r>
              <a:rPr lang="en-US" sz="2150" dirty="0">
                <a:solidFill>
                  <a:srgbClr val="1E3063"/>
                </a:solidFill>
                <a:latin typeface="Instrument Sans Semi Bold" pitchFamily="34" charset="0"/>
                <a:ea typeface="Instrument Sans Semi Bold" pitchFamily="34" charset="-122"/>
                <a:cs typeface="Instrument Sans Semi Bold" pitchFamily="34" charset="-120"/>
              </a:rPr>
              <a:t>Identified Risks</a:t>
            </a:r>
            <a:endParaRPr lang="en-US" sz="2150" dirty="0"/>
          </a:p>
        </p:txBody>
      </p:sp>
      <p:sp>
        <p:nvSpPr>
          <p:cNvPr id="6" name="Text 4"/>
          <p:cNvSpPr/>
          <p:nvPr/>
        </p:nvSpPr>
        <p:spPr>
          <a:xfrm>
            <a:off x="771644" y="4310182"/>
            <a:ext cx="3922633" cy="352782"/>
          </a:xfrm>
          <a:prstGeom prst="rect">
            <a:avLst/>
          </a:prstGeom>
          <a:noFill/>
          <a:ln/>
        </p:spPr>
        <p:txBody>
          <a:bodyPr wrap="none" lIns="0" tIns="0" rIns="0" bIns="0" rtlCol="0" anchor="t"/>
          <a:lstStyle/>
          <a:p>
            <a:pPr marL="0" indent="0" algn="r">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Total project risks identified: 37</a:t>
            </a:r>
            <a:endParaRPr lang="en-US" sz="1700" dirty="0"/>
          </a:p>
        </p:txBody>
      </p:sp>
      <p:pic>
        <p:nvPicPr>
          <p:cNvPr id="7" name="Image 0" descr="preencoded.png"/>
          <p:cNvPicPr>
            <a:picLocks noChangeAspect="1"/>
          </p:cNvPicPr>
          <p:nvPr/>
        </p:nvPicPr>
        <p:blipFill>
          <a:blip r:embed="rId3"/>
          <a:stretch>
            <a:fillRect/>
          </a:stretch>
        </p:blipFill>
        <p:spPr>
          <a:xfrm>
            <a:off x="5024914" y="3185755"/>
            <a:ext cx="4580453" cy="4580453"/>
          </a:xfrm>
          <a:prstGeom prst="rect">
            <a:avLst/>
          </a:prstGeom>
        </p:spPr>
      </p:pic>
      <p:pic>
        <p:nvPicPr>
          <p:cNvPr id="8" name="Image 1" descr="preencoded.png"/>
          <p:cNvPicPr>
            <a:picLocks noChangeAspect="1"/>
          </p:cNvPicPr>
          <p:nvPr/>
        </p:nvPicPr>
        <p:blipFill>
          <a:blip r:embed="rId4"/>
          <a:stretch>
            <a:fillRect/>
          </a:stretch>
        </p:blipFill>
        <p:spPr>
          <a:xfrm>
            <a:off x="6016526" y="4136172"/>
            <a:ext cx="329803" cy="412313"/>
          </a:xfrm>
          <a:prstGeom prst="rect">
            <a:avLst/>
          </a:prstGeom>
        </p:spPr>
      </p:pic>
      <p:sp>
        <p:nvSpPr>
          <p:cNvPr id="9" name="Text 5"/>
          <p:cNvSpPr/>
          <p:nvPr/>
        </p:nvSpPr>
        <p:spPr>
          <a:xfrm>
            <a:off x="9936004" y="3833455"/>
            <a:ext cx="2756178" cy="344448"/>
          </a:xfrm>
          <a:prstGeom prst="rect">
            <a:avLst/>
          </a:prstGeom>
          <a:noFill/>
          <a:ln/>
        </p:spPr>
        <p:txBody>
          <a:bodyPr wrap="none" lIns="0" tIns="0" rIns="0" bIns="0" rtlCol="0" anchor="t"/>
          <a:lstStyle/>
          <a:p>
            <a:pPr marL="0" indent="0" algn="l">
              <a:lnSpc>
                <a:spcPts val="2700"/>
              </a:lnSpc>
              <a:buNone/>
            </a:pPr>
            <a:r>
              <a:rPr lang="en-US" sz="2150" dirty="0">
                <a:solidFill>
                  <a:srgbClr val="1E3063"/>
                </a:solidFill>
                <a:latin typeface="Instrument Sans Semi Bold" pitchFamily="34" charset="0"/>
                <a:ea typeface="Instrument Sans Semi Bold" pitchFamily="34" charset="-122"/>
                <a:cs typeface="Instrument Sans Semi Bold" pitchFamily="34" charset="-120"/>
              </a:rPr>
              <a:t>Resolved Risks</a:t>
            </a:r>
            <a:endParaRPr lang="en-US" sz="2150" dirty="0"/>
          </a:p>
        </p:txBody>
      </p:sp>
      <p:sp>
        <p:nvSpPr>
          <p:cNvPr id="10" name="Text 6"/>
          <p:cNvSpPr/>
          <p:nvPr/>
        </p:nvSpPr>
        <p:spPr>
          <a:xfrm>
            <a:off x="9936004" y="4310182"/>
            <a:ext cx="3922752" cy="352782"/>
          </a:xfrm>
          <a:prstGeom prst="rect">
            <a:avLst/>
          </a:prstGeom>
          <a:noFill/>
          <a:ln/>
        </p:spPr>
        <p:txBody>
          <a:bodyPr wrap="non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Successfully mitigated: 21 (57%)</a:t>
            </a:r>
            <a:endParaRPr lang="en-US" sz="1700" dirty="0"/>
          </a:p>
        </p:txBody>
      </p:sp>
      <p:pic>
        <p:nvPicPr>
          <p:cNvPr id="11" name="Image 2" descr="preencoded.png"/>
          <p:cNvPicPr>
            <a:picLocks noChangeAspect="1"/>
          </p:cNvPicPr>
          <p:nvPr/>
        </p:nvPicPr>
        <p:blipFill>
          <a:blip r:embed="rId5"/>
          <a:stretch>
            <a:fillRect/>
          </a:stretch>
        </p:blipFill>
        <p:spPr>
          <a:xfrm>
            <a:off x="5024914" y="3185755"/>
            <a:ext cx="4580453" cy="4580453"/>
          </a:xfrm>
          <a:prstGeom prst="rect">
            <a:avLst/>
          </a:prstGeom>
        </p:spPr>
      </p:pic>
      <p:pic>
        <p:nvPicPr>
          <p:cNvPr id="12" name="Image 3" descr="preencoded.png"/>
          <p:cNvPicPr>
            <a:picLocks noChangeAspect="1"/>
          </p:cNvPicPr>
          <p:nvPr/>
        </p:nvPicPr>
        <p:blipFill>
          <a:blip r:embed="rId6"/>
          <a:stretch>
            <a:fillRect/>
          </a:stretch>
        </p:blipFill>
        <p:spPr>
          <a:xfrm>
            <a:off x="8283714" y="4136172"/>
            <a:ext cx="329803" cy="412313"/>
          </a:xfrm>
          <a:prstGeom prst="rect">
            <a:avLst/>
          </a:prstGeom>
        </p:spPr>
      </p:pic>
      <p:sp>
        <p:nvSpPr>
          <p:cNvPr id="13" name="Text 7"/>
          <p:cNvSpPr/>
          <p:nvPr/>
        </p:nvSpPr>
        <p:spPr>
          <a:xfrm>
            <a:off x="9936004" y="6289000"/>
            <a:ext cx="2756178" cy="344448"/>
          </a:xfrm>
          <a:prstGeom prst="rect">
            <a:avLst/>
          </a:prstGeom>
          <a:noFill/>
          <a:ln/>
        </p:spPr>
        <p:txBody>
          <a:bodyPr wrap="none" lIns="0" tIns="0" rIns="0" bIns="0" rtlCol="0" anchor="t"/>
          <a:lstStyle/>
          <a:p>
            <a:pPr marL="0" indent="0" algn="l">
              <a:lnSpc>
                <a:spcPts val="2700"/>
              </a:lnSpc>
              <a:buNone/>
            </a:pPr>
            <a:r>
              <a:rPr lang="en-US" sz="2150" dirty="0">
                <a:solidFill>
                  <a:srgbClr val="1E3063"/>
                </a:solidFill>
                <a:latin typeface="Instrument Sans Semi Bold" pitchFamily="34" charset="0"/>
                <a:ea typeface="Instrument Sans Semi Bold" pitchFamily="34" charset="-122"/>
                <a:cs typeface="Instrument Sans Semi Bold" pitchFamily="34" charset="-120"/>
              </a:rPr>
              <a:t>Active Risks</a:t>
            </a:r>
            <a:endParaRPr lang="en-US" sz="2150" dirty="0"/>
          </a:p>
        </p:txBody>
      </p:sp>
      <p:sp>
        <p:nvSpPr>
          <p:cNvPr id="14" name="Text 8"/>
          <p:cNvSpPr/>
          <p:nvPr/>
        </p:nvSpPr>
        <p:spPr>
          <a:xfrm>
            <a:off x="9936004" y="6765727"/>
            <a:ext cx="3922752" cy="352782"/>
          </a:xfrm>
          <a:prstGeom prst="rect">
            <a:avLst/>
          </a:prstGeom>
          <a:noFill/>
          <a:ln/>
        </p:spPr>
        <p:txBody>
          <a:bodyPr wrap="non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Currently monitoring: 12 (32%)</a:t>
            </a:r>
            <a:endParaRPr lang="en-US" sz="1700" dirty="0"/>
          </a:p>
        </p:txBody>
      </p:sp>
      <p:pic>
        <p:nvPicPr>
          <p:cNvPr id="15" name="Image 4" descr="preencoded.png"/>
          <p:cNvPicPr>
            <a:picLocks noChangeAspect="1"/>
          </p:cNvPicPr>
          <p:nvPr/>
        </p:nvPicPr>
        <p:blipFill>
          <a:blip r:embed="rId7"/>
          <a:stretch>
            <a:fillRect/>
          </a:stretch>
        </p:blipFill>
        <p:spPr>
          <a:xfrm>
            <a:off x="5024914" y="3185755"/>
            <a:ext cx="4580453" cy="4580453"/>
          </a:xfrm>
          <a:prstGeom prst="rect">
            <a:avLst/>
          </a:prstGeom>
        </p:spPr>
      </p:pic>
      <p:pic>
        <p:nvPicPr>
          <p:cNvPr id="16" name="Image 5" descr="preencoded.png"/>
          <p:cNvPicPr>
            <a:picLocks noChangeAspect="1"/>
          </p:cNvPicPr>
          <p:nvPr/>
        </p:nvPicPr>
        <p:blipFill>
          <a:blip r:embed="rId8"/>
          <a:stretch>
            <a:fillRect/>
          </a:stretch>
        </p:blipFill>
        <p:spPr>
          <a:xfrm>
            <a:off x="8283714" y="6403360"/>
            <a:ext cx="329803" cy="412313"/>
          </a:xfrm>
          <a:prstGeom prst="rect">
            <a:avLst/>
          </a:prstGeom>
        </p:spPr>
      </p:pic>
      <p:sp>
        <p:nvSpPr>
          <p:cNvPr id="17" name="Text 9"/>
          <p:cNvSpPr/>
          <p:nvPr/>
        </p:nvSpPr>
        <p:spPr>
          <a:xfrm>
            <a:off x="1938099" y="6289000"/>
            <a:ext cx="2756178" cy="344448"/>
          </a:xfrm>
          <a:prstGeom prst="rect">
            <a:avLst/>
          </a:prstGeom>
          <a:noFill/>
          <a:ln/>
        </p:spPr>
        <p:txBody>
          <a:bodyPr wrap="none" lIns="0" tIns="0" rIns="0" bIns="0" rtlCol="0" anchor="t"/>
          <a:lstStyle/>
          <a:p>
            <a:pPr marL="0" indent="0" algn="r">
              <a:lnSpc>
                <a:spcPts val="2700"/>
              </a:lnSpc>
              <a:buNone/>
            </a:pPr>
            <a:r>
              <a:rPr lang="en-US" sz="2150" dirty="0">
                <a:solidFill>
                  <a:srgbClr val="1E3063"/>
                </a:solidFill>
                <a:latin typeface="Instrument Sans Semi Bold" pitchFamily="34" charset="0"/>
                <a:ea typeface="Instrument Sans Semi Bold" pitchFamily="34" charset="-122"/>
                <a:cs typeface="Instrument Sans Semi Bold" pitchFamily="34" charset="-120"/>
              </a:rPr>
              <a:t>Materialized Risks</a:t>
            </a:r>
            <a:endParaRPr lang="en-US" sz="2150" dirty="0"/>
          </a:p>
        </p:txBody>
      </p:sp>
      <p:sp>
        <p:nvSpPr>
          <p:cNvPr id="18" name="Text 10"/>
          <p:cNvSpPr/>
          <p:nvPr/>
        </p:nvSpPr>
        <p:spPr>
          <a:xfrm>
            <a:off x="771644" y="6765727"/>
            <a:ext cx="3922633" cy="352782"/>
          </a:xfrm>
          <a:prstGeom prst="rect">
            <a:avLst/>
          </a:prstGeom>
          <a:noFill/>
          <a:ln/>
        </p:spPr>
        <p:txBody>
          <a:bodyPr wrap="none" lIns="0" tIns="0" rIns="0" bIns="0" rtlCol="0" anchor="t"/>
          <a:lstStyle/>
          <a:p>
            <a:pPr marL="0" indent="0" algn="r">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Became issues: 4 (11%)</a:t>
            </a:r>
            <a:endParaRPr lang="en-US" sz="1700" dirty="0"/>
          </a:p>
        </p:txBody>
      </p:sp>
      <p:pic>
        <p:nvPicPr>
          <p:cNvPr id="19" name="Image 6" descr="preencoded.png"/>
          <p:cNvPicPr>
            <a:picLocks noChangeAspect="1"/>
          </p:cNvPicPr>
          <p:nvPr/>
        </p:nvPicPr>
        <p:blipFill>
          <a:blip r:embed="rId9"/>
          <a:stretch>
            <a:fillRect/>
          </a:stretch>
        </p:blipFill>
        <p:spPr>
          <a:xfrm>
            <a:off x="5024914" y="3185755"/>
            <a:ext cx="4580453" cy="4580453"/>
          </a:xfrm>
          <a:prstGeom prst="rect">
            <a:avLst/>
          </a:prstGeom>
        </p:spPr>
      </p:pic>
      <p:pic>
        <p:nvPicPr>
          <p:cNvPr id="20" name="Image 7" descr="preencoded.png"/>
          <p:cNvPicPr>
            <a:picLocks noChangeAspect="1"/>
          </p:cNvPicPr>
          <p:nvPr/>
        </p:nvPicPr>
        <p:blipFill>
          <a:blip r:embed="rId10"/>
          <a:stretch>
            <a:fillRect/>
          </a:stretch>
        </p:blipFill>
        <p:spPr>
          <a:xfrm>
            <a:off x="6016526" y="6403360"/>
            <a:ext cx="329803" cy="4123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29020" y="740807"/>
            <a:ext cx="5352455" cy="650915"/>
          </a:xfrm>
          <a:prstGeom prst="rect">
            <a:avLst/>
          </a:prstGeom>
          <a:noFill/>
          <a:ln/>
        </p:spPr>
        <p:txBody>
          <a:bodyPr wrap="none" lIns="0" tIns="0" rIns="0" bIns="0" rtlCol="0" anchor="t"/>
          <a:lstStyle/>
          <a:p>
            <a:pPr marL="0" indent="0" algn="l">
              <a:lnSpc>
                <a:spcPts val="5100"/>
              </a:lnSpc>
              <a:buNone/>
            </a:pPr>
            <a:r>
              <a:rPr lang="en-US" sz="4100" dirty="0">
                <a:solidFill>
                  <a:srgbClr val="091C53"/>
                </a:solidFill>
                <a:latin typeface="Instrument Sans Semi Bold" pitchFamily="34" charset="0"/>
                <a:ea typeface="Instrument Sans Semi Bold" pitchFamily="34" charset="-122"/>
                <a:cs typeface="Instrument Sans Semi Bold" pitchFamily="34" charset="-120"/>
              </a:rPr>
              <a:t>Issue Resolution Time</a:t>
            </a:r>
            <a:endParaRPr lang="en-US" sz="4100" dirty="0"/>
          </a:p>
        </p:txBody>
      </p:sp>
      <p:sp>
        <p:nvSpPr>
          <p:cNvPr id="3" name="Shape 1"/>
          <p:cNvSpPr/>
          <p:nvPr/>
        </p:nvSpPr>
        <p:spPr>
          <a:xfrm>
            <a:off x="4191548" y="1808321"/>
            <a:ext cx="1646515" cy="1200150"/>
          </a:xfrm>
          <a:prstGeom prst="roundRect">
            <a:avLst>
              <a:gd name="adj" fmla="val 15621"/>
            </a:avLst>
          </a:prstGeom>
          <a:solidFill>
            <a:srgbClr val="CEE6FD"/>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4868299" y="2225278"/>
            <a:ext cx="292894" cy="366117"/>
          </a:xfrm>
          <a:prstGeom prst="rect">
            <a:avLst/>
          </a:prstGeom>
        </p:spPr>
      </p:pic>
      <p:sp>
        <p:nvSpPr>
          <p:cNvPr id="5" name="Text 2"/>
          <p:cNvSpPr/>
          <p:nvPr/>
        </p:nvSpPr>
        <p:spPr>
          <a:xfrm>
            <a:off x="6046303" y="2016562"/>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1E3063"/>
                </a:solidFill>
                <a:latin typeface="Instrument Sans Semi Bold" pitchFamily="34" charset="0"/>
                <a:ea typeface="Instrument Sans Semi Bold" pitchFamily="34" charset="-122"/>
                <a:cs typeface="Instrument Sans Semi Bold" pitchFamily="34" charset="-120"/>
              </a:rPr>
              <a:t>Identify</a:t>
            </a:r>
            <a:endParaRPr lang="en-US" sz="2050" dirty="0"/>
          </a:p>
        </p:txBody>
      </p:sp>
      <p:sp>
        <p:nvSpPr>
          <p:cNvPr id="6" name="Text 3"/>
          <p:cNvSpPr/>
          <p:nvPr/>
        </p:nvSpPr>
        <p:spPr>
          <a:xfrm>
            <a:off x="6046303" y="2466856"/>
            <a:ext cx="4291489" cy="333375"/>
          </a:xfrm>
          <a:prstGeom prst="rect">
            <a:avLst/>
          </a:prstGeom>
          <a:noFill/>
          <a:ln/>
        </p:spPr>
        <p:txBody>
          <a:bodyPr wrap="none" lIns="0" tIns="0" rIns="0" bIns="0" rtlCol="0" anchor="t"/>
          <a:lstStyle/>
          <a:p>
            <a:pPr marL="0" indent="0" algn="l">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Document issue within 24 hours of discovery</a:t>
            </a:r>
            <a:endParaRPr lang="en-US" sz="1600" dirty="0"/>
          </a:p>
        </p:txBody>
      </p:sp>
      <p:sp>
        <p:nvSpPr>
          <p:cNvPr id="8" name="Shape 5"/>
          <p:cNvSpPr/>
          <p:nvPr/>
        </p:nvSpPr>
        <p:spPr>
          <a:xfrm>
            <a:off x="4191548" y="3112532"/>
            <a:ext cx="3293031" cy="1200150"/>
          </a:xfrm>
          <a:prstGeom prst="roundRect">
            <a:avLst>
              <a:gd name="adj" fmla="val 15621"/>
            </a:avLst>
          </a:prstGeom>
          <a:solidFill>
            <a:srgbClr val="CEE6FD"/>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5691616" y="3529489"/>
            <a:ext cx="292894" cy="366117"/>
          </a:xfrm>
          <a:prstGeom prst="rect">
            <a:avLst/>
          </a:prstGeom>
        </p:spPr>
      </p:pic>
      <p:sp>
        <p:nvSpPr>
          <p:cNvPr id="10" name="Text 6"/>
          <p:cNvSpPr/>
          <p:nvPr/>
        </p:nvSpPr>
        <p:spPr>
          <a:xfrm>
            <a:off x="7692819" y="3320772"/>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1E3063"/>
                </a:solidFill>
                <a:latin typeface="Instrument Sans Semi Bold" pitchFamily="34" charset="0"/>
                <a:ea typeface="Instrument Sans Semi Bold" pitchFamily="34" charset="-122"/>
                <a:cs typeface="Instrument Sans Semi Bold" pitchFamily="34" charset="-120"/>
              </a:rPr>
              <a:t>Assign</a:t>
            </a:r>
            <a:endParaRPr lang="en-US" sz="2050" dirty="0"/>
          </a:p>
        </p:txBody>
      </p:sp>
      <p:sp>
        <p:nvSpPr>
          <p:cNvPr id="11" name="Text 7"/>
          <p:cNvSpPr/>
          <p:nvPr/>
        </p:nvSpPr>
        <p:spPr>
          <a:xfrm>
            <a:off x="7692819" y="3771067"/>
            <a:ext cx="3316486" cy="333375"/>
          </a:xfrm>
          <a:prstGeom prst="rect">
            <a:avLst/>
          </a:prstGeom>
          <a:noFill/>
          <a:ln/>
        </p:spPr>
        <p:txBody>
          <a:bodyPr wrap="none" lIns="0" tIns="0" rIns="0" bIns="0" rtlCol="0" anchor="t"/>
          <a:lstStyle/>
          <a:p>
            <a:pPr marL="0" indent="0" algn="l">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Allocate resources within 48 hours</a:t>
            </a:r>
            <a:endParaRPr lang="en-US" sz="1600" dirty="0"/>
          </a:p>
        </p:txBody>
      </p:sp>
      <p:sp>
        <p:nvSpPr>
          <p:cNvPr id="13" name="Shape 9"/>
          <p:cNvSpPr/>
          <p:nvPr/>
        </p:nvSpPr>
        <p:spPr>
          <a:xfrm>
            <a:off x="4266619" y="4416743"/>
            <a:ext cx="4082269" cy="1200150"/>
          </a:xfrm>
          <a:prstGeom prst="roundRect">
            <a:avLst>
              <a:gd name="adj" fmla="val 15621"/>
            </a:avLst>
          </a:prstGeom>
          <a:solidFill>
            <a:srgbClr val="CEE6FD"/>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6514814" y="4833699"/>
            <a:ext cx="292894" cy="366117"/>
          </a:xfrm>
          <a:prstGeom prst="rect">
            <a:avLst/>
          </a:prstGeom>
        </p:spPr>
      </p:pic>
      <p:sp>
        <p:nvSpPr>
          <p:cNvPr id="15" name="Text 10"/>
          <p:cNvSpPr/>
          <p:nvPr/>
        </p:nvSpPr>
        <p:spPr>
          <a:xfrm>
            <a:off x="8607814" y="4624983"/>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1E3063"/>
                </a:solidFill>
                <a:latin typeface="Instrument Sans Semi Bold" pitchFamily="34" charset="0"/>
                <a:ea typeface="Instrument Sans Semi Bold" pitchFamily="34" charset="-122"/>
                <a:cs typeface="Instrument Sans Semi Bold" pitchFamily="34" charset="-120"/>
              </a:rPr>
              <a:t>Resolve</a:t>
            </a:r>
            <a:endParaRPr lang="en-US" sz="2050" dirty="0"/>
          </a:p>
        </p:txBody>
      </p:sp>
      <p:sp>
        <p:nvSpPr>
          <p:cNvPr id="16" name="Text 11"/>
          <p:cNvSpPr/>
          <p:nvPr/>
        </p:nvSpPr>
        <p:spPr>
          <a:xfrm>
            <a:off x="8607814" y="5075277"/>
            <a:ext cx="3718203" cy="333375"/>
          </a:xfrm>
          <a:prstGeom prst="rect">
            <a:avLst/>
          </a:prstGeom>
          <a:noFill/>
          <a:ln/>
        </p:spPr>
        <p:txBody>
          <a:bodyPr wrap="none" lIns="0" tIns="0" rIns="0" bIns="0" rtlCol="0" anchor="t"/>
          <a:lstStyle/>
          <a:p>
            <a:pPr marL="0" indent="0" algn="l">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Fix within target time based on priority</a:t>
            </a:r>
            <a:endParaRPr lang="en-US" sz="1600" dirty="0"/>
          </a:p>
        </p:txBody>
      </p:sp>
      <p:sp>
        <p:nvSpPr>
          <p:cNvPr id="18" name="Shape 13"/>
          <p:cNvSpPr/>
          <p:nvPr/>
        </p:nvSpPr>
        <p:spPr>
          <a:xfrm>
            <a:off x="4311972" y="5720953"/>
            <a:ext cx="5443124" cy="1200150"/>
          </a:xfrm>
          <a:prstGeom prst="roundRect">
            <a:avLst>
              <a:gd name="adj" fmla="val 15621"/>
            </a:avLst>
          </a:prstGeom>
          <a:solidFill>
            <a:srgbClr val="CEE6FD"/>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7338131" y="6137910"/>
            <a:ext cx="292894" cy="366117"/>
          </a:xfrm>
          <a:prstGeom prst="rect">
            <a:avLst/>
          </a:prstGeom>
        </p:spPr>
      </p:pic>
      <p:sp>
        <p:nvSpPr>
          <p:cNvPr id="20" name="Text 14"/>
          <p:cNvSpPr/>
          <p:nvPr/>
        </p:nvSpPr>
        <p:spPr>
          <a:xfrm>
            <a:off x="10254448" y="5929193"/>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1E3063"/>
                </a:solidFill>
                <a:latin typeface="Instrument Sans Semi Bold" pitchFamily="34" charset="0"/>
                <a:ea typeface="Instrument Sans Semi Bold" pitchFamily="34" charset="-122"/>
                <a:cs typeface="Instrument Sans Semi Bold" pitchFamily="34" charset="-120"/>
              </a:rPr>
              <a:t>Verify</a:t>
            </a:r>
            <a:endParaRPr lang="en-US" sz="2050" dirty="0"/>
          </a:p>
        </p:txBody>
      </p:sp>
      <p:sp>
        <p:nvSpPr>
          <p:cNvPr id="21" name="Text 15"/>
          <p:cNvSpPr/>
          <p:nvPr/>
        </p:nvSpPr>
        <p:spPr>
          <a:xfrm>
            <a:off x="10254448" y="6379488"/>
            <a:ext cx="3569018" cy="333375"/>
          </a:xfrm>
          <a:prstGeom prst="rect">
            <a:avLst/>
          </a:prstGeom>
          <a:noFill/>
          <a:ln/>
        </p:spPr>
        <p:txBody>
          <a:bodyPr wrap="none" lIns="0" tIns="0" rIns="0" bIns="0" rtlCol="0" anchor="t"/>
          <a:lstStyle/>
          <a:p>
            <a:pPr marL="0" indent="0" algn="l">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Confirm resolution with stakeholders</a:t>
            </a:r>
            <a:endParaRPr lang="en-US" sz="1600" dirty="0"/>
          </a:p>
        </p:txBody>
      </p:sp>
      <p:sp>
        <p:nvSpPr>
          <p:cNvPr id="22" name="Text 16"/>
          <p:cNvSpPr/>
          <p:nvPr/>
        </p:nvSpPr>
        <p:spPr>
          <a:xfrm>
            <a:off x="729020" y="7155418"/>
            <a:ext cx="13172361" cy="333375"/>
          </a:xfrm>
          <a:prstGeom prst="rect">
            <a:avLst/>
          </a:prstGeom>
          <a:noFill/>
          <a:ln/>
        </p:spPr>
        <p:txBody>
          <a:bodyPr wrap="none" lIns="0" tIns="0" rIns="0" bIns="0" rtlCol="0" anchor="t"/>
          <a:lstStyle/>
          <a:p>
            <a:pPr marL="0" indent="0" algn="l">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A structured four-step approach to resolve issues efficiently, with defined timeframes for each stage from identification to verification.</a:t>
            </a:r>
            <a:endParaRPr lang="en-US" sz="1600" dirty="0"/>
          </a:p>
        </p:txBody>
      </p:sp>
      <p:sp>
        <p:nvSpPr>
          <p:cNvPr id="23" name="TextBox 22">
            <a:extLst>
              <a:ext uri="{FF2B5EF4-FFF2-40B4-BE49-F238E27FC236}">
                <a16:creationId xmlns:a16="http://schemas.microsoft.com/office/drawing/2014/main" id="{1FAFD7E2-6297-FB7C-C1FE-986692CDBFB6}"/>
              </a:ext>
            </a:extLst>
          </p:cNvPr>
          <p:cNvSpPr txBox="1"/>
          <p:nvPr/>
        </p:nvSpPr>
        <p:spPr>
          <a:xfrm>
            <a:off x="729020" y="1808321"/>
            <a:ext cx="2785658" cy="5083186"/>
          </a:xfrm>
          <a:prstGeom prst="rect">
            <a:avLst/>
          </a:prstGeom>
          <a:noFill/>
        </p:spPr>
        <p:txBody>
          <a:bodyPr wrap="square" rtlCol="0">
            <a:spAutoFit/>
          </a:bodyPr>
          <a:lstStyle/>
          <a:p>
            <a:pPr>
              <a:lnSpc>
                <a:spcPts val="2750"/>
              </a:lnSpc>
            </a:pPr>
            <a:r>
              <a:rPr lang="en-US" sz="1700" dirty="0">
                <a:solidFill>
                  <a:srgbClr val="1E3063"/>
                </a:solidFill>
                <a:latin typeface="Instrument Sans Medium" pitchFamily="34" charset="0"/>
              </a:rPr>
              <a:t>Time to Resolution encapsulates the total time taken to address and resolve a customer's issue or a system malfunction from the moment it is reported until the problem is completely resolved. This metric is essential in evaluating the performance and efficiency of an IT support team.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008102"/>
            <a:ext cx="9668113"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Customer Satisfaction Score (CSAT)</a:t>
            </a:r>
            <a:endParaRPr lang="en-US" sz="4450" dirty="0"/>
          </a:p>
        </p:txBody>
      </p:sp>
      <p:sp>
        <p:nvSpPr>
          <p:cNvPr id="3" name="Text 1"/>
          <p:cNvSpPr/>
          <p:nvPr/>
        </p:nvSpPr>
        <p:spPr>
          <a:xfrm>
            <a:off x="793790" y="2170509"/>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CSAT measures client happiness with project delivery and requires regular assessment, prompt response to feedback, and pattern monitoring for continuous improvement.</a:t>
            </a:r>
            <a:endParaRPr lang="en-US" sz="1750" dirty="0"/>
          </a:p>
        </p:txBody>
      </p:sp>
      <p:pic>
        <p:nvPicPr>
          <p:cNvPr id="4" name="Image 0" descr="preencoded.png"/>
          <p:cNvPicPr>
            <a:picLocks noChangeAspect="1"/>
          </p:cNvPicPr>
          <p:nvPr/>
        </p:nvPicPr>
        <p:blipFill>
          <a:blip r:embed="rId3"/>
          <a:stretch>
            <a:fillRect/>
          </a:stretch>
        </p:blipFill>
        <p:spPr>
          <a:xfrm>
            <a:off x="793790" y="3151465"/>
            <a:ext cx="4158615" cy="2570202"/>
          </a:xfrm>
          <a:prstGeom prst="rect">
            <a:avLst/>
          </a:prstGeom>
        </p:spPr>
      </p:pic>
      <p:sp>
        <p:nvSpPr>
          <p:cNvPr id="5" name="Text 2"/>
          <p:cNvSpPr/>
          <p:nvPr/>
        </p:nvSpPr>
        <p:spPr>
          <a:xfrm>
            <a:off x="793790" y="600515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Measure Regularly</a:t>
            </a:r>
            <a:endParaRPr lang="en-US" sz="2200" dirty="0"/>
          </a:p>
        </p:txBody>
      </p:sp>
      <p:sp>
        <p:nvSpPr>
          <p:cNvPr id="6" name="Text 3"/>
          <p:cNvSpPr/>
          <p:nvPr/>
        </p:nvSpPr>
        <p:spPr>
          <a:xfrm>
            <a:off x="793790" y="6495574"/>
            <a:ext cx="4158615"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Conduct surveys at key project milestones and after delivery.</a:t>
            </a:r>
            <a:endParaRPr lang="en-US" sz="1750" dirty="0"/>
          </a:p>
        </p:txBody>
      </p:sp>
      <p:pic>
        <p:nvPicPr>
          <p:cNvPr id="7" name="Image 1" descr="preencoded.png"/>
          <p:cNvPicPr>
            <a:picLocks noChangeAspect="1"/>
          </p:cNvPicPr>
          <p:nvPr/>
        </p:nvPicPr>
        <p:blipFill>
          <a:blip r:embed="rId4"/>
          <a:stretch>
            <a:fillRect/>
          </a:stretch>
        </p:blipFill>
        <p:spPr>
          <a:xfrm>
            <a:off x="5235893" y="3151465"/>
            <a:ext cx="4158615" cy="2570202"/>
          </a:xfrm>
          <a:prstGeom prst="rect">
            <a:avLst/>
          </a:prstGeom>
        </p:spPr>
      </p:pic>
      <p:sp>
        <p:nvSpPr>
          <p:cNvPr id="8" name="Text 4"/>
          <p:cNvSpPr/>
          <p:nvPr/>
        </p:nvSpPr>
        <p:spPr>
          <a:xfrm>
            <a:off x="5235893" y="600515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Act on Feedback</a:t>
            </a:r>
            <a:endParaRPr lang="en-US" sz="2200" dirty="0"/>
          </a:p>
        </p:txBody>
      </p:sp>
      <p:sp>
        <p:nvSpPr>
          <p:cNvPr id="9" name="Text 5"/>
          <p:cNvSpPr/>
          <p:nvPr/>
        </p:nvSpPr>
        <p:spPr>
          <a:xfrm>
            <a:off x="5235893" y="6495574"/>
            <a:ext cx="4158615"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Address concerns quickly to improve satisfaction scores.</a:t>
            </a:r>
            <a:endParaRPr lang="en-US" sz="1750" dirty="0"/>
          </a:p>
        </p:txBody>
      </p:sp>
      <p:pic>
        <p:nvPicPr>
          <p:cNvPr id="10" name="Image 2" descr="preencoded.png"/>
          <p:cNvPicPr>
            <a:picLocks noChangeAspect="1"/>
          </p:cNvPicPr>
          <p:nvPr/>
        </p:nvPicPr>
        <p:blipFill>
          <a:blip r:embed="rId5"/>
          <a:stretch>
            <a:fillRect/>
          </a:stretch>
        </p:blipFill>
        <p:spPr>
          <a:xfrm>
            <a:off x="9677995" y="3151465"/>
            <a:ext cx="4158615" cy="2570202"/>
          </a:xfrm>
          <a:prstGeom prst="rect">
            <a:avLst/>
          </a:prstGeom>
        </p:spPr>
      </p:pic>
      <p:sp>
        <p:nvSpPr>
          <p:cNvPr id="11" name="Text 6"/>
          <p:cNvSpPr/>
          <p:nvPr/>
        </p:nvSpPr>
        <p:spPr>
          <a:xfrm>
            <a:off x="9677995" y="600515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Track Trends</a:t>
            </a:r>
            <a:endParaRPr lang="en-US" sz="2200" dirty="0"/>
          </a:p>
        </p:txBody>
      </p:sp>
      <p:sp>
        <p:nvSpPr>
          <p:cNvPr id="12" name="Text 7"/>
          <p:cNvSpPr/>
          <p:nvPr/>
        </p:nvSpPr>
        <p:spPr>
          <a:xfrm>
            <a:off x="9677995" y="6495574"/>
            <a:ext cx="4158615"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Monitor satisfaction patterns across multiple projects.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912495"/>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Team Velocity</a:t>
            </a:r>
            <a:endParaRPr lang="en-US" sz="4450" dirty="0"/>
          </a:p>
        </p:txBody>
      </p:sp>
      <p:sp>
        <p:nvSpPr>
          <p:cNvPr id="3" name="Text 1"/>
          <p:cNvSpPr/>
          <p:nvPr/>
        </p:nvSpPr>
        <p:spPr>
          <a:xfrm>
            <a:off x="793790" y="2074902"/>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Team velocity measures the amount of work completed during a sprint, providing crucial insights into productivity trends and helping forecast future delivery timelines.</a:t>
            </a:r>
            <a:endParaRPr lang="en-US" sz="1750" dirty="0"/>
          </a:p>
        </p:txBody>
      </p:sp>
      <p:pic>
        <p:nvPicPr>
          <p:cNvPr id="4" name="Image 0" descr="preencoded.png"/>
          <p:cNvPicPr>
            <a:picLocks noChangeAspect="1"/>
          </p:cNvPicPr>
          <p:nvPr/>
        </p:nvPicPr>
        <p:blipFill>
          <a:blip r:embed="rId3"/>
          <a:stretch>
            <a:fillRect/>
          </a:stretch>
        </p:blipFill>
        <p:spPr>
          <a:xfrm>
            <a:off x="801291" y="3201829"/>
            <a:ext cx="3120866" cy="1644491"/>
          </a:xfrm>
          <a:prstGeom prst="rect">
            <a:avLst/>
          </a:prstGeom>
        </p:spPr>
      </p:pic>
      <p:pic>
        <p:nvPicPr>
          <p:cNvPr id="5" name="Image 1" descr="preencoded.png"/>
          <p:cNvPicPr>
            <a:picLocks noChangeAspect="1"/>
          </p:cNvPicPr>
          <p:nvPr/>
        </p:nvPicPr>
        <p:blipFill>
          <a:blip r:embed="rId4"/>
          <a:stretch>
            <a:fillRect/>
          </a:stretch>
        </p:blipFill>
        <p:spPr>
          <a:xfrm>
            <a:off x="4103608" y="3201829"/>
            <a:ext cx="3120866" cy="1644491"/>
          </a:xfrm>
          <a:prstGeom prst="rect">
            <a:avLst/>
          </a:prstGeom>
        </p:spPr>
      </p:pic>
      <p:pic>
        <p:nvPicPr>
          <p:cNvPr id="6" name="Image 2" descr="preencoded.png"/>
          <p:cNvPicPr>
            <a:picLocks noChangeAspect="1"/>
          </p:cNvPicPr>
          <p:nvPr/>
        </p:nvPicPr>
        <p:blipFill>
          <a:blip r:embed="rId5"/>
          <a:stretch>
            <a:fillRect/>
          </a:stretch>
        </p:blipFill>
        <p:spPr>
          <a:xfrm>
            <a:off x="7405926" y="3201829"/>
            <a:ext cx="3120866" cy="1644491"/>
          </a:xfrm>
          <a:prstGeom prst="rect">
            <a:avLst/>
          </a:prstGeom>
        </p:spPr>
      </p:pic>
      <p:pic>
        <p:nvPicPr>
          <p:cNvPr id="7" name="Image 3" descr="preencoded.png"/>
          <p:cNvPicPr>
            <a:picLocks noChangeAspect="1"/>
          </p:cNvPicPr>
          <p:nvPr/>
        </p:nvPicPr>
        <p:blipFill>
          <a:blip r:embed="rId6"/>
          <a:stretch>
            <a:fillRect/>
          </a:stretch>
        </p:blipFill>
        <p:spPr>
          <a:xfrm>
            <a:off x="10708243" y="3201829"/>
            <a:ext cx="3120866" cy="1644491"/>
          </a:xfrm>
          <a:prstGeom prst="rect">
            <a:avLst/>
          </a:prstGeom>
        </p:spPr>
      </p:pic>
      <p:sp>
        <p:nvSpPr>
          <p:cNvPr id="8" name="Text 2"/>
          <p:cNvSpPr/>
          <p:nvPr/>
        </p:nvSpPr>
        <p:spPr>
          <a:xfrm>
            <a:off x="793790" y="5247442"/>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Tracking velocity helps teams identify bottlenecks, optimize workflows, and improve sprint planning accuracy. Consistent velocity indicates a stable, well-functioning team, while significant fluctuations may signal underlying process issues requiring attention.</a:t>
            </a:r>
            <a:endParaRPr lang="en-US" sz="1750" dirty="0"/>
          </a:p>
        </p:txBody>
      </p:sp>
      <p:sp>
        <p:nvSpPr>
          <p:cNvPr id="9" name="Text 3"/>
          <p:cNvSpPr/>
          <p:nvPr/>
        </p:nvSpPr>
        <p:spPr>
          <a:xfrm>
            <a:off x="793790" y="659130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For maximum effectiveness, measure velocity over multiple sprints to establish reliable patterns, rather than focusing on individual sprint performance.</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40480" cy="8233172"/>
          </a:xfrm>
          <a:prstGeom prst="rect">
            <a:avLst/>
          </a:prstGeom>
        </p:spPr>
      </p:pic>
      <p:sp>
        <p:nvSpPr>
          <p:cNvPr id="3" name="Text 0"/>
          <p:cNvSpPr/>
          <p:nvPr/>
        </p:nvSpPr>
        <p:spPr>
          <a:xfrm>
            <a:off x="4406979" y="588764"/>
            <a:ext cx="6892647" cy="669131"/>
          </a:xfrm>
          <a:prstGeom prst="rect">
            <a:avLst/>
          </a:prstGeom>
          <a:noFill/>
          <a:ln/>
        </p:spPr>
        <p:txBody>
          <a:bodyPr wrap="none" lIns="0" tIns="0" rIns="0" bIns="0" rtlCol="0" anchor="t"/>
          <a:lstStyle/>
          <a:p>
            <a:pPr marL="0" indent="0" algn="l">
              <a:lnSpc>
                <a:spcPts val="5250"/>
              </a:lnSpc>
              <a:buNone/>
            </a:pPr>
            <a:r>
              <a:rPr lang="en-US" sz="4200" dirty="0">
                <a:solidFill>
                  <a:srgbClr val="091C53"/>
                </a:solidFill>
                <a:latin typeface="Instrument Sans Semi Bold" pitchFamily="34" charset="0"/>
                <a:ea typeface="Instrument Sans Semi Bold" pitchFamily="34" charset="-122"/>
                <a:cs typeface="Instrument Sans Semi Bold" pitchFamily="34" charset="-120"/>
              </a:rPr>
              <a:t>Return on Investment (ROI)</a:t>
            </a:r>
            <a:endParaRPr lang="en-US" sz="4200" dirty="0"/>
          </a:p>
        </p:txBody>
      </p:sp>
      <p:sp>
        <p:nvSpPr>
          <p:cNvPr id="4" name="Text 1"/>
          <p:cNvSpPr/>
          <p:nvPr/>
        </p:nvSpPr>
        <p:spPr>
          <a:xfrm>
            <a:off x="4406979" y="1579007"/>
            <a:ext cx="9474041" cy="685324"/>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ROI quantifies project value by comparing financial benefits to costs, expressed as a percentage to demonstrate business impact.</a:t>
            </a:r>
            <a:endParaRPr lang="en-US" sz="1650" dirty="0"/>
          </a:p>
        </p:txBody>
      </p:sp>
      <p:pic>
        <p:nvPicPr>
          <p:cNvPr id="5" name="Image 1" descr="preencoded.png"/>
          <p:cNvPicPr>
            <a:picLocks noChangeAspect="1"/>
          </p:cNvPicPr>
          <p:nvPr/>
        </p:nvPicPr>
        <p:blipFill>
          <a:blip r:embed="rId4"/>
          <a:stretch>
            <a:fillRect/>
          </a:stretch>
        </p:blipFill>
        <p:spPr>
          <a:xfrm>
            <a:off x="4406979" y="2505194"/>
            <a:ext cx="1070610" cy="1284803"/>
          </a:xfrm>
          <a:prstGeom prst="rect">
            <a:avLst/>
          </a:prstGeom>
        </p:spPr>
      </p:pic>
      <p:sp>
        <p:nvSpPr>
          <p:cNvPr id="6" name="Text 2"/>
          <p:cNvSpPr/>
          <p:nvPr/>
        </p:nvSpPr>
        <p:spPr>
          <a:xfrm>
            <a:off x="5798701" y="2719268"/>
            <a:ext cx="2676644" cy="334566"/>
          </a:xfrm>
          <a:prstGeom prst="rect">
            <a:avLst/>
          </a:prstGeom>
          <a:noFill/>
          <a:ln/>
        </p:spPr>
        <p:txBody>
          <a:bodyPr wrap="none" lIns="0" tIns="0" rIns="0" bIns="0" rtlCol="0" anchor="t"/>
          <a:lstStyle/>
          <a:p>
            <a:pPr marL="0" indent="0" algn="l">
              <a:lnSpc>
                <a:spcPts val="2600"/>
              </a:lnSpc>
              <a:buNone/>
            </a:pPr>
            <a:r>
              <a:rPr lang="en-US" sz="2100" dirty="0">
                <a:solidFill>
                  <a:srgbClr val="1E3063"/>
                </a:solidFill>
                <a:latin typeface="Instrument Sans Semi Bold" pitchFamily="34" charset="0"/>
                <a:ea typeface="Instrument Sans Semi Bold" pitchFamily="34" charset="-122"/>
                <a:cs typeface="Instrument Sans Semi Bold" pitchFamily="34" charset="-120"/>
              </a:rPr>
              <a:t>Calculate Investment</a:t>
            </a:r>
            <a:endParaRPr lang="en-US" sz="2100" dirty="0"/>
          </a:p>
        </p:txBody>
      </p:sp>
      <p:sp>
        <p:nvSpPr>
          <p:cNvPr id="7" name="Text 3"/>
          <p:cNvSpPr/>
          <p:nvPr/>
        </p:nvSpPr>
        <p:spPr>
          <a:xfrm>
            <a:off x="5798701" y="3182303"/>
            <a:ext cx="8082320" cy="342662"/>
          </a:xfrm>
          <a:prstGeom prst="rect">
            <a:avLst/>
          </a:prstGeom>
          <a:noFill/>
          <a:ln/>
        </p:spPr>
        <p:txBody>
          <a:bodyPr wrap="non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Total all project costs, including labor, materials, and overhead.</a:t>
            </a:r>
            <a:endParaRPr lang="en-US" sz="1650" dirty="0"/>
          </a:p>
        </p:txBody>
      </p:sp>
      <p:pic>
        <p:nvPicPr>
          <p:cNvPr id="8" name="Image 2" descr="preencoded.png"/>
          <p:cNvPicPr>
            <a:picLocks noChangeAspect="1"/>
          </p:cNvPicPr>
          <p:nvPr/>
        </p:nvPicPr>
        <p:blipFill>
          <a:blip r:embed="rId5"/>
          <a:stretch>
            <a:fillRect/>
          </a:stretch>
        </p:blipFill>
        <p:spPr>
          <a:xfrm>
            <a:off x="4406979" y="3789998"/>
            <a:ext cx="1070610" cy="1284803"/>
          </a:xfrm>
          <a:prstGeom prst="rect">
            <a:avLst/>
          </a:prstGeom>
        </p:spPr>
      </p:pic>
      <p:sp>
        <p:nvSpPr>
          <p:cNvPr id="9" name="Text 4"/>
          <p:cNvSpPr/>
          <p:nvPr/>
        </p:nvSpPr>
        <p:spPr>
          <a:xfrm>
            <a:off x="5798701" y="4004072"/>
            <a:ext cx="2676644" cy="334566"/>
          </a:xfrm>
          <a:prstGeom prst="rect">
            <a:avLst/>
          </a:prstGeom>
          <a:noFill/>
          <a:ln/>
        </p:spPr>
        <p:txBody>
          <a:bodyPr wrap="none" lIns="0" tIns="0" rIns="0" bIns="0" rtlCol="0" anchor="t"/>
          <a:lstStyle/>
          <a:p>
            <a:pPr marL="0" indent="0" algn="l">
              <a:lnSpc>
                <a:spcPts val="2600"/>
              </a:lnSpc>
              <a:buNone/>
            </a:pPr>
            <a:r>
              <a:rPr lang="en-US" sz="2100" dirty="0">
                <a:solidFill>
                  <a:srgbClr val="1E3063"/>
                </a:solidFill>
                <a:latin typeface="Instrument Sans Semi Bold" pitchFamily="34" charset="0"/>
                <a:ea typeface="Instrument Sans Semi Bold" pitchFamily="34" charset="-122"/>
                <a:cs typeface="Instrument Sans Semi Bold" pitchFamily="34" charset="-120"/>
              </a:rPr>
              <a:t>Measure Returns</a:t>
            </a:r>
            <a:endParaRPr lang="en-US" sz="2100" dirty="0"/>
          </a:p>
        </p:txBody>
      </p:sp>
      <p:sp>
        <p:nvSpPr>
          <p:cNvPr id="10" name="Text 5"/>
          <p:cNvSpPr/>
          <p:nvPr/>
        </p:nvSpPr>
        <p:spPr>
          <a:xfrm>
            <a:off x="5798701" y="4467106"/>
            <a:ext cx="8082320" cy="342662"/>
          </a:xfrm>
          <a:prstGeom prst="rect">
            <a:avLst/>
          </a:prstGeom>
          <a:noFill/>
          <a:ln/>
        </p:spPr>
        <p:txBody>
          <a:bodyPr wrap="non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Quantify financial benefits and cost savings from the project.</a:t>
            </a:r>
            <a:endParaRPr lang="en-US" sz="1650" dirty="0"/>
          </a:p>
        </p:txBody>
      </p:sp>
      <p:pic>
        <p:nvPicPr>
          <p:cNvPr id="11" name="Image 3" descr="preencoded.png"/>
          <p:cNvPicPr>
            <a:picLocks noChangeAspect="1"/>
          </p:cNvPicPr>
          <p:nvPr/>
        </p:nvPicPr>
        <p:blipFill>
          <a:blip r:embed="rId6"/>
          <a:stretch>
            <a:fillRect/>
          </a:stretch>
        </p:blipFill>
        <p:spPr>
          <a:xfrm>
            <a:off x="4406979" y="5074801"/>
            <a:ext cx="1070610" cy="1284803"/>
          </a:xfrm>
          <a:prstGeom prst="rect">
            <a:avLst/>
          </a:prstGeom>
        </p:spPr>
      </p:pic>
      <p:sp>
        <p:nvSpPr>
          <p:cNvPr id="12" name="Text 6"/>
          <p:cNvSpPr/>
          <p:nvPr/>
        </p:nvSpPr>
        <p:spPr>
          <a:xfrm>
            <a:off x="5798701" y="5288875"/>
            <a:ext cx="2676644" cy="334566"/>
          </a:xfrm>
          <a:prstGeom prst="rect">
            <a:avLst/>
          </a:prstGeom>
          <a:noFill/>
          <a:ln/>
        </p:spPr>
        <p:txBody>
          <a:bodyPr wrap="none" lIns="0" tIns="0" rIns="0" bIns="0" rtlCol="0" anchor="t"/>
          <a:lstStyle/>
          <a:p>
            <a:pPr marL="0" indent="0" algn="l">
              <a:lnSpc>
                <a:spcPts val="2600"/>
              </a:lnSpc>
              <a:buNone/>
            </a:pPr>
            <a:r>
              <a:rPr lang="en-US" sz="2100" dirty="0">
                <a:solidFill>
                  <a:srgbClr val="1E3063"/>
                </a:solidFill>
                <a:latin typeface="Instrument Sans Semi Bold" pitchFamily="34" charset="0"/>
                <a:ea typeface="Instrument Sans Semi Bold" pitchFamily="34" charset="-122"/>
                <a:cs typeface="Instrument Sans Semi Bold" pitchFamily="34" charset="-120"/>
              </a:rPr>
              <a:t>Compute ROI</a:t>
            </a:r>
            <a:endParaRPr lang="en-US" sz="2100" dirty="0"/>
          </a:p>
        </p:txBody>
      </p:sp>
      <p:sp>
        <p:nvSpPr>
          <p:cNvPr id="13" name="Text 7"/>
          <p:cNvSpPr/>
          <p:nvPr/>
        </p:nvSpPr>
        <p:spPr>
          <a:xfrm>
            <a:off x="5798701" y="5751909"/>
            <a:ext cx="8082320" cy="342662"/>
          </a:xfrm>
          <a:prstGeom prst="rect">
            <a:avLst/>
          </a:prstGeom>
          <a:noFill/>
          <a:ln/>
        </p:spPr>
        <p:txBody>
          <a:bodyPr wrap="non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ROI = (Net Benefit / Project Cost) × 100</a:t>
            </a:r>
            <a:endParaRPr lang="en-US" sz="1650" dirty="0"/>
          </a:p>
        </p:txBody>
      </p:sp>
      <p:pic>
        <p:nvPicPr>
          <p:cNvPr id="14" name="Image 4" descr="preencoded.png"/>
          <p:cNvPicPr>
            <a:picLocks noChangeAspect="1"/>
          </p:cNvPicPr>
          <p:nvPr/>
        </p:nvPicPr>
        <p:blipFill>
          <a:blip r:embed="rId7"/>
          <a:stretch>
            <a:fillRect/>
          </a:stretch>
        </p:blipFill>
        <p:spPr>
          <a:xfrm>
            <a:off x="4406979" y="6359604"/>
            <a:ext cx="1070610" cy="1284803"/>
          </a:xfrm>
          <a:prstGeom prst="rect">
            <a:avLst/>
          </a:prstGeom>
        </p:spPr>
      </p:pic>
      <p:sp>
        <p:nvSpPr>
          <p:cNvPr id="15" name="Text 8"/>
          <p:cNvSpPr/>
          <p:nvPr/>
        </p:nvSpPr>
        <p:spPr>
          <a:xfrm>
            <a:off x="5798701" y="6573679"/>
            <a:ext cx="2676644" cy="334566"/>
          </a:xfrm>
          <a:prstGeom prst="rect">
            <a:avLst/>
          </a:prstGeom>
          <a:noFill/>
          <a:ln/>
        </p:spPr>
        <p:txBody>
          <a:bodyPr wrap="none" lIns="0" tIns="0" rIns="0" bIns="0" rtlCol="0" anchor="t"/>
          <a:lstStyle/>
          <a:p>
            <a:pPr marL="0" indent="0" algn="l">
              <a:lnSpc>
                <a:spcPts val="2600"/>
              </a:lnSpc>
              <a:buNone/>
            </a:pPr>
            <a:r>
              <a:rPr lang="en-US" sz="2100" dirty="0">
                <a:solidFill>
                  <a:srgbClr val="1E3063"/>
                </a:solidFill>
                <a:latin typeface="Instrument Sans Semi Bold" pitchFamily="34" charset="0"/>
                <a:ea typeface="Instrument Sans Semi Bold" pitchFamily="34" charset="-122"/>
                <a:cs typeface="Instrument Sans Semi Bold" pitchFamily="34" charset="-120"/>
              </a:rPr>
              <a:t>Report Results</a:t>
            </a:r>
            <a:endParaRPr lang="en-US" sz="2100" dirty="0"/>
          </a:p>
        </p:txBody>
      </p:sp>
      <p:sp>
        <p:nvSpPr>
          <p:cNvPr id="16" name="Text 9"/>
          <p:cNvSpPr/>
          <p:nvPr/>
        </p:nvSpPr>
        <p:spPr>
          <a:xfrm>
            <a:off x="5798701" y="7036713"/>
            <a:ext cx="8082320" cy="342662"/>
          </a:xfrm>
          <a:prstGeom prst="rect">
            <a:avLst/>
          </a:prstGeom>
          <a:noFill/>
          <a:ln/>
        </p:spPr>
        <p:txBody>
          <a:bodyPr wrap="non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Share ROI metrics with stakeholders to demonstrate value.</a:t>
            </a:r>
            <a:endParaRPr lang="en-US" sz="16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76920"/>
          </a:xfrm>
          <a:prstGeom prst="rect">
            <a:avLst/>
          </a:prstGeom>
        </p:spPr>
      </p:pic>
      <p:sp>
        <p:nvSpPr>
          <p:cNvPr id="3" name="Text 0"/>
          <p:cNvSpPr/>
          <p:nvPr/>
        </p:nvSpPr>
        <p:spPr>
          <a:xfrm>
            <a:off x="793790" y="3632954"/>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Key Takeaways</a:t>
            </a:r>
            <a:endParaRPr lang="en-US" sz="4450" dirty="0"/>
          </a:p>
        </p:txBody>
      </p:sp>
      <p:sp>
        <p:nvSpPr>
          <p:cNvPr id="4" name="Shape 1"/>
          <p:cNvSpPr/>
          <p:nvPr/>
        </p:nvSpPr>
        <p:spPr>
          <a:xfrm>
            <a:off x="793790" y="4681895"/>
            <a:ext cx="3090624" cy="2749987"/>
          </a:xfrm>
          <a:prstGeom prst="roundRect">
            <a:avLst>
              <a:gd name="adj" fmla="val 7424"/>
            </a:avLst>
          </a:prstGeom>
          <a:solidFill>
            <a:srgbClr val="CEE6FD"/>
          </a:solidFill>
          <a:ln/>
        </p:spPr>
        <p:txBody>
          <a:bodyPr/>
          <a:lstStyle/>
          <a:p>
            <a:endParaRPr lang="en-US"/>
          </a:p>
        </p:txBody>
      </p:sp>
      <p:sp>
        <p:nvSpPr>
          <p:cNvPr id="5" name="Text 2"/>
          <p:cNvSpPr/>
          <p:nvPr/>
        </p:nvSpPr>
        <p:spPr>
          <a:xfrm>
            <a:off x="1020604" y="4908709"/>
            <a:ext cx="2636996" cy="708660"/>
          </a:xfrm>
          <a:prstGeom prst="rect">
            <a:avLst/>
          </a:prstGeom>
          <a:noFill/>
          <a:ln/>
        </p:spPr>
        <p:txBody>
          <a:bodyPr wrap="squar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Select Relevant KPIs</a:t>
            </a:r>
            <a:endParaRPr lang="en-US" sz="2200" dirty="0"/>
          </a:p>
        </p:txBody>
      </p:sp>
      <p:sp>
        <p:nvSpPr>
          <p:cNvPr id="6" name="Text 3"/>
          <p:cNvSpPr/>
          <p:nvPr/>
        </p:nvSpPr>
        <p:spPr>
          <a:xfrm>
            <a:off x="1020604" y="5753457"/>
            <a:ext cx="2636996"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Choose metrics that align with your project goals and organizational strategy.</a:t>
            </a:r>
            <a:endParaRPr lang="en-US" sz="1750" dirty="0"/>
          </a:p>
        </p:txBody>
      </p:sp>
      <p:sp>
        <p:nvSpPr>
          <p:cNvPr id="7" name="Shape 4"/>
          <p:cNvSpPr/>
          <p:nvPr/>
        </p:nvSpPr>
        <p:spPr>
          <a:xfrm>
            <a:off x="4111228" y="4681895"/>
            <a:ext cx="3090624" cy="2749987"/>
          </a:xfrm>
          <a:prstGeom prst="roundRect">
            <a:avLst>
              <a:gd name="adj" fmla="val 7424"/>
            </a:avLst>
          </a:prstGeom>
          <a:solidFill>
            <a:srgbClr val="CEE6FD"/>
          </a:solidFill>
          <a:ln/>
        </p:spPr>
        <p:txBody>
          <a:bodyPr/>
          <a:lstStyle/>
          <a:p>
            <a:endParaRPr lang="en-US"/>
          </a:p>
        </p:txBody>
      </p:sp>
      <p:sp>
        <p:nvSpPr>
          <p:cNvPr id="8" name="Text 5"/>
          <p:cNvSpPr/>
          <p:nvPr/>
        </p:nvSpPr>
        <p:spPr>
          <a:xfrm>
            <a:off x="4338042" y="4908709"/>
            <a:ext cx="2636996" cy="708660"/>
          </a:xfrm>
          <a:prstGeom prst="rect">
            <a:avLst/>
          </a:prstGeom>
          <a:noFill/>
          <a:ln/>
        </p:spPr>
        <p:txBody>
          <a:bodyPr wrap="squar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Measure Consistently</a:t>
            </a:r>
            <a:endParaRPr lang="en-US" sz="2200" dirty="0"/>
          </a:p>
        </p:txBody>
      </p:sp>
      <p:sp>
        <p:nvSpPr>
          <p:cNvPr id="9" name="Text 6"/>
          <p:cNvSpPr/>
          <p:nvPr/>
        </p:nvSpPr>
        <p:spPr>
          <a:xfrm>
            <a:off x="4338042" y="5753457"/>
            <a:ext cx="2636996"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Track KPIs regularly throughout the project lifecycle for meaningful trends.</a:t>
            </a:r>
            <a:endParaRPr lang="en-US" sz="1750" dirty="0"/>
          </a:p>
        </p:txBody>
      </p:sp>
      <p:sp>
        <p:nvSpPr>
          <p:cNvPr id="10" name="Shape 7"/>
          <p:cNvSpPr/>
          <p:nvPr/>
        </p:nvSpPr>
        <p:spPr>
          <a:xfrm>
            <a:off x="7428667" y="4681895"/>
            <a:ext cx="3090624" cy="2749987"/>
          </a:xfrm>
          <a:prstGeom prst="roundRect">
            <a:avLst>
              <a:gd name="adj" fmla="val 7424"/>
            </a:avLst>
          </a:prstGeom>
          <a:solidFill>
            <a:srgbClr val="CEE6FD"/>
          </a:solidFill>
          <a:ln/>
        </p:spPr>
        <p:txBody>
          <a:bodyPr/>
          <a:lstStyle/>
          <a:p>
            <a:endParaRPr lang="en-US"/>
          </a:p>
        </p:txBody>
      </p:sp>
      <p:sp>
        <p:nvSpPr>
          <p:cNvPr id="11" name="Text 8"/>
          <p:cNvSpPr/>
          <p:nvPr/>
        </p:nvSpPr>
        <p:spPr>
          <a:xfrm>
            <a:off x="7655481" y="4908709"/>
            <a:ext cx="2636996"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Act on Insights</a:t>
            </a:r>
            <a:endParaRPr lang="en-US" sz="2200" dirty="0"/>
          </a:p>
        </p:txBody>
      </p:sp>
      <p:sp>
        <p:nvSpPr>
          <p:cNvPr id="12" name="Text 9"/>
          <p:cNvSpPr/>
          <p:nvPr/>
        </p:nvSpPr>
        <p:spPr>
          <a:xfrm>
            <a:off x="7655481" y="5399127"/>
            <a:ext cx="2636996"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Use KPI data to make informed decisions and course corrections.</a:t>
            </a:r>
            <a:endParaRPr lang="en-US" sz="1750" dirty="0"/>
          </a:p>
        </p:txBody>
      </p:sp>
      <p:sp>
        <p:nvSpPr>
          <p:cNvPr id="13" name="Shape 10"/>
          <p:cNvSpPr/>
          <p:nvPr/>
        </p:nvSpPr>
        <p:spPr>
          <a:xfrm>
            <a:off x="10746105" y="4681895"/>
            <a:ext cx="3090624" cy="2749987"/>
          </a:xfrm>
          <a:prstGeom prst="roundRect">
            <a:avLst>
              <a:gd name="adj" fmla="val 7424"/>
            </a:avLst>
          </a:prstGeom>
          <a:solidFill>
            <a:srgbClr val="CEE6FD"/>
          </a:solidFill>
          <a:ln/>
        </p:spPr>
        <p:txBody>
          <a:bodyPr/>
          <a:lstStyle/>
          <a:p>
            <a:endParaRPr lang="en-US"/>
          </a:p>
        </p:txBody>
      </p:sp>
      <p:sp>
        <p:nvSpPr>
          <p:cNvPr id="14" name="Text 11"/>
          <p:cNvSpPr/>
          <p:nvPr/>
        </p:nvSpPr>
        <p:spPr>
          <a:xfrm>
            <a:off x="10972919" y="4908709"/>
            <a:ext cx="2636996" cy="708660"/>
          </a:xfrm>
          <a:prstGeom prst="rect">
            <a:avLst/>
          </a:prstGeom>
          <a:noFill/>
          <a:ln/>
        </p:spPr>
        <p:txBody>
          <a:bodyPr wrap="squar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Communicate Results</a:t>
            </a:r>
            <a:endParaRPr lang="en-US" sz="2200" dirty="0"/>
          </a:p>
        </p:txBody>
      </p:sp>
      <p:sp>
        <p:nvSpPr>
          <p:cNvPr id="15" name="Text 12"/>
          <p:cNvSpPr/>
          <p:nvPr/>
        </p:nvSpPr>
        <p:spPr>
          <a:xfrm>
            <a:off x="10972919" y="5753457"/>
            <a:ext cx="2636996"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Share KPI insights with stakeholders to build trust and transparency.</a:t>
            </a:r>
            <a:endParaRPr lang="en-US" sz="17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1159073"/>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Final Thoughts</a:t>
            </a:r>
            <a:endParaRPr lang="en-US" sz="4450" dirty="0"/>
          </a:p>
        </p:txBody>
      </p:sp>
      <p:sp>
        <p:nvSpPr>
          <p:cNvPr id="4" name="Text 1"/>
          <p:cNvSpPr/>
          <p:nvPr/>
        </p:nvSpPr>
        <p:spPr>
          <a:xfrm>
            <a:off x="793790" y="2208014"/>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Project KPIs are more than just numbers—they're tools for decision-making, early warning indicators, and communication vehicles with stakeholders. By tracking the right KPIs at the right time, project managers can transform chaos into clarity and ensure that every project delivers value, not just deliverables.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40480" cy="8229600"/>
          </a:xfrm>
          <a:prstGeom prst="rect">
            <a:avLst/>
          </a:prstGeom>
        </p:spPr>
      </p:pic>
      <p:sp>
        <p:nvSpPr>
          <p:cNvPr id="3" name="Text 0"/>
          <p:cNvSpPr/>
          <p:nvPr/>
        </p:nvSpPr>
        <p:spPr>
          <a:xfrm>
            <a:off x="4451390" y="1047512"/>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Why KPIs Matter</a:t>
            </a:r>
            <a:endParaRPr lang="en-US" sz="4450" dirty="0"/>
          </a:p>
        </p:txBody>
      </p:sp>
      <p:sp>
        <p:nvSpPr>
          <p:cNvPr id="4" name="Shape 1"/>
          <p:cNvSpPr/>
          <p:nvPr/>
        </p:nvSpPr>
        <p:spPr>
          <a:xfrm>
            <a:off x="4451390" y="2096453"/>
            <a:ext cx="510302" cy="510302"/>
          </a:xfrm>
          <a:prstGeom prst="roundRect">
            <a:avLst>
              <a:gd name="adj" fmla="val 40005"/>
            </a:avLst>
          </a:prstGeom>
          <a:solidFill>
            <a:srgbClr val="CEE6FD"/>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4536460" y="2138958"/>
            <a:ext cx="340162" cy="425291"/>
          </a:xfrm>
          <a:prstGeom prst="rect">
            <a:avLst/>
          </a:prstGeom>
        </p:spPr>
      </p:pic>
      <p:sp>
        <p:nvSpPr>
          <p:cNvPr id="6" name="Text 2"/>
          <p:cNvSpPr/>
          <p:nvPr/>
        </p:nvSpPr>
        <p:spPr>
          <a:xfrm>
            <a:off x="5188506" y="21743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Drive Clarity</a:t>
            </a:r>
            <a:endParaRPr lang="en-US" sz="2200" dirty="0"/>
          </a:p>
        </p:txBody>
      </p:sp>
      <p:sp>
        <p:nvSpPr>
          <p:cNvPr id="7" name="Text 3"/>
          <p:cNvSpPr/>
          <p:nvPr/>
        </p:nvSpPr>
        <p:spPr>
          <a:xfrm>
            <a:off x="5188506" y="2664738"/>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KPIs provide objective data points to assess progress and performance.</a:t>
            </a:r>
            <a:endParaRPr lang="en-US" sz="1750" dirty="0"/>
          </a:p>
        </p:txBody>
      </p:sp>
      <p:sp>
        <p:nvSpPr>
          <p:cNvPr id="8" name="Shape 4"/>
          <p:cNvSpPr/>
          <p:nvPr/>
        </p:nvSpPr>
        <p:spPr>
          <a:xfrm>
            <a:off x="4451390" y="3481268"/>
            <a:ext cx="510302" cy="510302"/>
          </a:xfrm>
          <a:prstGeom prst="roundRect">
            <a:avLst>
              <a:gd name="adj" fmla="val 40005"/>
            </a:avLst>
          </a:prstGeom>
          <a:solidFill>
            <a:srgbClr val="CEE6FD"/>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4536460" y="3523774"/>
            <a:ext cx="340162" cy="425291"/>
          </a:xfrm>
          <a:prstGeom prst="rect">
            <a:avLst/>
          </a:prstGeom>
        </p:spPr>
      </p:pic>
      <p:sp>
        <p:nvSpPr>
          <p:cNvPr id="10" name="Text 5"/>
          <p:cNvSpPr/>
          <p:nvPr/>
        </p:nvSpPr>
        <p:spPr>
          <a:xfrm>
            <a:off x="5188506" y="3559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Mitigate Risks</a:t>
            </a:r>
            <a:endParaRPr lang="en-US" sz="2200" dirty="0"/>
          </a:p>
        </p:txBody>
      </p:sp>
      <p:sp>
        <p:nvSpPr>
          <p:cNvPr id="11" name="Text 6"/>
          <p:cNvSpPr/>
          <p:nvPr/>
        </p:nvSpPr>
        <p:spPr>
          <a:xfrm>
            <a:off x="5188506" y="4049554"/>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Early identification of issues helps prevent project derailment.</a:t>
            </a:r>
            <a:endParaRPr lang="en-US" sz="1750" dirty="0"/>
          </a:p>
        </p:txBody>
      </p:sp>
      <p:sp>
        <p:nvSpPr>
          <p:cNvPr id="12" name="Shape 7"/>
          <p:cNvSpPr/>
          <p:nvPr/>
        </p:nvSpPr>
        <p:spPr>
          <a:xfrm>
            <a:off x="4451390" y="4866084"/>
            <a:ext cx="510302" cy="510302"/>
          </a:xfrm>
          <a:prstGeom prst="roundRect">
            <a:avLst>
              <a:gd name="adj" fmla="val 40005"/>
            </a:avLst>
          </a:prstGeom>
          <a:solidFill>
            <a:srgbClr val="CEE6FD"/>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4536460" y="4908590"/>
            <a:ext cx="340162" cy="425291"/>
          </a:xfrm>
          <a:prstGeom prst="rect">
            <a:avLst/>
          </a:prstGeom>
        </p:spPr>
      </p:pic>
      <p:sp>
        <p:nvSpPr>
          <p:cNvPr id="14" name="Text 8"/>
          <p:cNvSpPr/>
          <p:nvPr/>
        </p:nvSpPr>
        <p:spPr>
          <a:xfrm>
            <a:off x="5188506" y="49439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Ensure Alignment</a:t>
            </a:r>
            <a:endParaRPr lang="en-US" sz="2200" dirty="0"/>
          </a:p>
        </p:txBody>
      </p:sp>
      <p:sp>
        <p:nvSpPr>
          <p:cNvPr id="15" name="Text 9"/>
          <p:cNvSpPr/>
          <p:nvPr/>
        </p:nvSpPr>
        <p:spPr>
          <a:xfrm>
            <a:off x="5188506" y="5434370"/>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Metrics keep projects aligned with strategic organizational goals.</a:t>
            </a:r>
            <a:endParaRPr lang="en-US" sz="1750" dirty="0"/>
          </a:p>
        </p:txBody>
      </p:sp>
      <p:sp>
        <p:nvSpPr>
          <p:cNvPr id="16" name="Shape 10"/>
          <p:cNvSpPr/>
          <p:nvPr/>
        </p:nvSpPr>
        <p:spPr>
          <a:xfrm>
            <a:off x="4451390" y="6250900"/>
            <a:ext cx="510302" cy="510302"/>
          </a:xfrm>
          <a:prstGeom prst="roundRect">
            <a:avLst>
              <a:gd name="adj" fmla="val 40005"/>
            </a:avLst>
          </a:prstGeom>
          <a:solidFill>
            <a:srgbClr val="CEE6FD"/>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4536460" y="6293406"/>
            <a:ext cx="340162" cy="425291"/>
          </a:xfrm>
          <a:prstGeom prst="rect">
            <a:avLst/>
          </a:prstGeom>
        </p:spPr>
      </p:pic>
      <p:sp>
        <p:nvSpPr>
          <p:cNvPr id="18" name="Text 11"/>
          <p:cNvSpPr/>
          <p:nvPr/>
        </p:nvSpPr>
        <p:spPr>
          <a:xfrm>
            <a:off x="5188506" y="632876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Enable Decisions</a:t>
            </a:r>
            <a:endParaRPr lang="en-US" sz="2200" dirty="0"/>
          </a:p>
        </p:txBody>
      </p:sp>
      <p:sp>
        <p:nvSpPr>
          <p:cNvPr id="19" name="Text 12"/>
          <p:cNvSpPr/>
          <p:nvPr/>
        </p:nvSpPr>
        <p:spPr>
          <a:xfrm>
            <a:off x="5188506" y="6819186"/>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Data-driven insights lead to better project management decisions.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406360"/>
            <a:ext cx="6267450"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Schedule Variance (SV)</a:t>
            </a:r>
            <a:endParaRPr lang="en-US" sz="4450" dirty="0"/>
          </a:p>
        </p:txBody>
      </p:sp>
      <p:sp>
        <p:nvSpPr>
          <p:cNvPr id="4" name="Shape 1"/>
          <p:cNvSpPr/>
          <p:nvPr/>
        </p:nvSpPr>
        <p:spPr>
          <a:xfrm>
            <a:off x="793790" y="4040005"/>
            <a:ext cx="3664863" cy="2032754"/>
          </a:xfrm>
          <a:prstGeom prst="roundRect">
            <a:avLst>
              <a:gd name="adj" fmla="val 10043"/>
            </a:avLst>
          </a:prstGeom>
          <a:solidFill>
            <a:srgbClr val="CEE6FD"/>
          </a:solidFill>
          <a:ln/>
        </p:spPr>
        <p:txBody>
          <a:bodyPr/>
          <a:lstStyle/>
          <a:p>
            <a:endParaRPr lang="en-US"/>
          </a:p>
        </p:txBody>
      </p:sp>
      <p:sp>
        <p:nvSpPr>
          <p:cNvPr id="5" name="Text 2"/>
          <p:cNvSpPr/>
          <p:nvPr/>
        </p:nvSpPr>
        <p:spPr>
          <a:xfrm>
            <a:off x="1020604" y="42668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What It Measures</a:t>
            </a:r>
            <a:endParaRPr lang="en-US" sz="2200" dirty="0"/>
          </a:p>
        </p:txBody>
      </p:sp>
      <p:sp>
        <p:nvSpPr>
          <p:cNvPr id="6" name="Text 3"/>
          <p:cNvSpPr/>
          <p:nvPr/>
        </p:nvSpPr>
        <p:spPr>
          <a:xfrm>
            <a:off x="1020604" y="4757237"/>
            <a:ext cx="3211235"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Whether your project is ahead of or behind schedule based on earned value principles.</a:t>
            </a:r>
            <a:endParaRPr lang="en-US" sz="1750" dirty="0"/>
          </a:p>
        </p:txBody>
      </p:sp>
      <p:sp>
        <p:nvSpPr>
          <p:cNvPr id="7" name="Shape 4"/>
          <p:cNvSpPr/>
          <p:nvPr/>
        </p:nvSpPr>
        <p:spPr>
          <a:xfrm>
            <a:off x="4685467" y="4040005"/>
            <a:ext cx="3664863" cy="2032754"/>
          </a:xfrm>
          <a:prstGeom prst="roundRect">
            <a:avLst>
              <a:gd name="adj" fmla="val 10043"/>
            </a:avLst>
          </a:prstGeom>
          <a:solidFill>
            <a:srgbClr val="CEE6FD"/>
          </a:solidFill>
          <a:ln/>
        </p:spPr>
        <p:txBody>
          <a:bodyPr/>
          <a:lstStyle/>
          <a:p>
            <a:endParaRPr lang="en-US"/>
          </a:p>
        </p:txBody>
      </p:sp>
      <p:sp>
        <p:nvSpPr>
          <p:cNvPr id="8" name="Text 5"/>
          <p:cNvSpPr/>
          <p:nvPr/>
        </p:nvSpPr>
        <p:spPr>
          <a:xfrm>
            <a:off x="4912281" y="42668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How To Calculate</a:t>
            </a:r>
            <a:endParaRPr lang="en-US" sz="2200" dirty="0"/>
          </a:p>
        </p:txBody>
      </p:sp>
      <p:sp>
        <p:nvSpPr>
          <p:cNvPr id="9" name="Text 6"/>
          <p:cNvSpPr/>
          <p:nvPr/>
        </p:nvSpPr>
        <p:spPr>
          <a:xfrm>
            <a:off x="4912281" y="4757237"/>
            <a:ext cx="3211235"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SV = Earned Value (EV) – Planned Value (PV)</a:t>
            </a:r>
            <a:endParaRPr lang="en-US" sz="1750" dirty="0"/>
          </a:p>
        </p:txBody>
      </p:sp>
      <p:sp>
        <p:nvSpPr>
          <p:cNvPr id="10" name="Shape 7"/>
          <p:cNvSpPr/>
          <p:nvPr/>
        </p:nvSpPr>
        <p:spPr>
          <a:xfrm>
            <a:off x="793790" y="6299573"/>
            <a:ext cx="7556421" cy="1669852"/>
          </a:xfrm>
          <a:prstGeom prst="roundRect">
            <a:avLst>
              <a:gd name="adj" fmla="val 12225"/>
            </a:avLst>
          </a:prstGeom>
          <a:solidFill>
            <a:srgbClr val="CEE6FD"/>
          </a:solidFill>
          <a:ln/>
        </p:spPr>
        <p:txBody>
          <a:bodyPr/>
          <a:lstStyle/>
          <a:p>
            <a:endParaRPr lang="en-US"/>
          </a:p>
        </p:txBody>
      </p:sp>
      <p:sp>
        <p:nvSpPr>
          <p:cNvPr id="11" name="Text 8"/>
          <p:cNvSpPr/>
          <p:nvPr/>
        </p:nvSpPr>
        <p:spPr>
          <a:xfrm>
            <a:off x="1020604" y="652638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Warning Signs</a:t>
            </a:r>
            <a:endParaRPr lang="en-US" sz="2200" dirty="0"/>
          </a:p>
        </p:txBody>
      </p:sp>
      <p:sp>
        <p:nvSpPr>
          <p:cNvPr id="12" name="Text 9"/>
          <p:cNvSpPr/>
          <p:nvPr/>
        </p:nvSpPr>
        <p:spPr>
          <a:xfrm>
            <a:off x="1020604" y="7016806"/>
            <a:ext cx="7102793"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Negative SV values indicate schedule delays requiring immediate attention.</a:t>
            </a:r>
            <a:endParaRPr lang="en-US" sz="1750" dirty="0"/>
          </a:p>
        </p:txBody>
      </p:sp>
      <p:sp>
        <p:nvSpPr>
          <p:cNvPr id="13" name="TextBox 12">
            <a:extLst>
              <a:ext uri="{FF2B5EF4-FFF2-40B4-BE49-F238E27FC236}">
                <a16:creationId xmlns:a16="http://schemas.microsoft.com/office/drawing/2014/main" id="{1CA8E02D-7643-266B-2B37-AAFAED4ED711}"/>
              </a:ext>
            </a:extLst>
          </p:cNvPr>
          <p:cNvSpPr txBox="1"/>
          <p:nvPr/>
        </p:nvSpPr>
        <p:spPr>
          <a:xfrm>
            <a:off x="793790" y="1097280"/>
            <a:ext cx="8179522" cy="2874248"/>
          </a:xfrm>
          <a:prstGeom prst="rect">
            <a:avLst/>
          </a:prstGeom>
          <a:noFill/>
        </p:spPr>
        <p:txBody>
          <a:bodyPr wrap="square" rtlCol="0">
            <a:spAutoFit/>
          </a:bodyPr>
          <a:lstStyle/>
          <a:p>
            <a:pPr>
              <a:lnSpc>
                <a:spcPct val="150000"/>
              </a:lnSpc>
            </a:pPr>
            <a:r>
              <a:rPr lang="en-US" sz="1750" dirty="0">
                <a:solidFill>
                  <a:srgbClr val="1E3063"/>
                </a:solidFill>
                <a:latin typeface="Instrument Sans Medium" pitchFamily="34" charset="0"/>
              </a:rPr>
              <a:t>Schedule Variance (SV) is a metric for schedule performance on a project. It is used as a measure of the variance analysis that forms an element of the earned value management techniques. SV is the difference between the earned value (EV) and the planned value (PV) of a project. An alternative but less common classification of this technique is earned schedule management or analysis. A positive value is a favorable condition, while a negative value is unfavorable.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695897"/>
            <a:ext cx="7961471"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Cost Performance Index (CPI)</a:t>
            </a:r>
            <a:endParaRPr lang="en-US" sz="4450" dirty="0"/>
          </a:p>
        </p:txBody>
      </p:sp>
      <p:sp>
        <p:nvSpPr>
          <p:cNvPr id="3" name="Text 1"/>
          <p:cNvSpPr/>
          <p:nvPr/>
        </p:nvSpPr>
        <p:spPr>
          <a:xfrm>
            <a:off x="793790" y="353222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91C53"/>
                </a:solidFill>
                <a:latin typeface="Instrument Sans Semi Bold" pitchFamily="34" charset="0"/>
                <a:ea typeface="Instrument Sans Semi Bold" pitchFamily="34" charset="-122"/>
                <a:cs typeface="Instrument Sans Semi Bold" pitchFamily="34" charset="-120"/>
              </a:rPr>
              <a:t>Definition</a:t>
            </a:r>
            <a:endParaRPr lang="en-US" sz="2200" dirty="0"/>
          </a:p>
        </p:txBody>
      </p:sp>
      <p:sp>
        <p:nvSpPr>
          <p:cNvPr id="4" name="Text 2"/>
          <p:cNvSpPr/>
          <p:nvPr/>
        </p:nvSpPr>
        <p:spPr>
          <a:xfrm>
            <a:off x="793790" y="4113371"/>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CPI measures cost efficiency by comparing earned value to actual costs spent.</a:t>
            </a:r>
            <a:endParaRPr lang="en-US" sz="1750" dirty="0"/>
          </a:p>
        </p:txBody>
      </p:sp>
      <p:sp>
        <p:nvSpPr>
          <p:cNvPr id="5" name="Text 3"/>
          <p:cNvSpPr/>
          <p:nvPr/>
        </p:nvSpPr>
        <p:spPr>
          <a:xfrm>
            <a:off x="793790" y="5043249"/>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It reveals whether you're getting good value for money spent on the project.</a:t>
            </a:r>
            <a:endParaRPr lang="en-US" sz="1750" dirty="0"/>
          </a:p>
        </p:txBody>
      </p:sp>
      <p:sp>
        <p:nvSpPr>
          <p:cNvPr id="6" name="Text 4"/>
          <p:cNvSpPr/>
          <p:nvPr/>
        </p:nvSpPr>
        <p:spPr>
          <a:xfrm>
            <a:off x="7599521" y="353222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91C53"/>
                </a:solidFill>
                <a:latin typeface="Instrument Sans Semi Bold" pitchFamily="34" charset="0"/>
                <a:ea typeface="Instrument Sans Semi Bold" pitchFamily="34" charset="-122"/>
                <a:cs typeface="Instrument Sans Semi Bold" pitchFamily="34" charset="-120"/>
              </a:rPr>
              <a:t>Formula</a:t>
            </a:r>
            <a:endParaRPr lang="en-US" sz="2200" dirty="0"/>
          </a:p>
        </p:txBody>
      </p:sp>
      <p:sp>
        <p:nvSpPr>
          <p:cNvPr id="7" name="Text 5"/>
          <p:cNvSpPr/>
          <p:nvPr/>
        </p:nvSpPr>
        <p:spPr>
          <a:xfrm>
            <a:off x="7599521" y="4113371"/>
            <a:ext cx="6244709"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CPI = Earned Value (EV) / Actual Cost (AC)</a:t>
            </a:r>
            <a:endParaRPr lang="en-US" sz="1750" dirty="0"/>
          </a:p>
        </p:txBody>
      </p:sp>
      <p:sp>
        <p:nvSpPr>
          <p:cNvPr id="8" name="Text 6"/>
          <p:cNvSpPr/>
          <p:nvPr/>
        </p:nvSpPr>
        <p:spPr>
          <a:xfrm>
            <a:off x="7599521" y="4680347"/>
            <a:ext cx="6244709"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A CPI below 1.0 indicates the project is over budget.</a:t>
            </a:r>
            <a:endParaRPr lang="en-US" sz="1750" dirty="0"/>
          </a:p>
        </p:txBody>
      </p:sp>
      <p:sp>
        <p:nvSpPr>
          <p:cNvPr id="9" name="TextBox 8">
            <a:extLst>
              <a:ext uri="{FF2B5EF4-FFF2-40B4-BE49-F238E27FC236}">
                <a16:creationId xmlns:a16="http://schemas.microsoft.com/office/drawing/2014/main" id="{FC5DB3FA-B4AE-870D-6197-8A4B6A3372A1}"/>
              </a:ext>
            </a:extLst>
          </p:cNvPr>
          <p:cNvSpPr txBox="1"/>
          <p:nvPr/>
        </p:nvSpPr>
        <p:spPr>
          <a:xfrm>
            <a:off x="793790" y="1816608"/>
            <a:ext cx="13361122" cy="1258421"/>
          </a:xfrm>
          <a:prstGeom prst="rect">
            <a:avLst/>
          </a:prstGeom>
          <a:noFill/>
        </p:spPr>
        <p:txBody>
          <a:bodyPr wrap="square" rtlCol="0">
            <a:spAutoFit/>
          </a:bodyPr>
          <a:lstStyle/>
          <a:p>
            <a:pPr>
              <a:lnSpc>
                <a:spcPct val="150000"/>
              </a:lnSpc>
            </a:pPr>
            <a:r>
              <a:rPr lang="en-US" sz="1750" dirty="0">
                <a:solidFill>
                  <a:srgbClr val="1E3063"/>
                </a:solidFill>
                <a:latin typeface="Instrument Sans Medium" pitchFamily="34" charset="0"/>
              </a:rPr>
              <a:t>Cost performance refers to a key indicator that measures how effectively a project or business utilizes its resources to deliver value. It is defined as the ratio of the actual cost of a product or service to its planned or budgeted cost, helping to assess the efficiency and effectiveness of resource management in achieving project objectives.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89248" cy="8229600"/>
          </a:xfrm>
          <a:prstGeom prst="rect">
            <a:avLst/>
          </a:prstGeom>
        </p:spPr>
      </p:pic>
      <p:sp>
        <p:nvSpPr>
          <p:cNvPr id="3" name="Text 0"/>
          <p:cNvSpPr/>
          <p:nvPr/>
        </p:nvSpPr>
        <p:spPr>
          <a:xfrm>
            <a:off x="6280190" y="267224"/>
            <a:ext cx="7391757"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Planned vs. Actual Progress</a:t>
            </a:r>
            <a:endParaRPr lang="en-US" sz="4450" dirty="0"/>
          </a:p>
        </p:txBody>
      </p:sp>
      <p:sp>
        <p:nvSpPr>
          <p:cNvPr id="4" name="Shape 1"/>
          <p:cNvSpPr/>
          <p:nvPr/>
        </p:nvSpPr>
        <p:spPr>
          <a:xfrm>
            <a:off x="8193453" y="2096453"/>
            <a:ext cx="30480" cy="5085636"/>
          </a:xfrm>
          <a:prstGeom prst="roundRect">
            <a:avLst>
              <a:gd name="adj" fmla="val 669768"/>
            </a:avLst>
          </a:prstGeom>
          <a:solidFill>
            <a:srgbClr val="B4CCE3"/>
          </a:solidFill>
          <a:ln/>
        </p:spPr>
        <p:txBody>
          <a:bodyPr/>
          <a:lstStyle/>
          <a:p>
            <a:endParaRPr lang="en-US"/>
          </a:p>
        </p:txBody>
      </p:sp>
      <p:sp>
        <p:nvSpPr>
          <p:cNvPr id="5" name="Shape 2"/>
          <p:cNvSpPr/>
          <p:nvPr/>
        </p:nvSpPr>
        <p:spPr>
          <a:xfrm>
            <a:off x="8418124" y="2336363"/>
            <a:ext cx="680442" cy="30480"/>
          </a:xfrm>
          <a:prstGeom prst="roundRect">
            <a:avLst>
              <a:gd name="adj" fmla="val 669768"/>
            </a:avLst>
          </a:prstGeom>
          <a:solidFill>
            <a:srgbClr val="B4CCE3"/>
          </a:solidFill>
          <a:ln/>
        </p:spPr>
        <p:txBody>
          <a:bodyPr/>
          <a:lstStyle/>
          <a:p>
            <a:endParaRPr lang="en-US"/>
          </a:p>
        </p:txBody>
      </p:sp>
      <p:sp>
        <p:nvSpPr>
          <p:cNvPr id="6" name="Shape 3"/>
          <p:cNvSpPr/>
          <p:nvPr/>
        </p:nvSpPr>
        <p:spPr>
          <a:xfrm>
            <a:off x="7938302" y="2096453"/>
            <a:ext cx="510302" cy="510302"/>
          </a:xfrm>
          <a:prstGeom prst="roundRect">
            <a:avLst>
              <a:gd name="adj" fmla="val 40005"/>
            </a:avLst>
          </a:prstGeom>
          <a:solidFill>
            <a:srgbClr val="CEE6FD"/>
          </a:solidFill>
          <a:ln/>
        </p:spPr>
        <p:txBody>
          <a:bodyPr/>
          <a:lstStyle/>
          <a:p>
            <a:endParaRPr lang="en-US"/>
          </a:p>
        </p:txBody>
      </p:sp>
      <p:sp>
        <p:nvSpPr>
          <p:cNvPr id="7" name="Text 4"/>
          <p:cNvSpPr/>
          <p:nvPr/>
        </p:nvSpPr>
        <p:spPr>
          <a:xfrm>
            <a:off x="8023372" y="2138958"/>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1E3063"/>
                </a:solidFill>
                <a:latin typeface="Instrument Sans Semi Bold" pitchFamily="34" charset="0"/>
                <a:ea typeface="Instrument Sans Semi Bold" pitchFamily="34" charset="-122"/>
                <a:cs typeface="Instrument Sans Semi Bold" pitchFamily="34" charset="-120"/>
              </a:rPr>
              <a:t>1</a:t>
            </a:r>
            <a:endParaRPr lang="en-US" sz="2650" dirty="0"/>
          </a:p>
        </p:txBody>
      </p:sp>
      <p:sp>
        <p:nvSpPr>
          <p:cNvPr id="8" name="Text 5"/>
          <p:cNvSpPr/>
          <p:nvPr/>
        </p:nvSpPr>
        <p:spPr>
          <a:xfrm>
            <a:off x="9327523" y="21743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Requirements Phase</a:t>
            </a:r>
            <a:endParaRPr lang="en-US" sz="2200" dirty="0"/>
          </a:p>
        </p:txBody>
      </p:sp>
      <p:sp>
        <p:nvSpPr>
          <p:cNvPr id="9" name="Text 6"/>
          <p:cNvSpPr/>
          <p:nvPr/>
        </p:nvSpPr>
        <p:spPr>
          <a:xfrm>
            <a:off x="9327523" y="2664738"/>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Planned: 2 weeks | Actual: 2.5 weeks</a:t>
            </a:r>
            <a:endParaRPr lang="en-US" sz="1750" dirty="0"/>
          </a:p>
        </p:txBody>
      </p:sp>
      <p:sp>
        <p:nvSpPr>
          <p:cNvPr id="10" name="Shape 7"/>
          <p:cNvSpPr/>
          <p:nvPr/>
        </p:nvSpPr>
        <p:spPr>
          <a:xfrm>
            <a:off x="8418124" y="3721179"/>
            <a:ext cx="680442" cy="30480"/>
          </a:xfrm>
          <a:prstGeom prst="roundRect">
            <a:avLst>
              <a:gd name="adj" fmla="val 669768"/>
            </a:avLst>
          </a:prstGeom>
          <a:solidFill>
            <a:srgbClr val="B4CCE3"/>
          </a:solidFill>
          <a:ln/>
        </p:spPr>
        <p:txBody>
          <a:bodyPr/>
          <a:lstStyle/>
          <a:p>
            <a:endParaRPr lang="en-US"/>
          </a:p>
        </p:txBody>
      </p:sp>
      <p:sp>
        <p:nvSpPr>
          <p:cNvPr id="11" name="Shape 8"/>
          <p:cNvSpPr/>
          <p:nvPr/>
        </p:nvSpPr>
        <p:spPr>
          <a:xfrm>
            <a:off x="7938302" y="3481268"/>
            <a:ext cx="510302" cy="510302"/>
          </a:xfrm>
          <a:prstGeom prst="roundRect">
            <a:avLst>
              <a:gd name="adj" fmla="val 40005"/>
            </a:avLst>
          </a:prstGeom>
          <a:solidFill>
            <a:srgbClr val="CEE6FD"/>
          </a:solidFill>
          <a:ln/>
        </p:spPr>
        <p:txBody>
          <a:bodyPr/>
          <a:lstStyle/>
          <a:p>
            <a:endParaRPr lang="en-US"/>
          </a:p>
        </p:txBody>
      </p:sp>
      <p:sp>
        <p:nvSpPr>
          <p:cNvPr id="12" name="Text 9"/>
          <p:cNvSpPr/>
          <p:nvPr/>
        </p:nvSpPr>
        <p:spPr>
          <a:xfrm>
            <a:off x="8023372" y="3523774"/>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1E3063"/>
                </a:solidFill>
                <a:latin typeface="Instrument Sans Semi Bold" pitchFamily="34" charset="0"/>
                <a:ea typeface="Instrument Sans Semi Bold" pitchFamily="34" charset="-122"/>
                <a:cs typeface="Instrument Sans Semi Bold" pitchFamily="34" charset="-120"/>
              </a:rPr>
              <a:t>2</a:t>
            </a:r>
            <a:endParaRPr lang="en-US" sz="2650" dirty="0"/>
          </a:p>
        </p:txBody>
      </p:sp>
      <p:sp>
        <p:nvSpPr>
          <p:cNvPr id="13" name="Text 10"/>
          <p:cNvSpPr/>
          <p:nvPr/>
        </p:nvSpPr>
        <p:spPr>
          <a:xfrm>
            <a:off x="9327523" y="3559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Design Phase</a:t>
            </a:r>
            <a:endParaRPr lang="en-US" sz="2200" dirty="0"/>
          </a:p>
        </p:txBody>
      </p:sp>
      <p:sp>
        <p:nvSpPr>
          <p:cNvPr id="14" name="Text 11"/>
          <p:cNvSpPr/>
          <p:nvPr/>
        </p:nvSpPr>
        <p:spPr>
          <a:xfrm>
            <a:off x="9327523" y="4049554"/>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Planned: 3 weeks | Actual: 4 weeks</a:t>
            </a:r>
            <a:endParaRPr lang="en-US" sz="1750" dirty="0"/>
          </a:p>
        </p:txBody>
      </p:sp>
      <p:sp>
        <p:nvSpPr>
          <p:cNvPr id="15" name="Shape 12"/>
          <p:cNvSpPr/>
          <p:nvPr/>
        </p:nvSpPr>
        <p:spPr>
          <a:xfrm>
            <a:off x="8418124" y="5105995"/>
            <a:ext cx="680442" cy="30480"/>
          </a:xfrm>
          <a:prstGeom prst="roundRect">
            <a:avLst>
              <a:gd name="adj" fmla="val 669768"/>
            </a:avLst>
          </a:prstGeom>
          <a:solidFill>
            <a:srgbClr val="B4CCE3"/>
          </a:solidFill>
          <a:ln/>
        </p:spPr>
        <p:txBody>
          <a:bodyPr/>
          <a:lstStyle/>
          <a:p>
            <a:endParaRPr lang="en-US"/>
          </a:p>
        </p:txBody>
      </p:sp>
      <p:sp>
        <p:nvSpPr>
          <p:cNvPr id="16" name="Shape 13"/>
          <p:cNvSpPr/>
          <p:nvPr/>
        </p:nvSpPr>
        <p:spPr>
          <a:xfrm>
            <a:off x="7938302" y="4866084"/>
            <a:ext cx="510302" cy="510302"/>
          </a:xfrm>
          <a:prstGeom prst="roundRect">
            <a:avLst>
              <a:gd name="adj" fmla="val 40005"/>
            </a:avLst>
          </a:prstGeom>
          <a:solidFill>
            <a:srgbClr val="CEE6FD"/>
          </a:solidFill>
          <a:ln/>
        </p:spPr>
        <p:txBody>
          <a:bodyPr/>
          <a:lstStyle/>
          <a:p>
            <a:endParaRPr lang="en-US"/>
          </a:p>
        </p:txBody>
      </p:sp>
      <p:sp>
        <p:nvSpPr>
          <p:cNvPr id="17" name="Text 14"/>
          <p:cNvSpPr/>
          <p:nvPr/>
        </p:nvSpPr>
        <p:spPr>
          <a:xfrm>
            <a:off x="8023372" y="4908590"/>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1E3063"/>
                </a:solidFill>
                <a:latin typeface="Instrument Sans Semi Bold" pitchFamily="34" charset="0"/>
                <a:ea typeface="Instrument Sans Semi Bold" pitchFamily="34" charset="-122"/>
                <a:cs typeface="Instrument Sans Semi Bold" pitchFamily="34" charset="-120"/>
              </a:rPr>
              <a:t>3</a:t>
            </a:r>
            <a:endParaRPr lang="en-US" sz="2650" dirty="0"/>
          </a:p>
        </p:txBody>
      </p:sp>
      <p:sp>
        <p:nvSpPr>
          <p:cNvPr id="18" name="Text 15"/>
          <p:cNvSpPr/>
          <p:nvPr/>
        </p:nvSpPr>
        <p:spPr>
          <a:xfrm>
            <a:off x="9327523" y="49439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Development Phase</a:t>
            </a:r>
            <a:endParaRPr lang="en-US" sz="2200" dirty="0"/>
          </a:p>
        </p:txBody>
      </p:sp>
      <p:sp>
        <p:nvSpPr>
          <p:cNvPr id="19" name="Text 16"/>
          <p:cNvSpPr/>
          <p:nvPr/>
        </p:nvSpPr>
        <p:spPr>
          <a:xfrm>
            <a:off x="9327523" y="5434370"/>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Planned: 8 weeks | Actual: 10 weeks</a:t>
            </a:r>
            <a:endParaRPr lang="en-US" sz="1750" dirty="0"/>
          </a:p>
        </p:txBody>
      </p:sp>
      <p:sp>
        <p:nvSpPr>
          <p:cNvPr id="20" name="Shape 17"/>
          <p:cNvSpPr/>
          <p:nvPr/>
        </p:nvSpPr>
        <p:spPr>
          <a:xfrm>
            <a:off x="8418124" y="6490811"/>
            <a:ext cx="680442" cy="30480"/>
          </a:xfrm>
          <a:prstGeom prst="roundRect">
            <a:avLst>
              <a:gd name="adj" fmla="val 669768"/>
            </a:avLst>
          </a:prstGeom>
          <a:solidFill>
            <a:srgbClr val="B4CCE3"/>
          </a:solidFill>
          <a:ln/>
        </p:spPr>
        <p:txBody>
          <a:bodyPr/>
          <a:lstStyle/>
          <a:p>
            <a:endParaRPr lang="en-US"/>
          </a:p>
        </p:txBody>
      </p:sp>
      <p:sp>
        <p:nvSpPr>
          <p:cNvPr id="21" name="Shape 18"/>
          <p:cNvSpPr/>
          <p:nvPr/>
        </p:nvSpPr>
        <p:spPr>
          <a:xfrm>
            <a:off x="7938302" y="6250900"/>
            <a:ext cx="510302" cy="510302"/>
          </a:xfrm>
          <a:prstGeom prst="roundRect">
            <a:avLst>
              <a:gd name="adj" fmla="val 40005"/>
            </a:avLst>
          </a:prstGeom>
          <a:solidFill>
            <a:srgbClr val="CEE6FD"/>
          </a:solidFill>
          <a:ln/>
        </p:spPr>
        <p:txBody>
          <a:bodyPr/>
          <a:lstStyle/>
          <a:p>
            <a:endParaRPr lang="en-US"/>
          </a:p>
        </p:txBody>
      </p:sp>
      <p:sp>
        <p:nvSpPr>
          <p:cNvPr id="22" name="Text 19"/>
          <p:cNvSpPr/>
          <p:nvPr/>
        </p:nvSpPr>
        <p:spPr>
          <a:xfrm>
            <a:off x="8023372" y="6293406"/>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1E3063"/>
                </a:solidFill>
                <a:latin typeface="Instrument Sans Semi Bold" pitchFamily="34" charset="0"/>
                <a:ea typeface="Instrument Sans Semi Bold" pitchFamily="34" charset="-122"/>
                <a:cs typeface="Instrument Sans Semi Bold" pitchFamily="34" charset="-120"/>
              </a:rPr>
              <a:t>4</a:t>
            </a:r>
            <a:endParaRPr lang="en-US" sz="2650" dirty="0"/>
          </a:p>
        </p:txBody>
      </p:sp>
      <p:sp>
        <p:nvSpPr>
          <p:cNvPr id="23" name="Text 20"/>
          <p:cNvSpPr/>
          <p:nvPr/>
        </p:nvSpPr>
        <p:spPr>
          <a:xfrm>
            <a:off x="9327523" y="632876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Testing Phase</a:t>
            </a:r>
            <a:endParaRPr lang="en-US" sz="2200" dirty="0"/>
          </a:p>
        </p:txBody>
      </p:sp>
      <p:sp>
        <p:nvSpPr>
          <p:cNvPr id="24" name="Text 21"/>
          <p:cNvSpPr/>
          <p:nvPr/>
        </p:nvSpPr>
        <p:spPr>
          <a:xfrm>
            <a:off x="9327523" y="6819186"/>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Planned: 3 weeks | Actual: 3 weeks</a:t>
            </a:r>
            <a:endParaRPr lang="en-US" sz="1750" dirty="0"/>
          </a:p>
        </p:txBody>
      </p:sp>
      <p:sp>
        <p:nvSpPr>
          <p:cNvPr id="25" name="TextBox 24">
            <a:extLst>
              <a:ext uri="{FF2B5EF4-FFF2-40B4-BE49-F238E27FC236}">
                <a16:creationId xmlns:a16="http://schemas.microsoft.com/office/drawing/2014/main" id="{3D8D6152-C76F-5718-D3BF-0CDF1EED853A}"/>
              </a:ext>
            </a:extLst>
          </p:cNvPr>
          <p:cNvSpPr txBox="1"/>
          <p:nvPr/>
        </p:nvSpPr>
        <p:spPr>
          <a:xfrm>
            <a:off x="4437888" y="1853184"/>
            <a:ext cx="3139440" cy="5297989"/>
          </a:xfrm>
          <a:prstGeom prst="rect">
            <a:avLst/>
          </a:prstGeom>
          <a:noFill/>
        </p:spPr>
        <p:txBody>
          <a:bodyPr wrap="square" rtlCol="0">
            <a:spAutoFit/>
          </a:bodyPr>
          <a:lstStyle/>
          <a:p>
            <a:pPr>
              <a:lnSpc>
                <a:spcPct val="150000"/>
              </a:lnSpc>
            </a:pPr>
            <a:r>
              <a:rPr lang="en-US" sz="1750" dirty="0">
                <a:solidFill>
                  <a:srgbClr val="1E3063"/>
                </a:solidFill>
                <a:latin typeface="Instrument Sans Medium" pitchFamily="34" charset="0"/>
              </a:rPr>
              <a:t>Planned Progress: This represents the anticipated progress based on the original project plan. It is calculated using the planned weightage and SI Milestone % assigned to tasks scheduled for a specific period. Actual Progress: This reflects the actual work completed during a given period.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64143" y="773430"/>
            <a:ext cx="5458420" cy="682347"/>
          </a:xfrm>
          <a:prstGeom prst="rect">
            <a:avLst/>
          </a:prstGeom>
          <a:noFill/>
          <a:ln/>
        </p:spPr>
        <p:txBody>
          <a:bodyPr wrap="none" lIns="0" tIns="0" rIns="0" bIns="0" rtlCol="0" anchor="t"/>
          <a:lstStyle/>
          <a:p>
            <a:pPr marL="0" indent="0" algn="l">
              <a:lnSpc>
                <a:spcPts val="5350"/>
              </a:lnSpc>
              <a:buNone/>
            </a:pPr>
            <a:r>
              <a:rPr lang="en-US" sz="4250" dirty="0">
                <a:solidFill>
                  <a:srgbClr val="091C53"/>
                </a:solidFill>
                <a:latin typeface="Instrument Sans Semi Bold" pitchFamily="34" charset="0"/>
                <a:ea typeface="Instrument Sans Semi Bold" pitchFamily="34" charset="-122"/>
                <a:cs typeface="Instrument Sans Semi Bold" pitchFamily="34" charset="-120"/>
              </a:rPr>
              <a:t>Scope Changes</a:t>
            </a:r>
            <a:endParaRPr lang="en-US" sz="4250" dirty="0"/>
          </a:p>
        </p:txBody>
      </p:sp>
      <p:sp>
        <p:nvSpPr>
          <p:cNvPr id="3" name="Text 1"/>
          <p:cNvSpPr/>
          <p:nvPr/>
        </p:nvSpPr>
        <p:spPr>
          <a:xfrm>
            <a:off x="764143" y="1892379"/>
            <a:ext cx="13102114" cy="698659"/>
          </a:xfrm>
          <a:prstGeom prst="rect">
            <a:avLst/>
          </a:prstGeom>
          <a:noFill/>
          <a:ln/>
        </p:spPr>
        <p:txBody>
          <a:bodyPr wrap="squar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Tracking scope change requests provides critical insight into project stability and potential risks. Our project experienced significant fluctuation in change requests during the first half of the year.</a:t>
            </a:r>
            <a:endParaRPr lang="en-US" sz="1700" dirty="0"/>
          </a:p>
        </p:txBody>
      </p:sp>
      <p:pic>
        <p:nvPicPr>
          <p:cNvPr id="4" name="Image 0" descr="preencoded.png"/>
          <p:cNvPicPr>
            <a:picLocks noChangeAspect="1"/>
          </p:cNvPicPr>
          <p:nvPr/>
        </p:nvPicPr>
        <p:blipFill>
          <a:blip r:embed="rId3"/>
          <a:stretch>
            <a:fillRect/>
          </a:stretch>
        </p:blipFill>
        <p:spPr>
          <a:xfrm>
            <a:off x="764143" y="2836664"/>
            <a:ext cx="12554307" cy="3675221"/>
          </a:xfrm>
          <a:prstGeom prst="rect">
            <a:avLst/>
          </a:prstGeom>
        </p:spPr>
      </p:pic>
      <p:sp>
        <p:nvSpPr>
          <p:cNvPr id="5" name="Text 2"/>
          <p:cNvSpPr/>
          <p:nvPr/>
        </p:nvSpPr>
        <p:spPr>
          <a:xfrm>
            <a:off x="764143" y="6757511"/>
            <a:ext cx="13102114" cy="698659"/>
          </a:xfrm>
          <a:prstGeom prst="rect">
            <a:avLst/>
          </a:prstGeom>
          <a:noFill/>
          <a:ln/>
        </p:spPr>
        <p:txBody>
          <a:bodyPr wrap="squar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The peak in April (12 requests) signals a critical intervention point where project scope was at risk of significant drift. Successful scope management measures implemented in May reduced change requests by 42%, bringing the project back toward stability.</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76920"/>
          </a:xfrm>
          <a:prstGeom prst="rect">
            <a:avLst/>
          </a:prstGeom>
        </p:spPr>
      </p:pic>
      <p:sp>
        <p:nvSpPr>
          <p:cNvPr id="3" name="Text 0"/>
          <p:cNvSpPr/>
          <p:nvPr/>
        </p:nvSpPr>
        <p:spPr>
          <a:xfrm>
            <a:off x="793790" y="3130606"/>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Resource Utilization</a:t>
            </a:r>
            <a:endParaRPr lang="en-US" sz="4450" dirty="0"/>
          </a:p>
        </p:txBody>
      </p:sp>
      <p:pic>
        <p:nvPicPr>
          <p:cNvPr id="4" name="Image 1" descr="preencoded.png"/>
          <p:cNvPicPr>
            <a:picLocks noChangeAspect="1"/>
          </p:cNvPicPr>
          <p:nvPr/>
        </p:nvPicPr>
        <p:blipFill>
          <a:blip r:embed="rId4"/>
          <a:stretch>
            <a:fillRect/>
          </a:stretch>
        </p:blipFill>
        <p:spPr>
          <a:xfrm>
            <a:off x="793790" y="5438394"/>
            <a:ext cx="566976" cy="566976"/>
          </a:xfrm>
          <a:prstGeom prst="rect">
            <a:avLst/>
          </a:prstGeom>
        </p:spPr>
      </p:pic>
      <p:sp>
        <p:nvSpPr>
          <p:cNvPr id="5" name="Text 1"/>
          <p:cNvSpPr/>
          <p:nvPr/>
        </p:nvSpPr>
        <p:spPr>
          <a:xfrm>
            <a:off x="1587579" y="55334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Development Team</a:t>
            </a:r>
            <a:endParaRPr lang="en-US" sz="2200" dirty="0"/>
          </a:p>
        </p:txBody>
      </p:sp>
      <p:sp>
        <p:nvSpPr>
          <p:cNvPr id="6" name="Text 2"/>
          <p:cNvSpPr/>
          <p:nvPr/>
        </p:nvSpPr>
        <p:spPr>
          <a:xfrm>
            <a:off x="1587579" y="6023824"/>
            <a:ext cx="336482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Current utilization: 87%</a:t>
            </a:r>
            <a:endParaRPr lang="en-US" sz="1750" dirty="0"/>
          </a:p>
        </p:txBody>
      </p:sp>
      <p:sp>
        <p:nvSpPr>
          <p:cNvPr id="7" name="Text 3"/>
          <p:cNvSpPr/>
          <p:nvPr/>
        </p:nvSpPr>
        <p:spPr>
          <a:xfrm>
            <a:off x="1587579" y="6522815"/>
            <a:ext cx="336482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Target: 80-90%</a:t>
            </a:r>
            <a:endParaRPr lang="en-US" sz="1750" dirty="0"/>
          </a:p>
        </p:txBody>
      </p:sp>
      <p:pic>
        <p:nvPicPr>
          <p:cNvPr id="8" name="Image 2" descr="preencoded.png"/>
          <p:cNvPicPr>
            <a:picLocks noChangeAspect="1"/>
          </p:cNvPicPr>
          <p:nvPr/>
        </p:nvPicPr>
        <p:blipFill>
          <a:blip r:embed="rId5"/>
          <a:stretch>
            <a:fillRect/>
          </a:stretch>
        </p:blipFill>
        <p:spPr>
          <a:xfrm>
            <a:off x="5235893" y="5438394"/>
            <a:ext cx="566976" cy="566976"/>
          </a:xfrm>
          <a:prstGeom prst="rect">
            <a:avLst/>
          </a:prstGeom>
        </p:spPr>
      </p:pic>
      <p:sp>
        <p:nvSpPr>
          <p:cNvPr id="9" name="Text 4"/>
          <p:cNvSpPr/>
          <p:nvPr/>
        </p:nvSpPr>
        <p:spPr>
          <a:xfrm>
            <a:off x="6029682" y="55334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Design Team</a:t>
            </a:r>
            <a:endParaRPr lang="en-US" sz="2200" dirty="0"/>
          </a:p>
        </p:txBody>
      </p:sp>
      <p:sp>
        <p:nvSpPr>
          <p:cNvPr id="10" name="Text 5"/>
          <p:cNvSpPr/>
          <p:nvPr/>
        </p:nvSpPr>
        <p:spPr>
          <a:xfrm>
            <a:off x="6029682" y="6023824"/>
            <a:ext cx="336482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Current utilization: 65%</a:t>
            </a:r>
            <a:endParaRPr lang="en-US" sz="1750" dirty="0"/>
          </a:p>
        </p:txBody>
      </p:sp>
      <p:sp>
        <p:nvSpPr>
          <p:cNvPr id="11" name="Text 6"/>
          <p:cNvSpPr/>
          <p:nvPr/>
        </p:nvSpPr>
        <p:spPr>
          <a:xfrm>
            <a:off x="6029682" y="6522815"/>
            <a:ext cx="336482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Target: 75-85%</a:t>
            </a:r>
            <a:endParaRPr lang="en-US" sz="1750" dirty="0"/>
          </a:p>
        </p:txBody>
      </p:sp>
      <p:pic>
        <p:nvPicPr>
          <p:cNvPr id="12" name="Image 3" descr="preencoded.png"/>
          <p:cNvPicPr>
            <a:picLocks noChangeAspect="1"/>
          </p:cNvPicPr>
          <p:nvPr/>
        </p:nvPicPr>
        <p:blipFill>
          <a:blip r:embed="rId6"/>
          <a:stretch>
            <a:fillRect/>
          </a:stretch>
        </p:blipFill>
        <p:spPr>
          <a:xfrm>
            <a:off x="9677995" y="5438394"/>
            <a:ext cx="566976" cy="566976"/>
          </a:xfrm>
          <a:prstGeom prst="rect">
            <a:avLst/>
          </a:prstGeom>
        </p:spPr>
      </p:pic>
      <p:sp>
        <p:nvSpPr>
          <p:cNvPr id="13" name="Text 7"/>
          <p:cNvSpPr/>
          <p:nvPr/>
        </p:nvSpPr>
        <p:spPr>
          <a:xfrm>
            <a:off x="10471785" y="55334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QA Team</a:t>
            </a:r>
            <a:endParaRPr lang="en-US" sz="2200" dirty="0"/>
          </a:p>
        </p:txBody>
      </p:sp>
      <p:sp>
        <p:nvSpPr>
          <p:cNvPr id="14" name="Text 8"/>
          <p:cNvSpPr/>
          <p:nvPr/>
        </p:nvSpPr>
        <p:spPr>
          <a:xfrm>
            <a:off x="10471785" y="6023824"/>
            <a:ext cx="336482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Current utilization: 45%</a:t>
            </a:r>
            <a:endParaRPr lang="en-US" sz="1750" dirty="0"/>
          </a:p>
        </p:txBody>
      </p:sp>
      <p:sp>
        <p:nvSpPr>
          <p:cNvPr id="15" name="Text 9"/>
          <p:cNvSpPr/>
          <p:nvPr/>
        </p:nvSpPr>
        <p:spPr>
          <a:xfrm>
            <a:off x="10471785" y="6522815"/>
            <a:ext cx="3364825"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Target: 70-80%</a:t>
            </a:r>
            <a:endParaRPr lang="en-US" sz="1750" dirty="0"/>
          </a:p>
        </p:txBody>
      </p:sp>
      <p:sp>
        <p:nvSpPr>
          <p:cNvPr id="16" name="TextBox 15">
            <a:extLst>
              <a:ext uri="{FF2B5EF4-FFF2-40B4-BE49-F238E27FC236}">
                <a16:creationId xmlns:a16="http://schemas.microsoft.com/office/drawing/2014/main" id="{B1E6CBDB-75E3-7188-8A4D-447F18324947}"/>
              </a:ext>
            </a:extLst>
          </p:cNvPr>
          <p:cNvSpPr txBox="1"/>
          <p:nvPr/>
        </p:nvSpPr>
        <p:spPr>
          <a:xfrm>
            <a:off x="793790" y="4114800"/>
            <a:ext cx="13362432" cy="879664"/>
          </a:xfrm>
          <a:prstGeom prst="rect">
            <a:avLst/>
          </a:prstGeom>
          <a:noFill/>
        </p:spPr>
        <p:txBody>
          <a:bodyPr wrap="square" rtlCol="0">
            <a:spAutoFit/>
          </a:bodyPr>
          <a:lstStyle/>
          <a:p>
            <a:pPr>
              <a:lnSpc>
                <a:spcPct val="150000"/>
              </a:lnSpc>
            </a:pPr>
            <a:r>
              <a:rPr lang="en-US" sz="1750" dirty="0">
                <a:solidFill>
                  <a:srgbClr val="1E3063"/>
                </a:solidFill>
                <a:latin typeface="Instrument Sans Medium" pitchFamily="34" charset="0"/>
              </a:rPr>
              <a:t>Resource utilization is a metric that measures the management and optimization of resources over time. Its main objective is to help organizations achieve maximum efficiency and productivity while completing a project.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40480" cy="8229600"/>
          </a:xfrm>
          <a:prstGeom prst="rect">
            <a:avLst/>
          </a:prstGeom>
        </p:spPr>
      </p:pic>
      <p:sp>
        <p:nvSpPr>
          <p:cNvPr id="3" name="Text 0"/>
          <p:cNvSpPr/>
          <p:nvPr/>
        </p:nvSpPr>
        <p:spPr>
          <a:xfrm>
            <a:off x="4451390" y="629555"/>
            <a:ext cx="8264843"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On-Time Task Completion Rate</a:t>
            </a:r>
            <a:endParaRPr lang="en-US" sz="4450" dirty="0"/>
          </a:p>
        </p:txBody>
      </p:sp>
      <p:sp>
        <p:nvSpPr>
          <p:cNvPr id="4" name="Text 1"/>
          <p:cNvSpPr/>
          <p:nvPr/>
        </p:nvSpPr>
        <p:spPr>
          <a:xfrm>
            <a:off x="4451390" y="3571875"/>
            <a:ext cx="2901553" cy="748427"/>
          </a:xfrm>
          <a:prstGeom prst="rect">
            <a:avLst/>
          </a:prstGeom>
          <a:noFill/>
          <a:ln/>
        </p:spPr>
        <p:txBody>
          <a:bodyPr wrap="none" lIns="0" tIns="0" rIns="0" bIns="0" rtlCol="0" anchor="t"/>
          <a:lstStyle/>
          <a:p>
            <a:pPr marL="0" indent="0" algn="ctr">
              <a:lnSpc>
                <a:spcPts val="5850"/>
              </a:lnSpc>
              <a:buNone/>
            </a:pPr>
            <a:r>
              <a:rPr lang="en-US" sz="5850" dirty="0">
                <a:solidFill>
                  <a:srgbClr val="1E3063"/>
                </a:solidFill>
                <a:latin typeface="Instrument Sans Semi Bold" pitchFamily="34" charset="0"/>
                <a:ea typeface="Instrument Sans Semi Bold" pitchFamily="34" charset="-122"/>
                <a:cs typeface="Instrument Sans Semi Bold" pitchFamily="34" charset="-120"/>
              </a:rPr>
              <a:t>73%</a:t>
            </a:r>
            <a:endParaRPr lang="en-US" sz="5850" dirty="0"/>
          </a:p>
        </p:txBody>
      </p:sp>
      <p:sp>
        <p:nvSpPr>
          <p:cNvPr id="5" name="Text 2"/>
          <p:cNvSpPr/>
          <p:nvPr/>
        </p:nvSpPr>
        <p:spPr>
          <a:xfrm>
            <a:off x="4484489" y="4603671"/>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Current Rate</a:t>
            </a:r>
            <a:endParaRPr lang="en-US" sz="2200" dirty="0"/>
          </a:p>
        </p:txBody>
      </p:sp>
      <p:sp>
        <p:nvSpPr>
          <p:cNvPr id="6" name="Text 3"/>
          <p:cNvSpPr/>
          <p:nvPr/>
        </p:nvSpPr>
        <p:spPr>
          <a:xfrm>
            <a:off x="4451390" y="5094089"/>
            <a:ext cx="2901553" cy="725805"/>
          </a:xfrm>
          <a:prstGeom prst="rect">
            <a:avLst/>
          </a:prstGeom>
          <a:noFill/>
          <a:ln/>
        </p:spPr>
        <p:txBody>
          <a:bodyPr wrap="square" lIns="0" tIns="0" rIns="0" bIns="0" rtlCol="0" anchor="t"/>
          <a:lstStyle/>
          <a:p>
            <a:pPr marL="0" indent="0" algn="ctr">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Of tasks completed by deadline</a:t>
            </a:r>
            <a:endParaRPr lang="en-US" sz="1750" dirty="0"/>
          </a:p>
        </p:txBody>
      </p:sp>
      <p:sp>
        <p:nvSpPr>
          <p:cNvPr id="7" name="Text 4"/>
          <p:cNvSpPr/>
          <p:nvPr/>
        </p:nvSpPr>
        <p:spPr>
          <a:xfrm>
            <a:off x="7693104" y="3571875"/>
            <a:ext cx="2901672" cy="748427"/>
          </a:xfrm>
          <a:prstGeom prst="rect">
            <a:avLst/>
          </a:prstGeom>
          <a:noFill/>
          <a:ln/>
        </p:spPr>
        <p:txBody>
          <a:bodyPr wrap="none" lIns="0" tIns="0" rIns="0" bIns="0" rtlCol="0" anchor="t"/>
          <a:lstStyle/>
          <a:p>
            <a:pPr marL="0" indent="0" algn="ctr">
              <a:lnSpc>
                <a:spcPts val="5850"/>
              </a:lnSpc>
              <a:buNone/>
            </a:pPr>
            <a:r>
              <a:rPr lang="en-US" sz="5850" dirty="0">
                <a:solidFill>
                  <a:srgbClr val="1E3063"/>
                </a:solidFill>
                <a:latin typeface="Instrument Sans Semi Bold" pitchFamily="34" charset="0"/>
                <a:ea typeface="Instrument Sans Semi Bold" pitchFamily="34" charset="-122"/>
                <a:cs typeface="Instrument Sans Semi Bold" pitchFamily="34" charset="-120"/>
              </a:rPr>
              <a:t>85%</a:t>
            </a:r>
            <a:endParaRPr lang="en-US" sz="5850" dirty="0"/>
          </a:p>
        </p:txBody>
      </p:sp>
      <p:sp>
        <p:nvSpPr>
          <p:cNvPr id="8" name="Text 5"/>
          <p:cNvSpPr/>
          <p:nvPr/>
        </p:nvSpPr>
        <p:spPr>
          <a:xfrm>
            <a:off x="7726323" y="4603671"/>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Target Rate</a:t>
            </a:r>
            <a:endParaRPr lang="en-US" sz="2200" dirty="0"/>
          </a:p>
        </p:txBody>
      </p:sp>
      <p:sp>
        <p:nvSpPr>
          <p:cNvPr id="9" name="Text 6"/>
          <p:cNvSpPr/>
          <p:nvPr/>
        </p:nvSpPr>
        <p:spPr>
          <a:xfrm>
            <a:off x="7693104" y="5094089"/>
            <a:ext cx="2901672" cy="362903"/>
          </a:xfrm>
          <a:prstGeom prst="rect">
            <a:avLst/>
          </a:prstGeom>
          <a:noFill/>
          <a:ln/>
        </p:spPr>
        <p:txBody>
          <a:bodyPr wrap="none" lIns="0" tIns="0" rIns="0" bIns="0" rtlCol="0" anchor="t"/>
          <a:lstStyle/>
          <a:p>
            <a:pPr marL="0" indent="0" algn="ctr">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Industry benchmark</a:t>
            </a:r>
            <a:endParaRPr lang="en-US" sz="1750" dirty="0"/>
          </a:p>
        </p:txBody>
      </p:sp>
      <p:sp>
        <p:nvSpPr>
          <p:cNvPr id="10" name="Text 7"/>
          <p:cNvSpPr/>
          <p:nvPr/>
        </p:nvSpPr>
        <p:spPr>
          <a:xfrm>
            <a:off x="10934938" y="3571875"/>
            <a:ext cx="2901672" cy="748427"/>
          </a:xfrm>
          <a:prstGeom prst="rect">
            <a:avLst/>
          </a:prstGeom>
          <a:noFill/>
          <a:ln/>
        </p:spPr>
        <p:txBody>
          <a:bodyPr wrap="none" lIns="0" tIns="0" rIns="0" bIns="0" rtlCol="0" anchor="t"/>
          <a:lstStyle/>
          <a:p>
            <a:pPr marL="0" indent="0" algn="ctr">
              <a:lnSpc>
                <a:spcPts val="5850"/>
              </a:lnSpc>
              <a:buNone/>
            </a:pPr>
            <a:r>
              <a:rPr lang="en-US" sz="5850" dirty="0">
                <a:solidFill>
                  <a:srgbClr val="1E3063"/>
                </a:solidFill>
                <a:latin typeface="Instrument Sans Semi Bold" pitchFamily="34" charset="0"/>
                <a:ea typeface="Instrument Sans Semi Bold" pitchFamily="34" charset="-122"/>
                <a:cs typeface="Instrument Sans Semi Bold" pitchFamily="34" charset="-120"/>
              </a:rPr>
              <a:t>92%</a:t>
            </a:r>
            <a:endParaRPr lang="en-US" sz="5850" dirty="0"/>
          </a:p>
        </p:txBody>
      </p:sp>
      <p:sp>
        <p:nvSpPr>
          <p:cNvPr id="11" name="Text 8"/>
          <p:cNvSpPr/>
          <p:nvPr/>
        </p:nvSpPr>
        <p:spPr>
          <a:xfrm>
            <a:off x="10968157" y="4603671"/>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Best Month</a:t>
            </a:r>
            <a:endParaRPr lang="en-US" sz="2200" dirty="0"/>
          </a:p>
        </p:txBody>
      </p:sp>
      <p:sp>
        <p:nvSpPr>
          <p:cNvPr id="12" name="Text 9"/>
          <p:cNvSpPr/>
          <p:nvPr/>
        </p:nvSpPr>
        <p:spPr>
          <a:xfrm>
            <a:off x="10934938" y="5094089"/>
            <a:ext cx="2901672" cy="362903"/>
          </a:xfrm>
          <a:prstGeom prst="rect">
            <a:avLst/>
          </a:prstGeom>
          <a:noFill/>
          <a:ln/>
        </p:spPr>
        <p:txBody>
          <a:bodyPr wrap="none" lIns="0" tIns="0" rIns="0" bIns="0" rtlCol="0" anchor="t"/>
          <a:lstStyle/>
          <a:p>
            <a:pPr marL="0" indent="0" algn="ctr">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March performance</a:t>
            </a:r>
            <a:endParaRPr lang="en-US" sz="1750" dirty="0"/>
          </a:p>
        </p:txBody>
      </p:sp>
      <p:sp>
        <p:nvSpPr>
          <p:cNvPr id="13" name="TextBox 12">
            <a:extLst>
              <a:ext uri="{FF2B5EF4-FFF2-40B4-BE49-F238E27FC236}">
                <a16:creationId xmlns:a16="http://schemas.microsoft.com/office/drawing/2014/main" id="{4BC595BA-88F3-CFA6-DBA4-D20D07141B89}"/>
              </a:ext>
            </a:extLst>
          </p:cNvPr>
          <p:cNvSpPr txBox="1"/>
          <p:nvPr/>
        </p:nvSpPr>
        <p:spPr>
          <a:xfrm>
            <a:off x="4484489" y="1548384"/>
            <a:ext cx="9731383" cy="1295868"/>
          </a:xfrm>
          <a:prstGeom prst="rect">
            <a:avLst/>
          </a:prstGeom>
          <a:noFill/>
        </p:spPr>
        <p:txBody>
          <a:bodyPr wrap="square" rtlCol="0">
            <a:spAutoFit/>
          </a:bodyPr>
          <a:lstStyle/>
          <a:p>
            <a:pPr>
              <a:lnSpc>
                <a:spcPct val="150000"/>
              </a:lnSpc>
            </a:pPr>
            <a:r>
              <a:rPr lang="en-US" sz="1750" dirty="0">
                <a:solidFill>
                  <a:srgbClr val="1E3063"/>
                </a:solidFill>
                <a:latin typeface="Instrument Sans Medium" pitchFamily="34" charset="0"/>
              </a:rPr>
              <a:t>Task Completion Rate (TCR) measures the percentage of tasks finished within a set timeframe. It’s a simple way to evaluate productivity and efficiency. For example, completing 40 out of 50 tasks in a sprint means an 80% TCR.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834628"/>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Budget Variance</a:t>
            </a:r>
            <a:endParaRPr lang="en-US" sz="4450" dirty="0"/>
          </a:p>
        </p:txBody>
      </p:sp>
      <p:pic>
        <p:nvPicPr>
          <p:cNvPr id="3" name="Image 0" descr="preencoded.png"/>
          <p:cNvPicPr>
            <a:picLocks noChangeAspect="1"/>
          </p:cNvPicPr>
          <p:nvPr/>
        </p:nvPicPr>
        <p:blipFill>
          <a:blip r:embed="rId3"/>
          <a:stretch>
            <a:fillRect/>
          </a:stretch>
        </p:blipFill>
        <p:spPr>
          <a:xfrm>
            <a:off x="5710214" y="1997035"/>
            <a:ext cx="1614011" cy="1306949"/>
          </a:xfrm>
          <a:prstGeom prst="rect">
            <a:avLst/>
          </a:prstGeom>
        </p:spPr>
      </p:pic>
      <p:pic>
        <p:nvPicPr>
          <p:cNvPr id="4" name="Image 1" descr="preencoded.png"/>
          <p:cNvPicPr>
            <a:picLocks noChangeAspect="1"/>
          </p:cNvPicPr>
          <p:nvPr/>
        </p:nvPicPr>
        <p:blipFill>
          <a:blip r:embed="rId4"/>
          <a:stretch>
            <a:fillRect/>
          </a:stretch>
        </p:blipFill>
        <p:spPr>
          <a:xfrm>
            <a:off x="6357676" y="2613065"/>
            <a:ext cx="318968" cy="398621"/>
          </a:xfrm>
          <a:prstGeom prst="rect">
            <a:avLst/>
          </a:prstGeom>
        </p:spPr>
      </p:pic>
      <p:sp>
        <p:nvSpPr>
          <p:cNvPr id="5" name="Text 1"/>
          <p:cNvSpPr/>
          <p:nvPr/>
        </p:nvSpPr>
        <p:spPr>
          <a:xfrm>
            <a:off x="7551039" y="22238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Monitor</a:t>
            </a:r>
            <a:endParaRPr lang="en-US" sz="2200" dirty="0"/>
          </a:p>
        </p:txBody>
      </p:sp>
      <p:sp>
        <p:nvSpPr>
          <p:cNvPr id="6" name="Text 2"/>
          <p:cNvSpPr/>
          <p:nvPr/>
        </p:nvSpPr>
        <p:spPr>
          <a:xfrm>
            <a:off x="7551039" y="2714268"/>
            <a:ext cx="4526280"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Track actual vs. planned expenses regularly</a:t>
            </a:r>
            <a:endParaRPr lang="en-US" sz="1750" dirty="0"/>
          </a:p>
        </p:txBody>
      </p:sp>
      <p:sp>
        <p:nvSpPr>
          <p:cNvPr id="7" name="Shape 3"/>
          <p:cNvSpPr/>
          <p:nvPr/>
        </p:nvSpPr>
        <p:spPr>
          <a:xfrm>
            <a:off x="5698403" y="3317081"/>
            <a:ext cx="8861822" cy="15240"/>
          </a:xfrm>
          <a:prstGeom prst="roundRect">
            <a:avLst>
              <a:gd name="adj" fmla="val 1339536"/>
            </a:avLst>
          </a:prstGeom>
          <a:solidFill>
            <a:srgbClr val="B4CCE3"/>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4903208" y="3360658"/>
            <a:ext cx="3228022" cy="1306949"/>
          </a:xfrm>
          <a:prstGeom prst="rect">
            <a:avLst/>
          </a:prstGeom>
        </p:spPr>
      </p:pic>
      <p:pic>
        <p:nvPicPr>
          <p:cNvPr id="9" name="Image 3" descr="preencoded.png"/>
          <p:cNvPicPr>
            <a:picLocks noChangeAspect="1"/>
          </p:cNvPicPr>
          <p:nvPr/>
        </p:nvPicPr>
        <p:blipFill>
          <a:blip r:embed="rId6"/>
          <a:stretch>
            <a:fillRect/>
          </a:stretch>
        </p:blipFill>
        <p:spPr>
          <a:xfrm>
            <a:off x="6357676" y="3814762"/>
            <a:ext cx="318968" cy="398621"/>
          </a:xfrm>
          <a:prstGeom prst="rect">
            <a:avLst/>
          </a:prstGeom>
        </p:spPr>
      </p:pic>
      <p:sp>
        <p:nvSpPr>
          <p:cNvPr id="10" name="Text 4"/>
          <p:cNvSpPr/>
          <p:nvPr/>
        </p:nvSpPr>
        <p:spPr>
          <a:xfrm>
            <a:off x="8358045" y="358747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Analyze</a:t>
            </a:r>
            <a:endParaRPr lang="en-US" sz="2200" dirty="0"/>
          </a:p>
        </p:txBody>
      </p:sp>
      <p:sp>
        <p:nvSpPr>
          <p:cNvPr id="11" name="Text 5"/>
          <p:cNvSpPr/>
          <p:nvPr/>
        </p:nvSpPr>
        <p:spPr>
          <a:xfrm>
            <a:off x="8358045" y="4077891"/>
            <a:ext cx="4033599"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Identify causes of significant variances</a:t>
            </a:r>
            <a:endParaRPr lang="en-US" sz="1750" dirty="0"/>
          </a:p>
        </p:txBody>
      </p:sp>
      <p:sp>
        <p:nvSpPr>
          <p:cNvPr id="12" name="Shape 6"/>
          <p:cNvSpPr/>
          <p:nvPr/>
        </p:nvSpPr>
        <p:spPr>
          <a:xfrm>
            <a:off x="6505408" y="4680704"/>
            <a:ext cx="8054816" cy="15240"/>
          </a:xfrm>
          <a:prstGeom prst="roundRect">
            <a:avLst>
              <a:gd name="adj" fmla="val 1339536"/>
            </a:avLst>
          </a:prstGeom>
          <a:solidFill>
            <a:srgbClr val="B4CCE3"/>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4096202" y="4724281"/>
            <a:ext cx="4842034" cy="1306949"/>
          </a:xfrm>
          <a:prstGeom prst="rect">
            <a:avLst/>
          </a:prstGeom>
        </p:spPr>
      </p:pic>
      <p:pic>
        <p:nvPicPr>
          <p:cNvPr id="14" name="Image 5" descr="preencoded.png"/>
          <p:cNvPicPr>
            <a:picLocks noChangeAspect="1"/>
          </p:cNvPicPr>
          <p:nvPr/>
        </p:nvPicPr>
        <p:blipFill>
          <a:blip r:embed="rId8"/>
          <a:stretch>
            <a:fillRect/>
          </a:stretch>
        </p:blipFill>
        <p:spPr>
          <a:xfrm>
            <a:off x="6357676" y="5178385"/>
            <a:ext cx="318968" cy="398621"/>
          </a:xfrm>
          <a:prstGeom prst="rect">
            <a:avLst/>
          </a:prstGeom>
        </p:spPr>
      </p:pic>
      <p:sp>
        <p:nvSpPr>
          <p:cNvPr id="15" name="Text 7"/>
          <p:cNvSpPr/>
          <p:nvPr/>
        </p:nvSpPr>
        <p:spPr>
          <a:xfrm>
            <a:off x="9165050" y="495109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Adjust</a:t>
            </a:r>
            <a:endParaRPr lang="en-US" sz="2200" dirty="0"/>
          </a:p>
        </p:txBody>
      </p:sp>
      <p:sp>
        <p:nvSpPr>
          <p:cNvPr id="16" name="Text 8"/>
          <p:cNvSpPr/>
          <p:nvPr/>
        </p:nvSpPr>
        <p:spPr>
          <a:xfrm>
            <a:off x="9165050" y="5441513"/>
            <a:ext cx="5275064"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Revise forecasts and implement corrective actions</a:t>
            </a:r>
            <a:endParaRPr lang="en-US" sz="1750" dirty="0"/>
          </a:p>
        </p:txBody>
      </p:sp>
      <p:sp>
        <p:nvSpPr>
          <p:cNvPr id="17" name="Shape 9"/>
          <p:cNvSpPr/>
          <p:nvPr/>
        </p:nvSpPr>
        <p:spPr>
          <a:xfrm>
            <a:off x="7312414" y="6044327"/>
            <a:ext cx="7247811" cy="15240"/>
          </a:xfrm>
          <a:prstGeom prst="roundRect">
            <a:avLst>
              <a:gd name="adj" fmla="val 1339536"/>
            </a:avLst>
          </a:prstGeom>
          <a:solidFill>
            <a:srgbClr val="B4CCE3"/>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3289078" y="6087904"/>
            <a:ext cx="6456164" cy="1306949"/>
          </a:xfrm>
          <a:prstGeom prst="rect">
            <a:avLst/>
          </a:prstGeom>
        </p:spPr>
      </p:pic>
      <p:pic>
        <p:nvPicPr>
          <p:cNvPr id="19" name="Image 7" descr="preencoded.png"/>
          <p:cNvPicPr>
            <a:picLocks noChangeAspect="1"/>
          </p:cNvPicPr>
          <p:nvPr/>
        </p:nvPicPr>
        <p:blipFill>
          <a:blip r:embed="rId10"/>
          <a:stretch>
            <a:fillRect/>
          </a:stretch>
        </p:blipFill>
        <p:spPr>
          <a:xfrm>
            <a:off x="6357557" y="6542008"/>
            <a:ext cx="318968" cy="398621"/>
          </a:xfrm>
          <a:prstGeom prst="rect">
            <a:avLst/>
          </a:prstGeom>
        </p:spPr>
      </p:pic>
      <p:sp>
        <p:nvSpPr>
          <p:cNvPr id="20" name="Text 10"/>
          <p:cNvSpPr/>
          <p:nvPr/>
        </p:nvSpPr>
        <p:spPr>
          <a:xfrm>
            <a:off x="9972056" y="631471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Document</a:t>
            </a:r>
            <a:endParaRPr lang="en-US" sz="2200" dirty="0"/>
          </a:p>
        </p:txBody>
      </p:sp>
      <p:sp>
        <p:nvSpPr>
          <p:cNvPr id="21" name="Text 11"/>
          <p:cNvSpPr/>
          <p:nvPr/>
        </p:nvSpPr>
        <p:spPr>
          <a:xfrm>
            <a:off x="9972056" y="6805136"/>
            <a:ext cx="4575929" cy="362903"/>
          </a:xfrm>
          <a:prstGeom prst="rect">
            <a:avLst/>
          </a:prstGeom>
          <a:noFill/>
          <a:ln/>
        </p:spPr>
        <p:txBody>
          <a:bodyPr wrap="non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Record learnings for future project planning</a:t>
            </a:r>
            <a:endParaRPr lang="en-US" sz="1750" dirty="0"/>
          </a:p>
        </p:txBody>
      </p:sp>
      <p:sp>
        <p:nvSpPr>
          <p:cNvPr id="23" name="TextBox 22">
            <a:extLst>
              <a:ext uri="{FF2B5EF4-FFF2-40B4-BE49-F238E27FC236}">
                <a16:creationId xmlns:a16="http://schemas.microsoft.com/office/drawing/2014/main" id="{331A734D-FE7C-A39B-60CE-10AB3BE88353}"/>
              </a:ext>
            </a:extLst>
          </p:cNvPr>
          <p:cNvSpPr txBox="1"/>
          <p:nvPr/>
        </p:nvSpPr>
        <p:spPr>
          <a:xfrm>
            <a:off x="914400" y="2099926"/>
            <a:ext cx="3011424" cy="4086119"/>
          </a:xfrm>
          <a:prstGeom prst="rect">
            <a:avLst/>
          </a:prstGeom>
          <a:noFill/>
        </p:spPr>
        <p:txBody>
          <a:bodyPr wrap="square" rtlCol="0">
            <a:spAutoFit/>
          </a:bodyPr>
          <a:lstStyle/>
          <a:p>
            <a:pPr>
              <a:lnSpc>
                <a:spcPct val="150000"/>
              </a:lnSpc>
            </a:pPr>
            <a:r>
              <a:rPr lang="en-US" sz="1750" dirty="0">
                <a:solidFill>
                  <a:srgbClr val="1E3063"/>
                </a:solidFill>
                <a:latin typeface="Instrument Sans Medium" pitchFamily="34" charset="0"/>
              </a:rPr>
              <a:t>Budget variance is the difference between budgeted and actual financial results. It helps organizations assess financial performance, identify overspending or underspending, and improve cost management through variance analysis.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TotalTime>
  <Words>1293</Words>
  <Application>Microsoft Office PowerPoint</Application>
  <PresentationFormat>Custom</PresentationFormat>
  <Paragraphs>147</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Instrument Sans Medium</vt:lpstr>
      <vt:lpstr>Aptos</vt:lpstr>
      <vt:lpstr>Arial</vt:lpstr>
      <vt:lpstr>Instrument Sans Semi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5</cp:revision>
  <dcterms:created xsi:type="dcterms:W3CDTF">2025-05-01T18:16:14Z</dcterms:created>
  <dcterms:modified xsi:type="dcterms:W3CDTF">2026-01-04T23:13:35Z</dcterms:modified>
</cp:coreProperties>
</file>