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12192000"/>
  <p:embeddedFontLst>
    <p:embeddedFont>
      <p:font typeface="Lora" pitchFamily="2" charset="0"/>
      <p:regular r:id="rId20"/>
    </p:embeddedFont>
    <p:embeddedFont>
      <p:font typeface="Source Sans 3" panose="020B0604020202020204" charset="0"/>
      <p:regular r:id="rId21"/>
    </p:embeddedFont>
    <p:embeddedFont>
      <p:font typeface="Source Sans 3 Bold" panose="020B0604020202020204" charset="0"/>
      <p:regular r:id="rId2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376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2E4CF"/>
          </a:solidFill>
          <a:ln/>
        </p:spPr>
        <p:txBody>
          <a:bodyPr/>
          <a:lstStyle/>
          <a:p>
            <a:endParaRPr lang="en-US"/>
          </a:p>
        </p:txBody>
      </p:sp>
      <p:sp>
        <p:nvSpPr>
          <p:cNvPr id="3" name="Shape 1"/>
          <p:cNvSpPr/>
          <p:nvPr/>
        </p:nvSpPr>
        <p:spPr>
          <a:xfrm>
            <a:off x="0" y="0"/>
            <a:ext cx="12191695" cy="6858000"/>
          </a:xfrm>
          <a:prstGeom prst="rect">
            <a:avLst/>
          </a:prstGeom>
          <a:solidFill>
            <a:srgbClr val="FEF5E7"/>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3771" y="0"/>
            <a:ext cx="3047924" cy="6858000"/>
          </a:xfrm>
          <a:prstGeom prst="rect">
            <a:avLst/>
          </a:prstGeom>
        </p:spPr>
      </p:pic>
      <p:sp>
        <p:nvSpPr>
          <p:cNvPr id="3" name="Text 0"/>
          <p:cNvSpPr/>
          <p:nvPr/>
        </p:nvSpPr>
        <p:spPr>
          <a:xfrm>
            <a:off x="698086" y="767953"/>
            <a:ext cx="7747600" cy="1539776"/>
          </a:xfrm>
          <a:prstGeom prst="rect">
            <a:avLst/>
          </a:prstGeom>
          <a:noFill/>
          <a:ln/>
        </p:spPr>
        <p:txBody>
          <a:bodyPr wrap="square" lIns="0" tIns="0" rIns="0" bIns="0" rtlCol="0" anchor="t">
            <a:normAutofit/>
          </a:bodyPr>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AI Won't Replace Program Managers—But AI-Enabled Program Managers Will Replace Everyone Else</a:t>
            </a:r>
            <a:endParaRPr lang="en-US" sz="3200" dirty="0"/>
          </a:p>
        </p:txBody>
      </p:sp>
      <p:sp>
        <p:nvSpPr>
          <p:cNvPr id="4" name="Text 1"/>
          <p:cNvSpPr/>
          <p:nvPr/>
        </p:nvSpPr>
        <p:spPr>
          <a:xfrm>
            <a:off x="698086" y="2569468"/>
            <a:ext cx="7747600" cy="1313160"/>
          </a:xfrm>
          <a:prstGeom prst="rect">
            <a:avLst/>
          </a:prstGeom>
          <a:noFill/>
          <a:ln/>
        </p:spPr>
        <p:txBody>
          <a:bodyPr wrap="square" lIns="0" tIns="0" rIns="0" bIns="0" rtlCol="0" anchor="t"/>
          <a:lstStyle/>
          <a:p>
            <a:pPr marL="0" indent="0" algn="l">
              <a:lnSpc>
                <a:spcPct val="133000"/>
              </a:lnSpc>
              <a:spcAft>
                <a:spcPts val="1500"/>
              </a:spcAft>
              <a:buNone/>
            </a:pPr>
            <a:r>
              <a:rPr lang="en-US" sz="1350" b="1" dirty="0">
                <a:solidFill>
                  <a:srgbClr val="3A3630"/>
                </a:solidFill>
                <a:latin typeface="Source Sans 3 Bold" pitchFamily="34" charset="0"/>
                <a:ea typeface="Source Sans 3 Bold" pitchFamily="34" charset="-122"/>
                <a:cs typeface="Source Sans 3 Bold" pitchFamily="34" charset="-120"/>
              </a:rPr>
              <a:t>Kimberly Wiethoff, MBA, PMP, PMI-ACP</a:t>
            </a:r>
            <a:endParaRPr lang="en-US" sz="1350" dirty="0"/>
          </a:p>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Artificial Intelligence is reshaping how organizations plan, execute, and govern complex programs. Capabilities that once demanded hours of manual effort can increasingly be completed in minutes—raising an urgent question across our profession: will organizations eventually need fewer program managers?</a:t>
            </a:r>
            <a:endParaRPr lang="en-US" sz="1350" dirty="0"/>
          </a:p>
        </p:txBody>
      </p:sp>
      <p:sp>
        <p:nvSpPr>
          <p:cNvPr id="5" name="Shape 2"/>
          <p:cNvSpPr/>
          <p:nvPr/>
        </p:nvSpPr>
        <p:spPr>
          <a:xfrm>
            <a:off x="698086" y="4078982"/>
            <a:ext cx="7747600" cy="977106"/>
          </a:xfrm>
          <a:prstGeom prst="roundRect">
            <a:avLst>
              <a:gd name="adj" fmla="val 2680"/>
            </a:avLst>
          </a:prstGeom>
          <a:solidFill>
            <a:srgbClr val="E2ECDF"/>
          </a:solidFill>
          <a:ln/>
        </p:spPr>
        <p:txBody>
          <a:bodyPr/>
          <a:lstStyle/>
          <a:p>
            <a:endParaRPr lang="en-US"/>
          </a:p>
        </p:txBody>
      </p:sp>
      <p:pic>
        <p:nvPicPr>
          <p:cNvPr id="6" name="Image 1" descr="preencoded.png"/>
          <p:cNvPicPr>
            <a:picLocks noChangeAspect="1"/>
          </p:cNvPicPr>
          <p:nvPr/>
        </p:nvPicPr>
        <p:blipFill>
          <a:blip r:embed="rId4"/>
          <a:stretch>
            <a:fillRect/>
          </a:stretch>
        </p:blipFill>
        <p:spPr>
          <a:xfrm>
            <a:off x="872607" y="4328418"/>
            <a:ext cx="218177" cy="174526"/>
          </a:xfrm>
          <a:prstGeom prst="rect">
            <a:avLst/>
          </a:prstGeom>
        </p:spPr>
      </p:pic>
      <p:sp>
        <p:nvSpPr>
          <p:cNvPr id="7" name="Text 3"/>
          <p:cNvSpPr/>
          <p:nvPr/>
        </p:nvSpPr>
        <p:spPr>
          <a:xfrm>
            <a:off x="1265305" y="4297065"/>
            <a:ext cx="700585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000000"/>
                </a:solidFill>
                <a:latin typeface="Source Sans 3" pitchFamily="34" charset="0"/>
                <a:ea typeface="Source Sans 3" pitchFamily="34" charset="-122"/>
                <a:cs typeface="Source Sans 3" pitchFamily="34" charset="-120"/>
              </a:rPr>
              <a:t>The competitive divide won't be between humans and machines. It will be between professionals who know how to work effectively with AI and those who don't.</a:t>
            </a:r>
            <a:endParaRPr lang="en-US" sz="1350" dirty="0"/>
          </a:p>
        </p:txBody>
      </p:sp>
      <p:sp>
        <p:nvSpPr>
          <p:cNvPr id="8" name="Text 4"/>
          <p:cNvSpPr/>
          <p:nvPr/>
        </p:nvSpPr>
        <p:spPr>
          <a:xfrm>
            <a:off x="698086" y="5252442"/>
            <a:ext cx="7747600"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#ArtificialIntelligence #AILeadership #ProgramManagement #ProjectManagement #AITransformation #DigitalTransformation #PMO #AIGovernance #AgenticAI #PredictiveAnalytics #EnterpriseTransformation #TechnologyLeadership #ExecutiveLeadership #FutureOfWork #Leadership</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98086" y="1224756"/>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The Skills That Matter Most Are Changing</a:t>
            </a:r>
            <a:endParaRPr lang="en-US" sz="3200" dirty="0"/>
          </a:p>
        </p:txBody>
      </p:sp>
      <p:sp>
        <p:nvSpPr>
          <p:cNvPr id="3" name="Text 1"/>
          <p:cNvSpPr/>
          <p:nvPr/>
        </p:nvSpPr>
        <p:spPr>
          <a:xfrm>
            <a:off x="698086" y="2087066"/>
            <a:ext cx="1079552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As AI automates more administrative work, the capabilities that distinguish exceptional program managers become </a:t>
            </a:r>
            <a:r>
              <a:rPr lang="en-US" sz="1350" b="1" dirty="0">
                <a:solidFill>
                  <a:srgbClr val="3A3630"/>
                </a:solidFill>
                <a:latin typeface="Source Sans 3 Bold" pitchFamily="34" charset="0"/>
                <a:ea typeface="Source Sans 3 Bold" pitchFamily="34" charset="-122"/>
                <a:cs typeface="Source Sans 3 Bold" pitchFamily="34" charset="-120"/>
              </a:rPr>
              <a:t>increasingly human</a:t>
            </a:r>
            <a:r>
              <a:rPr lang="en-US" sz="1350" dirty="0">
                <a:solidFill>
                  <a:srgbClr val="3A3630"/>
                </a:solidFill>
                <a:latin typeface="Source Sans 3" pitchFamily="34" charset="0"/>
                <a:ea typeface="Source Sans 3" pitchFamily="34" charset="-122"/>
                <a:cs typeface="Source Sans 3" pitchFamily="34" charset="-120"/>
              </a:rPr>
              <a:t>. Technical fluency still matters—program managers should understand what AI can and cannot do. But the differentiating capabilities are fundamentally about leadership.</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3121025"/>
            <a:ext cx="436353" cy="436364"/>
          </a:xfrm>
          <a:prstGeom prst="rect">
            <a:avLst/>
          </a:prstGeom>
        </p:spPr>
      </p:pic>
      <p:sp>
        <p:nvSpPr>
          <p:cNvPr id="5" name="Text 2"/>
          <p:cNvSpPr/>
          <p:nvPr/>
        </p:nvSpPr>
        <p:spPr>
          <a:xfrm>
            <a:off x="1352615" y="3121025"/>
            <a:ext cx="279849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Stakeholder Leadership</a:t>
            </a:r>
            <a:endParaRPr lang="en-US" sz="1600" dirty="0"/>
          </a:p>
        </p:txBody>
      </p:sp>
      <p:sp>
        <p:nvSpPr>
          <p:cNvPr id="6" name="Text 3"/>
          <p:cNvSpPr/>
          <p:nvPr/>
        </p:nvSpPr>
        <p:spPr>
          <a:xfrm>
            <a:off x="1352615" y="3482380"/>
            <a:ext cx="2798494"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Build executive trust, influence without authority, navigate organizational complexity, and facilitate difficult decisions under uncertainty</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69286" y="3121025"/>
            <a:ext cx="436353" cy="436364"/>
          </a:xfrm>
          <a:prstGeom prst="rect">
            <a:avLst/>
          </a:prstGeom>
        </p:spPr>
      </p:pic>
      <p:sp>
        <p:nvSpPr>
          <p:cNvPr id="8" name="Text 4"/>
          <p:cNvSpPr/>
          <p:nvPr/>
        </p:nvSpPr>
        <p:spPr>
          <a:xfrm>
            <a:off x="5023816" y="3121025"/>
            <a:ext cx="279849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Strategic Thinking</a:t>
            </a:r>
            <a:endParaRPr lang="en-US" sz="1600" dirty="0"/>
          </a:p>
        </p:txBody>
      </p:sp>
      <p:sp>
        <p:nvSpPr>
          <p:cNvPr id="9" name="Text 5"/>
          <p:cNvSpPr/>
          <p:nvPr/>
        </p:nvSpPr>
        <p:spPr>
          <a:xfrm>
            <a:off x="5023816" y="3482380"/>
            <a:ext cx="2798494"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Connect technology investments to business strategy, challenge assumptions, and balance speed, innovation, governance, and risk</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0486" y="3121025"/>
            <a:ext cx="436353" cy="436364"/>
          </a:xfrm>
          <a:prstGeom prst="rect">
            <a:avLst/>
          </a:prstGeom>
        </p:spPr>
      </p:pic>
      <p:sp>
        <p:nvSpPr>
          <p:cNvPr id="11" name="Text 6"/>
          <p:cNvSpPr/>
          <p:nvPr/>
        </p:nvSpPr>
        <p:spPr>
          <a:xfrm>
            <a:off x="8695016" y="3121025"/>
            <a:ext cx="2798593"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Critical AI Judgment</a:t>
            </a:r>
            <a:endParaRPr lang="en-US" sz="1600" dirty="0"/>
          </a:p>
        </p:txBody>
      </p:sp>
      <p:sp>
        <p:nvSpPr>
          <p:cNvPr id="12" name="Text 7"/>
          <p:cNvSpPr/>
          <p:nvPr/>
        </p:nvSpPr>
        <p:spPr>
          <a:xfrm>
            <a:off x="8695016" y="3482380"/>
            <a:ext cx="2798593"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Evaluate AI-generated recommendations critically and make informed decisions with incomplete or imperfect information</a:t>
            </a:r>
            <a:endParaRPr lang="en-US" sz="1350" dirty="0"/>
          </a:p>
        </p:txBody>
      </p:sp>
      <p:sp>
        <p:nvSpPr>
          <p:cNvPr id="13" name="Text 8"/>
          <p:cNvSpPr/>
          <p:nvPr/>
        </p:nvSpPr>
        <p:spPr>
          <a:xfrm>
            <a:off x="698086" y="5074741"/>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doesn't make leadership less important. </a:t>
            </a:r>
            <a:r>
              <a:rPr lang="en-US" sz="1350" b="1" dirty="0">
                <a:solidFill>
                  <a:srgbClr val="3A3630"/>
                </a:solidFill>
                <a:latin typeface="Source Sans 3 Bold" pitchFamily="34" charset="0"/>
                <a:ea typeface="Source Sans 3 Bold" pitchFamily="34" charset="-122"/>
                <a:cs typeface="Source Sans 3 Bold" pitchFamily="34" charset="-120"/>
              </a:rPr>
              <a:t>It makes leadership more visible.</a:t>
            </a:r>
            <a:r>
              <a:rPr lang="en-US" sz="1350" dirty="0">
                <a:solidFill>
                  <a:srgbClr val="3A3630"/>
                </a:solidFill>
                <a:latin typeface="Source Sans 3" pitchFamily="34" charset="0"/>
                <a:ea typeface="Source Sans 3" pitchFamily="34" charset="-122"/>
                <a:cs typeface="Source Sans 3" pitchFamily="34" charset="-120"/>
              </a:rPr>
              <a:t> When administrative work becomes easier to automate, a program manager's value is measured not by how efficiently they produce the report—but by what they do with the information.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8086" y="1572220"/>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What Does an AI-Enabled Program Manager Look Like?</a:t>
            </a:r>
            <a:endParaRPr lang="en-US" sz="3200" dirty="0"/>
          </a:p>
        </p:txBody>
      </p:sp>
      <p:sp>
        <p:nvSpPr>
          <p:cNvPr id="3" name="Text 1"/>
          <p:cNvSpPr/>
          <p:nvPr/>
        </p:nvSpPr>
        <p:spPr>
          <a:xfrm>
            <a:off x="698086" y="2434530"/>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Being AI-enabled doesn't mean occasionally using ChatGPT to summarize meeting notes. It means </a:t>
            </a:r>
            <a:r>
              <a:rPr lang="en-US" sz="1350" b="1" dirty="0">
                <a:solidFill>
                  <a:srgbClr val="3A3630"/>
                </a:solidFill>
                <a:latin typeface="Source Sans 3 Bold" pitchFamily="34" charset="0"/>
                <a:ea typeface="Source Sans 3 Bold" pitchFamily="34" charset="-122"/>
                <a:cs typeface="Source Sans 3 Bold" pitchFamily="34" charset="-120"/>
              </a:rPr>
              <a:t>intentionally integrating AI into your program management operating model</a:t>
            </a:r>
            <a:r>
              <a:rPr lang="en-US" sz="1350" dirty="0">
                <a:solidFill>
                  <a:srgbClr val="3A3630"/>
                </a:solidFill>
                <a:latin typeface="Source Sans 3" pitchFamily="34" charset="0"/>
                <a:ea typeface="Source Sans 3" pitchFamily="34" charset="-122"/>
                <a:cs typeface="Source Sans 3" pitchFamily="34" charset="-120"/>
              </a:rPr>
              <a:t>—and maintaining accountability for every output.</a:t>
            </a:r>
            <a:endParaRPr lang="en-US" sz="1350" dirty="0"/>
          </a:p>
        </p:txBody>
      </p:sp>
      <p:sp>
        <p:nvSpPr>
          <p:cNvPr id="4" name="Shape 2"/>
          <p:cNvSpPr/>
          <p:nvPr/>
        </p:nvSpPr>
        <p:spPr>
          <a:xfrm>
            <a:off x="698086" y="3189287"/>
            <a:ext cx="392698" cy="392708"/>
          </a:xfrm>
          <a:prstGeom prst="roundRect">
            <a:avLst>
              <a:gd name="adj" fmla="val 6667"/>
            </a:avLst>
          </a:prstGeom>
          <a:solidFill>
            <a:srgbClr val="F3E7D4"/>
          </a:solidFill>
          <a:ln/>
        </p:spPr>
        <p:txBody>
          <a:bodyPr/>
          <a:lstStyle/>
          <a:p>
            <a:endParaRPr lang="en-US"/>
          </a:p>
        </p:txBody>
      </p:sp>
      <p:sp>
        <p:nvSpPr>
          <p:cNvPr id="5" name="Text 3"/>
          <p:cNvSpPr/>
          <p:nvPr/>
        </p:nvSpPr>
        <p:spPr>
          <a:xfrm>
            <a:off x="1265305" y="3249216"/>
            <a:ext cx="288580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Accelerate and Synthesize</a:t>
            </a:r>
            <a:endParaRPr lang="en-US" sz="1600" dirty="0"/>
          </a:p>
        </p:txBody>
      </p:sp>
      <p:sp>
        <p:nvSpPr>
          <p:cNvPr id="6" name="Text 4"/>
          <p:cNvSpPr/>
          <p:nvPr/>
        </p:nvSpPr>
        <p:spPr>
          <a:xfrm>
            <a:off x="1265305" y="3610570"/>
            <a:ext cx="2885804"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Use AI to analyze large volumes of project data, identify risk patterns, generate scenario analyses, and prepare executive communications faster than manual approaches allow</a:t>
            </a:r>
            <a:endParaRPr lang="en-US" sz="1350" dirty="0"/>
          </a:p>
        </p:txBody>
      </p:sp>
      <p:sp>
        <p:nvSpPr>
          <p:cNvPr id="7" name="Shape 5"/>
          <p:cNvSpPr/>
          <p:nvPr/>
        </p:nvSpPr>
        <p:spPr>
          <a:xfrm>
            <a:off x="4369286" y="3189287"/>
            <a:ext cx="392698" cy="392708"/>
          </a:xfrm>
          <a:prstGeom prst="roundRect">
            <a:avLst>
              <a:gd name="adj" fmla="val 6667"/>
            </a:avLst>
          </a:prstGeom>
          <a:solidFill>
            <a:srgbClr val="F3E7D4"/>
          </a:solidFill>
          <a:ln/>
        </p:spPr>
        <p:txBody>
          <a:bodyPr/>
          <a:lstStyle/>
          <a:p>
            <a:endParaRPr lang="en-US"/>
          </a:p>
        </p:txBody>
      </p:sp>
      <p:sp>
        <p:nvSpPr>
          <p:cNvPr id="8" name="Text 6"/>
          <p:cNvSpPr/>
          <p:nvPr/>
        </p:nvSpPr>
        <p:spPr>
          <a:xfrm>
            <a:off x="4936505" y="3249216"/>
            <a:ext cx="288580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Validate and Challenge</a:t>
            </a:r>
            <a:endParaRPr lang="en-US" sz="1600" dirty="0"/>
          </a:p>
        </p:txBody>
      </p:sp>
      <p:sp>
        <p:nvSpPr>
          <p:cNvPr id="9" name="Text 7"/>
          <p:cNvSpPr/>
          <p:nvPr/>
        </p:nvSpPr>
        <p:spPr>
          <a:xfrm>
            <a:off x="4936505" y="3610570"/>
            <a:ext cx="2885804" cy="1675209"/>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Don't simply accept what AI produces. Validate it, provide missing context, recognize when the model lacks information, and know when human judgment must override an automated recommendation</a:t>
            </a:r>
            <a:endParaRPr lang="en-US" sz="1350" dirty="0"/>
          </a:p>
        </p:txBody>
      </p:sp>
      <p:sp>
        <p:nvSpPr>
          <p:cNvPr id="10" name="Shape 8"/>
          <p:cNvSpPr/>
          <p:nvPr/>
        </p:nvSpPr>
        <p:spPr>
          <a:xfrm>
            <a:off x="8040486" y="3189287"/>
            <a:ext cx="392698" cy="392708"/>
          </a:xfrm>
          <a:prstGeom prst="roundRect">
            <a:avLst>
              <a:gd name="adj" fmla="val 6667"/>
            </a:avLst>
          </a:prstGeom>
          <a:solidFill>
            <a:srgbClr val="F3E7D4"/>
          </a:solidFill>
          <a:ln/>
        </p:spPr>
        <p:txBody>
          <a:bodyPr/>
          <a:lstStyle/>
          <a:p>
            <a:endParaRPr lang="en-US"/>
          </a:p>
        </p:txBody>
      </p:sp>
      <p:sp>
        <p:nvSpPr>
          <p:cNvPr id="11" name="Text 9"/>
          <p:cNvSpPr/>
          <p:nvPr/>
        </p:nvSpPr>
        <p:spPr>
          <a:xfrm>
            <a:off x="8607706" y="3249216"/>
            <a:ext cx="288590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Remain Accountable</a:t>
            </a:r>
            <a:endParaRPr lang="en-US" sz="1600" dirty="0"/>
          </a:p>
        </p:txBody>
      </p:sp>
      <p:sp>
        <p:nvSpPr>
          <p:cNvPr id="12" name="Text 10"/>
          <p:cNvSpPr/>
          <p:nvPr/>
        </p:nvSpPr>
        <p:spPr>
          <a:xfrm>
            <a:off x="8607706" y="3610570"/>
            <a:ext cx="2885904"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goal isn't to become dependent on AI. It's to use AI as a </a:t>
            </a:r>
            <a:r>
              <a:rPr lang="en-US" sz="1350" b="1" dirty="0">
                <a:solidFill>
                  <a:srgbClr val="3A3630"/>
                </a:solidFill>
                <a:latin typeface="Source Sans 3 Bold" pitchFamily="34" charset="0"/>
                <a:ea typeface="Source Sans 3 Bold" pitchFamily="34" charset="-122"/>
                <a:cs typeface="Source Sans 3 Bold" pitchFamily="34" charset="-120"/>
              </a:rPr>
              <a:t>force multiplier for human capability</a:t>
            </a:r>
            <a:r>
              <a:rPr lang="en-US" sz="1350" dirty="0">
                <a:solidFill>
                  <a:srgbClr val="3A3630"/>
                </a:solidFill>
                <a:latin typeface="Source Sans 3" pitchFamily="34" charset="0"/>
                <a:ea typeface="Source Sans 3" pitchFamily="34" charset="-122"/>
                <a:cs typeface="Source Sans 3" pitchFamily="34" charset="-120"/>
              </a:rPr>
              <a:t>—while remaining fully accountable for program outcomes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8086" y="1183481"/>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The Productivity Gap Will Become Difficult to Ignore</a:t>
            </a:r>
            <a:endParaRPr lang="en-US" sz="3200" dirty="0"/>
          </a:p>
        </p:txBody>
      </p:sp>
      <p:sp>
        <p:nvSpPr>
          <p:cNvPr id="3" name="Text 1"/>
          <p:cNvSpPr/>
          <p:nvPr/>
        </p:nvSpPr>
        <p:spPr>
          <a:xfrm>
            <a:off x="698086" y="2133005"/>
            <a:ext cx="5184844" cy="256679"/>
          </a:xfrm>
          <a:prstGeom prst="rect">
            <a:avLst/>
          </a:prstGeom>
          <a:noFill/>
          <a:ln/>
        </p:spPr>
        <p:txBody>
          <a:bodyPr wrap="none" lIns="0" tIns="0" rIns="0" bIns="0" rtlCol="0" anchor="t"/>
          <a:lstStyle/>
          <a:p>
            <a:pPr marL="0" indent="0" algn="l">
              <a:lnSpc>
                <a:spcPct val="104000"/>
              </a:lnSpc>
              <a:buNone/>
            </a:pPr>
            <a:r>
              <a:rPr lang="en-US" sz="1600" dirty="0">
                <a:solidFill>
                  <a:srgbClr val="38512F"/>
                </a:solidFill>
                <a:latin typeface="Lora" pitchFamily="34" charset="0"/>
                <a:ea typeface="Lora" pitchFamily="34" charset="-122"/>
                <a:cs typeface="Lora" pitchFamily="34" charset="-120"/>
              </a:rPr>
              <a:t>Program Manager A</a:t>
            </a:r>
            <a:endParaRPr lang="en-US" sz="1600" dirty="0"/>
          </a:p>
        </p:txBody>
      </p:sp>
      <p:sp>
        <p:nvSpPr>
          <p:cNvPr id="4" name="Text 2"/>
          <p:cNvSpPr/>
          <p:nvPr/>
        </p:nvSpPr>
        <p:spPr>
          <a:xfrm>
            <a:off x="698086" y="2564209"/>
            <a:ext cx="518484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Spends several hours each week manually consolidating status reports, reviewing spreadsheets, preparing meeting summaries, tracking actions, and searching through project documentation.</a:t>
            </a:r>
            <a:endParaRPr lang="en-US" sz="1350" dirty="0"/>
          </a:p>
        </p:txBody>
      </p:sp>
      <p:sp>
        <p:nvSpPr>
          <p:cNvPr id="5" name="Text 3"/>
          <p:cNvSpPr/>
          <p:nvPr/>
        </p:nvSpPr>
        <p:spPr>
          <a:xfrm>
            <a:off x="698086" y="3558877"/>
            <a:ext cx="5184844" cy="1299865"/>
          </a:xfrm>
          <a:prstGeom prst="rect">
            <a:avLst/>
          </a:prstGeom>
          <a:noFill/>
          <a:ln/>
        </p:spPr>
        <p:txBody>
          <a:bodyPr wrap="square" lIns="0" tIns="69818" rIns="0" bIns="0" rtlCol="0" anchor="t">
            <a:normAutofit/>
          </a:bodyPr>
          <a:lstStyle/>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Limited time for stakeholder engagement</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Risk identification is mostly reactive</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Capacity for strategic analysis is constrained</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Scenario planning is infrequent</a:t>
            </a:r>
            <a:endParaRPr lang="en-US" sz="1350" dirty="0"/>
          </a:p>
        </p:txBody>
      </p:sp>
      <p:sp>
        <p:nvSpPr>
          <p:cNvPr id="6" name="Shape 4"/>
          <p:cNvSpPr/>
          <p:nvPr/>
        </p:nvSpPr>
        <p:spPr>
          <a:xfrm>
            <a:off x="6189408" y="1958479"/>
            <a:ext cx="5436258" cy="2961283"/>
          </a:xfrm>
          <a:prstGeom prst="roundRect">
            <a:avLst>
              <a:gd name="adj" fmla="val 884"/>
            </a:avLst>
          </a:prstGeom>
          <a:solidFill>
            <a:srgbClr val="38512F"/>
          </a:solidFill>
          <a:ln/>
        </p:spPr>
        <p:txBody>
          <a:bodyPr/>
          <a:lstStyle/>
          <a:p>
            <a:endParaRPr lang="en-US"/>
          </a:p>
        </p:txBody>
      </p:sp>
      <p:sp>
        <p:nvSpPr>
          <p:cNvPr id="7" name="Text 5"/>
          <p:cNvSpPr/>
          <p:nvPr/>
        </p:nvSpPr>
        <p:spPr>
          <a:xfrm>
            <a:off x="6363930" y="2133005"/>
            <a:ext cx="5087215"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Lora" pitchFamily="34" charset="0"/>
                <a:ea typeface="Lora" pitchFamily="34" charset="-122"/>
                <a:cs typeface="Lora" pitchFamily="34" charset="-120"/>
              </a:rPr>
              <a:t>Program Manager B</a:t>
            </a:r>
            <a:endParaRPr lang="en-US" sz="1600" dirty="0"/>
          </a:p>
        </p:txBody>
      </p:sp>
      <p:sp>
        <p:nvSpPr>
          <p:cNvPr id="8" name="Text 6"/>
          <p:cNvSpPr/>
          <p:nvPr/>
        </p:nvSpPr>
        <p:spPr>
          <a:xfrm>
            <a:off x="6363930" y="2564209"/>
            <a:ext cx="5087215"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FFFFF"/>
                </a:solidFill>
                <a:latin typeface="Source Sans 3" pitchFamily="34" charset="0"/>
                <a:ea typeface="Source Sans 3" pitchFamily="34" charset="-122"/>
                <a:cs typeface="Source Sans 3" pitchFamily="34" charset="-120"/>
              </a:rPr>
              <a:t>Uses AI to accelerate administrative work and redirects those hours toward stakeholder engagement, strategic analysis, risk mitigation, team coaching, and scenario planning.</a:t>
            </a:r>
            <a:endParaRPr lang="en-US" sz="1350" dirty="0"/>
          </a:p>
        </p:txBody>
      </p:sp>
      <p:sp>
        <p:nvSpPr>
          <p:cNvPr id="9" name="Text 7"/>
          <p:cNvSpPr/>
          <p:nvPr/>
        </p:nvSpPr>
        <p:spPr>
          <a:xfrm>
            <a:off x="6363930" y="3558877"/>
            <a:ext cx="5087215" cy="1299865"/>
          </a:xfrm>
          <a:prstGeom prst="rect">
            <a:avLst/>
          </a:prstGeom>
          <a:noFill/>
          <a:ln/>
        </p:spPr>
        <p:txBody>
          <a:bodyPr wrap="square" lIns="0" tIns="69818" rIns="0" bIns="0" rtlCol="0" anchor="t">
            <a:normAutofit/>
          </a:bodyPr>
          <a:lstStyle/>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Identifies risks earlier and more consistently</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Prepares executives with better decision intelligence</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Evaluates more scenarios before decisions are made</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Has capacity to think and lead strategically</a:t>
            </a:r>
            <a:endParaRPr lang="en-US" sz="1350" dirty="0"/>
          </a:p>
        </p:txBody>
      </p:sp>
      <p:sp>
        <p:nvSpPr>
          <p:cNvPr id="10" name="Text 8"/>
          <p:cNvSpPr/>
          <p:nvPr/>
        </p:nvSpPr>
        <p:spPr>
          <a:xfrm>
            <a:off x="698086" y="5116116"/>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Over one week, the difference may not appear dramatic. Over a year, it becomes significant—potentially hundreds of additional hours invested in higher-value work. Program Manager B isn't working harder. </a:t>
            </a:r>
            <a:r>
              <a:rPr lang="en-US" sz="1350" b="1" dirty="0">
                <a:solidFill>
                  <a:srgbClr val="3A3630"/>
                </a:solidFill>
                <a:latin typeface="Source Sans 3 Bold" pitchFamily="34" charset="0"/>
                <a:ea typeface="Source Sans 3 Bold" pitchFamily="34" charset="-122"/>
                <a:cs typeface="Source Sans 3 Bold" pitchFamily="34" charset="-120"/>
              </a:rPr>
              <a:t>They are operating with greater leverage. And leverage compounds.</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98086" y="1129407"/>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Organizations Must Evolve Too</a:t>
            </a:r>
            <a:endParaRPr lang="en-US" sz="3200" dirty="0"/>
          </a:p>
        </p:txBody>
      </p:sp>
      <p:sp>
        <p:nvSpPr>
          <p:cNvPr id="3" name="Text 1"/>
          <p:cNvSpPr/>
          <p:nvPr/>
        </p:nvSpPr>
        <p:spPr>
          <a:xfrm>
            <a:off x="698086" y="1991717"/>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responsibility doesn't fall entirely on individual program managers. Organizations must create environments where </a:t>
            </a:r>
            <a:r>
              <a:rPr lang="en-US" sz="1350" b="1" dirty="0">
                <a:solidFill>
                  <a:srgbClr val="3A3630"/>
                </a:solidFill>
                <a:latin typeface="Source Sans 3 Bold" pitchFamily="34" charset="0"/>
                <a:ea typeface="Source Sans 3 Bold" pitchFamily="34" charset="-122"/>
                <a:cs typeface="Source Sans 3 Bold" pitchFamily="34" charset="-120"/>
              </a:rPr>
              <a:t>responsible AI adoption can actually occur</a:t>
            </a:r>
            <a:r>
              <a:rPr lang="en-US" sz="1350" dirty="0">
                <a:solidFill>
                  <a:srgbClr val="3A3630"/>
                </a:solidFill>
                <a:latin typeface="Source Sans 3" pitchFamily="34" charset="0"/>
                <a:ea typeface="Source Sans 3" pitchFamily="34" charset="-122"/>
                <a:cs typeface="Source Sans 3" pitchFamily="34" charset="-120"/>
              </a:rPr>
              <a:t>.</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746474"/>
            <a:ext cx="3482094" cy="2982119"/>
          </a:xfrm>
          <a:prstGeom prst="rect">
            <a:avLst/>
          </a:prstGeom>
        </p:spPr>
      </p:pic>
      <p:sp>
        <p:nvSpPr>
          <p:cNvPr id="5" name="Text 2"/>
          <p:cNvSpPr/>
          <p:nvPr/>
        </p:nvSpPr>
        <p:spPr>
          <a:xfrm>
            <a:off x="967855" y="2940050"/>
            <a:ext cx="301875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The Risk of Over-Restriction</a:t>
            </a:r>
            <a:endParaRPr lang="en-US" sz="1600" dirty="0"/>
          </a:p>
        </p:txBody>
      </p:sp>
      <p:sp>
        <p:nvSpPr>
          <p:cNvPr id="6" name="Text 3"/>
          <p:cNvSpPr/>
          <p:nvPr/>
        </p:nvSpPr>
        <p:spPr>
          <a:xfrm>
            <a:off x="967855" y="3301405"/>
            <a:ext cx="3018754" cy="223361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Some organizations remain so concerned about AI-related risk that employees are prohibited from using even basic generative AI tools. Concerns around privacy, security, intellectual property, and compliance are legitimate. But avoiding AI entirely isn't a long-term strategy.</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4701" y="2746474"/>
            <a:ext cx="3482193" cy="2982119"/>
          </a:xfrm>
          <a:prstGeom prst="rect">
            <a:avLst/>
          </a:prstGeom>
        </p:spPr>
      </p:pic>
      <p:sp>
        <p:nvSpPr>
          <p:cNvPr id="8" name="Text 4"/>
          <p:cNvSpPr/>
          <p:nvPr/>
        </p:nvSpPr>
        <p:spPr>
          <a:xfrm>
            <a:off x="4624470" y="2940050"/>
            <a:ext cx="3018853"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What Responsible Enablement Looks Like</a:t>
            </a:r>
            <a:endParaRPr lang="en-US" sz="1600" dirty="0"/>
          </a:p>
        </p:txBody>
      </p:sp>
      <p:sp>
        <p:nvSpPr>
          <p:cNvPr id="9" name="Text 5"/>
          <p:cNvSpPr/>
          <p:nvPr/>
        </p:nvSpPr>
        <p:spPr>
          <a:xfrm>
            <a:off x="4624470" y="3558084"/>
            <a:ext cx="3018853" cy="1675209"/>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Approved enterprise AI platforms, clear acceptable-use policies, human-in-the-loop requirements, data classifications, auditability standards, AI literacy training, and defined accountability frameworks</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1416" y="2746474"/>
            <a:ext cx="3482193" cy="2982119"/>
          </a:xfrm>
          <a:prstGeom prst="rect">
            <a:avLst/>
          </a:prstGeom>
        </p:spPr>
      </p:pic>
      <p:sp>
        <p:nvSpPr>
          <p:cNvPr id="11" name="Text 6"/>
          <p:cNvSpPr/>
          <p:nvPr/>
        </p:nvSpPr>
        <p:spPr>
          <a:xfrm>
            <a:off x="8281185" y="2940050"/>
            <a:ext cx="3018853"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The Competitive Implication</a:t>
            </a:r>
            <a:endParaRPr lang="en-US" sz="1600" dirty="0"/>
          </a:p>
        </p:txBody>
      </p:sp>
      <p:sp>
        <p:nvSpPr>
          <p:cNvPr id="12" name="Text 7"/>
          <p:cNvSpPr/>
          <p:nvPr/>
        </p:nvSpPr>
        <p:spPr>
          <a:xfrm>
            <a:off x="8281185" y="3301405"/>
            <a:ext cx="3018853" cy="1675209"/>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Organizations that create these guardrails will be able to innovate faster than those that simply say </a:t>
            </a:r>
            <a:r>
              <a:rPr lang="en-US" sz="1350" i="1" dirty="0">
                <a:solidFill>
                  <a:srgbClr val="3A3630"/>
                </a:solidFill>
                <a:latin typeface="Source Sans 3" pitchFamily="34" charset="0"/>
                <a:ea typeface="Source Sans 3" pitchFamily="34" charset="-122"/>
                <a:cs typeface="Source Sans 3" pitchFamily="34" charset="-120"/>
              </a:rPr>
              <a:t>"Don't use AI."</a:t>
            </a:r>
            <a:r>
              <a:rPr lang="en-US" sz="1350" dirty="0">
                <a:solidFill>
                  <a:srgbClr val="3A3630"/>
                </a:solidFill>
                <a:latin typeface="Source Sans 3" pitchFamily="34" charset="0"/>
                <a:ea typeface="Source Sans 3" pitchFamily="34" charset="-122"/>
                <a:cs typeface="Source Sans 3" pitchFamily="34" charset="-120"/>
              </a:rPr>
              <a:t> Responsible adoption requires both </a:t>
            </a:r>
            <a:r>
              <a:rPr lang="en-US" sz="1350" b="1" dirty="0">
                <a:solidFill>
                  <a:srgbClr val="3A3630"/>
                </a:solidFill>
                <a:latin typeface="Source Sans 3 Bold" pitchFamily="34" charset="0"/>
                <a:ea typeface="Source Sans 3 Bold" pitchFamily="34" charset="-122"/>
                <a:cs typeface="Source Sans 3 Bold" pitchFamily="34" charset="-120"/>
              </a:rPr>
              <a:t>innovation and governance</a:t>
            </a:r>
            <a:r>
              <a:rPr lang="en-US" sz="1350" dirty="0">
                <a:solidFill>
                  <a:srgbClr val="3A3630"/>
                </a:solidFill>
                <a:latin typeface="Source Sans 3" pitchFamily="34" charset="0"/>
                <a:ea typeface="Source Sans 3" pitchFamily="34" charset="-122"/>
                <a:cs typeface="Source Sans 3" pitchFamily="34" charset="-120"/>
              </a:rPr>
              <a:t>—not one at the expense of the other.</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98086" y="734814"/>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Five Questions Every Program Manager Should Be Asking</a:t>
            </a:r>
            <a:endParaRPr lang="en-US" sz="2550" dirty="0"/>
          </a:p>
        </p:txBody>
      </p:sp>
      <p:sp>
        <p:nvSpPr>
          <p:cNvPr id="3" name="Text 1"/>
          <p:cNvSpPr/>
          <p:nvPr/>
        </p:nvSpPr>
        <p:spPr>
          <a:xfrm>
            <a:off x="698086" y="1494433"/>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You don't need to transform your entire operating model overnight. Start by identifying where AI could remove friction from the work you already perform.</a:t>
            </a:r>
            <a:endParaRPr lang="en-US" sz="1350" dirty="0"/>
          </a:p>
        </p:txBody>
      </p:sp>
      <p:sp>
        <p:nvSpPr>
          <p:cNvPr id="4" name="Text 2"/>
          <p:cNvSpPr/>
          <p:nvPr/>
        </p:nvSpPr>
        <p:spPr>
          <a:xfrm>
            <a:off x="698086" y="2249190"/>
            <a:ext cx="349043" cy="218182"/>
          </a:xfrm>
          <a:prstGeom prst="rect">
            <a:avLst/>
          </a:prstGeom>
          <a:noFill/>
          <a:ln/>
        </p:spPr>
        <p:txBody>
          <a:bodyPr wrap="none" lIns="0" tIns="0" rIns="0" bIns="0" rtlCol="0" anchor="ctr"/>
          <a:lstStyle/>
          <a:p>
            <a:pPr marL="0" indent="0" algn="l">
              <a:lnSpc>
                <a:spcPct val="100000"/>
              </a:lnSpc>
              <a:buNone/>
            </a:pPr>
            <a:r>
              <a:rPr lang="en-US" sz="1350" dirty="0">
                <a:solidFill>
                  <a:srgbClr val="3A3630"/>
                </a:solidFill>
                <a:latin typeface="Lora" pitchFamily="34" charset="0"/>
                <a:ea typeface="Lora" pitchFamily="34" charset="-122"/>
                <a:cs typeface="Lora" pitchFamily="34" charset="-120"/>
              </a:rPr>
              <a:t>01</a:t>
            </a:r>
            <a:endParaRPr lang="en-US" sz="1350" dirty="0"/>
          </a:p>
        </p:txBody>
      </p:sp>
      <p:sp>
        <p:nvSpPr>
          <p:cNvPr id="5" name="Shape 3"/>
          <p:cNvSpPr/>
          <p:nvPr/>
        </p:nvSpPr>
        <p:spPr>
          <a:xfrm>
            <a:off x="698086" y="2526705"/>
            <a:ext cx="3482094" cy="19050"/>
          </a:xfrm>
          <a:prstGeom prst="rect">
            <a:avLst/>
          </a:prstGeom>
          <a:solidFill>
            <a:srgbClr val="38512F"/>
          </a:solidFill>
          <a:ln/>
        </p:spPr>
        <p:txBody>
          <a:bodyPr/>
          <a:lstStyle/>
          <a:p>
            <a:endParaRPr lang="en-US"/>
          </a:p>
        </p:txBody>
      </p:sp>
      <p:sp>
        <p:nvSpPr>
          <p:cNvPr id="6" name="Text 4"/>
          <p:cNvSpPr/>
          <p:nvPr/>
        </p:nvSpPr>
        <p:spPr>
          <a:xfrm>
            <a:off x="698086" y="2652018"/>
            <a:ext cx="3482094"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Where does repetitive work consume the most time?</a:t>
            </a:r>
            <a:endParaRPr lang="en-US" sz="1600" dirty="0"/>
          </a:p>
        </p:txBody>
      </p:sp>
      <p:sp>
        <p:nvSpPr>
          <p:cNvPr id="7" name="Text 5"/>
          <p:cNvSpPr/>
          <p:nvPr/>
        </p:nvSpPr>
        <p:spPr>
          <a:xfrm>
            <a:off x="698086" y="3270052"/>
            <a:ext cx="348209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Those activities are often strong candidates for automation—status consolidation, action tracking, documentation preparation</a:t>
            </a:r>
            <a:endParaRPr lang="en-US" sz="1350" dirty="0"/>
          </a:p>
        </p:txBody>
      </p:sp>
      <p:sp>
        <p:nvSpPr>
          <p:cNvPr id="8" name="Text 6"/>
          <p:cNvSpPr/>
          <p:nvPr/>
        </p:nvSpPr>
        <p:spPr>
          <a:xfrm>
            <a:off x="4354701" y="2249190"/>
            <a:ext cx="349043" cy="218182"/>
          </a:xfrm>
          <a:prstGeom prst="rect">
            <a:avLst/>
          </a:prstGeom>
          <a:noFill/>
          <a:ln/>
        </p:spPr>
        <p:txBody>
          <a:bodyPr wrap="none" lIns="0" tIns="0" rIns="0" bIns="0" rtlCol="0" anchor="ctr"/>
          <a:lstStyle/>
          <a:p>
            <a:pPr marL="0" indent="0" algn="l">
              <a:lnSpc>
                <a:spcPct val="100000"/>
              </a:lnSpc>
              <a:buNone/>
            </a:pPr>
            <a:r>
              <a:rPr lang="en-US" sz="1350" dirty="0">
                <a:solidFill>
                  <a:srgbClr val="3A3630"/>
                </a:solidFill>
                <a:latin typeface="Lora" pitchFamily="34" charset="0"/>
                <a:ea typeface="Lora" pitchFamily="34" charset="-122"/>
                <a:cs typeface="Lora" pitchFamily="34" charset="-120"/>
              </a:rPr>
              <a:t>02</a:t>
            </a:r>
            <a:endParaRPr lang="en-US" sz="1350" dirty="0"/>
          </a:p>
        </p:txBody>
      </p:sp>
      <p:sp>
        <p:nvSpPr>
          <p:cNvPr id="9" name="Shape 7"/>
          <p:cNvSpPr/>
          <p:nvPr/>
        </p:nvSpPr>
        <p:spPr>
          <a:xfrm>
            <a:off x="4354701" y="2526705"/>
            <a:ext cx="3482193" cy="19050"/>
          </a:xfrm>
          <a:prstGeom prst="rect">
            <a:avLst/>
          </a:prstGeom>
          <a:solidFill>
            <a:srgbClr val="38512F"/>
          </a:solidFill>
          <a:ln/>
        </p:spPr>
        <p:txBody>
          <a:bodyPr/>
          <a:lstStyle/>
          <a:p>
            <a:endParaRPr lang="en-US"/>
          </a:p>
        </p:txBody>
      </p:sp>
      <p:sp>
        <p:nvSpPr>
          <p:cNvPr id="10" name="Text 8"/>
          <p:cNvSpPr/>
          <p:nvPr/>
        </p:nvSpPr>
        <p:spPr>
          <a:xfrm>
            <a:off x="4354701" y="2652018"/>
            <a:ext cx="3482193"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Where do you gather information instead of analyzing it?</a:t>
            </a:r>
            <a:endParaRPr lang="en-US" sz="1600" dirty="0"/>
          </a:p>
        </p:txBody>
      </p:sp>
      <p:sp>
        <p:nvSpPr>
          <p:cNvPr id="11" name="Text 9"/>
          <p:cNvSpPr/>
          <p:nvPr/>
        </p:nvSpPr>
        <p:spPr>
          <a:xfrm>
            <a:off x="4354701" y="3270052"/>
            <a:ext cx="348219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may help accelerate synthesis and pattern recognition, freeing you for higher-value interpretation</a:t>
            </a:r>
            <a:endParaRPr lang="en-US" sz="1350" dirty="0"/>
          </a:p>
        </p:txBody>
      </p:sp>
      <p:sp>
        <p:nvSpPr>
          <p:cNvPr id="12" name="Text 10"/>
          <p:cNvSpPr/>
          <p:nvPr/>
        </p:nvSpPr>
        <p:spPr>
          <a:xfrm>
            <a:off x="8011416" y="2249190"/>
            <a:ext cx="349043" cy="218182"/>
          </a:xfrm>
          <a:prstGeom prst="rect">
            <a:avLst/>
          </a:prstGeom>
          <a:noFill/>
          <a:ln/>
        </p:spPr>
        <p:txBody>
          <a:bodyPr wrap="none" lIns="0" tIns="0" rIns="0" bIns="0" rtlCol="0" anchor="ctr"/>
          <a:lstStyle/>
          <a:p>
            <a:pPr marL="0" indent="0" algn="l">
              <a:lnSpc>
                <a:spcPct val="100000"/>
              </a:lnSpc>
              <a:buNone/>
            </a:pPr>
            <a:r>
              <a:rPr lang="en-US" sz="1350" dirty="0">
                <a:solidFill>
                  <a:srgbClr val="3A3630"/>
                </a:solidFill>
                <a:latin typeface="Lora" pitchFamily="34" charset="0"/>
                <a:ea typeface="Lora" pitchFamily="34" charset="-122"/>
                <a:cs typeface="Lora" pitchFamily="34" charset="-120"/>
              </a:rPr>
              <a:t>03</a:t>
            </a:r>
            <a:endParaRPr lang="en-US" sz="1350" dirty="0"/>
          </a:p>
        </p:txBody>
      </p:sp>
      <p:sp>
        <p:nvSpPr>
          <p:cNvPr id="13" name="Shape 11"/>
          <p:cNvSpPr/>
          <p:nvPr/>
        </p:nvSpPr>
        <p:spPr>
          <a:xfrm>
            <a:off x="8011416" y="2526705"/>
            <a:ext cx="3482193" cy="19050"/>
          </a:xfrm>
          <a:prstGeom prst="rect">
            <a:avLst/>
          </a:prstGeom>
          <a:solidFill>
            <a:srgbClr val="38512F"/>
          </a:solidFill>
          <a:ln/>
        </p:spPr>
        <p:txBody>
          <a:bodyPr/>
          <a:lstStyle/>
          <a:p>
            <a:endParaRPr lang="en-US"/>
          </a:p>
        </p:txBody>
      </p:sp>
      <p:sp>
        <p:nvSpPr>
          <p:cNvPr id="14" name="Text 12"/>
          <p:cNvSpPr/>
          <p:nvPr/>
        </p:nvSpPr>
        <p:spPr>
          <a:xfrm>
            <a:off x="8011416" y="2652018"/>
            <a:ext cx="3482193"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Which risks do you usually discover too late?</a:t>
            </a:r>
            <a:endParaRPr lang="en-US" sz="1600" dirty="0"/>
          </a:p>
        </p:txBody>
      </p:sp>
      <p:sp>
        <p:nvSpPr>
          <p:cNvPr id="15" name="Text 13"/>
          <p:cNvSpPr/>
          <p:nvPr/>
        </p:nvSpPr>
        <p:spPr>
          <a:xfrm>
            <a:off x="8011416" y="3270052"/>
            <a:ext cx="348219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Those may be strong opportunities for predictive monitoring and early-warning signal detection</a:t>
            </a:r>
            <a:endParaRPr lang="en-US" sz="1350" dirty="0"/>
          </a:p>
        </p:txBody>
      </p:sp>
      <p:sp>
        <p:nvSpPr>
          <p:cNvPr id="16" name="Text 14"/>
          <p:cNvSpPr/>
          <p:nvPr/>
        </p:nvSpPr>
        <p:spPr>
          <a:xfrm>
            <a:off x="698086" y="4413052"/>
            <a:ext cx="349043" cy="218182"/>
          </a:xfrm>
          <a:prstGeom prst="rect">
            <a:avLst/>
          </a:prstGeom>
          <a:noFill/>
          <a:ln/>
        </p:spPr>
        <p:txBody>
          <a:bodyPr wrap="none" lIns="0" tIns="0" rIns="0" bIns="0" rtlCol="0" anchor="ctr"/>
          <a:lstStyle/>
          <a:p>
            <a:pPr marL="0" indent="0" algn="l">
              <a:lnSpc>
                <a:spcPct val="100000"/>
              </a:lnSpc>
              <a:buNone/>
            </a:pPr>
            <a:r>
              <a:rPr lang="en-US" sz="1350" dirty="0">
                <a:solidFill>
                  <a:srgbClr val="3A3630"/>
                </a:solidFill>
                <a:latin typeface="Lora" pitchFamily="34" charset="0"/>
                <a:ea typeface="Lora" pitchFamily="34" charset="-122"/>
                <a:cs typeface="Lora" pitchFamily="34" charset="-120"/>
              </a:rPr>
              <a:t>04</a:t>
            </a:r>
            <a:endParaRPr lang="en-US" sz="1350" dirty="0"/>
          </a:p>
        </p:txBody>
      </p:sp>
      <p:sp>
        <p:nvSpPr>
          <p:cNvPr id="17" name="Shape 15"/>
          <p:cNvSpPr/>
          <p:nvPr/>
        </p:nvSpPr>
        <p:spPr>
          <a:xfrm>
            <a:off x="698086" y="4690566"/>
            <a:ext cx="5310452" cy="19050"/>
          </a:xfrm>
          <a:prstGeom prst="rect">
            <a:avLst/>
          </a:prstGeom>
          <a:solidFill>
            <a:srgbClr val="38512F"/>
          </a:solidFill>
          <a:ln/>
        </p:spPr>
        <p:txBody>
          <a:bodyPr/>
          <a:lstStyle/>
          <a:p>
            <a:endParaRPr lang="en-US"/>
          </a:p>
        </p:txBody>
      </p:sp>
      <p:sp>
        <p:nvSpPr>
          <p:cNvPr id="18" name="Text 16"/>
          <p:cNvSpPr/>
          <p:nvPr/>
        </p:nvSpPr>
        <p:spPr>
          <a:xfrm>
            <a:off x="698086" y="4815880"/>
            <a:ext cx="531045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What information do executives repeatedly ask for?</a:t>
            </a:r>
            <a:endParaRPr lang="en-US" sz="1600" dirty="0"/>
          </a:p>
        </p:txBody>
      </p:sp>
      <p:sp>
        <p:nvSpPr>
          <p:cNvPr id="19" name="Text 17"/>
          <p:cNvSpPr/>
          <p:nvPr/>
        </p:nvSpPr>
        <p:spPr>
          <a:xfrm>
            <a:off x="698086" y="5177234"/>
            <a:ext cx="5310452"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AI-enabled dashboards, summaries, or decision-support tools may significantly improve executive visibility</a:t>
            </a:r>
            <a:endParaRPr lang="en-US" sz="1350" dirty="0"/>
          </a:p>
        </p:txBody>
      </p:sp>
      <p:sp>
        <p:nvSpPr>
          <p:cNvPr id="20" name="Text 18"/>
          <p:cNvSpPr/>
          <p:nvPr/>
        </p:nvSpPr>
        <p:spPr>
          <a:xfrm>
            <a:off x="6183059" y="4413052"/>
            <a:ext cx="349043" cy="218182"/>
          </a:xfrm>
          <a:prstGeom prst="rect">
            <a:avLst/>
          </a:prstGeom>
          <a:noFill/>
          <a:ln/>
        </p:spPr>
        <p:txBody>
          <a:bodyPr wrap="none" lIns="0" tIns="0" rIns="0" bIns="0" rtlCol="0" anchor="ctr"/>
          <a:lstStyle/>
          <a:p>
            <a:pPr marL="0" indent="0" algn="l">
              <a:lnSpc>
                <a:spcPct val="100000"/>
              </a:lnSpc>
              <a:buNone/>
            </a:pPr>
            <a:r>
              <a:rPr lang="en-US" sz="1350" dirty="0">
                <a:solidFill>
                  <a:srgbClr val="3A3630"/>
                </a:solidFill>
                <a:latin typeface="Lora" pitchFamily="34" charset="0"/>
                <a:ea typeface="Lora" pitchFamily="34" charset="-122"/>
                <a:cs typeface="Lora" pitchFamily="34" charset="-120"/>
              </a:rPr>
              <a:t>05</a:t>
            </a:r>
            <a:endParaRPr lang="en-US" sz="1350" dirty="0"/>
          </a:p>
        </p:txBody>
      </p:sp>
      <p:sp>
        <p:nvSpPr>
          <p:cNvPr id="21" name="Shape 19"/>
          <p:cNvSpPr/>
          <p:nvPr/>
        </p:nvSpPr>
        <p:spPr>
          <a:xfrm>
            <a:off x="6183059" y="4690566"/>
            <a:ext cx="5310551" cy="19050"/>
          </a:xfrm>
          <a:prstGeom prst="rect">
            <a:avLst/>
          </a:prstGeom>
          <a:solidFill>
            <a:srgbClr val="38512F"/>
          </a:solidFill>
          <a:ln/>
        </p:spPr>
        <p:txBody>
          <a:bodyPr/>
          <a:lstStyle/>
          <a:p>
            <a:endParaRPr lang="en-US"/>
          </a:p>
        </p:txBody>
      </p:sp>
      <p:sp>
        <p:nvSpPr>
          <p:cNvPr id="22" name="Text 20"/>
          <p:cNvSpPr/>
          <p:nvPr/>
        </p:nvSpPr>
        <p:spPr>
          <a:xfrm>
            <a:off x="6183059" y="4815880"/>
            <a:ext cx="5310551"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Which decisions require human judgment no matter what?</a:t>
            </a:r>
            <a:endParaRPr lang="en-US" sz="1600" dirty="0"/>
          </a:p>
        </p:txBody>
      </p:sp>
      <p:sp>
        <p:nvSpPr>
          <p:cNvPr id="23" name="Text 21"/>
          <p:cNvSpPr/>
          <p:nvPr/>
        </p:nvSpPr>
        <p:spPr>
          <a:xfrm>
            <a:off x="6183059" y="5433913"/>
            <a:ext cx="5310551"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Those are the areas where your leadership must remain firmly in control—know them and protect them</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98086" y="881559"/>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The Best Program Managers Will Learn to Partner with AI</a:t>
            </a:r>
            <a:endParaRPr lang="en-US" sz="2550" dirty="0"/>
          </a:p>
        </p:txBody>
      </p:sp>
      <p:sp>
        <p:nvSpPr>
          <p:cNvPr id="3" name="Text 1"/>
          <p:cNvSpPr/>
          <p:nvPr/>
        </p:nvSpPr>
        <p:spPr>
          <a:xfrm>
            <a:off x="959818" y="1837531"/>
            <a:ext cx="11143376" cy="279202"/>
          </a:xfrm>
          <a:prstGeom prst="rect">
            <a:avLst/>
          </a:prstGeom>
          <a:noFill/>
          <a:ln/>
        </p:spPr>
        <p:txBody>
          <a:bodyPr wrap="none" lIns="0" tIns="0" rIns="0" bIns="0" rtlCol="0" anchor="t"/>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question isn't whether AI will become part of program management. It already has. The better question is: </a:t>
            </a:r>
            <a:r>
              <a:rPr lang="en-US" sz="1350" b="1" dirty="0">
                <a:solidFill>
                  <a:srgbClr val="3A3630"/>
                </a:solidFill>
                <a:latin typeface="Source Sans 3 Bold" pitchFamily="34" charset="0"/>
                <a:ea typeface="Source Sans 3 Bold" pitchFamily="34" charset="-122"/>
                <a:cs typeface="Source Sans 3 Bold" pitchFamily="34" charset="-120"/>
              </a:rPr>
              <a:t>How will we choose to use it?</a:t>
            </a:r>
            <a:endParaRPr lang="en-US" sz="1350" dirty="0"/>
          </a:p>
        </p:txBody>
      </p:sp>
      <p:sp>
        <p:nvSpPr>
          <p:cNvPr id="4" name="Shape 2"/>
          <p:cNvSpPr/>
          <p:nvPr/>
        </p:nvSpPr>
        <p:spPr>
          <a:xfrm>
            <a:off x="698086" y="1641177"/>
            <a:ext cx="19050" cy="671909"/>
          </a:xfrm>
          <a:prstGeom prst="roundRect">
            <a:avLst>
              <a:gd name="adj" fmla="val 49999"/>
            </a:avLst>
          </a:prstGeom>
          <a:solidFill>
            <a:srgbClr val="38512F"/>
          </a:solidFill>
          <a:ln/>
        </p:spPr>
        <p:txBody>
          <a:bodyPr/>
          <a:lstStyle/>
          <a:p>
            <a:endParaRPr lang="en-US"/>
          </a:p>
        </p:txBody>
      </p:sp>
      <p:sp>
        <p:nvSpPr>
          <p:cNvPr id="5" name="Shape 3"/>
          <p:cNvSpPr/>
          <p:nvPr/>
        </p:nvSpPr>
        <p:spPr>
          <a:xfrm>
            <a:off x="698086" y="2509441"/>
            <a:ext cx="5310452" cy="1268809"/>
          </a:xfrm>
          <a:prstGeom prst="roundRect">
            <a:avLst>
              <a:gd name="adj" fmla="val 2063"/>
            </a:avLst>
          </a:prstGeom>
          <a:solidFill>
            <a:srgbClr val="F3E7D4"/>
          </a:solidFill>
          <a:ln/>
        </p:spPr>
        <p:txBody>
          <a:bodyPr/>
          <a:lstStyle/>
          <a:p>
            <a:endParaRPr lang="en-US"/>
          </a:p>
        </p:txBody>
      </p:sp>
      <p:sp>
        <p:nvSpPr>
          <p:cNvPr id="6" name="Text 4"/>
          <p:cNvSpPr/>
          <p:nvPr/>
        </p:nvSpPr>
        <p:spPr>
          <a:xfrm>
            <a:off x="872607" y="2683966"/>
            <a:ext cx="4961409"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Identify Risks Earlier</a:t>
            </a:r>
            <a:endParaRPr lang="en-US" sz="1600" dirty="0"/>
          </a:p>
        </p:txBody>
      </p:sp>
      <p:sp>
        <p:nvSpPr>
          <p:cNvPr id="7" name="Text 5"/>
          <p:cNvSpPr/>
          <p:nvPr/>
        </p:nvSpPr>
        <p:spPr>
          <a:xfrm>
            <a:off x="872607" y="3045321"/>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Use AI to surface signals before they become problems, shifting from reactive to proactive program leadership</a:t>
            </a:r>
            <a:endParaRPr lang="en-US" sz="1350" dirty="0"/>
          </a:p>
        </p:txBody>
      </p:sp>
      <p:sp>
        <p:nvSpPr>
          <p:cNvPr id="8" name="Shape 6"/>
          <p:cNvSpPr/>
          <p:nvPr/>
        </p:nvSpPr>
        <p:spPr>
          <a:xfrm>
            <a:off x="6183059" y="2509441"/>
            <a:ext cx="5310551" cy="1268809"/>
          </a:xfrm>
          <a:prstGeom prst="roundRect">
            <a:avLst>
              <a:gd name="adj" fmla="val 2063"/>
            </a:avLst>
          </a:prstGeom>
          <a:solidFill>
            <a:srgbClr val="F3E7D4"/>
          </a:solidFill>
          <a:ln/>
        </p:spPr>
        <p:txBody>
          <a:bodyPr/>
          <a:lstStyle/>
          <a:p>
            <a:endParaRPr lang="en-US"/>
          </a:p>
        </p:txBody>
      </p:sp>
      <p:sp>
        <p:nvSpPr>
          <p:cNvPr id="9" name="Text 7"/>
          <p:cNvSpPr/>
          <p:nvPr/>
        </p:nvSpPr>
        <p:spPr>
          <a:xfrm>
            <a:off x="6357580" y="2683966"/>
            <a:ext cx="4961508"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Improve Forecasting</a:t>
            </a:r>
            <a:endParaRPr lang="en-US" sz="1600" dirty="0"/>
          </a:p>
        </p:txBody>
      </p:sp>
      <p:sp>
        <p:nvSpPr>
          <p:cNvPr id="10" name="Text 8"/>
          <p:cNvSpPr/>
          <p:nvPr/>
        </p:nvSpPr>
        <p:spPr>
          <a:xfrm>
            <a:off x="6357580" y="3045321"/>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Model alternative scenarios and analyze historical patterns to make better predictions about outcomes</a:t>
            </a:r>
            <a:endParaRPr lang="en-US" sz="1350" dirty="0"/>
          </a:p>
        </p:txBody>
      </p:sp>
      <p:sp>
        <p:nvSpPr>
          <p:cNvPr id="11" name="Shape 9"/>
          <p:cNvSpPr/>
          <p:nvPr/>
        </p:nvSpPr>
        <p:spPr>
          <a:xfrm>
            <a:off x="698086" y="3952776"/>
            <a:ext cx="5310452" cy="1268809"/>
          </a:xfrm>
          <a:prstGeom prst="roundRect">
            <a:avLst>
              <a:gd name="adj" fmla="val 2063"/>
            </a:avLst>
          </a:prstGeom>
          <a:solidFill>
            <a:srgbClr val="F3E7D4"/>
          </a:solidFill>
          <a:ln/>
        </p:spPr>
        <p:txBody>
          <a:bodyPr/>
          <a:lstStyle/>
          <a:p>
            <a:endParaRPr lang="en-US"/>
          </a:p>
        </p:txBody>
      </p:sp>
      <p:sp>
        <p:nvSpPr>
          <p:cNvPr id="12" name="Text 10"/>
          <p:cNvSpPr/>
          <p:nvPr/>
        </p:nvSpPr>
        <p:spPr>
          <a:xfrm>
            <a:off x="872607" y="4127302"/>
            <a:ext cx="4961409"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Strengthen Governance</a:t>
            </a:r>
            <a:endParaRPr lang="en-US" sz="1600" dirty="0"/>
          </a:p>
        </p:txBody>
      </p:sp>
      <p:sp>
        <p:nvSpPr>
          <p:cNvPr id="13" name="Text 11"/>
          <p:cNvSpPr/>
          <p:nvPr/>
        </p:nvSpPr>
        <p:spPr>
          <a:xfrm>
            <a:off x="872607" y="4488656"/>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Automate compliance monitoring, documentation tracking, and audit evidence while maintaining human accountability</a:t>
            </a:r>
            <a:endParaRPr lang="en-US" sz="1350" dirty="0"/>
          </a:p>
        </p:txBody>
      </p:sp>
      <p:sp>
        <p:nvSpPr>
          <p:cNvPr id="14" name="Shape 12"/>
          <p:cNvSpPr/>
          <p:nvPr/>
        </p:nvSpPr>
        <p:spPr>
          <a:xfrm>
            <a:off x="6183059" y="3952776"/>
            <a:ext cx="5310551" cy="1268809"/>
          </a:xfrm>
          <a:prstGeom prst="roundRect">
            <a:avLst>
              <a:gd name="adj" fmla="val 2063"/>
            </a:avLst>
          </a:prstGeom>
          <a:solidFill>
            <a:srgbClr val="F3E7D4"/>
          </a:solidFill>
          <a:ln/>
        </p:spPr>
        <p:txBody>
          <a:bodyPr/>
          <a:lstStyle/>
          <a:p>
            <a:endParaRPr lang="en-US"/>
          </a:p>
        </p:txBody>
      </p:sp>
      <p:sp>
        <p:nvSpPr>
          <p:cNvPr id="15" name="Text 13"/>
          <p:cNvSpPr/>
          <p:nvPr/>
        </p:nvSpPr>
        <p:spPr>
          <a:xfrm>
            <a:off x="6357580" y="4127302"/>
            <a:ext cx="4961508"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Reclaim Strategic Time</a:t>
            </a:r>
            <a:endParaRPr lang="en-US" sz="1600" dirty="0"/>
          </a:p>
        </p:txBody>
      </p:sp>
      <p:sp>
        <p:nvSpPr>
          <p:cNvPr id="16" name="Text 14"/>
          <p:cNvSpPr/>
          <p:nvPr/>
        </p:nvSpPr>
        <p:spPr>
          <a:xfrm>
            <a:off x="6357580" y="4488656"/>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Automate low-value administrative work to create more time for stakeholder relationships and strategic thinking</a:t>
            </a:r>
            <a:endParaRPr lang="en-US" sz="1350" dirty="0"/>
          </a:p>
        </p:txBody>
      </p:sp>
      <p:sp>
        <p:nvSpPr>
          <p:cNvPr id="17" name="Text 15"/>
          <p:cNvSpPr/>
          <p:nvPr/>
        </p:nvSpPr>
        <p:spPr>
          <a:xfrm>
            <a:off x="698086" y="5417939"/>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greatest opportunity isn't using AI to perform the same work slightly faster. It's using AI to fundamentally change </a:t>
            </a:r>
            <a:r>
              <a:rPr lang="en-US" sz="1350" b="1" dirty="0">
                <a:solidFill>
                  <a:srgbClr val="3A3630"/>
                </a:solidFill>
                <a:latin typeface="Source Sans 3 Bold" pitchFamily="34" charset="0"/>
                <a:ea typeface="Source Sans 3 Bold" pitchFamily="34" charset="-122"/>
                <a:cs typeface="Source Sans 3 Bold" pitchFamily="34" charset="-120"/>
              </a:rPr>
              <a:t>where program managers spend their time and attention.</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98086" y="539849"/>
            <a:ext cx="10795524" cy="365720"/>
          </a:xfrm>
          <a:prstGeom prst="rect">
            <a:avLst/>
          </a:prstGeom>
          <a:noFill/>
          <a:ln/>
        </p:spPr>
        <p:txBody>
          <a:bodyPr wrap="none" lIns="0" tIns="0" rIns="0" bIns="0" rtlCol="0" anchor="t"/>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The Future PMO Will Measure Outcomes, Not Activity</a:t>
            </a:r>
            <a:endParaRPr lang="en-US" sz="2300" dirty="0"/>
          </a:p>
        </p:txBody>
      </p:sp>
      <p:sp>
        <p:nvSpPr>
          <p:cNvPr id="3" name="Text 1"/>
          <p:cNvSpPr/>
          <p:nvPr/>
        </p:nvSpPr>
        <p:spPr>
          <a:xfrm>
            <a:off x="698086" y="1182390"/>
            <a:ext cx="10795524" cy="470297"/>
          </a:xfrm>
          <a:prstGeom prst="rect">
            <a:avLst/>
          </a:prstGeom>
          <a:noFill/>
          <a:ln/>
        </p:spPr>
        <p:txBody>
          <a:bodyPr wrap="square" lIns="0" tIns="0" rIns="0" bIns="0" rtlCol="0" anchor="t">
            <a:normAutofit/>
          </a:bodyPr>
          <a:lstStyle/>
          <a:p>
            <a:pPr marL="0" indent="0" algn="l">
              <a:lnSpc>
                <a:spcPct val="126000"/>
              </a:lnSpc>
              <a:buNone/>
            </a:pPr>
            <a:r>
              <a:rPr lang="en-US" sz="1200" dirty="0">
                <a:solidFill>
                  <a:srgbClr val="3A3630"/>
                </a:solidFill>
                <a:latin typeface="Source Sans 3" pitchFamily="34" charset="0"/>
                <a:ea typeface="Source Sans 3" pitchFamily="34" charset="-122"/>
                <a:cs typeface="Source Sans 3" pitchFamily="34" charset="-120"/>
              </a:rPr>
              <a:t>If AI can automate reporting, status consolidation, documentation, and portions of governance, PMOs must reconsider how they define their value. The future PMO cannot simply be the organization that collects templates and asks teams for weekly status updates. </a:t>
            </a:r>
            <a:r>
              <a:rPr lang="en-US" sz="1200" b="1" dirty="0">
                <a:solidFill>
                  <a:srgbClr val="3A3630"/>
                </a:solidFill>
                <a:latin typeface="Source Sans 3 Bold" pitchFamily="34" charset="0"/>
                <a:ea typeface="Source Sans 3 Bold" pitchFamily="34" charset="-122"/>
                <a:cs typeface="Source Sans 3 Bold" pitchFamily="34" charset="-120"/>
              </a:rPr>
              <a:t>It must become an intelligence and decision-support function.</a:t>
            </a:r>
            <a:endParaRPr lang="en-US" sz="1200" dirty="0"/>
          </a:p>
        </p:txBody>
      </p:sp>
      <p:grpSp>
        <p:nvGrpSpPr>
          <p:cNvPr id="23" name="Group 22">
            <a:extLst>
              <a:ext uri="{FF2B5EF4-FFF2-40B4-BE49-F238E27FC236}">
                <a16:creationId xmlns:a16="http://schemas.microsoft.com/office/drawing/2014/main" id="{243EF57B-C1C9-F792-D4EB-320E71090355}"/>
              </a:ext>
            </a:extLst>
          </p:cNvPr>
          <p:cNvGrpSpPr/>
          <p:nvPr/>
        </p:nvGrpSpPr>
        <p:grpSpPr>
          <a:xfrm>
            <a:off x="1448581" y="1808361"/>
            <a:ext cx="9127401" cy="3364209"/>
            <a:chOff x="698086" y="1808361"/>
            <a:chExt cx="10795524" cy="3778448"/>
          </a:xfrm>
        </p:grpSpPr>
        <p:sp>
          <p:nvSpPr>
            <p:cNvPr id="4" name="Text 2"/>
            <p:cNvSpPr/>
            <p:nvPr/>
          </p:nvSpPr>
          <p:spPr>
            <a:xfrm>
              <a:off x="698086" y="2303760"/>
              <a:ext cx="3275427" cy="228501"/>
            </a:xfrm>
            <a:prstGeom prst="rect">
              <a:avLst/>
            </a:prstGeom>
            <a:noFill/>
            <a:ln/>
          </p:spPr>
          <p:txBody>
            <a:bodyPr wrap="none" lIns="0" tIns="0" rIns="0" bIns="0" rtlCol="0" anchor="t"/>
            <a:lstStyle/>
            <a:p>
              <a:pPr marL="0" indent="0">
                <a:lnSpc>
                  <a:spcPct val="104000"/>
                </a:lnSpc>
                <a:buNone/>
              </a:pPr>
              <a:r>
                <a:rPr lang="en-US" sz="1400" dirty="0">
                  <a:solidFill>
                    <a:srgbClr val="3A3630"/>
                  </a:solidFill>
                  <a:latin typeface="Lora" pitchFamily="34" charset="0"/>
                  <a:ea typeface="Lora" pitchFamily="34" charset="-122"/>
                  <a:cs typeface="Lora" pitchFamily="34" charset="-120"/>
                </a:rPr>
                <a:t>Portfolio Value &amp; Strategic Alignment</a:t>
              </a:r>
              <a:endParaRPr lang="en-US" sz="1400" dirty="0"/>
            </a:p>
          </p:txBody>
        </p:sp>
        <p:sp>
          <p:nvSpPr>
            <p:cNvPr id="5" name="Text 3"/>
            <p:cNvSpPr/>
            <p:nvPr/>
          </p:nvSpPr>
          <p:spPr>
            <a:xfrm>
              <a:off x="698086" y="2615307"/>
              <a:ext cx="3275427" cy="470297"/>
            </a:xfrm>
            <a:prstGeom prst="rect">
              <a:avLst/>
            </a:prstGeom>
            <a:noFill/>
            <a:ln/>
          </p:spPr>
          <p:txBody>
            <a:bodyPr wrap="square" lIns="0" tIns="0" rIns="0" bIns="0" rtlCol="0" anchor="t">
              <a:normAutofit fontScale="92500"/>
            </a:bodyPr>
            <a:lstStyle/>
            <a:p>
              <a:pPr marL="0" indent="0">
                <a:lnSpc>
                  <a:spcPct val="126000"/>
                </a:lnSpc>
                <a:buNone/>
              </a:pPr>
              <a:r>
                <a:rPr lang="en-US" sz="1200" dirty="0">
                  <a:solidFill>
                    <a:srgbClr val="3A3630"/>
                  </a:solidFill>
                  <a:latin typeface="Source Sans 3" pitchFamily="34" charset="0"/>
                  <a:ea typeface="Source Sans 3" pitchFamily="34" charset="-122"/>
                  <a:cs typeface="Source Sans 3" pitchFamily="34" charset="-120"/>
                </a:rPr>
                <a:t>Ensuring investments connect directly to business strategy and measurable outcomes</a:t>
              </a:r>
              <a:endParaRPr lang="en-US" sz="1200" dirty="0"/>
            </a:p>
          </p:txBody>
        </p:sp>
        <p:pic>
          <p:nvPicPr>
            <p:cNvPr id="6" name="Image 0" descr="preencoded.png"/>
            <p:cNvPicPr>
              <a:picLocks noChangeAspect="1"/>
            </p:cNvPicPr>
            <p:nvPr/>
          </p:nvPicPr>
          <p:blipFill>
            <a:blip r:embed="rId3"/>
            <a:stretch>
              <a:fillRect/>
            </a:stretch>
          </p:blipFill>
          <p:spPr>
            <a:xfrm>
              <a:off x="4206671" y="1808361"/>
              <a:ext cx="3778354" cy="3778448"/>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19024" y="2499271"/>
              <a:ext cx="232563" cy="232569"/>
            </a:xfrm>
            <a:prstGeom prst="rect">
              <a:avLst/>
            </a:prstGeom>
          </p:spPr>
        </p:pic>
        <p:sp>
          <p:nvSpPr>
            <p:cNvPr id="8" name="Text 4"/>
            <p:cNvSpPr/>
            <p:nvPr/>
          </p:nvSpPr>
          <p:spPr>
            <a:xfrm>
              <a:off x="8218183" y="2189460"/>
              <a:ext cx="3275427" cy="457002"/>
            </a:xfrm>
            <a:prstGeom prst="rect">
              <a:avLst/>
            </a:prstGeom>
            <a:noFill/>
            <a:ln/>
          </p:spPr>
          <p:txBody>
            <a:bodyPr wrap="square" lIns="0" tIns="0" rIns="0" bIns="0" rtlCol="0" anchor="t">
              <a:normAutofit lnSpcReduction="10000"/>
            </a:bodyPr>
            <a:lstStyle/>
            <a:p>
              <a:pPr marL="0" indent="0">
                <a:lnSpc>
                  <a:spcPct val="104000"/>
                </a:lnSpc>
                <a:buNone/>
              </a:pPr>
              <a:r>
                <a:rPr lang="en-US" sz="1400" dirty="0">
                  <a:solidFill>
                    <a:srgbClr val="3A3630"/>
                  </a:solidFill>
                  <a:latin typeface="Lora" pitchFamily="34" charset="0"/>
                  <a:ea typeface="Lora" pitchFamily="34" charset="-122"/>
                  <a:cs typeface="Lora" pitchFamily="34" charset="-120"/>
                </a:rPr>
                <a:t>Predictive Risk &amp; Investment Prioritization</a:t>
              </a:r>
              <a:endParaRPr lang="en-US" sz="1400" dirty="0"/>
            </a:p>
          </p:txBody>
        </p:sp>
        <p:sp>
          <p:nvSpPr>
            <p:cNvPr id="9" name="Text 5"/>
            <p:cNvSpPr/>
            <p:nvPr/>
          </p:nvSpPr>
          <p:spPr>
            <a:xfrm>
              <a:off x="8218183" y="2729508"/>
              <a:ext cx="3275427" cy="470297"/>
            </a:xfrm>
            <a:prstGeom prst="rect">
              <a:avLst/>
            </a:prstGeom>
            <a:noFill/>
            <a:ln/>
          </p:spPr>
          <p:txBody>
            <a:bodyPr wrap="square" lIns="0" tIns="0" rIns="0" bIns="0" rtlCol="0" anchor="t">
              <a:normAutofit lnSpcReduction="10000"/>
            </a:bodyPr>
            <a:lstStyle/>
            <a:p>
              <a:pPr marL="0" indent="0">
                <a:lnSpc>
                  <a:spcPct val="126000"/>
                </a:lnSpc>
                <a:buNone/>
              </a:pPr>
              <a:r>
                <a:rPr lang="en-US" sz="1200" dirty="0">
                  <a:solidFill>
                    <a:srgbClr val="3A3630"/>
                  </a:solidFill>
                  <a:latin typeface="Source Sans 3" pitchFamily="34" charset="0"/>
                  <a:ea typeface="Source Sans 3" pitchFamily="34" charset="-122"/>
                  <a:cs typeface="Source Sans 3" pitchFamily="34" charset="-120"/>
                </a:rPr>
                <a:t>Surfacing risks early and directing capital toward highest-value initiatives</a:t>
              </a:r>
              <a:endParaRPr lang="en-US" sz="1200" dirty="0"/>
            </a:p>
          </p:txBody>
        </p:sp>
        <p:pic>
          <p:nvPicPr>
            <p:cNvPr id="10" name="Image 2" descr="preencoded.png"/>
            <p:cNvPicPr>
              <a:picLocks noChangeAspect="1"/>
            </p:cNvPicPr>
            <p:nvPr/>
          </p:nvPicPr>
          <p:blipFill>
            <a:blip r:embed="rId5"/>
            <a:stretch>
              <a:fillRect/>
            </a:stretch>
          </p:blipFill>
          <p:spPr>
            <a:xfrm>
              <a:off x="4206671" y="1808361"/>
              <a:ext cx="3778354" cy="3778448"/>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61371" y="2820739"/>
              <a:ext cx="232563" cy="232569"/>
            </a:xfrm>
            <a:prstGeom prst="rect">
              <a:avLst/>
            </a:prstGeom>
          </p:spPr>
        </p:pic>
        <p:sp>
          <p:nvSpPr>
            <p:cNvPr id="12" name="Text 6"/>
            <p:cNvSpPr/>
            <p:nvPr/>
          </p:nvSpPr>
          <p:spPr>
            <a:xfrm>
              <a:off x="8218183" y="4195266"/>
              <a:ext cx="3275427" cy="457002"/>
            </a:xfrm>
            <a:prstGeom prst="rect">
              <a:avLst/>
            </a:prstGeom>
            <a:noFill/>
            <a:ln/>
          </p:spPr>
          <p:txBody>
            <a:bodyPr wrap="square" lIns="0" tIns="0" rIns="0" bIns="0" rtlCol="0" anchor="t">
              <a:normAutofit lnSpcReduction="10000"/>
            </a:bodyPr>
            <a:lstStyle/>
            <a:p>
              <a:pPr marL="0" indent="0">
                <a:lnSpc>
                  <a:spcPct val="104000"/>
                </a:lnSpc>
                <a:buNone/>
              </a:pPr>
              <a:r>
                <a:rPr lang="en-US" sz="1400" dirty="0">
                  <a:solidFill>
                    <a:srgbClr val="3A3630"/>
                  </a:solidFill>
                  <a:latin typeface="Lora" pitchFamily="34" charset="0"/>
                  <a:ea typeface="Lora" pitchFamily="34" charset="-122"/>
                  <a:cs typeface="Lora" pitchFamily="34" charset="-120"/>
                </a:rPr>
                <a:t>AI Governance &amp; Executive Decision Support</a:t>
              </a:r>
              <a:endParaRPr lang="en-US" sz="1400" dirty="0"/>
            </a:p>
          </p:txBody>
        </p:sp>
        <p:sp>
          <p:nvSpPr>
            <p:cNvPr id="13" name="Text 7"/>
            <p:cNvSpPr/>
            <p:nvPr/>
          </p:nvSpPr>
          <p:spPr>
            <a:xfrm>
              <a:off x="8218183" y="4735314"/>
              <a:ext cx="3275427" cy="470297"/>
            </a:xfrm>
            <a:prstGeom prst="rect">
              <a:avLst/>
            </a:prstGeom>
            <a:noFill/>
            <a:ln/>
          </p:spPr>
          <p:txBody>
            <a:bodyPr wrap="square" lIns="0" tIns="0" rIns="0" bIns="0" rtlCol="0" anchor="t">
              <a:normAutofit fontScale="92500"/>
            </a:bodyPr>
            <a:lstStyle/>
            <a:p>
              <a:pPr marL="0" indent="0">
                <a:lnSpc>
                  <a:spcPct val="126000"/>
                </a:lnSpc>
                <a:buNone/>
              </a:pPr>
              <a:r>
                <a:rPr lang="en-US" sz="1200" dirty="0">
                  <a:solidFill>
                    <a:srgbClr val="3A3630"/>
                  </a:solidFill>
                  <a:latin typeface="Source Sans 3" pitchFamily="34" charset="0"/>
                  <a:ea typeface="Source Sans 3" pitchFamily="34" charset="-122"/>
                  <a:cs typeface="Source Sans 3" pitchFamily="34" charset="-120"/>
                </a:rPr>
                <a:t>Establishing responsible AI frameworks while delivering intelligence that leaders need to act</a:t>
              </a:r>
              <a:endParaRPr lang="en-US" sz="1200" dirty="0"/>
            </a:p>
          </p:txBody>
        </p:sp>
        <p:pic>
          <p:nvPicPr>
            <p:cNvPr id="14" name="Image 4" descr="preencoded.png"/>
            <p:cNvPicPr>
              <a:picLocks noChangeAspect="1"/>
            </p:cNvPicPr>
            <p:nvPr/>
          </p:nvPicPr>
          <p:blipFill>
            <a:blip r:embed="rId7"/>
            <a:stretch>
              <a:fillRect/>
            </a:stretch>
          </p:blipFill>
          <p:spPr>
            <a:xfrm>
              <a:off x="4206671" y="1808361"/>
              <a:ext cx="3778354" cy="3778448"/>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39910" y="4663132"/>
              <a:ext cx="232563" cy="232569"/>
            </a:xfrm>
            <a:prstGeom prst="rect">
              <a:avLst/>
            </a:prstGeom>
          </p:spPr>
        </p:pic>
        <p:sp>
          <p:nvSpPr>
            <p:cNvPr id="16" name="Text 8"/>
            <p:cNvSpPr/>
            <p:nvPr/>
          </p:nvSpPr>
          <p:spPr>
            <a:xfrm>
              <a:off x="698086" y="4195266"/>
              <a:ext cx="3275427" cy="457002"/>
            </a:xfrm>
            <a:prstGeom prst="rect">
              <a:avLst/>
            </a:prstGeom>
            <a:noFill/>
            <a:ln/>
          </p:spPr>
          <p:txBody>
            <a:bodyPr wrap="square" lIns="0" tIns="0" rIns="0" bIns="0" rtlCol="0" anchor="t">
              <a:normAutofit lnSpcReduction="10000"/>
            </a:bodyPr>
            <a:lstStyle/>
            <a:p>
              <a:pPr marL="0" indent="0">
                <a:lnSpc>
                  <a:spcPct val="104000"/>
                </a:lnSpc>
                <a:buNone/>
              </a:pPr>
              <a:r>
                <a:rPr lang="en-US" sz="1400" dirty="0">
                  <a:solidFill>
                    <a:srgbClr val="3A3630"/>
                  </a:solidFill>
                  <a:latin typeface="Lora" pitchFamily="34" charset="0"/>
                  <a:ea typeface="Lora" pitchFamily="34" charset="-122"/>
                  <a:cs typeface="Lora" pitchFamily="34" charset="-120"/>
                </a:rPr>
                <a:t>Organizational Readiness &amp; Resource Optimization</a:t>
              </a:r>
              <a:endParaRPr lang="en-US" sz="1400" dirty="0"/>
            </a:p>
          </p:txBody>
        </p:sp>
        <p:sp>
          <p:nvSpPr>
            <p:cNvPr id="17" name="Text 9"/>
            <p:cNvSpPr/>
            <p:nvPr/>
          </p:nvSpPr>
          <p:spPr>
            <a:xfrm>
              <a:off x="698086" y="4735314"/>
              <a:ext cx="3275427" cy="470297"/>
            </a:xfrm>
            <a:prstGeom prst="rect">
              <a:avLst/>
            </a:prstGeom>
            <a:noFill/>
            <a:ln/>
          </p:spPr>
          <p:txBody>
            <a:bodyPr wrap="square" lIns="0" tIns="0" rIns="0" bIns="0" rtlCol="0" anchor="t">
              <a:normAutofit fontScale="92500"/>
            </a:bodyPr>
            <a:lstStyle/>
            <a:p>
              <a:pPr marL="0" indent="0">
                <a:lnSpc>
                  <a:spcPct val="126000"/>
                </a:lnSpc>
                <a:buNone/>
              </a:pPr>
              <a:r>
                <a:rPr lang="en-US" sz="1200" dirty="0">
                  <a:solidFill>
                    <a:srgbClr val="3A3630"/>
                  </a:solidFill>
                  <a:latin typeface="Source Sans 3" pitchFamily="34" charset="0"/>
                  <a:ea typeface="Source Sans 3" pitchFamily="34" charset="-122"/>
                  <a:cs typeface="Source Sans 3" pitchFamily="34" charset="-120"/>
                </a:rPr>
                <a:t>Ensuring the organization has capacity, capability, and alignment to execute at scale</a:t>
              </a:r>
              <a:endParaRPr lang="en-US" sz="1200" dirty="0"/>
            </a:p>
          </p:txBody>
        </p:sp>
        <p:pic>
          <p:nvPicPr>
            <p:cNvPr id="18" name="Image 6" descr="preencoded.png"/>
            <p:cNvPicPr>
              <a:picLocks noChangeAspect="1"/>
            </p:cNvPicPr>
            <p:nvPr/>
          </p:nvPicPr>
          <p:blipFill>
            <a:blip r:embed="rId9"/>
            <a:stretch>
              <a:fillRect/>
            </a:stretch>
          </p:blipFill>
          <p:spPr>
            <a:xfrm>
              <a:off x="4206671" y="1808361"/>
              <a:ext cx="3778354" cy="3778448"/>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897563" y="4341664"/>
              <a:ext cx="232563" cy="232569"/>
            </a:xfrm>
            <a:prstGeom prst="rect">
              <a:avLst/>
            </a:prstGeom>
          </p:spPr>
        </p:pic>
      </p:grpSp>
      <p:sp>
        <p:nvSpPr>
          <p:cNvPr id="20" name="Shape 10"/>
          <p:cNvSpPr/>
          <p:nvPr/>
        </p:nvSpPr>
        <p:spPr>
          <a:xfrm>
            <a:off x="698086" y="5742484"/>
            <a:ext cx="10795524" cy="575667"/>
          </a:xfrm>
          <a:prstGeom prst="roundRect">
            <a:avLst>
              <a:gd name="adj" fmla="val 4051"/>
            </a:avLst>
          </a:prstGeom>
          <a:solidFill>
            <a:srgbClr val="E2ECDF"/>
          </a:solidFill>
          <a:ln/>
        </p:spPr>
        <p:txBody>
          <a:bodyPr/>
          <a:lstStyle/>
          <a:p>
            <a:endParaRPr lang="en-US"/>
          </a:p>
        </p:txBody>
      </p:sp>
      <p:pic>
        <p:nvPicPr>
          <p:cNvPr id="21" name="Image 8" descr="preencoded.png"/>
          <p:cNvPicPr>
            <a:picLocks noChangeAspect="1"/>
          </p:cNvPicPr>
          <p:nvPr/>
        </p:nvPicPr>
        <p:blipFill>
          <a:blip r:embed="rId11"/>
          <a:stretch>
            <a:fillRect/>
          </a:stretch>
        </p:blipFill>
        <p:spPr>
          <a:xfrm>
            <a:off x="853458" y="5942409"/>
            <a:ext cx="194265" cy="155377"/>
          </a:xfrm>
          <a:prstGeom prst="rect">
            <a:avLst/>
          </a:prstGeom>
        </p:spPr>
      </p:pic>
      <p:sp>
        <p:nvSpPr>
          <p:cNvPr id="22" name="Text 11"/>
          <p:cNvSpPr/>
          <p:nvPr/>
        </p:nvSpPr>
        <p:spPr>
          <a:xfrm>
            <a:off x="1203096" y="5919688"/>
            <a:ext cx="10744725" cy="235148"/>
          </a:xfrm>
          <a:prstGeom prst="rect">
            <a:avLst/>
          </a:prstGeom>
          <a:noFill/>
          <a:ln/>
        </p:spPr>
        <p:txBody>
          <a:bodyPr wrap="none" lIns="0" tIns="0" rIns="0" bIns="0" rtlCol="0" anchor="t"/>
          <a:lstStyle/>
          <a:p>
            <a:pPr marL="0" indent="0" algn="l">
              <a:lnSpc>
                <a:spcPct val="126000"/>
              </a:lnSpc>
              <a:buNone/>
            </a:pPr>
            <a:r>
              <a:rPr lang="en-US" sz="1200" dirty="0">
                <a:solidFill>
                  <a:srgbClr val="000000"/>
                </a:solidFill>
                <a:latin typeface="Source Sans 3" pitchFamily="34" charset="0"/>
                <a:ea typeface="Source Sans 3" pitchFamily="34" charset="-122"/>
                <a:cs typeface="Source Sans 3" pitchFamily="34" charset="-120"/>
              </a:rPr>
              <a:t>AI can automate process. The PMO must provide purpose.</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98086" y="1133078"/>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Final Thoughts</a:t>
            </a:r>
            <a:endParaRPr lang="en-US" sz="3200" dirty="0"/>
          </a:p>
        </p:txBody>
      </p:sp>
      <p:sp>
        <p:nvSpPr>
          <p:cNvPr id="3" name="Text 1"/>
          <p:cNvSpPr/>
          <p:nvPr/>
        </p:nvSpPr>
        <p:spPr>
          <a:xfrm>
            <a:off x="698086" y="1995388"/>
            <a:ext cx="1079552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Technology has transformed program management many times. We have moved from spreadsheets to integrated platforms, from static reports to real-time dashboards, from manual tracking to automated workflows, and from traditional delivery to Agile, DevOps, and now AI-enabled program management. </a:t>
            </a:r>
            <a:r>
              <a:rPr lang="en-US" sz="1350" b="1" dirty="0">
                <a:solidFill>
                  <a:srgbClr val="3A3630"/>
                </a:solidFill>
                <a:latin typeface="Source Sans 3 Bold" pitchFamily="34" charset="0"/>
                <a:ea typeface="Source Sans 3 Bold" pitchFamily="34" charset="-122"/>
                <a:cs typeface="Source Sans 3 Bold" pitchFamily="34" charset="-120"/>
              </a:rPr>
              <a:t>AI is simply the next evolution—but it may be one of the most significant.</a:t>
            </a:r>
            <a:endParaRPr lang="en-US" sz="1350" dirty="0"/>
          </a:p>
        </p:txBody>
      </p:sp>
      <p:sp>
        <p:nvSpPr>
          <p:cNvPr id="4" name="Shape 2"/>
          <p:cNvSpPr/>
          <p:nvPr/>
        </p:nvSpPr>
        <p:spPr>
          <a:xfrm>
            <a:off x="698086" y="3029347"/>
            <a:ext cx="10795524" cy="1548011"/>
          </a:xfrm>
          <a:prstGeom prst="roundRect">
            <a:avLst>
              <a:gd name="adj" fmla="val 1691"/>
            </a:avLst>
          </a:prstGeom>
          <a:solidFill>
            <a:srgbClr val="F3E7D4"/>
          </a:solidFill>
          <a:ln/>
        </p:spPr>
        <p:txBody>
          <a:bodyPr/>
          <a:lstStyle/>
          <a:p>
            <a:endParaRPr lang="en-US"/>
          </a:p>
        </p:txBody>
      </p:sp>
      <p:sp>
        <p:nvSpPr>
          <p:cNvPr id="5" name="Shape 3"/>
          <p:cNvSpPr/>
          <p:nvPr/>
        </p:nvSpPr>
        <p:spPr>
          <a:xfrm>
            <a:off x="698086" y="3029347"/>
            <a:ext cx="5397762" cy="1548011"/>
          </a:xfrm>
          <a:custGeom>
            <a:avLst/>
            <a:gdLst/>
            <a:ahLst/>
            <a:cxnLst/>
            <a:rect l="l" t="t" r="r" b="b"/>
            <a:pathLst>
              <a:path w="5397762" h="1548011">
                <a:moveTo>
                  <a:pt x="21818" y="0"/>
                </a:moveTo>
                <a:lnTo>
                  <a:pt x="5397762" y="0"/>
                </a:lnTo>
                <a:lnTo>
                  <a:pt x="5397762" y="1548011"/>
                </a:lnTo>
                <a:lnTo>
                  <a:pt x="21818" y="1548011"/>
                </a:lnTo>
                <a:arcTo wR="21818" hR="21819" stAng="5400000" swAng="5400000"/>
                <a:lnTo>
                  <a:pt x="0" y="21819"/>
                </a:lnTo>
                <a:arcTo wR="21818" hR="21819" stAng="10800000" swAng="5400000"/>
                <a:close/>
              </a:path>
            </a:pathLst>
          </a:custGeom>
          <a:solidFill>
            <a:srgbClr val="F3E7D4"/>
          </a:solidFill>
          <a:ln/>
        </p:spPr>
        <p:txBody>
          <a:bodyPr/>
          <a:lstStyle/>
          <a:p>
            <a:endParaRPr lang="en-US"/>
          </a:p>
        </p:txBody>
      </p:sp>
      <p:sp>
        <p:nvSpPr>
          <p:cNvPr id="6" name="Text 4"/>
          <p:cNvSpPr/>
          <p:nvPr/>
        </p:nvSpPr>
        <p:spPr>
          <a:xfrm>
            <a:off x="872607" y="3203873"/>
            <a:ext cx="5048719"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What Won't Change</a:t>
            </a:r>
            <a:endParaRPr lang="en-US" sz="1600" dirty="0"/>
          </a:p>
        </p:txBody>
      </p:sp>
      <p:sp>
        <p:nvSpPr>
          <p:cNvPr id="7" name="Text 5"/>
          <p:cNvSpPr/>
          <p:nvPr/>
        </p:nvSpPr>
        <p:spPr>
          <a:xfrm>
            <a:off x="872607" y="3565227"/>
            <a:ext cx="5048719"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Successful transformation has always been driven by people who make better decisions, anticipate problems, align organizations, and deliver meaningful outcomes</a:t>
            </a:r>
            <a:endParaRPr lang="en-US" sz="1350" dirty="0"/>
          </a:p>
        </p:txBody>
      </p:sp>
      <p:sp>
        <p:nvSpPr>
          <p:cNvPr id="8" name="Shape 6"/>
          <p:cNvSpPr/>
          <p:nvPr/>
        </p:nvSpPr>
        <p:spPr>
          <a:xfrm>
            <a:off x="6095848" y="3029347"/>
            <a:ext cx="5397762" cy="1548011"/>
          </a:xfrm>
          <a:custGeom>
            <a:avLst/>
            <a:gdLst/>
            <a:ahLst/>
            <a:cxnLst/>
            <a:rect l="l" t="t" r="r" b="b"/>
            <a:pathLst>
              <a:path w="5397762" h="1548011">
                <a:moveTo>
                  <a:pt x="0" y="0"/>
                </a:moveTo>
                <a:lnTo>
                  <a:pt x="5375944" y="0"/>
                </a:lnTo>
                <a:arcTo wR="21818" hR="21819" stAng="16200000" swAng="5400000"/>
                <a:lnTo>
                  <a:pt x="5397762" y="1526192"/>
                </a:lnTo>
                <a:arcTo wR="21818" hR="21819" stAng="0" swAng="5400000"/>
                <a:lnTo>
                  <a:pt x="0" y="1548011"/>
                </a:lnTo>
                <a:lnTo>
                  <a:pt x="0" y="0"/>
                </a:lnTo>
                <a:close/>
              </a:path>
            </a:pathLst>
          </a:custGeom>
          <a:solidFill>
            <a:srgbClr val="F3E7D4"/>
          </a:solidFill>
          <a:ln/>
        </p:spPr>
        <p:txBody>
          <a:bodyPr/>
          <a:lstStyle/>
          <a:p>
            <a:endParaRPr lang="en-US"/>
          </a:p>
        </p:txBody>
      </p:sp>
      <p:sp>
        <p:nvSpPr>
          <p:cNvPr id="9" name="Shape 7"/>
          <p:cNvSpPr/>
          <p:nvPr/>
        </p:nvSpPr>
        <p:spPr>
          <a:xfrm>
            <a:off x="6095848" y="3029347"/>
            <a:ext cx="19050" cy="1548011"/>
          </a:xfrm>
          <a:prstGeom prst="roundRect">
            <a:avLst>
              <a:gd name="adj" fmla="val 49999"/>
            </a:avLst>
          </a:prstGeom>
          <a:solidFill>
            <a:srgbClr val="D9CDBA"/>
          </a:solidFill>
          <a:ln/>
        </p:spPr>
        <p:txBody>
          <a:bodyPr/>
          <a:lstStyle/>
          <a:p>
            <a:endParaRPr lang="en-US"/>
          </a:p>
        </p:txBody>
      </p:sp>
      <p:sp>
        <p:nvSpPr>
          <p:cNvPr id="10" name="Text 8"/>
          <p:cNvSpPr/>
          <p:nvPr/>
        </p:nvSpPr>
        <p:spPr>
          <a:xfrm>
            <a:off x="6270369" y="3203873"/>
            <a:ext cx="5048719"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What Will Change</a:t>
            </a:r>
            <a:endParaRPr lang="en-US" sz="1600" dirty="0"/>
          </a:p>
        </p:txBody>
      </p:sp>
      <p:sp>
        <p:nvSpPr>
          <p:cNvPr id="11" name="Text 9"/>
          <p:cNvSpPr/>
          <p:nvPr/>
        </p:nvSpPr>
        <p:spPr>
          <a:xfrm>
            <a:off x="6270369" y="3565227"/>
            <a:ext cx="5048719"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tools available to those leaders—and the speed at which the gap grows between those who adopt them responsibly and those who don't</a:t>
            </a:r>
            <a:endParaRPr lang="en-US" sz="1350" dirty="0"/>
          </a:p>
        </p:txBody>
      </p:sp>
      <p:sp>
        <p:nvSpPr>
          <p:cNvPr id="12" name="Text 10"/>
          <p:cNvSpPr/>
          <p:nvPr/>
        </p:nvSpPr>
        <p:spPr>
          <a:xfrm>
            <a:off x="959818" y="4970066"/>
            <a:ext cx="10533791" cy="558403"/>
          </a:xfrm>
          <a:prstGeom prst="rect">
            <a:avLst/>
          </a:prstGeom>
          <a:noFill/>
          <a:ln/>
        </p:spPr>
        <p:txBody>
          <a:bodyPr wrap="square" lIns="0" tIns="0" rIns="0" bIns="0" rtlCol="0" anchor="t">
            <a:normAutofit/>
          </a:bodyPr>
          <a:lstStyle/>
          <a:p>
            <a:pPr marL="0" indent="0" algn="l">
              <a:lnSpc>
                <a:spcPct val="133000"/>
              </a:lnSpc>
              <a:buNone/>
            </a:pPr>
            <a:r>
              <a:rPr lang="en-US" sz="1350" b="1" dirty="0">
                <a:solidFill>
                  <a:srgbClr val="3A3630"/>
                </a:solidFill>
                <a:latin typeface="Source Sans 3" pitchFamily="34" charset="0"/>
                <a:ea typeface="Source Sans 3" pitchFamily="34" charset="-122"/>
                <a:cs typeface="Source Sans 3" pitchFamily="34" charset="-120"/>
              </a:rPr>
              <a:t>AI won't replace great program managers.</a:t>
            </a:r>
            <a:endParaRPr lang="en-US" sz="1350" dirty="0"/>
          </a:p>
          <a:p>
            <a:pPr marL="0" indent="0" algn="l">
              <a:lnSpc>
                <a:spcPct val="133000"/>
              </a:lnSpc>
              <a:buNone/>
            </a:pPr>
            <a:r>
              <a:rPr lang="en-US" sz="1350" b="1" dirty="0">
                <a:solidFill>
                  <a:srgbClr val="3A3630"/>
                </a:solidFill>
                <a:latin typeface="Source Sans 3" pitchFamily="34" charset="0"/>
                <a:ea typeface="Source Sans 3" pitchFamily="34" charset="-122"/>
                <a:cs typeface="Source Sans 3" pitchFamily="34" charset="-120"/>
              </a:rPr>
              <a:t>But AI-enabled program managers are going to raise the standard for everyone else.</a:t>
            </a:r>
            <a:endParaRPr lang="en-US" sz="1350" dirty="0"/>
          </a:p>
        </p:txBody>
      </p:sp>
      <p:sp>
        <p:nvSpPr>
          <p:cNvPr id="13" name="Shape 11"/>
          <p:cNvSpPr/>
          <p:nvPr/>
        </p:nvSpPr>
        <p:spPr>
          <a:xfrm>
            <a:off x="698086" y="4773712"/>
            <a:ext cx="19050" cy="951111"/>
          </a:xfrm>
          <a:prstGeom prst="roundRect">
            <a:avLst>
              <a:gd name="adj" fmla="val 49999"/>
            </a:avLst>
          </a:prstGeom>
          <a:solidFill>
            <a:srgbClr val="38512F"/>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8086" y="844748"/>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The Traditional Program Management Model Is Changing</a:t>
            </a:r>
            <a:endParaRPr lang="en-US" sz="2550" dirty="0"/>
          </a:p>
        </p:txBody>
      </p:sp>
      <p:sp>
        <p:nvSpPr>
          <p:cNvPr id="3" name="Text 1"/>
          <p:cNvSpPr/>
          <p:nvPr/>
        </p:nvSpPr>
        <p:spPr>
          <a:xfrm>
            <a:off x="698086" y="1604367"/>
            <a:ext cx="10795524" cy="1592362"/>
          </a:xfrm>
          <a:prstGeom prst="rect">
            <a:avLst/>
          </a:prstGeom>
          <a:noFill/>
          <a:ln/>
        </p:spPr>
        <p:txBody>
          <a:bodyPr wrap="square" lIns="0" tIns="0" rIns="0" bIns="0" rtlCol="0" anchor="t">
            <a:normAutofit/>
          </a:bodyPr>
          <a:lstStyle/>
          <a:p>
            <a:pPr marL="0" indent="0" algn="l">
              <a:lnSpc>
                <a:spcPct val="133000"/>
              </a:lnSpc>
              <a:spcAft>
                <a:spcPts val="1500"/>
              </a:spcAft>
              <a:buNone/>
            </a:pPr>
            <a:r>
              <a:rPr lang="en-US" sz="1350" dirty="0">
                <a:solidFill>
                  <a:srgbClr val="3A3630"/>
                </a:solidFill>
                <a:latin typeface="Source Sans 3" pitchFamily="34" charset="0"/>
                <a:ea typeface="Source Sans 3" pitchFamily="34" charset="-122"/>
                <a:cs typeface="Source Sans 3" pitchFamily="34" charset="-120"/>
              </a:rPr>
              <a:t>For decades, program managers have spent a significant percentage of their time </a:t>
            </a:r>
            <a:r>
              <a:rPr lang="en-US" sz="1350" b="1" dirty="0">
                <a:solidFill>
                  <a:srgbClr val="3A3630"/>
                </a:solidFill>
                <a:latin typeface="Source Sans 3 Bold" pitchFamily="34" charset="0"/>
                <a:ea typeface="Source Sans 3 Bold" pitchFamily="34" charset="-122"/>
                <a:cs typeface="Source Sans 3 Bold" pitchFamily="34" charset="-120"/>
              </a:rPr>
              <a:t>collecting and organizing information</a:t>
            </a:r>
            <a:r>
              <a:rPr lang="en-US" sz="1350" dirty="0">
                <a:solidFill>
                  <a:srgbClr val="3A3630"/>
                </a:solidFill>
                <a:latin typeface="Source Sans 3" pitchFamily="34" charset="0"/>
                <a:ea typeface="Source Sans 3" pitchFamily="34" charset="-122"/>
                <a:cs typeface="Source Sans 3" pitchFamily="34" charset="-120"/>
              </a:rPr>
              <a:t>—gathering updates, reconciling schedules, chasing action items, and consolidating data so executives can understand what is happening. All of that work has value. But much of it is also highly administrative.</a:t>
            </a:r>
            <a:endParaRPr lang="en-US" sz="1350" dirty="0"/>
          </a:p>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is beginning to change that equation. Imagine a program environment where Jira, Azure DevOps, ServiceNow, financial systems, and meeting transcripts are analyzed continuously—and your day begins with a prioritized view of what requires attention:</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3393083"/>
            <a:ext cx="3482094" cy="1865312"/>
          </a:xfrm>
          <a:prstGeom prst="rect">
            <a:avLst/>
          </a:prstGeom>
        </p:spPr>
      </p:pic>
      <p:sp>
        <p:nvSpPr>
          <p:cNvPr id="5" name="Text 2"/>
          <p:cNvSpPr/>
          <p:nvPr/>
        </p:nvSpPr>
        <p:spPr>
          <a:xfrm>
            <a:off x="967855" y="3586659"/>
            <a:ext cx="301875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Schedule &amp; Dependencies</a:t>
            </a:r>
            <a:endParaRPr lang="en-US" sz="1600" dirty="0"/>
          </a:p>
        </p:txBody>
      </p:sp>
      <p:sp>
        <p:nvSpPr>
          <p:cNvPr id="6" name="Text 3"/>
          <p:cNvSpPr/>
          <p:nvPr/>
        </p:nvSpPr>
        <p:spPr>
          <a:xfrm>
            <a:off x="967855" y="3948013"/>
            <a:ext cx="301875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Milestones showing early signs of slippage and dependencies likely to affect critical-path activities</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4701" y="3393083"/>
            <a:ext cx="3482193" cy="1865312"/>
          </a:xfrm>
          <a:prstGeom prst="rect">
            <a:avLst/>
          </a:prstGeom>
        </p:spPr>
      </p:pic>
      <p:sp>
        <p:nvSpPr>
          <p:cNvPr id="8" name="Text 4"/>
          <p:cNvSpPr/>
          <p:nvPr/>
        </p:nvSpPr>
        <p:spPr>
          <a:xfrm>
            <a:off x="4624470" y="3586659"/>
            <a:ext cx="3018853"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Risk &amp; Resources</a:t>
            </a:r>
            <a:endParaRPr lang="en-US" sz="1600" dirty="0"/>
          </a:p>
        </p:txBody>
      </p:sp>
      <p:sp>
        <p:nvSpPr>
          <p:cNvPr id="9" name="Text 5"/>
          <p:cNvSpPr/>
          <p:nvPr/>
        </p:nvSpPr>
        <p:spPr>
          <a:xfrm>
            <a:off x="4624470" y="3948013"/>
            <a:ext cx="301885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Risks whose probability is increasing and resource constraints developing across multiple initiatives</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1416" y="3393083"/>
            <a:ext cx="3482193" cy="1865312"/>
          </a:xfrm>
          <a:prstGeom prst="rect">
            <a:avLst/>
          </a:prstGeom>
        </p:spPr>
      </p:pic>
      <p:sp>
        <p:nvSpPr>
          <p:cNvPr id="11" name="Text 6"/>
          <p:cNvSpPr/>
          <p:nvPr/>
        </p:nvSpPr>
        <p:spPr>
          <a:xfrm>
            <a:off x="8281185" y="3586659"/>
            <a:ext cx="3018853"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Decisions &amp; Stakeholders</a:t>
            </a:r>
            <a:endParaRPr lang="en-US" sz="1600" dirty="0"/>
          </a:p>
        </p:txBody>
      </p:sp>
      <p:sp>
        <p:nvSpPr>
          <p:cNvPr id="12" name="Text 7"/>
          <p:cNvSpPr/>
          <p:nvPr/>
        </p:nvSpPr>
        <p:spPr>
          <a:xfrm>
            <a:off x="8281185" y="3948013"/>
            <a:ext cx="3018853"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Unresolved decisions, incomplete actions, and stakeholders whose priorities may be drifting out of alignment</a:t>
            </a:r>
            <a:endParaRPr lang="en-US" sz="1350" dirty="0"/>
          </a:p>
        </p:txBody>
      </p:sp>
      <p:sp>
        <p:nvSpPr>
          <p:cNvPr id="13" name="Text 8"/>
          <p:cNvSpPr/>
          <p:nvPr/>
        </p:nvSpPr>
        <p:spPr>
          <a:xfrm>
            <a:off x="698086" y="5454749"/>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program manager's role doesn't disappear. </a:t>
            </a:r>
            <a:r>
              <a:rPr lang="en-US" sz="1350" b="1" dirty="0">
                <a:solidFill>
                  <a:srgbClr val="3A3630"/>
                </a:solidFill>
                <a:latin typeface="Source Sans 3 Bold" pitchFamily="34" charset="0"/>
                <a:ea typeface="Source Sans 3 Bold" pitchFamily="34" charset="-122"/>
                <a:cs typeface="Source Sans 3 Bold" pitchFamily="34" charset="-120"/>
              </a:rPr>
              <a:t>The starting point for the work changes.</a:t>
            </a:r>
            <a:r>
              <a:rPr lang="en-US" sz="1350" dirty="0">
                <a:solidFill>
                  <a:srgbClr val="3A3630"/>
                </a:solidFill>
                <a:latin typeface="Source Sans 3" pitchFamily="34" charset="0"/>
                <a:ea typeface="Source Sans 3" pitchFamily="34" charset="-122"/>
                <a:cs typeface="Source Sans 3" pitchFamily="34" charset="-120"/>
              </a:rPr>
              <a:t> Instead of discovering what happened, we spend more time determining what should happen next.</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8086" y="827782"/>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AI Handles Data. Leaders Provide Direction.</a:t>
            </a:r>
            <a:endParaRPr lang="en-US" sz="3200" dirty="0"/>
          </a:p>
        </p:txBody>
      </p:sp>
      <p:sp>
        <p:nvSpPr>
          <p:cNvPr id="3" name="Shape 1"/>
          <p:cNvSpPr/>
          <p:nvPr/>
        </p:nvSpPr>
        <p:spPr>
          <a:xfrm>
            <a:off x="572379" y="1602780"/>
            <a:ext cx="5436258" cy="4427339"/>
          </a:xfrm>
          <a:prstGeom prst="roundRect">
            <a:avLst>
              <a:gd name="adj" fmla="val 591"/>
            </a:avLst>
          </a:prstGeom>
          <a:solidFill>
            <a:srgbClr val="38512F"/>
          </a:solidFill>
          <a:ln/>
        </p:spPr>
        <p:txBody>
          <a:bodyPr/>
          <a:lstStyle/>
          <a:p>
            <a:endParaRPr lang="en-US"/>
          </a:p>
        </p:txBody>
      </p:sp>
      <p:sp>
        <p:nvSpPr>
          <p:cNvPr id="4" name="Text 2"/>
          <p:cNvSpPr/>
          <p:nvPr/>
        </p:nvSpPr>
        <p:spPr>
          <a:xfrm>
            <a:off x="746900" y="1777305"/>
            <a:ext cx="5087215"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Lora" pitchFamily="34" charset="0"/>
                <a:ea typeface="Lora" pitchFamily="34" charset="-122"/>
                <a:cs typeface="Lora" pitchFamily="34" charset="-120"/>
              </a:rPr>
              <a:t>What AI Can Do</a:t>
            </a:r>
            <a:endParaRPr lang="en-US" sz="1600" dirty="0"/>
          </a:p>
        </p:txBody>
      </p:sp>
      <p:sp>
        <p:nvSpPr>
          <p:cNvPr id="5" name="Text 3"/>
          <p:cNvSpPr/>
          <p:nvPr/>
        </p:nvSpPr>
        <p:spPr>
          <a:xfrm>
            <a:off x="746900" y="2208510"/>
            <a:ext cx="5087215" cy="1980307"/>
          </a:xfrm>
          <a:prstGeom prst="rect">
            <a:avLst/>
          </a:prstGeom>
          <a:noFill/>
          <a:ln/>
        </p:spPr>
        <p:txBody>
          <a:bodyPr wrap="square" lIns="0" tIns="69818" rIns="0" bIns="0" rtlCol="0" anchor="t">
            <a:normAutofit/>
          </a:bodyPr>
          <a:lstStyle/>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Summarize large volumes of project information</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Identify patterns and anomalies across data sources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Generate executive summaries from raw updates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Extract decisions and actions from meeting transcripts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Flag risks and missing information automatically</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Execute multi-step workflows and escalate exceptions</a:t>
            </a:r>
            <a:endParaRPr lang="en-US" sz="1350" dirty="0"/>
          </a:p>
        </p:txBody>
      </p:sp>
      <p:sp>
        <p:nvSpPr>
          <p:cNvPr id="6" name="Text 4"/>
          <p:cNvSpPr/>
          <p:nvPr/>
        </p:nvSpPr>
        <p:spPr>
          <a:xfrm>
            <a:off x="6315115" y="1777305"/>
            <a:ext cx="5184844" cy="256679"/>
          </a:xfrm>
          <a:prstGeom prst="rect">
            <a:avLst/>
          </a:prstGeom>
          <a:noFill/>
          <a:ln/>
        </p:spPr>
        <p:txBody>
          <a:bodyPr wrap="none" lIns="0" tIns="0" rIns="0" bIns="0" rtlCol="0" anchor="t"/>
          <a:lstStyle/>
          <a:p>
            <a:pPr marL="0" indent="0" algn="l">
              <a:lnSpc>
                <a:spcPct val="104000"/>
              </a:lnSpc>
              <a:buNone/>
            </a:pPr>
            <a:r>
              <a:rPr lang="en-US" sz="1600" dirty="0">
                <a:solidFill>
                  <a:srgbClr val="38512F"/>
                </a:solidFill>
                <a:latin typeface="Lora" pitchFamily="34" charset="0"/>
                <a:ea typeface="Lora" pitchFamily="34" charset="-122"/>
                <a:cs typeface="Lora" pitchFamily="34" charset="-120"/>
              </a:rPr>
              <a:t>What That Unlocks for You</a:t>
            </a:r>
            <a:endParaRPr lang="en-US" sz="1600" dirty="0"/>
          </a:p>
        </p:txBody>
      </p:sp>
      <p:sp>
        <p:nvSpPr>
          <p:cNvPr id="7" name="Text 5"/>
          <p:cNvSpPr/>
          <p:nvPr/>
        </p:nvSpPr>
        <p:spPr>
          <a:xfrm>
            <a:off x="6315115" y="2208510"/>
            <a:ext cx="5184844" cy="3664545"/>
          </a:xfrm>
          <a:prstGeom prst="rect">
            <a:avLst/>
          </a:prstGeom>
          <a:noFill/>
          <a:ln/>
        </p:spPr>
        <p:txBody>
          <a:bodyPr wrap="square" lIns="0" tIns="0" rIns="0" bIns="0" rtlCol="0" anchor="t">
            <a:normAutofit/>
          </a:bodyPr>
          <a:lstStyle/>
          <a:p>
            <a:pPr marL="0" indent="0" algn="l">
              <a:lnSpc>
                <a:spcPct val="133000"/>
              </a:lnSpc>
              <a:spcAft>
                <a:spcPts val="1200"/>
              </a:spcAft>
              <a:buNone/>
            </a:pPr>
            <a:r>
              <a:rPr lang="en-US" sz="1350" dirty="0">
                <a:solidFill>
                  <a:srgbClr val="3A3630"/>
                </a:solidFill>
                <a:latin typeface="Source Sans 3" pitchFamily="34" charset="0"/>
                <a:ea typeface="Source Sans 3" pitchFamily="34" charset="-122"/>
                <a:cs typeface="Source Sans 3" pitchFamily="34" charset="-120"/>
              </a:rPr>
              <a:t>Enterprise programs generate enormous amounts of information. Traditionally, program managers have served as human integration engines. AI is exceptionally well-suited to that aggregation work—which frees program managers to redirect their attention toward work that creates greater value.</a:t>
            </a:r>
            <a:endParaRPr lang="en-US" sz="1350" dirty="0"/>
          </a:p>
          <a:p>
            <a:pPr marL="0" indent="0" algn="l">
              <a:lnSpc>
                <a:spcPct val="133000"/>
              </a:lnSpc>
              <a:spcAft>
                <a:spcPts val="1200"/>
              </a:spcAft>
              <a:buNone/>
            </a:pPr>
            <a:r>
              <a:rPr lang="en-US" sz="1350" dirty="0">
                <a:solidFill>
                  <a:srgbClr val="3A3630"/>
                </a:solidFill>
                <a:latin typeface="Source Sans 3" pitchFamily="34" charset="0"/>
                <a:ea typeface="Source Sans 3" pitchFamily="34" charset="-122"/>
                <a:cs typeface="Source Sans 3" pitchFamily="34" charset="-120"/>
              </a:rPr>
              <a:t>The question becomes: </a:t>
            </a:r>
            <a:r>
              <a:rPr lang="en-US" sz="1350" b="1" dirty="0">
                <a:solidFill>
                  <a:srgbClr val="3A3630"/>
                </a:solidFill>
                <a:latin typeface="Source Sans 3 Bold" pitchFamily="34" charset="0"/>
                <a:ea typeface="Source Sans 3 Bold" pitchFamily="34" charset="-122"/>
                <a:cs typeface="Source Sans 3 Bold" pitchFamily="34" charset="-120"/>
              </a:rPr>
              <a:t>What could you accomplish if you recovered five to ten hours every week</a:t>
            </a:r>
            <a:r>
              <a:rPr lang="en-US" sz="1350" dirty="0">
                <a:solidFill>
                  <a:srgbClr val="3A3630"/>
                </a:solidFill>
                <a:latin typeface="Source Sans 3" pitchFamily="34" charset="0"/>
                <a:ea typeface="Source Sans 3" pitchFamily="34" charset="-122"/>
                <a:cs typeface="Source Sans 3" pitchFamily="34" charset="-120"/>
              </a:rPr>
              <a:t> currently spent compiling, formatting, reconciling, and chasing information?</a:t>
            </a:r>
            <a:endParaRPr lang="en-US" sz="1350" dirty="0"/>
          </a:p>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That time could be invested in stakeholder conversations, scenario planning, risk mitigation, team development, and solving the problems that actually threaten business outcomes. That is where program managers create value that technology alone cannot provide.</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98086" y="1031776"/>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The Role Is Evolving from Reporting to Decision Intelligence</a:t>
            </a:r>
            <a:endParaRPr lang="en-US" sz="2550" dirty="0"/>
          </a:p>
        </p:txBody>
      </p:sp>
      <p:sp>
        <p:nvSpPr>
          <p:cNvPr id="3" name="Text 1"/>
          <p:cNvSpPr/>
          <p:nvPr/>
        </p:nvSpPr>
        <p:spPr>
          <a:xfrm>
            <a:off x="698086" y="1791395"/>
            <a:ext cx="1079552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For years, the most common question asked of a program manager was </a:t>
            </a:r>
            <a:r>
              <a:rPr lang="en-US" sz="1350" i="1" dirty="0">
                <a:solidFill>
                  <a:srgbClr val="3A3630"/>
                </a:solidFill>
                <a:latin typeface="Source Sans 3" pitchFamily="34" charset="0"/>
                <a:ea typeface="Source Sans 3" pitchFamily="34" charset="-122"/>
                <a:cs typeface="Source Sans 3" pitchFamily="34" charset="-120"/>
              </a:rPr>
              <a:t>"What's the status?"</a:t>
            </a:r>
            <a:r>
              <a:rPr lang="en-US" sz="1350" dirty="0">
                <a:solidFill>
                  <a:srgbClr val="3A3630"/>
                </a:solidFill>
                <a:latin typeface="Source Sans 3" pitchFamily="34" charset="0"/>
                <a:ea typeface="Source Sans 3" pitchFamily="34" charset="-122"/>
                <a:cs typeface="Source Sans 3" pitchFamily="34" charset="-120"/>
              </a:rPr>
              <a:t> Program managers became experts at answering it—green, yellow, red; on track, at risk, delayed. But executives increasingly need something more valuable than a description of what has already happened. They need </a:t>
            </a:r>
            <a:r>
              <a:rPr lang="en-US" sz="1350" b="1" dirty="0">
                <a:solidFill>
                  <a:srgbClr val="3A3630"/>
                </a:solidFill>
                <a:latin typeface="Source Sans 3 Bold" pitchFamily="34" charset="0"/>
                <a:ea typeface="Source Sans 3 Bold" pitchFamily="34" charset="-122"/>
                <a:cs typeface="Source Sans 3 Bold" pitchFamily="34" charset="-120"/>
              </a:rPr>
              <a:t>decision intelligence</a:t>
            </a:r>
            <a:r>
              <a:rPr lang="en-US" sz="1350" dirty="0">
                <a:solidFill>
                  <a:srgbClr val="3A3630"/>
                </a:solidFill>
                <a:latin typeface="Source Sans 3" pitchFamily="34" charset="0"/>
                <a:ea typeface="Source Sans 3" pitchFamily="34" charset="-122"/>
                <a:cs typeface="Source Sans 3" pitchFamily="34" charset="-120"/>
              </a:rPr>
              <a:t>.</a:t>
            </a:r>
            <a:endParaRPr lang="en-US" sz="1350" dirty="0"/>
          </a:p>
        </p:txBody>
      </p:sp>
      <p:pic>
        <p:nvPicPr>
          <p:cNvPr id="4" name="Image 0" descr="preencoded.png"/>
          <p:cNvPicPr>
            <a:picLocks noChangeAspect="1"/>
          </p:cNvPicPr>
          <p:nvPr/>
        </p:nvPicPr>
        <p:blipFill>
          <a:blip r:embed="rId3"/>
          <a:stretch>
            <a:fillRect/>
          </a:stretch>
        </p:blipFill>
        <p:spPr>
          <a:xfrm>
            <a:off x="698086" y="2825353"/>
            <a:ext cx="3598475" cy="698103"/>
          </a:xfrm>
          <a:prstGeom prst="rect">
            <a:avLst/>
          </a:prstGeom>
        </p:spPr>
      </p:pic>
      <p:sp>
        <p:nvSpPr>
          <p:cNvPr id="5" name="Text 2"/>
          <p:cNvSpPr/>
          <p:nvPr/>
        </p:nvSpPr>
        <p:spPr>
          <a:xfrm>
            <a:off x="872607" y="3697982"/>
            <a:ext cx="324943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Status Reporting</a:t>
            </a:r>
            <a:endParaRPr lang="en-US" sz="1600" dirty="0"/>
          </a:p>
        </p:txBody>
      </p:sp>
      <p:sp>
        <p:nvSpPr>
          <p:cNvPr id="6" name="Text 3"/>
          <p:cNvSpPr/>
          <p:nvPr/>
        </p:nvSpPr>
        <p:spPr>
          <a:xfrm>
            <a:off x="872607" y="4059337"/>
            <a:ext cx="324943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Describing what has already happened: milestones missed, budget versus actual, planned versus completed</a:t>
            </a:r>
            <a:endParaRPr lang="en-US" sz="1350" dirty="0"/>
          </a:p>
        </p:txBody>
      </p:sp>
      <p:pic>
        <p:nvPicPr>
          <p:cNvPr id="7" name="Image 1" descr="preencoded.png"/>
          <p:cNvPicPr>
            <a:picLocks noChangeAspect="1"/>
          </p:cNvPicPr>
          <p:nvPr/>
        </p:nvPicPr>
        <p:blipFill>
          <a:blip r:embed="rId4"/>
          <a:stretch>
            <a:fillRect/>
          </a:stretch>
        </p:blipFill>
        <p:spPr>
          <a:xfrm>
            <a:off x="4296560" y="2825353"/>
            <a:ext cx="3598475" cy="698103"/>
          </a:xfrm>
          <a:prstGeom prst="rect">
            <a:avLst/>
          </a:prstGeom>
        </p:spPr>
      </p:pic>
      <p:sp>
        <p:nvSpPr>
          <p:cNvPr id="8" name="Text 4"/>
          <p:cNvSpPr/>
          <p:nvPr/>
        </p:nvSpPr>
        <p:spPr>
          <a:xfrm>
            <a:off x="4471082" y="3697982"/>
            <a:ext cx="324943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Analytical Insight</a:t>
            </a:r>
            <a:endParaRPr lang="en-US" sz="1600" dirty="0"/>
          </a:p>
        </p:txBody>
      </p:sp>
      <p:sp>
        <p:nvSpPr>
          <p:cNvPr id="9" name="Text 5"/>
          <p:cNvSpPr/>
          <p:nvPr/>
        </p:nvSpPr>
        <p:spPr>
          <a:xfrm>
            <a:off x="4471082" y="4059337"/>
            <a:ext cx="324943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identifies patterns, surfaces anomalies, and models potential outcomes across complex program data</a:t>
            </a:r>
            <a:endParaRPr lang="en-US" sz="1350" dirty="0"/>
          </a:p>
        </p:txBody>
      </p:sp>
      <p:pic>
        <p:nvPicPr>
          <p:cNvPr id="10" name="Image 2" descr="preencoded.png"/>
          <p:cNvPicPr>
            <a:picLocks noChangeAspect="1"/>
          </p:cNvPicPr>
          <p:nvPr/>
        </p:nvPicPr>
        <p:blipFill>
          <a:blip r:embed="rId5"/>
          <a:stretch>
            <a:fillRect/>
          </a:stretch>
        </p:blipFill>
        <p:spPr>
          <a:xfrm>
            <a:off x="7895035" y="2825353"/>
            <a:ext cx="3598475" cy="698103"/>
          </a:xfrm>
          <a:prstGeom prst="rect">
            <a:avLst/>
          </a:prstGeom>
        </p:spPr>
      </p:pic>
      <p:sp>
        <p:nvSpPr>
          <p:cNvPr id="11" name="Text 6"/>
          <p:cNvSpPr/>
          <p:nvPr/>
        </p:nvSpPr>
        <p:spPr>
          <a:xfrm>
            <a:off x="8069557" y="3697982"/>
            <a:ext cx="324943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Decision Intelligence</a:t>
            </a:r>
            <a:endParaRPr lang="en-US" sz="1600" dirty="0"/>
          </a:p>
        </p:txBody>
      </p:sp>
      <p:sp>
        <p:nvSpPr>
          <p:cNvPr id="12" name="Text 7"/>
          <p:cNvSpPr/>
          <p:nvPr/>
        </p:nvSpPr>
        <p:spPr>
          <a:xfrm>
            <a:off x="8069557" y="4059337"/>
            <a:ext cx="324943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program manager synthesizes data, applies judgment, and recommends: </a:t>
            </a:r>
            <a:r>
              <a:rPr lang="en-US" sz="1350" i="1" dirty="0">
                <a:solidFill>
                  <a:srgbClr val="3A3630"/>
                </a:solidFill>
                <a:latin typeface="Source Sans 3" pitchFamily="34" charset="0"/>
                <a:ea typeface="Source Sans 3" pitchFamily="34" charset="-122"/>
                <a:cs typeface="Source Sans 3" pitchFamily="34" charset="-120"/>
              </a:rPr>
              <a:t>"Here's what I recommend and why."</a:t>
            </a:r>
            <a:endParaRPr lang="en-US" sz="1350" dirty="0"/>
          </a:p>
        </p:txBody>
      </p:sp>
      <p:sp>
        <p:nvSpPr>
          <p:cNvPr id="13" name="Text 8"/>
          <p:cNvSpPr/>
          <p:nvPr/>
        </p:nvSpPr>
        <p:spPr>
          <a:xfrm>
            <a:off x="698086" y="5267821"/>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can identify patterns and analyze scenarios. But data alone doesn't make a decision. Someone still needs to understand business context, challenge assumptions, and navigate organizational implications. </a:t>
            </a:r>
            <a:r>
              <a:rPr lang="en-US" sz="1350" b="1" dirty="0">
                <a:solidFill>
                  <a:srgbClr val="3A3630"/>
                </a:solidFill>
                <a:latin typeface="Source Sans 3 Bold" pitchFamily="34" charset="0"/>
                <a:ea typeface="Source Sans 3 Bold" pitchFamily="34" charset="-122"/>
                <a:cs typeface="Source Sans 3 Bold" pitchFamily="34" charset="-120"/>
              </a:rPr>
              <a:t>That is the program manager of the future.</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8086" y="1364357"/>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AI Makes Great Program Managers Even Better</a:t>
            </a:r>
            <a:endParaRPr lang="en-US" sz="3200" dirty="0"/>
          </a:p>
        </p:txBody>
      </p:sp>
      <p:sp>
        <p:nvSpPr>
          <p:cNvPr id="3" name="Text 1"/>
          <p:cNvSpPr/>
          <p:nvPr/>
        </p:nvSpPr>
        <p:spPr>
          <a:xfrm>
            <a:off x="698086" y="2226667"/>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One of the biggest misconceptions surrounding AI is that access to information is equivalent to experience. It isn't. AI can process millions of data points faster than any human. But program leadership requires much more than processing information.</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981424"/>
            <a:ext cx="436353" cy="436364"/>
          </a:xfrm>
          <a:prstGeom prst="rect">
            <a:avLst/>
          </a:prstGeom>
        </p:spPr>
      </p:pic>
      <p:sp>
        <p:nvSpPr>
          <p:cNvPr id="5" name="Text 2"/>
          <p:cNvSpPr/>
          <p:nvPr/>
        </p:nvSpPr>
        <p:spPr>
          <a:xfrm>
            <a:off x="1352615" y="2981424"/>
            <a:ext cx="279849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Organizational Trust</a:t>
            </a:r>
            <a:endParaRPr lang="en-US" sz="1600" dirty="0"/>
          </a:p>
        </p:txBody>
      </p:sp>
      <p:sp>
        <p:nvSpPr>
          <p:cNvPr id="6" name="Text 3"/>
          <p:cNvSpPr/>
          <p:nvPr/>
        </p:nvSpPr>
        <p:spPr>
          <a:xfrm>
            <a:off x="1352615" y="3342779"/>
            <a:ext cx="2798494"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doesn't walk into a steering committee where two senior leaders have competing priorities and create alignment without damaging either relationship</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69286" y="2981424"/>
            <a:ext cx="436353" cy="436364"/>
          </a:xfrm>
          <a:prstGeom prst="rect">
            <a:avLst/>
          </a:prstGeom>
        </p:spPr>
      </p:pic>
      <p:sp>
        <p:nvSpPr>
          <p:cNvPr id="8" name="Text 4"/>
          <p:cNvSpPr/>
          <p:nvPr/>
        </p:nvSpPr>
        <p:spPr>
          <a:xfrm>
            <a:off x="5023816" y="2981424"/>
            <a:ext cx="2798494"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Contextual Judgment</a:t>
            </a:r>
            <a:endParaRPr lang="en-US" sz="1600" dirty="0"/>
          </a:p>
        </p:txBody>
      </p:sp>
      <p:sp>
        <p:nvSpPr>
          <p:cNvPr id="9" name="Text 5"/>
          <p:cNvSpPr/>
          <p:nvPr/>
        </p:nvSpPr>
        <p:spPr>
          <a:xfrm>
            <a:off x="5023816" y="3342779"/>
            <a:ext cx="2798494"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doesn't recognize unwritten organizational rules or understand why a technically correct solution may be organizationally impossible</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40486" y="2981424"/>
            <a:ext cx="436353" cy="436364"/>
          </a:xfrm>
          <a:prstGeom prst="rect">
            <a:avLst/>
          </a:prstGeom>
        </p:spPr>
      </p:pic>
      <p:sp>
        <p:nvSpPr>
          <p:cNvPr id="11" name="Text 6"/>
          <p:cNvSpPr/>
          <p:nvPr/>
        </p:nvSpPr>
        <p:spPr>
          <a:xfrm>
            <a:off x="8695016" y="2981424"/>
            <a:ext cx="2798593"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Human Leadership</a:t>
            </a:r>
            <a:endParaRPr lang="en-US" sz="1600" dirty="0"/>
          </a:p>
        </p:txBody>
      </p:sp>
      <p:sp>
        <p:nvSpPr>
          <p:cNvPr id="12" name="Text 7"/>
          <p:cNvSpPr/>
          <p:nvPr/>
        </p:nvSpPr>
        <p:spPr>
          <a:xfrm>
            <a:off x="8695016" y="3342779"/>
            <a:ext cx="2798593"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doesn't build trust with a team that has experienced failure, or inspire people through a difficult transformation</a:t>
            </a:r>
            <a:endParaRPr lang="en-US" sz="1350" dirty="0"/>
          </a:p>
        </p:txBody>
      </p:sp>
      <p:sp>
        <p:nvSpPr>
          <p:cNvPr id="13" name="Text 8"/>
          <p:cNvSpPr/>
          <p:nvPr/>
        </p:nvSpPr>
        <p:spPr>
          <a:xfrm>
            <a:off x="698086" y="4935141"/>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Experienced program managers develop something extremely valuable over time: </a:t>
            </a:r>
            <a:r>
              <a:rPr lang="en-US" sz="1350" b="1" dirty="0">
                <a:solidFill>
                  <a:srgbClr val="3A3630"/>
                </a:solidFill>
                <a:latin typeface="Source Sans 3 Bold" pitchFamily="34" charset="0"/>
                <a:ea typeface="Source Sans 3 Bold" pitchFamily="34" charset="-122"/>
                <a:cs typeface="Source Sans 3 Bold" pitchFamily="34" charset="-120"/>
              </a:rPr>
              <a:t>Judgment.</a:t>
            </a:r>
            <a:r>
              <a:rPr lang="en-US" sz="1350" dirty="0">
                <a:solidFill>
                  <a:srgbClr val="3A3630"/>
                </a:solidFill>
                <a:latin typeface="Source Sans 3" pitchFamily="34" charset="0"/>
                <a:ea typeface="Source Sans 3" pitchFamily="34" charset="-122"/>
                <a:cs typeface="Source Sans 3" pitchFamily="34" charset="-120"/>
              </a:rPr>
              <a:t> We learn when a "green" status isn't really green. We learn when a small issue signals a much larger problem. AI can provide another source of intelligence. Experience determines what we do with it.</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8086" y="534491"/>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Predictive Leadership Is the Next Competitive Advantage</a:t>
            </a:r>
            <a:endParaRPr lang="en-US" sz="2550" dirty="0"/>
          </a:p>
        </p:txBody>
      </p:sp>
      <p:pic>
        <p:nvPicPr>
          <p:cNvPr id="3" name="Image 0" descr="preencoded.png"/>
          <p:cNvPicPr>
            <a:picLocks noChangeAspect="1"/>
          </p:cNvPicPr>
          <p:nvPr/>
        </p:nvPicPr>
        <p:blipFill>
          <a:blip r:embed="rId3"/>
          <a:stretch>
            <a:fillRect/>
          </a:stretch>
        </p:blipFill>
        <p:spPr>
          <a:xfrm>
            <a:off x="698086" y="1403152"/>
            <a:ext cx="4623776" cy="4623891"/>
          </a:xfrm>
          <a:prstGeom prst="rect">
            <a:avLst/>
          </a:prstGeom>
        </p:spPr>
      </p:pic>
      <p:sp>
        <p:nvSpPr>
          <p:cNvPr id="4" name="Text 1"/>
          <p:cNvSpPr/>
          <p:nvPr/>
        </p:nvSpPr>
        <p:spPr>
          <a:xfrm>
            <a:off x="5754047" y="1363861"/>
            <a:ext cx="574591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Traditional program management has historically been </a:t>
            </a:r>
            <a:r>
              <a:rPr lang="en-US" sz="1350" b="1" dirty="0">
                <a:solidFill>
                  <a:srgbClr val="3A3630"/>
                </a:solidFill>
                <a:latin typeface="Source Sans 3 Bold" pitchFamily="34" charset="0"/>
                <a:ea typeface="Source Sans 3 Bold" pitchFamily="34" charset="-122"/>
                <a:cs typeface="Source Sans 3 Bold" pitchFamily="34" charset="-120"/>
              </a:rPr>
              <a:t>retrospective</a:t>
            </a:r>
            <a:r>
              <a:rPr lang="en-US" sz="1350" dirty="0">
                <a:solidFill>
                  <a:srgbClr val="3A3630"/>
                </a:solidFill>
                <a:latin typeface="Source Sans 3" pitchFamily="34" charset="0"/>
                <a:ea typeface="Source Sans 3" pitchFamily="34" charset="-122"/>
                <a:cs typeface="Source Sans 3" pitchFamily="34" charset="-120"/>
              </a:rPr>
              <a:t>—focused on explaining what happened and why. AI creates an opportunity to move toward </a:t>
            </a:r>
            <a:r>
              <a:rPr lang="en-US" sz="1350" b="1" dirty="0">
                <a:solidFill>
                  <a:srgbClr val="3A3630"/>
                </a:solidFill>
                <a:latin typeface="Source Sans 3 Bold" pitchFamily="34" charset="0"/>
                <a:ea typeface="Source Sans 3 Bold" pitchFamily="34" charset="-122"/>
                <a:cs typeface="Source Sans 3 Bold" pitchFamily="34" charset="-120"/>
              </a:rPr>
              <a:t>predictive leadership</a:t>
            </a:r>
            <a:r>
              <a:rPr lang="en-US" sz="1350" dirty="0">
                <a:solidFill>
                  <a:srgbClr val="3A3630"/>
                </a:solidFill>
                <a:latin typeface="Source Sans 3" pitchFamily="34" charset="0"/>
                <a:ea typeface="Source Sans 3" pitchFamily="34" charset="-122"/>
                <a:cs typeface="Source Sans 3" pitchFamily="34" charset="-120"/>
              </a:rPr>
              <a:t>.</a:t>
            </a:r>
            <a:endParaRPr lang="en-US" sz="1350" dirty="0"/>
          </a:p>
        </p:txBody>
      </p:sp>
      <p:sp>
        <p:nvSpPr>
          <p:cNvPr id="5" name="Shape 2"/>
          <p:cNvSpPr/>
          <p:nvPr/>
        </p:nvSpPr>
        <p:spPr>
          <a:xfrm>
            <a:off x="5754047" y="2397820"/>
            <a:ext cx="2785695" cy="2455466"/>
          </a:xfrm>
          <a:prstGeom prst="roundRect">
            <a:avLst>
              <a:gd name="adj" fmla="val 1066"/>
            </a:avLst>
          </a:prstGeom>
          <a:solidFill>
            <a:srgbClr val="F3E7D4"/>
          </a:solidFill>
          <a:ln/>
        </p:spPr>
        <p:txBody>
          <a:bodyPr/>
          <a:lstStyle/>
          <a:p>
            <a:endParaRPr lang="en-US"/>
          </a:p>
        </p:txBody>
      </p:sp>
      <p:sp>
        <p:nvSpPr>
          <p:cNvPr id="6" name="Text 3"/>
          <p:cNvSpPr/>
          <p:nvPr/>
        </p:nvSpPr>
        <p:spPr>
          <a:xfrm>
            <a:off x="5928569" y="2572345"/>
            <a:ext cx="243665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Retrospective</a:t>
            </a:r>
            <a:endParaRPr lang="en-US" sz="1600" dirty="0"/>
          </a:p>
        </p:txBody>
      </p:sp>
      <p:sp>
        <p:nvSpPr>
          <p:cNvPr id="7" name="Text 4"/>
          <p:cNvSpPr/>
          <p:nvPr/>
        </p:nvSpPr>
        <p:spPr>
          <a:xfrm>
            <a:off x="5928569" y="3003550"/>
            <a:ext cx="2436652" cy="558403"/>
          </a:xfrm>
          <a:prstGeom prst="rect">
            <a:avLst/>
          </a:prstGeom>
          <a:noFill/>
          <a:ln/>
        </p:spPr>
        <p:txBody>
          <a:bodyPr wrap="square" lIns="0" tIns="0" rIns="0" bIns="0" rtlCol="0" anchor="t">
            <a:normAutofit/>
          </a:bodyPr>
          <a:lstStyle/>
          <a:p>
            <a:pPr marL="0" indent="0" algn="l">
              <a:lnSpc>
                <a:spcPct val="133000"/>
              </a:lnSpc>
              <a:buNone/>
            </a:pPr>
            <a:r>
              <a:rPr lang="en-US" sz="1350" i="1" dirty="0">
                <a:solidFill>
                  <a:srgbClr val="3A3630"/>
                </a:solidFill>
                <a:latin typeface="Source Sans 3" pitchFamily="34" charset="0"/>
                <a:ea typeface="Source Sans 3" pitchFamily="34" charset="-122"/>
                <a:cs typeface="Source Sans 3" pitchFamily="34" charset="-120"/>
              </a:rPr>
              <a:t>"We missed the milestone. Here's why."</a:t>
            </a:r>
            <a:endParaRPr lang="en-US" sz="1350" dirty="0"/>
          </a:p>
        </p:txBody>
      </p:sp>
      <p:sp>
        <p:nvSpPr>
          <p:cNvPr id="8" name="Shape 5"/>
          <p:cNvSpPr/>
          <p:nvPr/>
        </p:nvSpPr>
        <p:spPr>
          <a:xfrm>
            <a:off x="8714264" y="2397820"/>
            <a:ext cx="2785695" cy="2455466"/>
          </a:xfrm>
          <a:prstGeom prst="roundRect">
            <a:avLst>
              <a:gd name="adj" fmla="val 1066"/>
            </a:avLst>
          </a:prstGeom>
          <a:solidFill>
            <a:srgbClr val="F3E7D4"/>
          </a:solidFill>
          <a:ln/>
        </p:spPr>
        <p:txBody>
          <a:bodyPr/>
          <a:lstStyle/>
          <a:p>
            <a:endParaRPr lang="en-US"/>
          </a:p>
        </p:txBody>
      </p:sp>
      <p:sp>
        <p:nvSpPr>
          <p:cNvPr id="9" name="Text 6"/>
          <p:cNvSpPr/>
          <p:nvPr/>
        </p:nvSpPr>
        <p:spPr>
          <a:xfrm>
            <a:off x="8888785" y="2572345"/>
            <a:ext cx="2436652"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Predictive</a:t>
            </a:r>
            <a:endParaRPr lang="en-US" sz="1600" dirty="0"/>
          </a:p>
        </p:txBody>
      </p:sp>
      <p:sp>
        <p:nvSpPr>
          <p:cNvPr id="10" name="Text 7"/>
          <p:cNvSpPr/>
          <p:nvPr/>
        </p:nvSpPr>
        <p:spPr>
          <a:xfrm>
            <a:off x="8888785" y="3003550"/>
            <a:ext cx="2436652" cy="1675209"/>
          </a:xfrm>
          <a:prstGeom prst="rect">
            <a:avLst/>
          </a:prstGeom>
          <a:noFill/>
          <a:ln/>
        </p:spPr>
        <p:txBody>
          <a:bodyPr wrap="square" lIns="0" tIns="0" rIns="0" bIns="0" rtlCol="0" anchor="t">
            <a:normAutofit/>
          </a:bodyPr>
          <a:lstStyle/>
          <a:p>
            <a:pPr marL="0" indent="0" algn="l">
              <a:lnSpc>
                <a:spcPct val="133000"/>
              </a:lnSpc>
              <a:buNone/>
            </a:pPr>
            <a:r>
              <a:rPr lang="en-US" sz="1350" i="1" dirty="0">
                <a:solidFill>
                  <a:srgbClr val="3A3630"/>
                </a:solidFill>
                <a:latin typeface="Source Sans 3" pitchFamily="34" charset="0"/>
                <a:ea typeface="Source Sans 3" pitchFamily="34" charset="-122"/>
                <a:cs typeface="Source Sans 3" pitchFamily="34" charset="-120"/>
              </a:rPr>
              <a:t>"Our indicators suggest a high probability of missing the milestone six weeks from now. Here are the three factors driving it and the actions I recommend today."</a:t>
            </a:r>
            <a:endParaRPr lang="en-US" sz="1350" dirty="0"/>
          </a:p>
        </p:txBody>
      </p:sp>
      <p:sp>
        <p:nvSpPr>
          <p:cNvPr id="11" name="Text 8"/>
          <p:cNvSpPr/>
          <p:nvPr/>
        </p:nvSpPr>
        <p:spPr>
          <a:xfrm>
            <a:off x="5754047" y="5049639"/>
            <a:ext cx="5745912"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Imagine knowing which projects are beginning to slip </a:t>
            </a:r>
            <a:r>
              <a:rPr lang="en-US" sz="1350" i="1" dirty="0">
                <a:solidFill>
                  <a:srgbClr val="3A3630"/>
                </a:solidFill>
                <a:latin typeface="Source Sans 3" pitchFamily="34" charset="0"/>
                <a:ea typeface="Source Sans 3" pitchFamily="34" charset="-122"/>
                <a:cs typeface="Source Sans 3" pitchFamily="34" charset="-120"/>
              </a:rPr>
              <a:t>before</a:t>
            </a:r>
            <a:r>
              <a:rPr lang="en-US" sz="1350" dirty="0">
                <a:solidFill>
                  <a:srgbClr val="3A3630"/>
                </a:solidFill>
                <a:latin typeface="Source Sans 3" pitchFamily="34" charset="0"/>
                <a:ea typeface="Source Sans 3" pitchFamily="34" charset="-122"/>
                <a:cs typeface="Source Sans 3" pitchFamily="34" charset="-120"/>
              </a:rPr>
              <a:t> deadlines are missed. Imagine identifying resource constraints weeks before they affect delivery. The program manager moves from </a:t>
            </a:r>
            <a:r>
              <a:rPr lang="en-US" sz="1350" b="1" dirty="0">
                <a:solidFill>
                  <a:srgbClr val="3A3630"/>
                </a:solidFill>
                <a:latin typeface="Source Sans 3 Bold" pitchFamily="34" charset="0"/>
                <a:ea typeface="Source Sans 3 Bold" pitchFamily="34" charset="-122"/>
                <a:cs typeface="Source Sans 3 Bold" pitchFamily="34" charset="-120"/>
              </a:rPr>
              <a:t>reporter of outcomes to predictor and influencer of outcomes.</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8086" y="530820"/>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From Reactive Risk Management to Continuous Risk Intelligence</a:t>
            </a:r>
            <a:endParaRPr lang="en-US" sz="2550" dirty="0"/>
          </a:p>
        </p:txBody>
      </p:sp>
      <p:sp>
        <p:nvSpPr>
          <p:cNvPr id="3" name="Text 1"/>
          <p:cNvSpPr/>
          <p:nvPr/>
        </p:nvSpPr>
        <p:spPr>
          <a:xfrm>
            <a:off x="698086" y="1290439"/>
            <a:ext cx="1079552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Traditional risk registers often depend on people manually identifying risks and remembering to update them—resulting in a static document reviewed periodically rather than a living representation of program uncertainty. AI can help create a more dynamic approach by continuously analyzing signals across your program environment.</a:t>
            </a:r>
            <a:endParaRPr lang="en-US" sz="1350" dirty="0"/>
          </a:p>
        </p:txBody>
      </p:sp>
      <p:sp>
        <p:nvSpPr>
          <p:cNvPr id="4" name="Shape 2"/>
          <p:cNvSpPr/>
          <p:nvPr/>
        </p:nvSpPr>
        <p:spPr>
          <a:xfrm>
            <a:off x="698086" y="2324398"/>
            <a:ext cx="3482094" cy="1804690"/>
          </a:xfrm>
          <a:prstGeom prst="roundRect">
            <a:avLst>
              <a:gd name="adj" fmla="val 1451"/>
            </a:avLst>
          </a:prstGeom>
          <a:solidFill>
            <a:srgbClr val="F3E7D4"/>
          </a:solidFill>
          <a:ln/>
        </p:spPr>
        <p:txBody>
          <a:bodyPr/>
          <a:lstStyle/>
          <a:p>
            <a:endParaRPr lang="en-US"/>
          </a:p>
        </p:txBody>
      </p:sp>
      <p:sp>
        <p:nvSpPr>
          <p:cNvPr id="5" name="Text 3"/>
          <p:cNvSpPr/>
          <p:nvPr/>
        </p:nvSpPr>
        <p:spPr>
          <a:xfrm>
            <a:off x="872607" y="2498923"/>
            <a:ext cx="3133051"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Recurring Dependency Mentions</a:t>
            </a:r>
            <a:endParaRPr lang="en-US" sz="1600" dirty="0"/>
          </a:p>
        </p:txBody>
      </p:sp>
      <p:sp>
        <p:nvSpPr>
          <p:cNvPr id="6" name="Text 4"/>
          <p:cNvSpPr/>
          <p:nvPr/>
        </p:nvSpPr>
        <p:spPr>
          <a:xfrm>
            <a:off x="872607" y="3116957"/>
            <a:ext cx="31330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same dependency has appeared in three consecutive meetings without resolution</a:t>
            </a:r>
            <a:endParaRPr lang="en-US" sz="1350" dirty="0"/>
          </a:p>
        </p:txBody>
      </p:sp>
      <p:sp>
        <p:nvSpPr>
          <p:cNvPr id="7" name="Shape 5"/>
          <p:cNvSpPr/>
          <p:nvPr/>
        </p:nvSpPr>
        <p:spPr>
          <a:xfrm>
            <a:off x="4354701" y="2324398"/>
            <a:ext cx="3482193" cy="1804690"/>
          </a:xfrm>
          <a:prstGeom prst="roundRect">
            <a:avLst>
              <a:gd name="adj" fmla="val 1451"/>
            </a:avLst>
          </a:prstGeom>
          <a:solidFill>
            <a:srgbClr val="F3E7D4"/>
          </a:solidFill>
          <a:ln/>
        </p:spPr>
        <p:txBody>
          <a:bodyPr/>
          <a:lstStyle/>
          <a:p>
            <a:endParaRPr lang="en-US"/>
          </a:p>
        </p:txBody>
      </p:sp>
      <p:sp>
        <p:nvSpPr>
          <p:cNvPr id="8" name="Text 6"/>
          <p:cNvSpPr/>
          <p:nvPr/>
        </p:nvSpPr>
        <p:spPr>
          <a:xfrm>
            <a:off x="4529223" y="2498923"/>
            <a:ext cx="3133151"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Vendor Date Drift</a:t>
            </a:r>
            <a:endParaRPr lang="en-US" sz="1600" dirty="0"/>
          </a:p>
        </p:txBody>
      </p:sp>
      <p:sp>
        <p:nvSpPr>
          <p:cNvPr id="9" name="Text 7"/>
          <p:cNvSpPr/>
          <p:nvPr/>
        </p:nvSpPr>
        <p:spPr>
          <a:xfrm>
            <a:off x="4529223" y="2860278"/>
            <a:ext cx="31331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 vendor's delivery dates have moved repeatedly, signaling a pattern rather than a one-time delay</a:t>
            </a:r>
            <a:endParaRPr lang="en-US" sz="1350" dirty="0"/>
          </a:p>
        </p:txBody>
      </p:sp>
      <p:sp>
        <p:nvSpPr>
          <p:cNvPr id="10" name="Shape 8"/>
          <p:cNvSpPr/>
          <p:nvPr/>
        </p:nvSpPr>
        <p:spPr>
          <a:xfrm>
            <a:off x="8011416" y="2324398"/>
            <a:ext cx="3482193" cy="1804690"/>
          </a:xfrm>
          <a:prstGeom prst="roundRect">
            <a:avLst>
              <a:gd name="adj" fmla="val 1451"/>
            </a:avLst>
          </a:prstGeom>
          <a:solidFill>
            <a:srgbClr val="F3E7D4"/>
          </a:solidFill>
          <a:ln/>
        </p:spPr>
        <p:txBody>
          <a:bodyPr/>
          <a:lstStyle/>
          <a:p>
            <a:endParaRPr lang="en-US"/>
          </a:p>
        </p:txBody>
      </p:sp>
      <p:sp>
        <p:nvSpPr>
          <p:cNvPr id="11" name="Text 9"/>
          <p:cNvSpPr/>
          <p:nvPr/>
        </p:nvSpPr>
        <p:spPr>
          <a:xfrm>
            <a:off x="8185937" y="2498923"/>
            <a:ext cx="3133151"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Defect Volume Increase</a:t>
            </a:r>
            <a:endParaRPr lang="en-US" sz="1600" dirty="0"/>
          </a:p>
        </p:txBody>
      </p:sp>
      <p:sp>
        <p:nvSpPr>
          <p:cNvPr id="12" name="Text 10"/>
          <p:cNvSpPr/>
          <p:nvPr/>
        </p:nvSpPr>
        <p:spPr>
          <a:xfrm>
            <a:off x="8185937" y="2860278"/>
            <a:ext cx="3133151"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Defect volumes are increasing while testing capacity is simultaneously decreasing</a:t>
            </a:r>
            <a:endParaRPr lang="en-US" sz="1350" dirty="0"/>
          </a:p>
        </p:txBody>
      </p:sp>
      <p:sp>
        <p:nvSpPr>
          <p:cNvPr id="13" name="Shape 11"/>
          <p:cNvSpPr/>
          <p:nvPr/>
        </p:nvSpPr>
        <p:spPr>
          <a:xfrm>
            <a:off x="698086" y="4303613"/>
            <a:ext cx="5310452" cy="1268809"/>
          </a:xfrm>
          <a:prstGeom prst="roundRect">
            <a:avLst>
              <a:gd name="adj" fmla="val 2063"/>
            </a:avLst>
          </a:prstGeom>
          <a:solidFill>
            <a:srgbClr val="F3E7D4"/>
          </a:solidFill>
          <a:ln/>
        </p:spPr>
        <p:txBody>
          <a:bodyPr/>
          <a:lstStyle/>
          <a:p>
            <a:endParaRPr lang="en-US"/>
          </a:p>
        </p:txBody>
      </p:sp>
      <p:sp>
        <p:nvSpPr>
          <p:cNvPr id="14" name="Text 12"/>
          <p:cNvSpPr/>
          <p:nvPr/>
        </p:nvSpPr>
        <p:spPr>
          <a:xfrm>
            <a:off x="872607" y="4478139"/>
            <a:ext cx="4961409"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Resource Bottleneck</a:t>
            </a:r>
            <a:endParaRPr lang="en-US" sz="1600" dirty="0"/>
          </a:p>
        </p:txBody>
      </p:sp>
      <p:sp>
        <p:nvSpPr>
          <p:cNvPr id="15" name="Text 13"/>
          <p:cNvSpPr/>
          <p:nvPr/>
        </p:nvSpPr>
        <p:spPr>
          <a:xfrm>
            <a:off x="872607" y="4839494"/>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Several teams depend on the same scarce technical resource across parallel workstreams</a:t>
            </a:r>
            <a:endParaRPr lang="en-US" sz="1350" dirty="0"/>
          </a:p>
        </p:txBody>
      </p:sp>
      <p:sp>
        <p:nvSpPr>
          <p:cNvPr id="16" name="Shape 14"/>
          <p:cNvSpPr/>
          <p:nvPr/>
        </p:nvSpPr>
        <p:spPr>
          <a:xfrm>
            <a:off x="6183059" y="4303613"/>
            <a:ext cx="5310551" cy="1268809"/>
          </a:xfrm>
          <a:prstGeom prst="roundRect">
            <a:avLst>
              <a:gd name="adj" fmla="val 2063"/>
            </a:avLst>
          </a:prstGeom>
          <a:solidFill>
            <a:srgbClr val="F3E7D4"/>
          </a:solidFill>
          <a:ln/>
        </p:spPr>
        <p:txBody>
          <a:bodyPr/>
          <a:lstStyle/>
          <a:p>
            <a:endParaRPr lang="en-US"/>
          </a:p>
        </p:txBody>
      </p:sp>
      <p:sp>
        <p:nvSpPr>
          <p:cNvPr id="17" name="Text 15"/>
          <p:cNvSpPr/>
          <p:nvPr/>
        </p:nvSpPr>
        <p:spPr>
          <a:xfrm>
            <a:off x="6357580" y="4478139"/>
            <a:ext cx="4961508" cy="256679"/>
          </a:xfrm>
          <a:prstGeom prst="rect">
            <a:avLst/>
          </a:prstGeom>
          <a:noFill/>
          <a:ln/>
        </p:spPr>
        <p:txBody>
          <a:bodyPr wrap="none" lIns="0" tIns="0" rIns="0" bIns="0" rtlCol="0" anchor="t"/>
          <a:lstStyle/>
          <a:p>
            <a:pPr marL="0" indent="0" algn="l">
              <a:lnSpc>
                <a:spcPct val="104000"/>
              </a:lnSpc>
              <a:buNone/>
            </a:pPr>
            <a:r>
              <a:rPr lang="en-US" sz="1600" dirty="0">
                <a:solidFill>
                  <a:srgbClr val="3A3630"/>
                </a:solidFill>
                <a:latin typeface="Lora" pitchFamily="34" charset="0"/>
                <a:ea typeface="Lora" pitchFamily="34" charset="-122"/>
                <a:cs typeface="Lora" pitchFamily="34" charset="-120"/>
              </a:rPr>
              <a:t>Historical Pattern Match</a:t>
            </a:r>
            <a:endParaRPr lang="en-US" sz="1600" dirty="0"/>
          </a:p>
        </p:txBody>
      </p:sp>
      <p:sp>
        <p:nvSpPr>
          <p:cNvPr id="18" name="Text 16"/>
          <p:cNvSpPr/>
          <p:nvPr/>
        </p:nvSpPr>
        <p:spPr>
          <a:xfrm>
            <a:off x="6357580" y="4839494"/>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Similar programs historically experienced problems under comparable conditions</a:t>
            </a:r>
            <a:endParaRPr lang="en-US" sz="1350" dirty="0"/>
          </a:p>
        </p:txBody>
      </p:sp>
      <p:sp>
        <p:nvSpPr>
          <p:cNvPr id="19" name="Text 17"/>
          <p:cNvSpPr/>
          <p:nvPr/>
        </p:nvSpPr>
        <p:spPr>
          <a:xfrm>
            <a:off x="698086" y="5768777"/>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None of these signals automatically mean the program will fail. But they give the program manager something incredibly valuable: </a:t>
            </a:r>
            <a:r>
              <a:rPr lang="en-US" sz="1350" b="1" dirty="0">
                <a:solidFill>
                  <a:srgbClr val="3A3630"/>
                </a:solidFill>
                <a:latin typeface="Source Sans 3 Bold" pitchFamily="34" charset="0"/>
                <a:ea typeface="Source Sans 3 Bold" pitchFamily="34" charset="-122"/>
                <a:cs typeface="Source Sans 3 Bold" pitchFamily="34" charset="-120"/>
              </a:rPr>
              <a:t>earlier visibility.</a:t>
            </a:r>
            <a:r>
              <a:rPr lang="en-US" sz="1350" dirty="0">
                <a:solidFill>
                  <a:srgbClr val="3A3630"/>
                </a:solidFill>
                <a:latin typeface="Source Sans 3" pitchFamily="34" charset="0"/>
                <a:ea typeface="Source Sans 3" pitchFamily="34" charset="-122"/>
                <a:cs typeface="Source Sans 3" pitchFamily="34" charset="-120"/>
              </a:rPr>
              <a:t> And in complex enterprise programs, earlier visibility means more options.</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98086" y="1340545"/>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38512F"/>
                </a:solidFill>
                <a:latin typeface="Lora" pitchFamily="34" charset="0"/>
                <a:ea typeface="Lora" pitchFamily="34" charset="-122"/>
                <a:cs typeface="Lora" pitchFamily="34" charset="-120"/>
              </a:rPr>
              <a:t>AI Can Strengthen Governance—If We Govern AI</a:t>
            </a:r>
            <a:endParaRPr lang="en-US" sz="3200" dirty="0"/>
          </a:p>
        </p:txBody>
      </p:sp>
      <p:sp>
        <p:nvSpPr>
          <p:cNvPr id="3" name="Text 1"/>
          <p:cNvSpPr/>
          <p:nvPr/>
        </p:nvSpPr>
        <p:spPr>
          <a:xfrm>
            <a:off x="698086" y="2290068"/>
            <a:ext cx="5184844" cy="256679"/>
          </a:xfrm>
          <a:prstGeom prst="rect">
            <a:avLst/>
          </a:prstGeom>
          <a:noFill/>
          <a:ln/>
        </p:spPr>
        <p:txBody>
          <a:bodyPr wrap="none" lIns="0" tIns="0" rIns="0" bIns="0" rtlCol="0" anchor="t"/>
          <a:lstStyle/>
          <a:p>
            <a:pPr marL="0" indent="0" algn="l">
              <a:lnSpc>
                <a:spcPct val="104000"/>
              </a:lnSpc>
              <a:buNone/>
            </a:pPr>
            <a:r>
              <a:rPr lang="en-US" sz="1600" dirty="0">
                <a:solidFill>
                  <a:srgbClr val="38512F"/>
                </a:solidFill>
                <a:latin typeface="Lora" pitchFamily="34" charset="0"/>
                <a:ea typeface="Lora" pitchFamily="34" charset="-122"/>
                <a:cs typeface="Lora" pitchFamily="34" charset="-120"/>
              </a:rPr>
              <a:t>How AI Strengthens Governance</a:t>
            </a:r>
            <a:endParaRPr lang="en-US" sz="1600" dirty="0"/>
          </a:p>
        </p:txBody>
      </p:sp>
      <p:sp>
        <p:nvSpPr>
          <p:cNvPr id="4" name="Text 2"/>
          <p:cNvSpPr/>
          <p:nvPr/>
        </p:nvSpPr>
        <p:spPr>
          <a:xfrm>
            <a:off x="698086" y="2721273"/>
            <a:ext cx="5184844" cy="1640086"/>
          </a:xfrm>
          <a:prstGeom prst="rect">
            <a:avLst/>
          </a:prstGeom>
          <a:noFill/>
          <a:ln/>
        </p:spPr>
        <p:txBody>
          <a:bodyPr wrap="square" lIns="0" tIns="69818" rIns="0" bIns="0" rtlCol="0" anchor="t">
            <a:normAutofit/>
          </a:bodyPr>
          <a:lstStyle/>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Monitors compliance and flags policy exceptions</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Identifies missing documentation automatically</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Evaluates whether stage-gate activities have occurred</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Summarizes audit evidence and improves portfolio transparency</a:t>
            </a:r>
            <a:endParaRPr lang="en-US" sz="1350" dirty="0"/>
          </a:p>
          <a:p>
            <a:pPr marL="274320" indent="-274320" algn="l">
              <a:lnSpc>
                <a:spcPct val="133000"/>
              </a:lnSpc>
              <a:buSzPct val="100000"/>
              <a:buChar char="•"/>
            </a:pPr>
            <a:r>
              <a:rPr lang="en-US" sz="1350" dirty="0">
                <a:solidFill>
                  <a:srgbClr val="3A3630"/>
                </a:solidFill>
                <a:latin typeface="Source Sans 3" pitchFamily="34" charset="0"/>
                <a:ea typeface="Source Sans 3" pitchFamily="34" charset="-122"/>
                <a:cs typeface="Source Sans 3" pitchFamily="34" charset="-120"/>
              </a:rPr>
              <a:t>Tracks governance requirements across multiple programs</a:t>
            </a:r>
            <a:endParaRPr lang="en-US" sz="1350" dirty="0"/>
          </a:p>
        </p:txBody>
      </p:sp>
      <p:sp>
        <p:nvSpPr>
          <p:cNvPr id="5" name="Shape 3"/>
          <p:cNvSpPr/>
          <p:nvPr/>
        </p:nvSpPr>
        <p:spPr>
          <a:xfrm>
            <a:off x="6189408" y="2115542"/>
            <a:ext cx="5436258" cy="2647057"/>
          </a:xfrm>
          <a:prstGeom prst="roundRect">
            <a:avLst>
              <a:gd name="adj" fmla="val 989"/>
            </a:avLst>
          </a:prstGeom>
          <a:solidFill>
            <a:srgbClr val="38512F"/>
          </a:solidFill>
          <a:ln/>
        </p:spPr>
        <p:txBody>
          <a:bodyPr/>
          <a:lstStyle/>
          <a:p>
            <a:endParaRPr lang="en-US"/>
          </a:p>
        </p:txBody>
      </p:sp>
      <p:sp>
        <p:nvSpPr>
          <p:cNvPr id="6" name="Text 4"/>
          <p:cNvSpPr/>
          <p:nvPr/>
        </p:nvSpPr>
        <p:spPr>
          <a:xfrm>
            <a:off x="6363930" y="2290068"/>
            <a:ext cx="5087215"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Lora" pitchFamily="34" charset="0"/>
                <a:ea typeface="Lora" pitchFamily="34" charset="-122"/>
                <a:cs typeface="Lora" pitchFamily="34" charset="-120"/>
              </a:rPr>
              <a:t>Questions Program Leaders Must Now Answer</a:t>
            </a:r>
            <a:endParaRPr lang="en-US" sz="1600" dirty="0"/>
          </a:p>
        </p:txBody>
      </p:sp>
      <p:sp>
        <p:nvSpPr>
          <p:cNvPr id="7" name="Text 5"/>
          <p:cNvSpPr/>
          <p:nvPr/>
        </p:nvSpPr>
        <p:spPr>
          <a:xfrm>
            <a:off x="6363930" y="2721273"/>
            <a:ext cx="5087215" cy="1980307"/>
          </a:xfrm>
          <a:prstGeom prst="rect">
            <a:avLst/>
          </a:prstGeom>
          <a:noFill/>
          <a:ln/>
        </p:spPr>
        <p:txBody>
          <a:bodyPr wrap="square" lIns="0" tIns="69818" rIns="0" bIns="0" rtlCol="0" anchor="t">
            <a:normAutofit/>
          </a:bodyPr>
          <a:lstStyle/>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Who is accountable for AI-generated recommendations?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How do we validate AI outputs before executive decisions?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How are AI decisions documented and audited?</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When must a human remain in the decision loop?</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How do we detect bias, hallucinations, or inaccurate outputs?</a:t>
            </a:r>
            <a:endParaRPr lang="en-US" sz="1350" dirty="0"/>
          </a:p>
          <a:p>
            <a:pPr marL="274320" indent="-274320" algn="l">
              <a:lnSpc>
                <a:spcPct val="133000"/>
              </a:lnSpc>
              <a:buSzPct val="100000"/>
              <a:buChar char="•"/>
            </a:pPr>
            <a:r>
              <a:rPr lang="en-US" sz="1350" dirty="0">
                <a:solidFill>
                  <a:srgbClr val="FFFFFF"/>
                </a:solidFill>
                <a:latin typeface="Source Sans 3" pitchFamily="34" charset="0"/>
                <a:ea typeface="Source Sans 3" pitchFamily="34" charset="-122"/>
                <a:cs typeface="Source Sans 3" pitchFamily="34" charset="-120"/>
              </a:rPr>
              <a:t>What happens when an AI agent acts incorrectly?</a:t>
            </a:r>
            <a:endParaRPr lang="en-US" sz="1350" dirty="0"/>
          </a:p>
        </p:txBody>
      </p:sp>
      <p:sp>
        <p:nvSpPr>
          <p:cNvPr id="8" name="Text 6"/>
          <p:cNvSpPr/>
          <p:nvPr/>
        </p:nvSpPr>
        <p:spPr>
          <a:xfrm>
            <a:off x="698086" y="4958953"/>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AI governance is quickly becoming part of enterprise governance. Future program managers won't simply need to know </a:t>
            </a:r>
            <a:r>
              <a:rPr lang="en-US" sz="1350" b="1" dirty="0">
                <a:solidFill>
                  <a:srgbClr val="3A3630"/>
                </a:solidFill>
                <a:latin typeface="Source Sans 3 Bold" pitchFamily="34" charset="0"/>
                <a:ea typeface="Source Sans 3 Bold" pitchFamily="34" charset="-122"/>
                <a:cs typeface="Source Sans 3 Bold" pitchFamily="34" charset="-120"/>
              </a:rPr>
              <a:t>how to use AI</a:t>
            </a:r>
            <a:r>
              <a:rPr lang="en-US" sz="1350" dirty="0">
                <a:solidFill>
                  <a:srgbClr val="3A3630"/>
                </a:solidFill>
                <a:latin typeface="Source Sans 3" pitchFamily="34" charset="0"/>
                <a:ea typeface="Source Sans 3" pitchFamily="34" charset="-122"/>
                <a:cs typeface="Source Sans 3" pitchFamily="34" charset="-120"/>
              </a:rPr>
              <a:t>—they'll need to know </a:t>
            </a:r>
            <a:r>
              <a:rPr lang="en-US" sz="1350" b="1" dirty="0">
                <a:solidFill>
                  <a:srgbClr val="3A3630"/>
                </a:solidFill>
                <a:latin typeface="Source Sans 3 Bold" pitchFamily="34" charset="0"/>
                <a:ea typeface="Source Sans 3 Bold" pitchFamily="34" charset="-122"/>
                <a:cs typeface="Source Sans 3 Bold" pitchFamily="34" charset="-120"/>
              </a:rPr>
              <a:t>how to use it responsibly.</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98086" y="510282"/>
            <a:ext cx="10795524" cy="410567"/>
          </a:xfrm>
          <a:prstGeom prst="rect">
            <a:avLst/>
          </a:prstGeom>
          <a:noFill/>
          <a:ln/>
        </p:spPr>
        <p:txBody>
          <a:bodyPr wrap="none" lIns="0" tIns="0" rIns="0" bIns="0" rtlCol="0" anchor="t"/>
          <a:lstStyle/>
          <a:p>
            <a:pPr marL="0" indent="0" algn="l">
              <a:lnSpc>
                <a:spcPct val="104000"/>
              </a:lnSpc>
              <a:buNone/>
            </a:pPr>
            <a:r>
              <a:rPr lang="en-US" sz="2550" dirty="0">
                <a:solidFill>
                  <a:srgbClr val="38512F"/>
                </a:solidFill>
                <a:latin typeface="Lora" pitchFamily="34" charset="0"/>
                <a:ea typeface="Lora" pitchFamily="34" charset="-122"/>
                <a:cs typeface="Lora" pitchFamily="34" charset="-120"/>
              </a:rPr>
              <a:t>AI Agents Will Change the Program Management Operating Model</a:t>
            </a:r>
            <a:endParaRPr lang="en-US" sz="2550" dirty="0"/>
          </a:p>
        </p:txBody>
      </p:sp>
      <p:sp>
        <p:nvSpPr>
          <p:cNvPr id="3" name="Text 1"/>
          <p:cNvSpPr/>
          <p:nvPr/>
        </p:nvSpPr>
        <p:spPr>
          <a:xfrm>
            <a:off x="698086" y="1269901"/>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Generative AI copilots are only the beginning. The next major shift is </a:t>
            </a:r>
            <a:r>
              <a:rPr lang="en-US" sz="1350" b="1" dirty="0">
                <a:solidFill>
                  <a:srgbClr val="3A3630"/>
                </a:solidFill>
                <a:latin typeface="Source Sans 3 Bold" pitchFamily="34" charset="0"/>
                <a:ea typeface="Source Sans 3 Bold" pitchFamily="34" charset="-122"/>
                <a:cs typeface="Source Sans 3 Bold" pitchFamily="34" charset="-120"/>
              </a:rPr>
              <a:t>agentic AI</a:t>
            </a:r>
            <a:r>
              <a:rPr lang="en-US" sz="1350" dirty="0">
                <a:solidFill>
                  <a:srgbClr val="3A3630"/>
                </a:solidFill>
                <a:latin typeface="Source Sans 3" pitchFamily="34" charset="0"/>
                <a:ea typeface="Source Sans 3" pitchFamily="34" charset="-122"/>
                <a:cs typeface="Source Sans 3" pitchFamily="34" charset="-120"/>
              </a:rPr>
              <a:t>—systems capable of performing multi-step tasks with increasing levels of autonomy. Rather than just answering questions, AI agents take action across systems.</a:t>
            </a:r>
            <a:endParaRPr lang="en-US" sz="1350" dirty="0"/>
          </a:p>
        </p:txBody>
      </p:sp>
      <p:pic>
        <p:nvPicPr>
          <p:cNvPr id="4" name="Image 0" descr="preencoded.png"/>
          <p:cNvPicPr>
            <a:picLocks noChangeAspect="1"/>
          </p:cNvPicPr>
          <p:nvPr/>
        </p:nvPicPr>
        <p:blipFill>
          <a:blip r:embed="rId3"/>
          <a:stretch>
            <a:fillRect/>
          </a:stretch>
        </p:blipFill>
        <p:spPr>
          <a:xfrm>
            <a:off x="2502631" y="2024658"/>
            <a:ext cx="7186433" cy="3289102"/>
          </a:xfrm>
          <a:prstGeom prst="rect">
            <a:avLst/>
          </a:prstGeom>
        </p:spPr>
      </p:pic>
      <p:sp>
        <p:nvSpPr>
          <p:cNvPr id="5" name="Text 2"/>
          <p:cNvSpPr/>
          <p:nvPr/>
        </p:nvSpPr>
        <p:spPr>
          <a:xfrm>
            <a:off x="8005330" y="4540354"/>
            <a:ext cx="1349210" cy="244464"/>
          </a:xfrm>
          <a:prstGeom prst="rect">
            <a:avLst/>
          </a:prstGeom>
          <a:noFill/>
          <a:ln/>
        </p:spPr>
        <p:txBody>
          <a:bodyPr wrap="none" lIns="0" tIns="0" rIns="0" bIns="0" rtlCol="0" anchor="t"/>
          <a:lstStyle/>
          <a:p>
            <a:pPr marL="0" indent="0" algn="ctr">
              <a:lnSpc>
                <a:spcPct val="104000"/>
              </a:lnSpc>
              <a:buNone/>
            </a:pPr>
            <a:r>
              <a:rPr lang="en-US" sz="1500" dirty="0">
                <a:solidFill>
                  <a:srgbClr val="3A3630"/>
                </a:solidFill>
                <a:latin typeface="Lora" pitchFamily="34" charset="0"/>
                <a:ea typeface="Lora" pitchFamily="34" charset="-122"/>
                <a:cs typeface="Lora" pitchFamily="34" charset="-120"/>
              </a:rPr>
              <a:t>Report</a:t>
            </a:r>
            <a:endParaRPr lang="en-US" sz="1500" dirty="0"/>
          </a:p>
        </p:txBody>
      </p:sp>
      <p:sp>
        <p:nvSpPr>
          <p:cNvPr id="6" name="Text 3"/>
          <p:cNvSpPr/>
          <p:nvPr/>
        </p:nvSpPr>
        <p:spPr>
          <a:xfrm>
            <a:off x="6304957" y="4540354"/>
            <a:ext cx="1349209" cy="244464"/>
          </a:xfrm>
          <a:prstGeom prst="rect">
            <a:avLst/>
          </a:prstGeom>
          <a:noFill/>
          <a:ln/>
        </p:spPr>
        <p:txBody>
          <a:bodyPr wrap="none" lIns="0" tIns="0" rIns="0" bIns="0" rtlCol="0" anchor="t"/>
          <a:lstStyle/>
          <a:p>
            <a:pPr marL="0" indent="0" algn="ctr">
              <a:lnSpc>
                <a:spcPct val="104000"/>
              </a:lnSpc>
              <a:buNone/>
            </a:pPr>
            <a:r>
              <a:rPr lang="en-US" sz="1500" dirty="0">
                <a:solidFill>
                  <a:srgbClr val="3A3630"/>
                </a:solidFill>
                <a:latin typeface="Lora" pitchFamily="34" charset="0"/>
                <a:ea typeface="Lora" pitchFamily="34" charset="-122"/>
                <a:cs typeface="Lora" pitchFamily="34" charset="-120"/>
              </a:rPr>
              <a:t>Monitor</a:t>
            </a:r>
            <a:endParaRPr lang="en-US" sz="1500" dirty="0"/>
          </a:p>
        </p:txBody>
      </p:sp>
      <p:sp>
        <p:nvSpPr>
          <p:cNvPr id="7" name="Text 4"/>
          <p:cNvSpPr/>
          <p:nvPr/>
        </p:nvSpPr>
        <p:spPr>
          <a:xfrm>
            <a:off x="4613824" y="4540354"/>
            <a:ext cx="1349210" cy="244464"/>
          </a:xfrm>
          <a:prstGeom prst="rect">
            <a:avLst/>
          </a:prstGeom>
          <a:noFill/>
          <a:ln/>
        </p:spPr>
        <p:txBody>
          <a:bodyPr wrap="none" lIns="0" tIns="0" rIns="0" bIns="0" rtlCol="0" anchor="t"/>
          <a:lstStyle/>
          <a:p>
            <a:pPr marL="0" indent="0" algn="ctr">
              <a:lnSpc>
                <a:spcPct val="104000"/>
              </a:lnSpc>
              <a:buNone/>
            </a:pPr>
            <a:r>
              <a:rPr lang="en-US" sz="1500" dirty="0">
                <a:solidFill>
                  <a:srgbClr val="3A3630"/>
                </a:solidFill>
                <a:latin typeface="Lora" pitchFamily="34" charset="0"/>
                <a:ea typeface="Lora" pitchFamily="34" charset="-122"/>
                <a:cs typeface="Lora" pitchFamily="34" charset="-120"/>
              </a:rPr>
              <a:t>Act</a:t>
            </a:r>
            <a:endParaRPr lang="en-US" sz="1500" dirty="0"/>
          </a:p>
        </p:txBody>
      </p:sp>
      <p:sp>
        <p:nvSpPr>
          <p:cNvPr id="8" name="Text 5"/>
          <p:cNvSpPr/>
          <p:nvPr/>
        </p:nvSpPr>
        <p:spPr>
          <a:xfrm>
            <a:off x="2885727" y="4540354"/>
            <a:ext cx="1349209" cy="244464"/>
          </a:xfrm>
          <a:prstGeom prst="rect">
            <a:avLst/>
          </a:prstGeom>
          <a:noFill/>
          <a:ln/>
        </p:spPr>
        <p:txBody>
          <a:bodyPr wrap="none" lIns="0" tIns="0" rIns="0" bIns="0" rtlCol="0" anchor="t"/>
          <a:lstStyle/>
          <a:p>
            <a:pPr marL="0" indent="0" algn="ctr">
              <a:lnSpc>
                <a:spcPct val="104000"/>
              </a:lnSpc>
              <a:buNone/>
            </a:pPr>
            <a:r>
              <a:rPr lang="en-US" sz="1500" dirty="0">
                <a:solidFill>
                  <a:srgbClr val="3A3630"/>
                </a:solidFill>
                <a:latin typeface="Lora" pitchFamily="34" charset="0"/>
                <a:ea typeface="Lora" pitchFamily="34" charset="-122"/>
                <a:cs typeface="Lora" pitchFamily="34" charset="-120"/>
              </a:rPr>
              <a:t>Analyze</a:t>
            </a:r>
            <a:endParaRPr lang="en-US" sz="1500" dirty="0"/>
          </a:p>
        </p:txBody>
      </p:sp>
      <p:sp>
        <p:nvSpPr>
          <p:cNvPr id="9" name="Text 6"/>
          <p:cNvSpPr/>
          <p:nvPr/>
        </p:nvSpPr>
        <p:spPr>
          <a:xfrm>
            <a:off x="698086" y="5510113"/>
            <a:ext cx="1079552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3A3630"/>
                </a:solidFill>
                <a:latin typeface="Source Sans 3" pitchFamily="34" charset="0"/>
                <a:ea typeface="Source Sans 3" pitchFamily="34" charset="-122"/>
                <a:cs typeface="Source Sans 3" pitchFamily="34" charset="-120"/>
              </a:rPr>
              <a:t>The program manager of tomorrow may coordinate not only human teams, vendors, executives, and business stakeholders—but also a collection of specialized AI agents. This creates an entirely new leadership challenge requiring a critical capability: knowing </a:t>
            </a:r>
            <a:r>
              <a:rPr lang="en-US" sz="1350" b="1" dirty="0">
                <a:solidFill>
                  <a:srgbClr val="3A3630"/>
                </a:solidFill>
                <a:latin typeface="Source Sans 3 Bold" pitchFamily="34" charset="0"/>
                <a:ea typeface="Source Sans 3 Bold" pitchFamily="34" charset="-122"/>
                <a:cs typeface="Source Sans 3 Bold" pitchFamily="34" charset="-120"/>
              </a:rPr>
              <a:t>what should be automated, what should be augmented, and what must remain human-led.</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2519</Words>
  <Application>Microsoft Office PowerPoint</Application>
  <PresentationFormat>Widescreen</PresentationFormat>
  <Paragraphs>190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Source Sans 3 Bold</vt:lpstr>
      <vt:lpstr>Source Sans 3</vt:lpstr>
      <vt:lpstr>Lora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2026-08-19T18:31:17Z</dcterms:created>
  <dcterms:modified xsi:type="dcterms:W3CDTF">2026-08-19T18:33:15Z</dcterms:modified>
</cp:coreProperties>
</file>