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0" d="100"/>
          <a:sy n="70"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60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10.xml"/><Relationship Id="rId16"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308854"/>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Leading ServiceNow and Integration as a Product, Not a Platform</a:t>
            </a:r>
            <a:endParaRPr lang="en-US" sz="3900" dirty="0"/>
          </a:p>
        </p:txBody>
      </p:sp>
      <p:sp>
        <p:nvSpPr>
          <p:cNvPr id="4" name="Text 1"/>
          <p:cNvSpPr/>
          <p:nvPr/>
        </p:nvSpPr>
        <p:spPr>
          <a:xfrm>
            <a:off x="793790" y="2846665"/>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organizations that win don't have the most automation—they have the most coherent systems. This is about connecting strategy, delivery, and operations into one powerful engine.</a:t>
            </a:r>
            <a:endParaRPr lang="en-US" sz="1550" dirty="0"/>
          </a:p>
        </p:txBody>
      </p:sp>
      <p:pic>
        <p:nvPicPr>
          <p:cNvPr id="5" name="Image 1" descr="preencoded.png"/>
          <p:cNvPicPr>
            <a:picLocks noChangeAspect="1"/>
          </p:cNvPicPr>
          <p:nvPr/>
        </p:nvPicPr>
        <p:blipFill>
          <a:blip r:embed="rId4"/>
          <a:stretch>
            <a:fillRect/>
          </a:stretch>
        </p:blipFill>
        <p:spPr>
          <a:xfrm>
            <a:off x="793790" y="3704987"/>
            <a:ext cx="9385221" cy="1722358"/>
          </a:xfrm>
          <a:prstGeom prst="rect">
            <a:avLst/>
          </a:prstGeom>
        </p:spPr>
      </p:pic>
      <p:sp>
        <p:nvSpPr>
          <p:cNvPr id="6" name="Text 2"/>
          <p:cNvSpPr/>
          <p:nvPr/>
        </p:nvSpPr>
        <p:spPr>
          <a:xfrm>
            <a:off x="793790" y="5650587"/>
            <a:ext cx="93852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#ServiceNow #ITSM #CSM #FSM #WorkflowAutomation #SystemsIntegration #EnterpriseArchitecture #DevOps #PlatformEngineering #DigitalTransformation #CustomerExperience #AIinIT #Automation #AgileLeadership #ProductThinking #DeliveryExcellence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735925"/>
            <a:ext cx="745200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Leading Teams as One System</a:t>
            </a:r>
            <a:endParaRPr lang="en-US" sz="3900" dirty="0"/>
          </a:p>
        </p:txBody>
      </p:sp>
      <p:sp>
        <p:nvSpPr>
          <p:cNvPr id="3" name="Text 1"/>
          <p:cNvSpPr/>
          <p:nvPr/>
        </p:nvSpPr>
        <p:spPr>
          <a:xfrm>
            <a:off x="2551748" y="2664500"/>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Single Backlog</a:t>
            </a:r>
            <a:endParaRPr lang="en-US" sz="1950" dirty="0"/>
          </a:p>
        </p:txBody>
      </p:sp>
      <p:pic>
        <p:nvPicPr>
          <p:cNvPr id="4" name="Image 0" descr="preencoded.png"/>
          <p:cNvPicPr>
            <a:picLocks noChangeAspect="1"/>
          </p:cNvPicPr>
          <p:nvPr/>
        </p:nvPicPr>
        <p:blipFill>
          <a:blip r:embed="rId3"/>
          <a:stretch>
            <a:fillRect/>
          </a:stretch>
        </p:blipFill>
        <p:spPr>
          <a:xfrm>
            <a:off x="5032653" y="1752838"/>
            <a:ext cx="4564975" cy="4564975"/>
          </a:xfrm>
          <a:prstGeom prst="rect">
            <a:avLst/>
          </a:prstGeom>
        </p:spPr>
      </p:pic>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4528" y="3204746"/>
            <a:ext cx="279083" cy="279083"/>
          </a:xfrm>
          <a:prstGeom prst="rect">
            <a:avLst/>
          </a:prstGeom>
        </p:spPr>
      </p:pic>
      <p:sp>
        <p:nvSpPr>
          <p:cNvPr id="6" name="Text 2"/>
          <p:cNvSpPr/>
          <p:nvPr/>
        </p:nvSpPr>
        <p:spPr>
          <a:xfrm>
            <a:off x="9597628" y="22593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Shared Outcomes</a:t>
            </a:r>
            <a:endParaRPr lang="en-US" sz="1950" dirty="0"/>
          </a:p>
        </p:txBody>
      </p:sp>
      <p:pic>
        <p:nvPicPr>
          <p:cNvPr id="7" name="Image 2" descr="preencoded.png"/>
          <p:cNvPicPr>
            <a:picLocks noChangeAspect="1"/>
          </p:cNvPicPr>
          <p:nvPr/>
        </p:nvPicPr>
        <p:blipFill>
          <a:blip r:embed="rId6"/>
          <a:stretch>
            <a:fillRect/>
          </a:stretch>
        </p:blipFill>
        <p:spPr>
          <a:xfrm>
            <a:off x="5032653" y="1752838"/>
            <a:ext cx="4564975" cy="4564975"/>
          </a:xfrm>
          <a:prstGeom prst="rect">
            <a:avLst/>
          </a:prstGeom>
        </p:spPr>
      </p:pic>
      <p:pic>
        <p:nvPicPr>
          <p:cNvPr id="8"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8740" y="2777669"/>
            <a:ext cx="279083" cy="279083"/>
          </a:xfrm>
          <a:prstGeom prst="rect">
            <a:avLst/>
          </a:prstGeom>
        </p:spPr>
      </p:pic>
      <p:sp>
        <p:nvSpPr>
          <p:cNvPr id="9" name="Text 3"/>
          <p:cNvSpPr/>
          <p:nvPr/>
        </p:nvSpPr>
        <p:spPr>
          <a:xfrm>
            <a:off x="9994463" y="388012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Transparent Metrics</a:t>
            </a:r>
            <a:endParaRPr lang="en-US" sz="1950" dirty="0"/>
          </a:p>
        </p:txBody>
      </p:sp>
      <p:pic>
        <p:nvPicPr>
          <p:cNvPr id="10" name="Image 4" descr="preencoded.png"/>
          <p:cNvPicPr>
            <a:picLocks noChangeAspect="1"/>
          </p:cNvPicPr>
          <p:nvPr/>
        </p:nvPicPr>
        <p:blipFill>
          <a:blip r:embed="rId9"/>
          <a:stretch>
            <a:fillRect/>
          </a:stretch>
        </p:blipFill>
        <p:spPr>
          <a:xfrm>
            <a:off x="5032653" y="1752838"/>
            <a:ext cx="4564975" cy="4564975"/>
          </a:xfrm>
          <a:prstGeom prst="rect">
            <a:avLst/>
          </a:prstGeom>
        </p:spPr>
      </p:pic>
      <p:pic>
        <p:nvPicPr>
          <p:cNvPr id="11"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50984" y="3895665"/>
            <a:ext cx="279083" cy="279083"/>
          </a:xfrm>
          <a:prstGeom prst="rect">
            <a:avLst/>
          </a:prstGeom>
        </p:spPr>
      </p:pic>
      <p:sp>
        <p:nvSpPr>
          <p:cNvPr id="12" name="Text 4"/>
          <p:cNvSpPr/>
          <p:nvPr/>
        </p:nvSpPr>
        <p:spPr>
          <a:xfrm>
            <a:off x="9597628" y="5501045"/>
            <a:ext cx="251067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Psychological Safety</a:t>
            </a:r>
            <a:endParaRPr lang="en-US" sz="1950" dirty="0"/>
          </a:p>
        </p:txBody>
      </p:sp>
      <p:pic>
        <p:nvPicPr>
          <p:cNvPr id="13" name="Image 6" descr="preencoded.png"/>
          <p:cNvPicPr>
            <a:picLocks noChangeAspect="1"/>
          </p:cNvPicPr>
          <p:nvPr/>
        </p:nvPicPr>
        <p:blipFill>
          <a:blip r:embed="rId12"/>
          <a:stretch>
            <a:fillRect/>
          </a:stretch>
        </p:blipFill>
        <p:spPr>
          <a:xfrm>
            <a:off x="5032653" y="1752838"/>
            <a:ext cx="4564975" cy="4564975"/>
          </a:xfrm>
          <a:prstGeom prst="rect">
            <a:avLst/>
          </a:prstGeom>
        </p:spPr>
      </p:pic>
      <p:pic>
        <p:nvPicPr>
          <p:cNvPr id="14"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38740" y="5013662"/>
            <a:ext cx="279083" cy="279083"/>
          </a:xfrm>
          <a:prstGeom prst="rect">
            <a:avLst/>
          </a:prstGeom>
        </p:spPr>
      </p:pic>
      <p:sp>
        <p:nvSpPr>
          <p:cNvPr id="15" name="Text 5"/>
          <p:cNvSpPr/>
          <p:nvPr/>
        </p:nvSpPr>
        <p:spPr>
          <a:xfrm>
            <a:off x="2551748" y="5095756"/>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Accountability</a:t>
            </a:r>
            <a:endParaRPr lang="en-US" sz="1950" dirty="0"/>
          </a:p>
        </p:txBody>
      </p:sp>
      <p:pic>
        <p:nvPicPr>
          <p:cNvPr id="16" name="Image 8" descr="preencoded.png"/>
          <p:cNvPicPr>
            <a:picLocks noChangeAspect="1"/>
          </p:cNvPicPr>
          <p:nvPr/>
        </p:nvPicPr>
        <p:blipFill>
          <a:blip r:embed="rId15"/>
          <a:stretch>
            <a:fillRect/>
          </a:stretch>
        </p:blipFill>
        <p:spPr>
          <a:xfrm>
            <a:off x="5032653" y="1752838"/>
            <a:ext cx="4564975" cy="4564975"/>
          </a:xfrm>
          <a:prstGeom prst="rect">
            <a:avLst/>
          </a:prstGeom>
        </p:spPr>
      </p:pic>
      <p:pic>
        <p:nvPicPr>
          <p:cNvPr id="17"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24528" y="4586585"/>
            <a:ext cx="279083" cy="279083"/>
          </a:xfrm>
          <a:prstGeom prst="rect">
            <a:avLst/>
          </a:prstGeom>
        </p:spPr>
      </p:pic>
      <p:sp>
        <p:nvSpPr>
          <p:cNvPr id="18" name="Text 6"/>
          <p:cNvSpPr/>
          <p:nvPr/>
        </p:nvSpPr>
        <p:spPr>
          <a:xfrm>
            <a:off x="793790" y="6541056"/>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High-performing ServiceNow organizations operate as </a:t>
            </a:r>
            <a:r>
              <a:rPr lang="en-US" sz="1550" b="1" dirty="0">
                <a:solidFill>
                  <a:srgbClr val="404155"/>
                </a:solidFill>
                <a:latin typeface="Nobile" pitchFamily="34" charset="0"/>
                <a:ea typeface="Nobile" pitchFamily="34" charset="-122"/>
                <a:cs typeface="Nobile" pitchFamily="34" charset="-120"/>
              </a:rPr>
              <a:t>one team</a:t>
            </a:r>
            <a:r>
              <a:rPr lang="en-US" sz="1550" dirty="0">
                <a:solidFill>
                  <a:srgbClr val="404155"/>
                </a:solidFill>
                <a:latin typeface="Nobile" pitchFamily="34" charset="0"/>
                <a:ea typeface="Nobile" pitchFamily="34" charset="-122"/>
                <a:cs typeface="Nobile" pitchFamily="34" charset="-120"/>
              </a:rPr>
              <a:t>, regardless of geography or vendor boundaries. Leadership in this model is not about control—it's about </a:t>
            </a:r>
            <a:r>
              <a:rPr lang="en-US" sz="1550" dirty="0">
                <a:solidFill>
                  <a:srgbClr val="1B54DA"/>
                </a:solidFill>
                <a:latin typeface="Nobile" pitchFamily="34" charset="0"/>
                <a:ea typeface="Nobile" pitchFamily="34" charset="-122"/>
                <a:cs typeface="Nobile" pitchFamily="34" charset="-120"/>
              </a:rPr>
              <a:t>clarity</a:t>
            </a:r>
            <a:r>
              <a:rPr lang="en-US" sz="1550" dirty="0">
                <a:solidFill>
                  <a:srgbClr val="404155"/>
                </a:solidFill>
                <a:latin typeface="Nobile" pitchFamily="34" charset="0"/>
                <a:ea typeface="Nobile" pitchFamily="34" charset="-122"/>
                <a:cs typeface="Nobile" pitchFamily="34" charset="-120"/>
              </a:rPr>
              <a:t>: clear priorities, clear architecture decisions, and clear communication to executives and teams alike.</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746046"/>
            <a:ext cx="9385221" cy="992267"/>
          </a:xfrm>
          <a:prstGeom prst="rect">
            <a:avLst/>
          </a:prstGeom>
          <a:noFill/>
          <a:ln/>
        </p:spPr>
        <p:txBody>
          <a:bodyPr wrap="squar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The Real Role of a ServiceNow &amp; Integration Leader</a:t>
            </a:r>
            <a:endParaRPr lang="en-US" sz="3100" dirty="0"/>
          </a:p>
        </p:txBody>
      </p:sp>
      <p:sp>
        <p:nvSpPr>
          <p:cNvPr id="4" name="Shape 1"/>
          <p:cNvSpPr/>
          <p:nvPr/>
        </p:nvSpPr>
        <p:spPr>
          <a:xfrm>
            <a:off x="793790" y="2035969"/>
            <a:ext cx="9385221" cy="4589145"/>
          </a:xfrm>
          <a:prstGeom prst="roundRect">
            <a:avLst>
              <a:gd name="adj" fmla="val 1816"/>
            </a:avLst>
          </a:prstGeom>
          <a:solidFill>
            <a:srgbClr val="D2DDF9"/>
          </a:solidFill>
          <a:ln w="7620">
            <a:solidFill>
              <a:srgbClr val="B8C3DF"/>
            </a:solidFill>
            <a:prstDash val="solid"/>
          </a:ln>
        </p:spPr>
        <p:txBody>
          <a:bodyPr/>
          <a:lstStyle/>
          <a:p>
            <a:endParaRPr lang="en-US"/>
          </a:p>
        </p:txBody>
      </p:sp>
      <p:sp>
        <p:nvSpPr>
          <p:cNvPr id="5" name="Shape 2"/>
          <p:cNvSpPr/>
          <p:nvPr/>
        </p:nvSpPr>
        <p:spPr>
          <a:xfrm>
            <a:off x="801410" y="2043589"/>
            <a:ext cx="9369981" cy="1143476"/>
          </a:xfrm>
          <a:prstGeom prst="roundRect">
            <a:avLst>
              <a:gd name="adj" fmla="val 7290"/>
            </a:avLst>
          </a:prstGeom>
          <a:solidFill>
            <a:srgbClr val="D2DDF9"/>
          </a:solidFill>
          <a:ln/>
        </p:spPr>
        <p:txBody>
          <a:bodyPr/>
          <a:lstStyle/>
          <a:p>
            <a:endParaRPr lang="en-US"/>
          </a:p>
        </p:txBody>
      </p:sp>
      <p:sp>
        <p:nvSpPr>
          <p:cNvPr id="6" name="Text 3"/>
          <p:cNvSpPr/>
          <p:nvPr/>
        </p:nvSpPr>
        <p:spPr>
          <a:xfrm>
            <a:off x="999768" y="22419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Translate Intent</a:t>
            </a:r>
            <a:endParaRPr lang="en-US" sz="1950" dirty="0"/>
          </a:p>
        </p:txBody>
      </p:sp>
      <p:sp>
        <p:nvSpPr>
          <p:cNvPr id="7" name="Text 4"/>
          <p:cNvSpPr/>
          <p:nvPr/>
        </p:nvSpPr>
        <p:spPr>
          <a:xfrm>
            <a:off x="999768" y="2671167"/>
            <a:ext cx="897326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Convert business strategy into executable systems and workflows</a:t>
            </a:r>
            <a:endParaRPr lang="en-US" sz="1550" dirty="0"/>
          </a:p>
        </p:txBody>
      </p:sp>
      <p:sp>
        <p:nvSpPr>
          <p:cNvPr id="8" name="Shape 5"/>
          <p:cNvSpPr/>
          <p:nvPr/>
        </p:nvSpPr>
        <p:spPr>
          <a:xfrm>
            <a:off x="801410" y="3187065"/>
            <a:ext cx="9369981" cy="1143476"/>
          </a:xfrm>
          <a:prstGeom prst="rect">
            <a:avLst/>
          </a:prstGeom>
          <a:solidFill>
            <a:srgbClr val="D2DDF9"/>
          </a:solidFill>
          <a:ln/>
        </p:spPr>
        <p:txBody>
          <a:bodyPr/>
          <a:lstStyle/>
          <a:p>
            <a:endParaRPr lang="en-US"/>
          </a:p>
        </p:txBody>
      </p:sp>
      <p:sp>
        <p:nvSpPr>
          <p:cNvPr id="9" name="Shape 6"/>
          <p:cNvSpPr/>
          <p:nvPr/>
        </p:nvSpPr>
        <p:spPr>
          <a:xfrm>
            <a:off x="801410" y="3187065"/>
            <a:ext cx="9369981" cy="22860"/>
          </a:xfrm>
          <a:prstGeom prst="roundRect">
            <a:avLst>
              <a:gd name="adj" fmla="val 364651"/>
            </a:avLst>
          </a:prstGeom>
          <a:solidFill>
            <a:srgbClr val="B8C3DF"/>
          </a:solidFill>
          <a:ln/>
        </p:spPr>
        <p:txBody>
          <a:bodyPr/>
          <a:lstStyle/>
          <a:p>
            <a:endParaRPr lang="en-US"/>
          </a:p>
        </p:txBody>
      </p:sp>
      <p:sp>
        <p:nvSpPr>
          <p:cNvPr id="10" name="Text 7"/>
          <p:cNvSpPr/>
          <p:nvPr/>
        </p:nvSpPr>
        <p:spPr>
          <a:xfrm>
            <a:off x="999768" y="338542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Simplify First</a:t>
            </a:r>
            <a:endParaRPr lang="en-US" sz="1950" dirty="0"/>
          </a:p>
        </p:txBody>
      </p:sp>
      <p:sp>
        <p:nvSpPr>
          <p:cNvPr id="11" name="Text 8"/>
          <p:cNvSpPr/>
          <p:nvPr/>
        </p:nvSpPr>
        <p:spPr>
          <a:xfrm>
            <a:off x="999768" y="3814643"/>
            <a:ext cx="897326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Redesign processes before automating them to avoid digitizing waste</a:t>
            </a:r>
            <a:endParaRPr lang="en-US" sz="1550" dirty="0"/>
          </a:p>
        </p:txBody>
      </p:sp>
      <p:sp>
        <p:nvSpPr>
          <p:cNvPr id="12" name="Shape 9"/>
          <p:cNvSpPr/>
          <p:nvPr/>
        </p:nvSpPr>
        <p:spPr>
          <a:xfrm>
            <a:off x="801410" y="4330541"/>
            <a:ext cx="9369981" cy="1143476"/>
          </a:xfrm>
          <a:prstGeom prst="rect">
            <a:avLst/>
          </a:prstGeom>
          <a:solidFill>
            <a:srgbClr val="D2DDF9"/>
          </a:solidFill>
          <a:ln/>
        </p:spPr>
        <p:txBody>
          <a:bodyPr/>
          <a:lstStyle/>
          <a:p>
            <a:endParaRPr lang="en-US"/>
          </a:p>
        </p:txBody>
      </p:sp>
      <p:sp>
        <p:nvSpPr>
          <p:cNvPr id="13" name="Shape 10"/>
          <p:cNvSpPr/>
          <p:nvPr/>
        </p:nvSpPr>
        <p:spPr>
          <a:xfrm>
            <a:off x="801410" y="4330541"/>
            <a:ext cx="9369981" cy="22860"/>
          </a:xfrm>
          <a:prstGeom prst="roundRect">
            <a:avLst>
              <a:gd name="adj" fmla="val 364651"/>
            </a:avLst>
          </a:prstGeom>
          <a:solidFill>
            <a:srgbClr val="B8C3DF"/>
          </a:solidFill>
          <a:ln/>
        </p:spPr>
        <p:txBody>
          <a:bodyPr/>
          <a:lstStyle/>
          <a:p>
            <a:endParaRPr lang="en-US"/>
          </a:p>
        </p:txBody>
      </p:sp>
      <p:sp>
        <p:nvSpPr>
          <p:cNvPr id="14" name="Text 11"/>
          <p:cNvSpPr/>
          <p:nvPr/>
        </p:nvSpPr>
        <p:spPr>
          <a:xfrm>
            <a:off x="999768" y="45288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Design for Scale</a:t>
            </a:r>
            <a:endParaRPr lang="en-US" sz="1950" dirty="0"/>
          </a:p>
        </p:txBody>
      </p:sp>
      <p:sp>
        <p:nvSpPr>
          <p:cNvPr id="15" name="Text 12"/>
          <p:cNvSpPr/>
          <p:nvPr/>
        </p:nvSpPr>
        <p:spPr>
          <a:xfrm>
            <a:off x="999768" y="4958120"/>
            <a:ext cx="897326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Build platforms that grow without becoming fragile or complex</a:t>
            </a:r>
            <a:endParaRPr lang="en-US" sz="1550" dirty="0"/>
          </a:p>
        </p:txBody>
      </p:sp>
      <p:sp>
        <p:nvSpPr>
          <p:cNvPr id="16" name="Shape 13"/>
          <p:cNvSpPr/>
          <p:nvPr/>
        </p:nvSpPr>
        <p:spPr>
          <a:xfrm>
            <a:off x="801410" y="5474018"/>
            <a:ext cx="9369981" cy="1143476"/>
          </a:xfrm>
          <a:prstGeom prst="rect">
            <a:avLst/>
          </a:prstGeom>
          <a:solidFill>
            <a:srgbClr val="D2DDF9"/>
          </a:solidFill>
          <a:ln/>
        </p:spPr>
        <p:txBody>
          <a:bodyPr/>
          <a:lstStyle/>
          <a:p>
            <a:endParaRPr lang="en-US"/>
          </a:p>
        </p:txBody>
      </p:sp>
      <p:sp>
        <p:nvSpPr>
          <p:cNvPr id="17" name="Shape 14"/>
          <p:cNvSpPr/>
          <p:nvPr/>
        </p:nvSpPr>
        <p:spPr>
          <a:xfrm>
            <a:off x="801410" y="5474018"/>
            <a:ext cx="9369981" cy="22860"/>
          </a:xfrm>
          <a:prstGeom prst="roundRect">
            <a:avLst>
              <a:gd name="adj" fmla="val 364651"/>
            </a:avLst>
          </a:prstGeom>
          <a:solidFill>
            <a:srgbClr val="B8C3DF"/>
          </a:solidFill>
          <a:ln/>
        </p:spPr>
        <p:txBody>
          <a:bodyPr/>
          <a:lstStyle/>
          <a:p>
            <a:endParaRPr lang="en-US"/>
          </a:p>
        </p:txBody>
      </p:sp>
      <p:sp>
        <p:nvSpPr>
          <p:cNvPr id="18" name="Text 15"/>
          <p:cNvSpPr/>
          <p:nvPr/>
        </p:nvSpPr>
        <p:spPr>
          <a:xfrm>
            <a:off x="999768" y="567237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Accelerate Learning</a:t>
            </a:r>
            <a:endParaRPr lang="en-US" sz="1950" dirty="0"/>
          </a:p>
        </p:txBody>
      </p:sp>
      <p:sp>
        <p:nvSpPr>
          <p:cNvPr id="19" name="Text 16"/>
          <p:cNvSpPr/>
          <p:nvPr/>
        </p:nvSpPr>
        <p:spPr>
          <a:xfrm>
            <a:off x="999768" y="6101596"/>
            <a:ext cx="897326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Develop teams that adapt faster than problems evolve</a:t>
            </a:r>
            <a:endParaRPr lang="en-US" sz="1550" dirty="0"/>
          </a:p>
        </p:txBody>
      </p:sp>
      <p:sp>
        <p:nvSpPr>
          <p:cNvPr id="20" name="Text 17"/>
          <p:cNvSpPr/>
          <p:nvPr/>
        </p:nvSpPr>
        <p:spPr>
          <a:xfrm>
            <a:off x="793790" y="6848356"/>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At its core, this role is about transformation. ServiceNow is powerful—but leadership is what turns it into a competitive advantage.</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362789"/>
            <a:ext cx="570857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Three Layers of Success</a:t>
            </a:r>
            <a:endParaRPr lang="en-US" sz="3900" dirty="0"/>
          </a:p>
        </p:txBody>
      </p:sp>
      <p:sp>
        <p:nvSpPr>
          <p:cNvPr id="3" name="Shape 1"/>
          <p:cNvSpPr/>
          <p:nvPr/>
        </p:nvSpPr>
        <p:spPr>
          <a:xfrm>
            <a:off x="793790" y="2379702"/>
            <a:ext cx="2173724" cy="1143476"/>
          </a:xfrm>
          <a:prstGeom prst="roundRect">
            <a:avLst>
              <a:gd name="adj" fmla="val 7290"/>
            </a:avLst>
          </a:prstGeom>
          <a:solidFill>
            <a:srgbClr val="D2DDF9"/>
          </a:solidFill>
          <a:ln w="7620">
            <a:solidFill>
              <a:srgbClr val="B8C3DF"/>
            </a:solidFill>
            <a:prstDash val="solid"/>
          </a:ln>
        </p:spPr>
        <p:txBody>
          <a:bodyPr/>
          <a:lstStyle/>
          <a:p>
            <a:endParaRPr lang="en-US"/>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1051" y="2811899"/>
            <a:ext cx="279083" cy="279083"/>
          </a:xfrm>
          <a:prstGeom prst="rect">
            <a:avLst/>
          </a:prstGeom>
        </p:spPr>
      </p:pic>
      <p:sp>
        <p:nvSpPr>
          <p:cNvPr id="5" name="Text 2"/>
          <p:cNvSpPr/>
          <p:nvPr/>
        </p:nvSpPr>
        <p:spPr>
          <a:xfrm>
            <a:off x="3165872" y="257806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Operations</a:t>
            </a:r>
            <a:endParaRPr lang="en-US" sz="1950" dirty="0"/>
          </a:p>
        </p:txBody>
      </p:sp>
      <p:sp>
        <p:nvSpPr>
          <p:cNvPr id="6" name="Text 3"/>
          <p:cNvSpPr/>
          <p:nvPr/>
        </p:nvSpPr>
        <p:spPr>
          <a:xfrm>
            <a:off x="3165872" y="3007281"/>
            <a:ext cx="5657969"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Reliable execution, fast recovery, consistent service delivery</a:t>
            </a:r>
            <a:endParaRPr lang="en-US" sz="1550" dirty="0"/>
          </a:p>
        </p:txBody>
      </p:sp>
      <p:sp>
        <p:nvSpPr>
          <p:cNvPr id="7" name="Shape 4"/>
          <p:cNvSpPr/>
          <p:nvPr/>
        </p:nvSpPr>
        <p:spPr>
          <a:xfrm>
            <a:off x="3066693" y="3513653"/>
            <a:ext cx="10670738" cy="11430"/>
          </a:xfrm>
          <a:prstGeom prst="roundRect">
            <a:avLst>
              <a:gd name="adj" fmla="val 729302"/>
            </a:avLst>
          </a:prstGeom>
          <a:solidFill>
            <a:srgbClr val="B8C3DF"/>
          </a:solidFill>
          <a:ln/>
        </p:spPr>
        <p:txBody>
          <a:bodyPr/>
          <a:lstStyle/>
          <a:p>
            <a:endParaRPr lang="en-US"/>
          </a:p>
        </p:txBody>
      </p:sp>
      <p:sp>
        <p:nvSpPr>
          <p:cNvPr id="8" name="Shape 5"/>
          <p:cNvSpPr/>
          <p:nvPr/>
        </p:nvSpPr>
        <p:spPr>
          <a:xfrm>
            <a:off x="793790" y="3622358"/>
            <a:ext cx="4347567" cy="1143476"/>
          </a:xfrm>
          <a:prstGeom prst="roundRect">
            <a:avLst>
              <a:gd name="adj" fmla="val 7290"/>
            </a:avLst>
          </a:prstGeom>
          <a:solidFill>
            <a:srgbClr val="D2DDF9"/>
          </a:solidFill>
          <a:ln w="7620">
            <a:solidFill>
              <a:srgbClr val="B8C3DF"/>
            </a:solidFill>
            <a:prstDash val="solid"/>
          </a:ln>
        </p:spPr>
        <p:txBody>
          <a:bodyPr/>
          <a:lstStyle/>
          <a:p>
            <a:endParaRPr lang="en-US"/>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27972" y="4054554"/>
            <a:ext cx="279083" cy="279083"/>
          </a:xfrm>
          <a:prstGeom prst="rect">
            <a:avLst/>
          </a:prstGeom>
        </p:spPr>
      </p:pic>
      <p:sp>
        <p:nvSpPr>
          <p:cNvPr id="10" name="Text 6"/>
          <p:cNvSpPr/>
          <p:nvPr/>
        </p:nvSpPr>
        <p:spPr>
          <a:xfrm>
            <a:off x="5339715" y="382071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Delivery</a:t>
            </a:r>
            <a:endParaRPr lang="en-US" sz="1950" dirty="0"/>
          </a:p>
        </p:txBody>
      </p:sp>
      <p:sp>
        <p:nvSpPr>
          <p:cNvPr id="11" name="Text 7"/>
          <p:cNvSpPr/>
          <p:nvPr/>
        </p:nvSpPr>
        <p:spPr>
          <a:xfrm>
            <a:off x="5339715" y="4249936"/>
            <a:ext cx="6887528"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Rapid feature deployment, continuous improvement, innovation velocity</a:t>
            </a:r>
            <a:endParaRPr lang="en-US" sz="1550" dirty="0"/>
          </a:p>
        </p:txBody>
      </p:sp>
      <p:sp>
        <p:nvSpPr>
          <p:cNvPr id="12" name="Shape 8"/>
          <p:cNvSpPr/>
          <p:nvPr/>
        </p:nvSpPr>
        <p:spPr>
          <a:xfrm>
            <a:off x="5240536" y="4756309"/>
            <a:ext cx="8496895" cy="11430"/>
          </a:xfrm>
          <a:prstGeom prst="roundRect">
            <a:avLst>
              <a:gd name="adj" fmla="val 729302"/>
            </a:avLst>
          </a:prstGeom>
          <a:solidFill>
            <a:srgbClr val="B8C3DF"/>
          </a:solidFill>
          <a:ln/>
        </p:spPr>
        <p:txBody>
          <a:bodyPr/>
          <a:lstStyle/>
          <a:p>
            <a:endParaRPr lang="en-US"/>
          </a:p>
        </p:txBody>
      </p:sp>
      <p:sp>
        <p:nvSpPr>
          <p:cNvPr id="13" name="Shape 9"/>
          <p:cNvSpPr/>
          <p:nvPr/>
        </p:nvSpPr>
        <p:spPr>
          <a:xfrm>
            <a:off x="793790" y="4865013"/>
            <a:ext cx="6521410" cy="1143476"/>
          </a:xfrm>
          <a:prstGeom prst="roundRect">
            <a:avLst>
              <a:gd name="adj" fmla="val 7290"/>
            </a:avLst>
          </a:prstGeom>
          <a:solidFill>
            <a:srgbClr val="D2DDF9"/>
          </a:solidFill>
          <a:ln w="7620">
            <a:solidFill>
              <a:srgbClr val="B8C3DF"/>
            </a:solidFill>
            <a:prstDash val="solid"/>
          </a:ln>
        </p:spPr>
        <p:txBody>
          <a:bodyPr/>
          <a:lstStyle/>
          <a:p>
            <a:endParaRPr lang="en-US"/>
          </a:p>
        </p:txBody>
      </p:sp>
      <p:pic>
        <p:nvPicPr>
          <p:cNvPr id="14"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14894" y="5297210"/>
            <a:ext cx="279083" cy="279083"/>
          </a:xfrm>
          <a:prstGeom prst="rect">
            <a:avLst/>
          </a:prstGeom>
        </p:spPr>
      </p:pic>
      <p:sp>
        <p:nvSpPr>
          <p:cNvPr id="15" name="Text 10"/>
          <p:cNvSpPr/>
          <p:nvPr/>
        </p:nvSpPr>
        <p:spPr>
          <a:xfrm>
            <a:off x="7513558" y="506337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Strategy</a:t>
            </a:r>
            <a:endParaRPr lang="en-US" sz="1950" dirty="0"/>
          </a:p>
        </p:txBody>
      </p:sp>
      <p:sp>
        <p:nvSpPr>
          <p:cNvPr id="16" name="Text 11"/>
          <p:cNvSpPr/>
          <p:nvPr/>
        </p:nvSpPr>
        <p:spPr>
          <a:xfrm>
            <a:off x="7513558" y="5492591"/>
            <a:ext cx="5830967"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Clear vision, aligned priorities, measurable business outcomes</a:t>
            </a:r>
            <a:endParaRPr lang="en-US" sz="1550" dirty="0"/>
          </a:p>
        </p:txBody>
      </p:sp>
      <p:sp>
        <p:nvSpPr>
          <p:cNvPr id="17" name="Text 12"/>
          <p:cNvSpPr/>
          <p:nvPr/>
        </p:nvSpPr>
        <p:spPr>
          <a:xfrm>
            <a:off x="793790" y="623173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organizations that win are not the ones with the most automation. They are the ones that </a:t>
            </a:r>
            <a:r>
              <a:rPr lang="en-US" sz="1550" b="1" dirty="0">
                <a:solidFill>
                  <a:srgbClr val="404155"/>
                </a:solidFill>
                <a:latin typeface="Nobile" pitchFamily="34" charset="0"/>
                <a:ea typeface="Nobile" pitchFamily="34" charset="-122"/>
                <a:cs typeface="Nobile" pitchFamily="34" charset="-120"/>
              </a:rPr>
              <a:t>connect strategy, delivery, and operations into a single, coherent system</a:t>
            </a:r>
            <a:r>
              <a:rPr lang="en-US" sz="1550" dirty="0">
                <a:solidFill>
                  <a:srgbClr val="404155"/>
                </a:solidFill>
                <a:latin typeface="Nobile" pitchFamily="34" charset="0"/>
                <a:ea typeface="Nobile" pitchFamily="34" charset="-122"/>
                <a:cs typeface="Nobile" pitchFamily="34" charset="-120"/>
              </a:rPr>
              <a:t>. Each layer builds on the one below it, and all three must work in harmony.</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775216"/>
            <a:ext cx="1007352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Key Principles for ServiceNow Excellence</a:t>
            </a:r>
            <a:endParaRPr lang="en-US" sz="3900" dirty="0"/>
          </a:p>
        </p:txBody>
      </p:sp>
      <p:sp>
        <p:nvSpPr>
          <p:cNvPr id="3" name="Shape 1"/>
          <p:cNvSpPr/>
          <p:nvPr/>
        </p:nvSpPr>
        <p:spPr>
          <a:xfrm>
            <a:off x="793790" y="1792129"/>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4" name="Text 2"/>
          <p:cNvSpPr/>
          <p:nvPr/>
        </p:nvSpPr>
        <p:spPr>
          <a:xfrm>
            <a:off x="868204" y="1829336"/>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5" name="Text 3"/>
          <p:cNvSpPr/>
          <p:nvPr/>
        </p:nvSpPr>
        <p:spPr>
          <a:xfrm>
            <a:off x="1438632" y="1860352"/>
            <a:ext cx="357925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Own outcomes, not activities</a:t>
            </a:r>
            <a:endParaRPr lang="en-US" sz="1950" dirty="0"/>
          </a:p>
        </p:txBody>
      </p:sp>
      <p:sp>
        <p:nvSpPr>
          <p:cNvPr id="6" name="Text 4"/>
          <p:cNvSpPr/>
          <p:nvPr/>
        </p:nvSpPr>
        <p:spPr>
          <a:xfrm>
            <a:off x="1438632" y="2289572"/>
            <a:ext cx="12397978"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Measure business impact—customer experience, operational cost, reliability—not technical metrics</a:t>
            </a:r>
            <a:endParaRPr lang="en-US" sz="1550" dirty="0"/>
          </a:p>
        </p:txBody>
      </p:sp>
      <p:sp>
        <p:nvSpPr>
          <p:cNvPr id="7" name="Shape 5"/>
          <p:cNvSpPr/>
          <p:nvPr/>
        </p:nvSpPr>
        <p:spPr>
          <a:xfrm>
            <a:off x="793790" y="3003947"/>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8" name="Text 6"/>
          <p:cNvSpPr/>
          <p:nvPr/>
        </p:nvSpPr>
        <p:spPr>
          <a:xfrm>
            <a:off x="868204" y="3041154"/>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9" name="Text 7"/>
          <p:cNvSpPr/>
          <p:nvPr/>
        </p:nvSpPr>
        <p:spPr>
          <a:xfrm>
            <a:off x="1438632" y="3072170"/>
            <a:ext cx="331934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Design for end-to-end flow</a:t>
            </a:r>
            <a:endParaRPr lang="en-US" sz="1950" dirty="0"/>
          </a:p>
        </p:txBody>
      </p:sp>
      <p:sp>
        <p:nvSpPr>
          <p:cNvPr id="10" name="Text 8"/>
          <p:cNvSpPr/>
          <p:nvPr/>
        </p:nvSpPr>
        <p:spPr>
          <a:xfrm>
            <a:off x="1438632" y="3501390"/>
            <a:ext cx="12397978"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Value comes from integrated journeys across ITSM, CSM, and FSM, not isolated modules</a:t>
            </a:r>
            <a:endParaRPr lang="en-US" sz="1550" dirty="0"/>
          </a:p>
        </p:txBody>
      </p:sp>
      <p:sp>
        <p:nvSpPr>
          <p:cNvPr id="11" name="Shape 9"/>
          <p:cNvSpPr/>
          <p:nvPr/>
        </p:nvSpPr>
        <p:spPr>
          <a:xfrm>
            <a:off x="793790" y="4215765"/>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868204" y="4252972"/>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3" name="Text 11"/>
          <p:cNvSpPr/>
          <p:nvPr/>
        </p:nvSpPr>
        <p:spPr>
          <a:xfrm>
            <a:off x="1438632" y="4283988"/>
            <a:ext cx="475880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Orchestrate, don't centralize execution</a:t>
            </a:r>
            <a:endParaRPr lang="en-US" sz="1950" dirty="0"/>
          </a:p>
        </p:txBody>
      </p:sp>
      <p:sp>
        <p:nvSpPr>
          <p:cNvPr id="14" name="Text 12"/>
          <p:cNvSpPr/>
          <p:nvPr/>
        </p:nvSpPr>
        <p:spPr>
          <a:xfrm>
            <a:off x="1438632" y="4713208"/>
            <a:ext cx="12397978"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ServiceNow coordinates; specialized systems perform. Keep integration patterns simple and observable</a:t>
            </a:r>
            <a:endParaRPr lang="en-US" sz="1550" dirty="0"/>
          </a:p>
        </p:txBody>
      </p:sp>
      <p:sp>
        <p:nvSpPr>
          <p:cNvPr id="15" name="Shape 13"/>
          <p:cNvSpPr/>
          <p:nvPr/>
        </p:nvSpPr>
        <p:spPr>
          <a:xfrm>
            <a:off x="793790" y="5427583"/>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6" name="Text 14"/>
          <p:cNvSpPr/>
          <p:nvPr/>
        </p:nvSpPr>
        <p:spPr>
          <a:xfrm>
            <a:off x="868204" y="5464790"/>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4</a:t>
            </a:r>
            <a:endParaRPr lang="en-US" sz="2300" dirty="0"/>
          </a:p>
        </p:txBody>
      </p:sp>
      <p:sp>
        <p:nvSpPr>
          <p:cNvPr id="17" name="Text 15"/>
          <p:cNvSpPr/>
          <p:nvPr/>
        </p:nvSpPr>
        <p:spPr>
          <a:xfrm>
            <a:off x="1438632" y="549580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Lead as one team</a:t>
            </a:r>
            <a:endParaRPr lang="en-US" sz="1950" dirty="0"/>
          </a:p>
        </p:txBody>
      </p:sp>
      <p:sp>
        <p:nvSpPr>
          <p:cNvPr id="18" name="Text 16"/>
          <p:cNvSpPr/>
          <p:nvPr/>
        </p:nvSpPr>
        <p:spPr>
          <a:xfrm>
            <a:off x="1438632" y="5925026"/>
            <a:ext cx="12397978"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Break down organizational silos with shared backlogs, metrics, and accountability across all teams</a:t>
            </a:r>
            <a:endParaRPr lang="en-US" sz="1550" dirty="0"/>
          </a:p>
        </p:txBody>
      </p:sp>
      <p:sp>
        <p:nvSpPr>
          <p:cNvPr id="19" name="Shape 17"/>
          <p:cNvSpPr/>
          <p:nvPr/>
        </p:nvSpPr>
        <p:spPr>
          <a:xfrm>
            <a:off x="793790" y="6639401"/>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20" name="Text 18"/>
          <p:cNvSpPr/>
          <p:nvPr/>
        </p:nvSpPr>
        <p:spPr>
          <a:xfrm>
            <a:off x="868204" y="6676608"/>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5</a:t>
            </a:r>
            <a:endParaRPr lang="en-US" sz="2300" dirty="0"/>
          </a:p>
        </p:txBody>
      </p:sp>
      <p:sp>
        <p:nvSpPr>
          <p:cNvPr id="21" name="Text 19"/>
          <p:cNvSpPr/>
          <p:nvPr/>
        </p:nvSpPr>
        <p:spPr>
          <a:xfrm>
            <a:off x="1438632" y="6707624"/>
            <a:ext cx="398918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Embed AI where it creates value</a:t>
            </a:r>
            <a:endParaRPr lang="en-US" sz="1950" dirty="0"/>
          </a:p>
        </p:txBody>
      </p:sp>
      <p:sp>
        <p:nvSpPr>
          <p:cNvPr id="22" name="Text 20"/>
          <p:cNvSpPr/>
          <p:nvPr/>
        </p:nvSpPr>
        <p:spPr>
          <a:xfrm>
            <a:off x="1438632" y="7136844"/>
            <a:ext cx="12397978"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Focus on measured improvements in speed, quality, and cost—not technology for its own sake</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345894"/>
            <a:ext cx="9923621" cy="1240393"/>
          </a:xfrm>
          <a:prstGeom prst="rect">
            <a:avLst/>
          </a:prstGeom>
          <a:noFill/>
          <a:ln/>
        </p:spPr>
        <p:txBody>
          <a:bodyPr wrap="none" lIns="0" tIns="0" rIns="0" bIns="0" rtlCol="0" anchor="t"/>
          <a:lstStyle/>
          <a:p>
            <a:pPr marL="0" indent="0" algn="l">
              <a:lnSpc>
                <a:spcPts val="9750"/>
              </a:lnSpc>
              <a:buNone/>
            </a:pPr>
            <a:r>
              <a:rPr lang="en-US" sz="7800" dirty="0">
                <a:solidFill>
                  <a:srgbClr val="1B1B27"/>
                </a:solidFill>
                <a:latin typeface="Alexandria" pitchFamily="34" charset="0"/>
                <a:ea typeface="Alexandria" pitchFamily="34" charset="-122"/>
                <a:cs typeface="Alexandria" pitchFamily="34" charset="-120"/>
              </a:rPr>
              <a:t>The Real Work</a:t>
            </a:r>
            <a:endParaRPr lang="en-US" sz="7800" dirty="0"/>
          </a:p>
        </p:txBody>
      </p:sp>
      <p:sp>
        <p:nvSpPr>
          <p:cNvPr id="4" name="Text 1"/>
          <p:cNvSpPr/>
          <p:nvPr/>
        </p:nvSpPr>
        <p:spPr>
          <a:xfrm>
            <a:off x="1091446" y="5107186"/>
            <a:ext cx="1274516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organizations that win are not the ones with the most automation. They are the ones that connect strategy, delivery, and operations into a single, coherent system.</a:t>
            </a:r>
            <a:endParaRPr lang="en-US" sz="1550" dirty="0"/>
          </a:p>
        </p:txBody>
      </p:sp>
      <p:sp>
        <p:nvSpPr>
          <p:cNvPr id="5" name="Shape 2"/>
          <p:cNvSpPr/>
          <p:nvPr/>
        </p:nvSpPr>
        <p:spPr>
          <a:xfrm>
            <a:off x="793790" y="4883944"/>
            <a:ext cx="22860" cy="1081564"/>
          </a:xfrm>
          <a:prstGeom prst="rect">
            <a:avLst/>
          </a:prstGeom>
          <a:solidFill>
            <a:srgbClr val="1B54DA"/>
          </a:solidFill>
          <a:ln/>
        </p:spPr>
        <p:txBody>
          <a:bodyPr/>
          <a:lstStyle/>
          <a:p>
            <a:endParaRPr lang="en-US"/>
          </a:p>
        </p:txBody>
      </p:sp>
      <p:sp>
        <p:nvSpPr>
          <p:cNvPr id="6" name="Text 3"/>
          <p:cNvSpPr/>
          <p:nvPr/>
        </p:nvSpPr>
        <p:spPr>
          <a:xfrm>
            <a:off x="793790" y="618875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That is the real work of leading ServiceNow and integration at scale. It's about creating </a:t>
            </a:r>
            <a:r>
              <a:rPr lang="en-US" sz="1550" dirty="0">
                <a:solidFill>
                  <a:srgbClr val="1B54DA"/>
                </a:solidFill>
                <a:latin typeface="Nobile" pitchFamily="34" charset="0"/>
                <a:ea typeface="Nobile" pitchFamily="34" charset="-122"/>
                <a:cs typeface="Nobile" pitchFamily="34" charset="-120"/>
              </a:rPr>
              <a:t>clarity in complexity</a:t>
            </a:r>
            <a:r>
              <a:rPr lang="en-US" sz="1550" dirty="0">
                <a:solidFill>
                  <a:srgbClr val="404155"/>
                </a:solidFill>
                <a:latin typeface="Nobile" pitchFamily="34" charset="0"/>
                <a:ea typeface="Nobile" pitchFamily="34" charset="-122"/>
                <a:cs typeface="Nobile" pitchFamily="34" charset="-120"/>
              </a:rPr>
              <a:t>, building </a:t>
            </a:r>
            <a:r>
              <a:rPr lang="en-US" sz="1550" dirty="0">
                <a:solidFill>
                  <a:srgbClr val="1B54DA"/>
                </a:solidFill>
                <a:latin typeface="Nobile" pitchFamily="34" charset="0"/>
                <a:ea typeface="Nobile" pitchFamily="34" charset="-122"/>
                <a:cs typeface="Nobile" pitchFamily="34" charset="-120"/>
              </a:rPr>
              <a:t>teams that learn and adapt</a:t>
            </a:r>
            <a:r>
              <a:rPr lang="en-US" sz="1550" dirty="0">
                <a:solidFill>
                  <a:srgbClr val="404155"/>
                </a:solidFill>
                <a:latin typeface="Nobile" pitchFamily="34" charset="0"/>
                <a:ea typeface="Nobile" pitchFamily="34" charset="-122"/>
                <a:cs typeface="Nobile" pitchFamily="34" charset="-120"/>
              </a:rPr>
              <a:t>, and turning powerful platforms into </a:t>
            </a:r>
            <a:r>
              <a:rPr lang="en-US" sz="1550" dirty="0">
                <a:solidFill>
                  <a:srgbClr val="1B54DA"/>
                </a:solidFill>
                <a:latin typeface="Nobile" pitchFamily="34" charset="0"/>
                <a:ea typeface="Nobile" pitchFamily="34" charset="-122"/>
                <a:cs typeface="Nobile" pitchFamily="34" charset="-120"/>
              </a:rPr>
              <a:t>sustainable competitive advantages</a:t>
            </a:r>
            <a:r>
              <a:rPr lang="en-US" sz="1550" dirty="0">
                <a:solidFill>
                  <a:srgbClr val="404155"/>
                </a:solidFill>
                <a:latin typeface="Nobile" pitchFamily="34" charset="0"/>
                <a:ea typeface="Nobile" pitchFamily="34" charset="-122"/>
                <a:cs typeface="Nobile" pitchFamily="34" charset="-120"/>
              </a:rPr>
              <a:t>.</a:t>
            </a:r>
            <a:endParaRPr lang="en-US" sz="1550" dirty="0"/>
          </a:p>
        </p:txBody>
      </p:sp>
      <p:sp>
        <p:nvSpPr>
          <p:cNvPr id="7" name="Text 4"/>
          <p:cNvSpPr/>
          <p:nvPr/>
        </p:nvSpPr>
        <p:spPr>
          <a:xfrm>
            <a:off x="793790" y="7047071"/>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technology is ready. The question is: Is your organization?</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3101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The Core Challenge</a:t>
            </a:r>
            <a:endParaRPr lang="en-US" sz="1950" dirty="0"/>
          </a:p>
        </p:txBody>
      </p:sp>
      <p:sp>
        <p:nvSpPr>
          <p:cNvPr id="3" name="Text 1"/>
          <p:cNvSpPr/>
          <p:nvPr/>
        </p:nvSpPr>
        <p:spPr>
          <a:xfrm>
            <a:off x="793790" y="2699623"/>
            <a:ext cx="930402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From Fragmentation to Orchestration</a:t>
            </a:r>
            <a:endParaRPr lang="en-US" sz="3900" dirty="0"/>
          </a:p>
        </p:txBody>
      </p:sp>
      <p:sp>
        <p:nvSpPr>
          <p:cNvPr id="4" name="Text 2"/>
          <p:cNvSpPr/>
          <p:nvPr/>
        </p:nvSpPr>
        <p:spPr>
          <a:xfrm>
            <a:off x="793790" y="3795951"/>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Enterprise organizations don't struggle with a lack of tools—they struggle with </a:t>
            </a:r>
            <a:r>
              <a:rPr lang="en-US" sz="1550" b="1" dirty="0">
                <a:solidFill>
                  <a:srgbClr val="404155"/>
                </a:solidFill>
                <a:latin typeface="Nobile" pitchFamily="34" charset="0"/>
                <a:ea typeface="Nobile" pitchFamily="34" charset="-122"/>
                <a:cs typeface="Nobile" pitchFamily="34" charset="-120"/>
              </a:rPr>
              <a:t>fragmentation, handoffs, and outcomes that don't connect back to the business</a:t>
            </a:r>
            <a:r>
              <a:rPr lang="en-US" sz="1550" dirty="0">
                <a:solidFill>
                  <a:srgbClr val="404155"/>
                </a:solidFill>
                <a:latin typeface="Nobile" pitchFamily="34" charset="0"/>
                <a:ea typeface="Nobile" pitchFamily="34" charset="-122"/>
                <a:cs typeface="Nobile" pitchFamily="34" charset="-120"/>
              </a:rPr>
              <a:t>.</a:t>
            </a:r>
            <a:endParaRPr lang="en-US" sz="1550" dirty="0"/>
          </a:p>
        </p:txBody>
      </p:sp>
      <p:sp>
        <p:nvSpPr>
          <p:cNvPr id="5" name="Text 3"/>
          <p:cNvSpPr/>
          <p:nvPr/>
        </p:nvSpPr>
        <p:spPr>
          <a:xfrm>
            <a:off x="793790" y="4927163"/>
            <a:ext cx="627935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Over the years, the pattern is clear: ServiceNow succeeds or fails based on one core decision.</a:t>
            </a:r>
            <a:endParaRPr lang="en-US" sz="1550" dirty="0"/>
          </a:p>
        </p:txBody>
      </p:sp>
      <p:sp>
        <p:nvSpPr>
          <p:cNvPr id="6" name="Text 4"/>
          <p:cNvSpPr/>
          <p:nvPr/>
        </p:nvSpPr>
        <p:spPr>
          <a:xfrm>
            <a:off x="7564874" y="3795951"/>
            <a:ext cx="6279356"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Is it treated as a </a:t>
            </a:r>
            <a:r>
              <a:rPr lang="en-US" sz="1550" b="1" dirty="0">
                <a:solidFill>
                  <a:srgbClr val="404155"/>
                </a:solidFill>
                <a:latin typeface="Nobile" pitchFamily="34" charset="0"/>
                <a:ea typeface="Nobile" pitchFamily="34" charset="-122"/>
                <a:cs typeface="Nobile" pitchFamily="34" charset="-120"/>
              </a:rPr>
              <a:t>ticketing platform</a:t>
            </a:r>
            <a:r>
              <a:rPr lang="en-US" sz="1550" dirty="0">
                <a:solidFill>
                  <a:srgbClr val="404155"/>
                </a:solidFill>
                <a:latin typeface="Nobile" pitchFamily="34" charset="0"/>
                <a:ea typeface="Nobile" pitchFamily="34" charset="-122"/>
                <a:cs typeface="Nobile" pitchFamily="34" charset="-120"/>
              </a:rPr>
              <a:t> that processes requests?</a:t>
            </a:r>
            <a:endParaRPr lang="en-US" sz="1550" dirty="0"/>
          </a:p>
        </p:txBody>
      </p:sp>
      <p:sp>
        <p:nvSpPr>
          <p:cNvPr id="7" name="Text 5"/>
          <p:cNvSpPr/>
          <p:nvPr/>
        </p:nvSpPr>
        <p:spPr>
          <a:xfrm>
            <a:off x="7564874" y="4292084"/>
            <a:ext cx="627935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Or as a </a:t>
            </a:r>
            <a:r>
              <a:rPr lang="en-US" sz="1550" b="1" dirty="0">
                <a:solidFill>
                  <a:srgbClr val="404155"/>
                </a:solidFill>
                <a:latin typeface="Nobile" pitchFamily="34" charset="0"/>
                <a:ea typeface="Nobile" pitchFamily="34" charset="-122"/>
                <a:cs typeface="Nobile" pitchFamily="34" charset="-120"/>
              </a:rPr>
              <a:t>product-driven orchestration layer</a:t>
            </a:r>
            <a:r>
              <a:rPr lang="en-US" sz="1550" dirty="0">
                <a:solidFill>
                  <a:srgbClr val="404155"/>
                </a:solidFill>
                <a:latin typeface="Nobile" pitchFamily="34" charset="0"/>
                <a:ea typeface="Nobile" pitchFamily="34" charset="-122"/>
                <a:cs typeface="Nobile" pitchFamily="34" charset="-120"/>
              </a:rPr>
              <a:t> that sits at the heart of the enterprise?</a:t>
            </a:r>
            <a:endParaRPr lang="en-US" sz="1550" dirty="0"/>
          </a:p>
        </p:txBody>
      </p:sp>
      <p:sp>
        <p:nvSpPr>
          <p:cNvPr id="8" name="Text 6"/>
          <p:cNvSpPr/>
          <p:nvPr/>
        </p:nvSpPr>
        <p:spPr>
          <a:xfrm>
            <a:off x="7564874" y="5105757"/>
            <a:ext cx="627935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distinction matters deeply for leaders responsible for ServiceNow and integrations.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488996"/>
            <a:ext cx="11665029"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The Shift from Platform Ownership to Outcome Ownership</a:t>
            </a:r>
            <a:endParaRPr lang="en-US" sz="3100" dirty="0"/>
          </a:p>
        </p:txBody>
      </p:sp>
      <p:sp>
        <p:nvSpPr>
          <p:cNvPr id="3" name="Shape 1"/>
          <p:cNvSpPr/>
          <p:nvPr/>
        </p:nvSpPr>
        <p:spPr>
          <a:xfrm>
            <a:off x="793790" y="2381964"/>
            <a:ext cx="6422231" cy="3500199"/>
          </a:xfrm>
          <a:prstGeom prst="roundRect">
            <a:avLst>
              <a:gd name="adj" fmla="val 2382"/>
            </a:avLst>
          </a:prstGeom>
          <a:solidFill>
            <a:srgbClr val="D2DDF9"/>
          </a:solidFill>
          <a:ln w="7620">
            <a:solidFill>
              <a:srgbClr val="B8C3DF"/>
            </a:solidFill>
            <a:prstDash val="solid"/>
          </a:ln>
        </p:spPr>
        <p:txBody>
          <a:bodyPr/>
          <a:lstStyle/>
          <a:p>
            <a:endParaRPr lang="en-US"/>
          </a:p>
        </p:txBody>
      </p:sp>
      <p:sp>
        <p:nvSpPr>
          <p:cNvPr id="4" name="Shape 2"/>
          <p:cNvSpPr/>
          <p:nvPr/>
        </p:nvSpPr>
        <p:spPr>
          <a:xfrm>
            <a:off x="999768" y="2587943"/>
            <a:ext cx="595313" cy="595313"/>
          </a:xfrm>
          <a:prstGeom prst="roundRect">
            <a:avLst>
              <a:gd name="adj" fmla="val 15358451"/>
            </a:avLst>
          </a:prstGeom>
          <a:solidFill>
            <a:srgbClr val="1B54DA"/>
          </a:solidFill>
          <a:ln/>
        </p:spPr>
        <p:txBody>
          <a:bodyPr/>
          <a:lstStyle/>
          <a:p>
            <a:endParaRPr 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2751534"/>
            <a:ext cx="267891" cy="267891"/>
          </a:xfrm>
          <a:prstGeom prst="rect">
            <a:avLst/>
          </a:prstGeom>
        </p:spPr>
      </p:pic>
      <p:sp>
        <p:nvSpPr>
          <p:cNvPr id="6" name="Text 3"/>
          <p:cNvSpPr/>
          <p:nvPr/>
        </p:nvSpPr>
        <p:spPr>
          <a:xfrm>
            <a:off x="999768" y="3381613"/>
            <a:ext cx="255877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What Doesn't Matter</a:t>
            </a:r>
            <a:endParaRPr lang="en-US" sz="1950" dirty="0"/>
          </a:p>
        </p:txBody>
      </p:sp>
      <p:sp>
        <p:nvSpPr>
          <p:cNvPr id="7" name="Text 4"/>
          <p:cNvSpPr/>
          <p:nvPr/>
        </p:nvSpPr>
        <p:spPr>
          <a:xfrm>
            <a:off x="999768" y="3810833"/>
            <a:ext cx="601027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Number of workflows deployed</a:t>
            </a:r>
            <a:endParaRPr lang="en-US" sz="1550" dirty="0"/>
          </a:p>
        </p:txBody>
      </p:sp>
      <p:sp>
        <p:nvSpPr>
          <p:cNvPr id="8" name="Text 5"/>
          <p:cNvSpPr/>
          <p:nvPr/>
        </p:nvSpPr>
        <p:spPr>
          <a:xfrm>
            <a:off x="999768" y="4197787"/>
            <a:ext cx="601027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Tickets closed per day</a:t>
            </a:r>
            <a:endParaRPr lang="en-US" sz="1550" dirty="0"/>
          </a:p>
        </p:txBody>
      </p:sp>
      <p:sp>
        <p:nvSpPr>
          <p:cNvPr id="9" name="Text 6"/>
          <p:cNvSpPr/>
          <p:nvPr/>
        </p:nvSpPr>
        <p:spPr>
          <a:xfrm>
            <a:off x="999768" y="4584740"/>
            <a:ext cx="601027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Integrations completed</a:t>
            </a:r>
            <a:endParaRPr lang="en-US" sz="1550" dirty="0"/>
          </a:p>
        </p:txBody>
      </p:sp>
      <p:sp>
        <p:nvSpPr>
          <p:cNvPr id="10" name="Shape 7"/>
          <p:cNvSpPr/>
          <p:nvPr/>
        </p:nvSpPr>
        <p:spPr>
          <a:xfrm>
            <a:off x="7414379" y="2381964"/>
            <a:ext cx="6422231" cy="3500199"/>
          </a:xfrm>
          <a:prstGeom prst="roundRect">
            <a:avLst>
              <a:gd name="adj" fmla="val 2382"/>
            </a:avLst>
          </a:prstGeom>
          <a:solidFill>
            <a:srgbClr val="D2DDF9"/>
          </a:solidFill>
          <a:ln w="7620">
            <a:solidFill>
              <a:srgbClr val="B8C3DF"/>
            </a:solidFill>
            <a:prstDash val="solid"/>
          </a:ln>
        </p:spPr>
        <p:txBody>
          <a:bodyPr/>
          <a:lstStyle/>
          <a:p>
            <a:endParaRPr lang="en-US"/>
          </a:p>
        </p:txBody>
      </p:sp>
      <p:sp>
        <p:nvSpPr>
          <p:cNvPr id="11" name="Shape 8"/>
          <p:cNvSpPr/>
          <p:nvPr/>
        </p:nvSpPr>
        <p:spPr>
          <a:xfrm>
            <a:off x="7620357" y="2587943"/>
            <a:ext cx="595313" cy="595313"/>
          </a:xfrm>
          <a:prstGeom prst="roundRect">
            <a:avLst>
              <a:gd name="adj" fmla="val 15358451"/>
            </a:avLst>
          </a:prstGeom>
          <a:solidFill>
            <a:srgbClr val="1B54DA"/>
          </a:solidFill>
          <a:ln/>
        </p:spPr>
        <p:txBody>
          <a:bodyPr/>
          <a:lstStyle/>
          <a:p>
            <a:endParaRPr lang="en-US"/>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068" y="2751534"/>
            <a:ext cx="267891" cy="267891"/>
          </a:xfrm>
          <a:prstGeom prst="rect">
            <a:avLst/>
          </a:prstGeom>
        </p:spPr>
      </p:pic>
      <p:sp>
        <p:nvSpPr>
          <p:cNvPr id="13" name="Text 9"/>
          <p:cNvSpPr/>
          <p:nvPr/>
        </p:nvSpPr>
        <p:spPr>
          <a:xfrm>
            <a:off x="7620357" y="3381613"/>
            <a:ext cx="269640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What Defines Success</a:t>
            </a:r>
            <a:endParaRPr lang="en-US" sz="1950" dirty="0"/>
          </a:p>
        </p:txBody>
      </p:sp>
      <p:sp>
        <p:nvSpPr>
          <p:cNvPr id="14" name="Text 10"/>
          <p:cNvSpPr/>
          <p:nvPr/>
        </p:nvSpPr>
        <p:spPr>
          <a:xfrm>
            <a:off x="7620357" y="3810833"/>
            <a:ext cx="601027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Improved customer experience</a:t>
            </a:r>
            <a:endParaRPr lang="en-US" sz="1550" dirty="0"/>
          </a:p>
        </p:txBody>
      </p:sp>
      <p:sp>
        <p:nvSpPr>
          <p:cNvPr id="15" name="Text 11"/>
          <p:cNvSpPr/>
          <p:nvPr/>
        </p:nvSpPr>
        <p:spPr>
          <a:xfrm>
            <a:off x="7620357" y="4197787"/>
            <a:ext cx="601027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Reduced manual effort</a:t>
            </a:r>
            <a:endParaRPr lang="en-US" sz="1550" dirty="0"/>
          </a:p>
        </p:txBody>
      </p:sp>
      <p:sp>
        <p:nvSpPr>
          <p:cNvPr id="16" name="Text 12"/>
          <p:cNvSpPr/>
          <p:nvPr/>
        </p:nvSpPr>
        <p:spPr>
          <a:xfrm>
            <a:off x="7620357" y="4584740"/>
            <a:ext cx="601027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Faster recovery and resolution</a:t>
            </a:r>
            <a:endParaRPr lang="en-US" sz="1550" dirty="0"/>
          </a:p>
        </p:txBody>
      </p:sp>
      <p:sp>
        <p:nvSpPr>
          <p:cNvPr id="17" name="Text 13"/>
          <p:cNvSpPr/>
          <p:nvPr/>
        </p:nvSpPr>
        <p:spPr>
          <a:xfrm>
            <a:off x="7620357" y="4971693"/>
            <a:ext cx="601027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Lower operational cost</a:t>
            </a:r>
            <a:endParaRPr lang="en-US" sz="1550" dirty="0"/>
          </a:p>
        </p:txBody>
      </p:sp>
      <p:sp>
        <p:nvSpPr>
          <p:cNvPr id="18" name="Text 14"/>
          <p:cNvSpPr/>
          <p:nvPr/>
        </p:nvSpPr>
        <p:spPr>
          <a:xfrm>
            <a:off x="7620357" y="5358646"/>
            <a:ext cx="601027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Higher reliability across services</a:t>
            </a:r>
            <a:endParaRPr lang="en-US" sz="1550" dirty="0"/>
          </a:p>
        </p:txBody>
      </p:sp>
      <p:sp>
        <p:nvSpPr>
          <p:cNvPr id="19" name="Text 15"/>
          <p:cNvSpPr/>
          <p:nvPr/>
        </p:nvSpPr>
        <p:spPr>
          <a:xfrm>
            <a:off x="793790" y="610540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effective ServiceNow leaders measure outcomes, not activities. Owning outcomes requires tight alignment between </a:t>
            </a:r>
            <a:r>
              <a:rPr lang="en-US" sz="1550" dirty="0">
                <a:solidFill>
                  <a:srgbClr val="1B54DA"/>
                </a:solidFill>
                <a:latin typeface="Nobile" pitchFamily="34" charset="0"/>
                <a:ea typeface="Nobile" pitchFamily="34" charset="-122"/>
                <a:cs typeface="Nobile" pitchFamily="34" charset="-120"/>
              </a:rPr>
              <a:t>business priorities, ServiceNow capabilities, and the integration ecosystem</a:t>
            </a:r>
            <a:r>
              <a:rPr lang="en-US" sz="1550" dirty="0">
                <a:solidFill>
                  <a:srgbClr val="404155"/>
                </a:solidFill>
                <a:latin typeface="Nobile" pitchFamily="34" charset="0"/>
                <a:ea typeface="Nobile" pitchFamily="34" charset="-122"/>
                <a:cs typeface="Nobile" pitchFamily="34" charset="-120"/>
              </a:rPr>
              <a:t>. The platform becomes the means, not the end.</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394240" y="858679"/>
            <a:ext cx="9016960" cy="460415"/>
          </a:xfrm>
          <a:prstGeom prst="rect">
            <a:avLst/>
          </a:prstGeom>
          <a:noFill/>
          <a:ln/>
        </p:spPr>
        <p:txBody>
          <a:bodyPr wrap="none" lIns="0" tIns="0" rIns="0" bIns="0" rtlCol="0" anchor="t"/>
          <a:lstStyle/>
          <a:p>
            <a:pPr marL="0" indent="0" algn="l">
              <a:lnSpc>
                <a:spcPts val="3600"/>
              </a:lnSpc>
              <a:buNone/>
            </a:pPr>
            <a:r>
              <a:rPr lang="en-US" sz="2900" dirty="0">
                <a:solidFill>
                  <a:srgbClr val="1B1B27"/>
                </a:solidFill>
                <a:latin typeface="Alexandria" pitchFamily="34" charset="0"/>
                <a:ea typeface="Alexandria" pitchFamily="34" charset="-122"/>
                <a:cs typeface="Alexandria" pitchFamily="34" charset="-120"/>
              </a:rPr>
              <a:t>ServiceNow as the Enterprise Orchestration Layer</a:t>
            </a:r>
            <a:endParaRPr lang="en-US" sz="2900" dirty="0"/>
          </a:p>
        </p:txBody>
      </p:sp>
      <p:sp>
        <p:nvSpPr>
          <p:cNvPr id="4" name="Text 1"/>
          <p:cNvSpPr/>
          <p:nvPr/>
        </p:nvSpPr>
        <p:spPr>
          <a:xfrm>
            <a:off x="4394240" y="1595318"/>
            <a:ext cx="9499521" cy="589359"/>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When positioned correctly, ServiceNow becomes the connective tissue of the entire enterprise—not just another tool in the stack.</a:t>
            </a:r>
            <a:endParaRPr lang="en-US" sz="1450" dirty="0"/>
          </a:p>
        </p:txBody>
      </p:sp>
      <p:sp>
        <p:nvSpPr>
          <p:cNvPr id="5" name="Shape 2"/>
          <p:cNvSpPr/>
          <p:nvPr/>
        </p:nvSpPr>
        <p:spPr>
          <a:xfrm>
            <a:off x="4394240" y="2391847"/>
            <a:ext cx="9499521" cy="1106686"/>
          </a:xfrm>
          <a:prstGeom prst="roundRect">
            <a:avLst>
              <a:gd name="adj" fmla="val 9915"/>
            </a:avLst>
          </a:prstGeom>
          <a:solidFill>
            <a:srgbClr val="F9F9FF"/>
          </a:solidFill>
          <a:ln w="22860">
            <a:solidFill>
              <a:srgbClr val="B8C3DF"/>
            </a:solidFill>
            <a:prstDash val="solid"/>
          </a:ln>
        </p:spPr>
        <p:txBody>
          <a:bodyPr/>
          <a:lstStyle/>
          <a:p>
            <a:endParaRPr lang="en-US"/>
          </a:p>
        </p:txBody>
      </p:sp>
      <p:sp>
        <p:nvSpPr>
          <p:cNvPr id="6" name="Shape 3"/>
          <p:cNvSpPr/>
          <p:nvPr/>
        </p:nvSpPr>
        <p:spPr>
          <a:xfrm>
            <a:off x="4371380" y="2391847"/>
            <a:ext cx="91440" cy="1106686"/>
          </a:xfrm>
          <a:prstGeom prst="roundRect">
            <a:avLst>
              <a:gd name="adj" fmla="val 84588"/>
            </a:avLst>
          </a:prstGeom>
          <a:solidFill>
            <a:srgbClr val="1B54DA"/>
          </a:solidFill>
          <a:ln/>
        </p:spPr>
        <p:txBody>
          <a:bodyPr/>
          <a:lstStyle/>
          <a:p>
            <a:endParaRPr lang="en-US"/>
          </a:p>
        </p:txBody>
      </p:sp>
      <p:sp>
        <p:nvSpPr>
          <p:cNvPr id="7" name="Text 4"/>
          <p:cNvSpPr/>
          <p:nvPr/>
        </p:nvSpPr>
        <p:spPr>
          <a:xfrm>
            <a:off x="4669750" y="2598777"/>
            <a:ext cx="2301954" cy="287655"/>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The Front Door</a:t>
            </a:r>
            <a:endParaRPr lang="en-US" sz="1800" dirty="0"/>
          </a:p>
        </p:txBody>
      </p:sp>
      <p:sp>
        <p:nvSpPr>
          <p:cNvPr id="8" name="Text 5"/>
          <p:cNvSpPr/>
          <p:nvPr/>
        </p:nvSpPr>
        <p:spPr>
          <a:xfrm>
            <a:off x="4669750" y="2996922"/>
            <a:ext cx="9017079" cy="294680"/>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Single point of entry for customers, employees, and partners to request work and access services</a:t>
            </a:r>
            <a:endParaRPr lang="en-US" sz="1450" dirty="0"/>
          </a:p>
        </p:txBody>
      </p:sp>
      <p:sp>
        <p:nvSpPr>
          <p:cNvPr id="9" name="Shape 6"/>
          <p:cNvSpPr/>
          <p:nvPr/>
        </p:nvSpPr>
        <p:spPr>
          <a:xfrm>
            <a:off x="4394240" y="3682603"/>
            <a:ext cx="9499521" cy="1106686"/>
          </a:xfrm>
          <a:prstGeom prst="roundRect">
            <a:avLst>
              <a:gd name="adj" fmla="val 9915"/>
            </a:avLst>
          </a:prstGeom>
          <a:solidFill>
            <a:srgbClr val="F9F9FF"/>
          </a:solidFill>
          <a:ln w="22860">
            <a:solidFill>
              <a:srgbClr val="B8C3DF"/>
            </a:solidFill>
            <a:prstDash val="solid"/>
          </a:ln>
        </p:spPr>
        <p:txBody>
          <a:bodyPr/>
          <a:lstStyle/>
          <a:p>
            <a:endParaRPr lang="en-US"/>
          </a:p>
        </p:txBody>
      </p:sp>
      <p:sp>
        <p:nvSpPr>
          <p:cNvPr id="10" name="Shape 7"/>
          <p:cNvSpPr/>
          <p:nvPr/>
        </p:nvSpPr>
        <p:spPr>
          <a:xfrm>
            <a:off x="4371380" y="3682603"/>
            <a:ext cx="91440" cy="1106686"/>
          </a:xfrm>
          <a:prstGeom prst="roundRect">
            <a:avLst>
              <a:gd name="adj" fmla="val 84588"/>
            </a:avLst>
          </a:prstGeom>
          <a:solidFill>
            <a:srgbClr val="1B54DA"/>
          </a:solidFill>
          <a:ln/>
        </p:spPr>
        <p:txBody>
          <a:bodyPr/>
          <a:lstStyle/>
          <a:p>
            <a:endParaRPr lang="en-US"/>
          </a:p>
        </p:txBody>
      </p:sp>
      <p:sp>
        <p:nvSpPr>
          <p:cNvPr id="11" name="Text 8"/>
          <p:cNvSpPr/>
          <p:nvPr/>
        </p:nvSpPr>
        <p:spPr>
          <a:xfrm>
            <a:off x="4669750" y="3889534"/>
            <a:ext cx="2440067" cy="287655"/>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The Workflow Engine</a:t>
            </a:r>
            <a:endParaRPr lang="en-US" sz="1800" dirty="0"/>
          </a:p>
        </p:txBody>
      </p:sp>
      <p:sp>
        <p:nvSpPr>
          <p:cNvPr id="12" name="Text 9"/>
          <p:cNvSpPr/>
          <p:nvPr/>
        </p:nvSpPr>
        <p:spPr>
          <a:xfrm>
            <a:off x="4669750" y="4287679"/>
            <a:ext cx="9017079" cy="294680"/>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Intelligent automation that routes, prioritizes, and executes processes without manual intervention</a:t>
            </a:r>
            <a:endParaRPr lang="en-US" sz="1450" dirty="0"/>
          </a:p>
        </p:txBody>
      </p:sp>
      <p:sp>
        <p:nvSpPr>
          <p:cNvPr id="13" name="Shape 10"/>
          <p:cNvSpPr/>
          <p:nvPr/>
        </p:nvSpPr>
        <p:spPr>
          <a:xfrm>
            <a:off x="4394240" y="4973360"/>
            <a:ext cx="9499521" cy="1106686"/>
          </a:xfrm>
          <a:prstGeom prst="roundRect">
            <a:avLst>
              <a:gd name="adj" fmla="val 9915"/>
            </a:avLst>
          </a:prstGeom>
          <a:solidFill>
            <a:srgbClr val="F9F9FF"/>
          </a:solidFill>
          <a:ln w="22860">
            <a:solidFill>
              <a:srgbClr val="B8C3DF"/>
            </a:solidFill>
            <a:prstDash val="solid"/>
          </a:ln>
        </p:spPr>
        <p:txBody>
          <a:bodyPr/>
          <a:lstStyle/>
          <a:p>
            <a:endParaRPr lang="en-US"/>
          </a:p>
        </p:txBody>
      </p:sp>
      <p:sp>
        <p:nvSpPr>
          <p:cNvPr id="14" name="Shape 11"/>
          <p:cNvSpPr/>
          <p:nvPr/>
        </p:nvSpPr>
        <p:spPr>
          <a:xfrm>
            <a:off x="4371380" y="4973360"/>
            <a:ext cx="91440" cy="1106686"/>
          </a:xfrm>
          <a:prstGeom prst="roundRect">
            <a:avLst>
              <a:gd name="adj" fmla="val 84588"/>
            </a:avLst>
          </a:prstGeom>
          <a:solidFill>
            <a:srgbClr val="1B54DA"/>
          </a:solidFill>
          <a:ln/>
        </p:spPr>
        <p:txBody>
          <a:bodyPr/>
          <a:lstStyle/>
          <a:p>
            <a:endParaRPr lang="en-US"/>
          </a:p>
        </p:txBody>
      </p:sp>
      <p:sp>
        <p:nvSpPr>
          <p:cNvPr id="15" name="Text 12"/>
          <p:cNvSpPr/>
          <p:nvPr/>
        </p:nvSpPr>
        <p:spPr>
          <a:xfrm>
            <a:off x="4669750" y="5180290"/>
            <a:ext cx="2479477" cy="287655"/>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The System of Record</a:t>
            </a:r>
            <a:endParaRPr lang="en-US" sz="1800" dirty="0"/>
          </a:p>
        </p:txBody>
      </p:sp>
      <p:sp>
        <p:nvSpPr>
          <p:cNvPr id="16" name="Text 13"/>
          <p:cNvSpPr/>
          <p:nvPr/>
        </p:nvSpPr>
        <p:spPr>
          <a:xfrm>
            <a:off x="4669750" y="5578435"/>
            <a:ext cx="9017079" cy="294680"/>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Governed repository for services, assets, commitments, and operational history</a:t>
            </a:r>
            <a:endParaRPr lang="en-US" sz="1450" dirty="0"/>
          </a:p>
        </p:txBody>
      </p:sp>
      <p:sp>
        <p:nvSpPr>
          <p:cNvPr id="17" name="Shape 14"/>
          <p:cNvSpPr/>
          <p:nvPr/>
        </p:nvSpPr>
        <p:spPr>
          <a:xfrm>
            <a:off x="4394240" y="6264116"/>
            <a:ext cx="9499521" cy="1106686"/>
          </a:xfrm>
          <a:prstGeom prst="roundRect">
            <a:avLst>
              <a:gd name="adj" fmla="val 9915"/>
            </a:avLst>
          </a:prstGeom>
          <a:solidFill>
            <a:srgbClr val="F9F9FF"/>
          </a:solidFill>
          <a:ln w="22860">
            <a:solidFill>
              <a:srgbClr val="B8C3DF"/>
            </a:solidFill>
            <a:prstDash val="solid"/>
          </a:ln>
        </p:spPr>
        <p:txBody>
          <a:bodyPr/>
          <a:lstStyle/>
          <a:p>
            <a:endParaRPr lang="en-US"/>
          </a:p>
        </p:txBody>
      </p:sp>
      <p:sp>
        <p:nvSpPr>
          <p:cNvPr id="18" name="Shape 15"/>
          <p:cNvSpPr/>
          <p:nvPr/>
        </p:nvSpPr>
        <p:spPr>
          <a:xfrm>
            <a:off x="4371380" y="6264116"/>
            <a:ext cx="91440" cy="1106686"/>
          </a:xfrm>
          <a:prstGeom prst="roundRect">
            <a:avLst>
              <a:gd name="adj" fmla="val 84588"/>
            </a:avLst>
          </a:prstGeom>
          <a:solidFill>
            <a:srgbClr val="1B54DA"/>
          </a:solidFill>
          <a:ln/>
        </p:spPr>
        <p:txBody>
          <a:bodyPr/>
          <a:lstStyle/>
          <a:p>
            <a:endParaRPr lang="en-US"/>
          </a:p>
        </p:txBody>
      </p:sp>
      <p:sp>
        <p:nvSpPr>
          <p:cNvPr id="19" name="Text 16"/>
          <p:cNvSpPr/>
          <p:nvPr/>
        </p:nvSpPr>
        <p:spPr>
          <a:xfrm>
            <a:off x="4669750" y="6471047"/>
            <a:ext cx="2706648" cy="287655"/>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The Orchestration Layer</a:t>
            </a:r>
            <a:endParaRPr lang="en-US" sz="1800" dirty="0"/>
          </a:p>
        </p:txBody>
      </p:sp>
      <p:sp>
        <p:nvSpPr>
          <p:cNvPr id="20" name="Text 17"/>
          <p:cNvSpPr/>
          <p:nvPr/>
        </p:nvSpPr>
        <p:spPr>
          <a:xfrm>
            <a:off x="4669750" y="6869192"/>
            <a:ext cx="9017079" cy="294680"/>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Coordination hub that connects and choreographs work across all execution systems</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882259"/>
            <a:ext cx="918793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Where ITSM, CSM, and FSM Converge</a:t>
            </a:r>
            <a:endParaRPr lang="en-US" sz="3900" dirty="0"/>
          </a:p>
        </p:txBody>
      </p:sp>
      <p:sp>
        <p:nvSpPr>
          <p:cNvPr id="3" name="Text 1"/>
          <p:cNvSpPr/>
          <p:nvPr/>
        </p:nvSpPr>
        <p:spPr>
          <a:xfrm>
            <a:off x="793790" y="299835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ITSM</a:t>
            </a:r>
            <a:endParaRPr lang="en-US" sz="1950" dirty="0"/>
          </a:p>
        </p:txBody>
      </p:sp>
      <p:sp>
        <p:nvSpPr>
          <p:cNvPr id="4" name="Text 2"/>
          <p:cNvSpPr/>
          <p:nvPr/>
        </p:nvSpPr>
        <p:spPr>
          <a:xfrm>
            <a:off x="793790" y="3506867"/>
            <a:ext cx="3979664"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Operational Stability</a:t>
            </a:r>
            <a:endParaRPr lang="en-US" sz="1550" dirty="0"/>
          </a:p>
        </p:txBody>
      </p:sp>
      <p:sp>
        <p:nvSpPr>
          <p:cNvPr id="5" name="Text 3"/>
          <p:cNvSpPr/>
          <p:nvPr/>
        </p:nvSpPr>
        <p:spPr>
          <a:xfrm>
            <a:off x="793790" y="4003000"/>
            <a:ext cx="397966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Provides controlled change management, incident resolution, and service continuity that keeps systems running reliably</a:t>
            </a:r>
            <a:endParaRPr lang="en-US" sz="1550" dirty="0"/>
          </a:p>
        </p:txBody>
      </p:sp>
      <p:sp>
        <p:nvSpPr>
          <p:cNvPr id="6" name="Text 4"/>
          <p:cNvSpPr/>
          <p:nvPr/>
        </p:nvSpPr>
        <p:spPr>
          <a:xfrm>
            <a:off x="5265182" y="299835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CSM</a:t>
            </a:r>
            <a:endParaRPr lang="en-US" sz="1950" dirty="0"/>
          </a:p>
        </p:txBody>
      </p:sp>
      <p:sp>
        <p:nvSpPr>
          <p:cNvPr id="7" name="Text 5"/>
          <p:cNvSpPr/>
          <p:nvPr/>
        </p:nvSpPr>
        <p:spPr>
          <a:xfrm>
            <a:off x="5265182" y="3506867"/>
            <a:ext cx="3979664"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Differentiated Experiences</a:t>
            </a:r>
            <a:endParaRPr lang="en-US" sz="1550" dirty="0"/>
          </a:p>
        </p:txBody>
      </p:sp>
      <p:sp>
        <p:nvSpPr>
          <p:cNvPr id="8" name="Text 6"/>
          <p:cNvSpPr/>
          <p:nvPr/>
        </p:nvSpPr>
        <p:spPr>
          <a:xfrm>
            <a:off x="5265182" y="4003000"/>
            <a:ext cx="397966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Enables tailored customer journeys across service tiers with personalized workflows and SLA management</a:t>
            </a:r>
            <a:endParaRPr lang="en-US" sz="1550" dirty="0"/>
          </a:p>
        </p:txBody>
      </p:sp>
      <p:sp>
        <p:nvSpPr>
          <p:cNvPr id="9" name="Text 7"/>
          <p:cNvSpPr/>
          <p:nvPr/>
        </p:nvSpPr>
        <p:spPr>
          <a:xfrm>
            <a:off x="9736574" y="299835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FSM</a:t>
            </a:r>
            <a:endParaRPr lang="en-US" sz="1950" dirty="0"/>
          </a:p>
        </p:txBody>
      </p:sp>
      <p:sp>
        <p:nvSpPr>
          <p:cNvPr id="10" name="Text 8"/>
          <p:cNvSpPr/>
          <p:nvPr/>
        </p:nvSpPr>
        <p:spPr>
          <a:xfrm>
            <a:off x="9736574" y="3506867"/>
            <a:ext cx="4115038"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Physical Execution</a:t>
            </a:r>
            <a:endParaRPr lang="en-US" sz="1550" dirty="0"/>
          </a:p>
        </p:txBody>
      </p:sp>
      <p:sp>
        <p:nvSpPr>
          <p:cNvPr id="11" name="Text 9"/>
          <p:cNvSpPr/>
          <p:nvPr/>
        </p:nvSpPr>
        <p:spPr>
          <a:xfrm>
            <a:off x="9736574" y="4003000"/>
            <a:ext cx="4115038"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Connects digital workflows to real-world assets, field teams, and service delivery at customer locations</a:t>
            </a:r>
            <a:endParaRPr lang="en-US" sz="1550" dirty="0"/>
          </a:p>
        </p:txBody>
      </p:sp>
      <p:sp>
        <p:nvSpPr>
          <p:cNvPr id="12" name="Shape 10"/>
          <p:cNvSpPr/>
          <p:nvPr/>
        </p:nvSpPr>
        <p:spPr>
          <a:xfrm>
            <a:off x="793790" y="5456604"/>
            <a:ext cx="13042821" cy="32385"/>
          </a:xfrm>
          <a:prstGeom prst="rect">
            <a:avLst/>
          </a:prstGeom>
          <a:solidFill>
            <a:srgbClr val="404155">
              <a:alpha val="50000"/>
            </a:srgbClr>
          </a:solidFill>
          <a:ln/>
        </p:spPr>
        <p:txBody>
          <a:bodyPr/>
          <a:lstStyle/>
          <a:p>
            <a:endParaRPr lang="en-US"/>
          </a:p>
        </p:txBody>
      </p:sp>
      <p:sp>
        <p:nvSpPr>
          <p:cNvPr id="13" name="Text 11"/>
          <p:cNvSpPr/>
          <p:nvPr/>
        </p:nvSpPr>
        <p:spPr>
          <a:xfrm>
            <a:off x="793790" y="571214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value is not in any single module—it's in the </a:t>
            </a:r>
            <a:r>
              <a:rPr lang="en-US" sz="1550" b="1" dirty="0">
                <a:solidFill>
                  <a:srgbClr val="404155"/>
                </a:solidFill>
                <a:latin typeface="Nobile" pitchFamily="34" charset="0"/>
                <a:ea typeface="Nobile" pitchFamily="34" charset="-122"/>
                <a:cs typeface="Nobile" pitchFamily="34" charset="-120"/>
              </a:rPr>
              <a:t>end-to-end flow</a:t>
            </a:r>
            <a:r>
              <a:rPr lang="en-US" sz="1550" dirty="0">
                <a:solidFill>
                  <a:srgbClr val="404155"/>
                </a:solidFill>
                <a:latin typeface="Nobile" pitchFamily="34" charset="0"/>
                <a:ea typeface="Nobile" pitchFamily="34" charset="-122"/>
                <a:cs typeface="Nobile" pitchFamily="34" charset="-120"/>
              </a:rPr>
              <a:t>. When these capabilities work together, ServiceNow transforms from a set of tools into a unified service delivery platform.</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32711" y="574953"/>
            <a:ext cx="9507379" cy="1144905"/>
          </a:xfrm>
          <a:prstGeom prst="rect">
            <a:avLst/>
          </a:prstGeom>
          <a:noFill/>
          <a:ln/>
        </p:spPr>
        <p:txBody>
          <a:bodyPr wrap="square" lIns="0" tIns="0" rIns="0" bIns="0" rtlCol="0" anchor="t"/>
          <a:lstStyle/>
          <a:p>
            <a:pPr marL="0" indent="0" algn="l">
              <a:lnSpc>
                <a:spcPts val="4500"/>
              </a:lnSpc>
              <a:buNone/>
            </a:pPr>
            <a:r>
              <a:rPr lang="en-US" sz="3600" dirty="0">
                <a:solidFill>
                  <a:srgbClr val="1B1B27"/>
                </a:solidFill>
                <a:latin typeface="Alexandria" pitchFamily="34" charset="0"/>
                <a:ea typeface="Alexandria" pitchFamily="34" charset="-122"/>
                <a:cs typeface="Alexandria" pitchFamily="34" charset="-120"/>
              </a:rPr>
              <a:t>Designing for Customer Experience Across Service Tiers</a:t>
            </a:r>
            <a:endParaRPr lang="en-US" sz="3600" dirty="0"/>
          </a:p>
        </p:txBody>
      </p:sp>
      <p:sp>
        <p:nvSpPr>
          <p:cNvPr id="4" name="Text 1"/>
          <p:cNvSpPr/>
          <p:nvPr/>
        </p:nvSpPr>
        <p:spPr>
          <a:xfrm>
            <a:off x="732711" y="1994535"/>
            <a:ext cx="9507379" cy="586264"/>
          </a:xfrm>
          <a:prstGeom prst="rect">
            <a:avLst/>
          </a:prstGeom>
          <a:noFill/>
          <a:ln/>
        </p:spPr>
        <p:txBody>
          <a:bodyPr wrap="squar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Modern service organizations must support multiple experience tiers simultaneously. Each tier serves a different need, and ServiceNow enables this when workflows are designed intentionally.</a:t>
            </a:r>
            <a:endParaRPr lang="en-US" sz="1400" dirty="0"/>
          </a:p>
        </p:txBody>
      </p:sp>
      <p:pic>
        <p:nvPicPr>
          <p:cNvPr id="5" name="Image 1" descr="preencoded.png"/>
          <p:cNvPicPr>
            <a:picLocks noChangeAspect="1"/>
          </p:cNvPicPr>
          <p:nvPr/>
        </p:nvPicPr>
        <p:blipFill>
          <a:blip r:embed="rId4"/>
          <a:stretch>
            <a:fillRect/>
          </a:stretch>
        </p:blipFill>
        <p:spPr>
          <a:xfrm>
            <a:off x="732711" y="2786777"/>
            <a:ext cx="915948" cy="1099066"/>
          </a:xfrm>
          <a:prstGeom prst="rect">
            <a:avLst/>
          </a:prstGeom>
        </p:spPr>
      </p:pic>
      <p:sp>
        <p:nvSpPr>
          <p:cNvPr id="6" name="Text 2"/>
          <p:cNvSpPr/>
          <p:nvPr/>
        </p:nvSpPr>
        <p:spPr>
          <a:xfrm>
            <a:off x="1831777" y="2969895"/>
            <a:ext cx="2289929" cy="286107"/>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Self-Service</a:t>
            </a:r>
            <a:endParaRPr lang="en-US" sz="1800" dirty="0"/>
          </a:p>
        </p:txBody>
      </p:sp>
      <p:sp>
        <p:nvSpPr>
          <p:cNvPr id="7" name="Text 3"/>
          <p:cNvSpPr/>
          <p:nvPr/>
        </p:nvSpPr>
        <p:spPr>
          <a:xfrm>
            <a:off x="1831777" y="3365897"/>
            <a:ext cx="8408313" cy="293132"/>
          </a:xfrm>
          <a:prstGeom prst="rect">
            <a:avLst/>
          </a:prstGeom>
          <a:noFill/>
          <a:ln/>
        </p:spPr>
        <p:txBody>
          <a:bodyPr wrap="non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Speed and autonomy for routine requests through intuitive portals and knowledge bases</a:t>
            </a:r>
            <a:endParaRPr lang="en-US" sz="1400" dirty="0"/>
          </a:p>
        </p:txBody>
      </p:sp>
      <p:pic>
        <p:nvPicPr>
          <p:cNvPr id="8" name="Image 2" descr="preencoded.png"/>
          <p:cNvPicPr>
            <a:picLocks noChangeAspect="1"/>
          </p:cNvPicPr>
          <p:nvPr/>
        </p:nvPicPr>
        <p:blipFill>
          <a:blip r:embed="rId5"/>
          <a:stretch>
            <a:fillRect/>
          </a:stretch>
        </p:blipFill>
        <p:spPr>
          <a:xfrm>
            <a:off x="732711" y="3885843"/>
            <a:ext cx="915948" cy="1099066"/>
          </a:xfrm>
          <a:prstGeom prst="rect">
            <a:avLst/>
          </a:prstGeom>
        </p:spPr>
      </p:pic>
      <p:sp>
        <p:nvSpPr>
          <p:cNvPr id="9" name="Text 4"/>
          <p:cNvSpPr/>
          <p:nvPr/>
        </p:nvSpPr>
        <p:spPr>
          <a:xfrm>
            <a:off x="1831777" y="4068961"/>
            <a:ext cx="2289929" cy="286107"/>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Assisted Service</a:t>
            </a:r>
            <a:endParaRPr lang="en-US" sz="1800" dirty="0"/>
          </a:p>
        </p:txBody>
      </p:sp>
      <p:sp>
        <p:nvSpPr>
          <p:cNvPr id="10" name="Text 5"/>
          <p:cNvSpPr/>
          <p:nvPr/>
        </p:nvSpPr>
        <p:spPr>
          <a:xfrm>
            <a:off x="1831777" y="4464963"/>
            <a:ext cx="8408313" cy="293132"/>
          </a:xfrm>
          <a:prstGeom prst="rect">
            <a:avLst/>
          </a:prstGeom>
          <a:noFill/>
          <a:ln/>
        </p:spPr>
        <p:txBody>
          <a:bodyPr wrap="non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Guided resolution with agent support for complex issues requiring expertise</a:t>
            </a:r>
            <a:endParaRPr lang="en-US" sz="1400" dirty="0"/>
          </a:p>
        </p:txBody>
      </p:sp>
      <p:pic>
        <p:nvPicPr>
          <p:cNvPr id="11" name="Image 3" descr="preencoded.png"/>
          <p:cNvPicPr>
            <a:picLocks noChangeAspect="1"/>
          </p:cNvPicPr>
          <p:nvPr/>
        </p:nvPicPr>
        <p:blipFill>
          <a:blip r:embed="rId6"/>
          <a:stretch>
            <a:fillRect/>
          </a:stretch>
        </p:blipFill>
        <p:spPr>
          <a:xfrm>
            <a:off x="732711" y="4984909"/>
            <a:ext cx="915948" cy="1099066"/>
          </a:xfrm>
          <a:prstGeom prst="rect">
            <a:avLst/>
          </a:prstGeom>
        </p:spPr>
      </p:pic>
      <p:sp>
        <p:nvSpPr>
          <p:cNvPr id="12" name="Text 6"/>
          <p:cNvSpPr/>
          <p:nvPr/>
        </p:nvSpPr>
        <p:spPr>
          <a:xfrm>
            <a:off x="1831777" y="5168027"/>
            <a:ext cx="2289929" cy="286107"/>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Premium Service</a:t>
            </a:r>
            <a:endParaRPr lang="en-US" sz="1800" dirty="0"/>
          </a:p>
        </p:txBody>
      </p:sp>
      <p:sp>
        <p:nvSpPr>
          <p:cNvPr id="13" name="Text 7"/>
          <p:cNvSpPr/>
          <p:nvPr/>
        </p:nvSpPr>
        <p:spPr>
          <a:xfrm>
            <a:off x="1831777" y="5564029"/>
            <a:ext cx="8408313" cy="293132"/>
          </a:xfrm>
          <a:prstGeom prst="rect">
            <a:avLst/>
          </a:prstGeom>
          <a:noFill/>
          <a:ln/>
        </p:spPr>
        <p:txBody>
          <a:bodyPr wrap="non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High-touch, SLA-driven outcomes with dedicated resources and proactive management</a:t>
            </a:r>
            <a:endParaRPr lang="en-US" sz="1400" dirty="0"/>
          </a:p>
        </p:txBody>
      </p:sp>
      <p:sp>
        <p:nvSpPr>
          <p:cNvPr id="14" name="Shape 8"/>
          <p:cNvSpPr/>
          <p:nvPr/>
        </p:nvSpPr>
        <p:spPr>
          <a:xfrm>
            <a:off x="732711" y="6289953"/>
            <a:ext cx="9507379" cy="1364575"/>
          </a:xfrm>
          <a:prstGeom prst="roundRect">
            <a:avLst>
              <a:gd name="adj" fmla="val 5639"/>
            </a:avLst>
          </a:prstGeom>
          <a:solidFill>
            <a:srgbClr val="BBCDF7"/>
          </a:solidFill>
          <a:ln/>
        </p:spPr>
        <p:txBody>
          <a:bodyPr/>
          <a:lstStyle/>
          <a:p>
            <a:endParaRPr lang="en-US"/>
          </a:p>
        </p:txBody>
      </p:sp>
      <p:pic>
        <p:nvPicPr>
          <p:cNvPr id="15" name="Image 4" descr="preencoded.png"/>
          <p:cNvPicPr>
            <a:picLocks noChangeAspect="1"/>
          </p:cNvPicPr>
          <p:nvPr/>
        </p:nvPicPr>
        <p:blipFill>
          <a:blip r:embed="rId7"/>
          <a:stretch>
            <a:fillRect/>
          </a:stretch>
        </p:blipFill>
        <p:spPr>
          <a:xfrm>
            <a:off x="915829" y="6549033"/>
            <a:ext cx="228957" cy="183118"/>
          </a:xfrm>
          <a:prstGeom prst="rect">
            <a:avLst/>
          </a:prstGeom>
        </p:spPr>
      </p:pic>
      <p:sp>
        <p:nvSpPr>
          <p:cNvPr id="16" name="Text 9"/>
          <p:cNvSpPr/>
          <p:nvPr/>
        </p:nvSpPr>
        <p:spPr>
          <a:xfrm>
            <a:off x="1327904" y="6518791"/>
            <a:ext cx="8729067" cy="879396"/>
          </a:xfrm>
          <a:prstGeom prst="rect">
            <a:avLst/>
          </a:prstGeom>
          <a:noFill/>
          <a:ln/>
        </p:spPr>
        <p:txBody>
          <a:bodyPr wrap="square" lIns="0" tIns="0" rIns="0" bIns="0" rtlCol="0" anchor="t"/>
          <a:lstStyle/>
          <a:p>
            <a:pPr marL="0" indent="0" algn="l">
              <a:lnSpc>
                <a:spcPts val="2300"/>
              </a:lnSpc>
              <a:buNone/>
            </a:pPr>
            <a:r>
              <a:rPr lang="en-US" sz="1400" dirty="0">
                <a:solidFill>
                  <a:srgbClr val="000000"/>
                </a:solidFill>
                <a:latin typeface="Nobile" pitchFamily="34" charset="0"/>
                <a:ea typeface="Nobile" pitchFamily="34" charset="-122"/>
                <a:cs typeface="Nobile" pitchFamily="34" charset="-120"/>
              </a:rPr>
              <a:t>The goal is not to eliminate people—it's to ensure </a:t>
            </a:r>
            <a:r>
              <a:rPr lang="en-US" sz="1400" b="1" dirty="0">
                <a:solidFill>
                  <a:srgbClr val="000000"/>
                </a:solidFill>
                <a:latin typeface="Nobile" pitchFamily="34" charset="0"/>
                <a:ea typeface="Nobile" pitchFamily="34" charset="-122"/>
                <a:cs typeface="Nobile" pitchFamily="34" charset="-120"/>
              </a:rPr>
              <a:t>people spend time where it matters most</a:t>
            </a:r>
            <a:r>
              <a:rPr lang="en-US" sz="1400" dirty="0">
                <a:solidFill>
                  <a:srgbClr val="000000"/>
                </a:solidFill>
                <a:latin typeface="Nobile" pitchFamily="34" charset="0"/>
                <a:ea typeface="Nobile" pitchFamily="34" charset="-122"/>
                <a:cs typeface="Nobile" pitchFamily="34" charset="-120"/>
              </a:rPr>
              <a:t>. Clear intake and entitlement logic, context-aware routing, and strategic automation create this balance.</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308854"/>
            <a:ext cx="10653117"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Integration Strategy: Orchestration Over Custom Code</a:t>
            </a:r>
            <a:endParaRPr lang="en-US" sz="3100" dirty="0"/>
          </a:p>
        </p:txBody>
      </p:sp>
      <p:sp>
        <p:nvSpPr>
          <p:cNvPr id="3" name="Text 1"/>
          <p:cNvSpPr/>
          <p:nvPr/>
        </p:nvSpPr>
        <p:spPr>
          <a:xfrm>
            <a:off x="793790" y="2201823"/>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4" name="Shape 2"/>
          <p:cNvSpPr/>
          <p:nvPr/>
        </p:nvSpPr>
        <p:spPr>
          <a:xfrm>
            <a:off x="793790" y="2516148"/>
            <a:ext cx="6422231" cy="22860"/>
          </a:xfrm>
          <a:prstGeom prst="rect">
            <a:avLst/>
          </a:prstGeom>
          <a:solidFill>
            <a:srgbClr val="1B54DA"/>
          </a:solidFill>
          <a:ln/>
        </p:spPr>
        <p:txBody>
          <a:bodyPr/>
          <a:lstStyle/>
          <a:p>
            <a:endParaRPr lang="en-US"/>
          </a:p>
        </p:txBody>
      </p:sp>
      <p:sp>
        <p:nvSpPr>
          <p:cNvPr id="5" name="Text 3"/>
          <p:cNvSpPr/>
          <p:nvPr/>
        </p:nvSpPr>
        <p:spPr>
          <a:xfrm>
            <a:off x="793790" y="2661047"/>
            <a:ext cx="308776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ServiceNow Orchestrates</a:t>
            </a:r>
            <a:endParaRPr lang="en-US" sz="1950" dirty="0"/>
          </a:p>
        </p:txBody>
      </p:sp>
      <p:sp>
        <p:nvSpPr>
          <p:cNvPr id="6" name="Text 4"/>
          <p:cNvSpPr/>
          <p:nvPr/>
        </p:nvSpPr>
        <p:spPr>
          <a:xfrm>
            <a:off x="793790" y="3090267"/>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Coordinates work across platforms; middleware handles transformations</a:t>
            </a:r>
            <a:endParaRPr lang="en-US" sz="1550" dirty="0"/>
          </a:p>
        </p:txBody>
      </p:sp>
      <p:sp>
        <p:nvSpPr>
          <p:cNvPr id="7" name="Text 5"/>
          <p:cNvSpPr/>
          <p:nvPr/>
        </p:nvSpPr>
        <p:spPr>
          <a:xfrm>
            <a:off x="7414379" y="2201823"/>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8" name="Shape 6"/>
          <p:cNvSpPr/>
          <p:nvPr/>
        </p:nvSpPr>
        <p:spPr>
          <a:xfrm>
            <a:off x="7414379" y="2516148"/>
            <a:ext cx="6422231" cy="22860"/>
          </a:xfrm>
          <a:prstGeom prst="rect">
            <a:avLst/>
          </a:prstGeom>
          <a:solidFill>
            <a:srgbClr val="1B54DA"/>
          </a:solidFill>
          <a:ln/>
        </p:spPr>
        <p:txBody>
          <a:bodyPr/>
          <a:lstStyle/>
          <a:p>
            <a:endParaRPr lang="en-US"/>
          </a:p>
        </p:txBody>
      </p:sp>
      <p:sp>
        <p:nvSpPr>
          <p:cNvPr id="9" name="Text 7"/>
          <p:cNvSpPr/>
          <p:nvPr/>
        </p:nvSpPr>
        <p:spPr>
          <a:xfrm>
            <a:off x="7414379" y="26610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APIs as Products</a:t>
            </a:r>
            <a:endParaRPr lang="en-US" sz="1950" dirty="0"/>
          </a:p>
        </p:txBody>
      </p:sp>
      <p:sp>
        <p:nvSpPr>
          <p:cNvPr id="10" name="Text 8"/>
          <p:cNvSpPr/>
          <p:nvPr/>
        </p:nvSpPr>
        <p:spPr>
          <a:xfrm>
            <a:off x="7414379" y="3090267"/>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Treated as first-class products with versioning, documentation, and support—not just plumbing</a:t>
            </a:r>
            <a:endParaRPr lang="en-US" sz="1550" dirty="0"/>
          </a:p>
        </p:txBody>
      </p:sp>
      <p:sp>
        <p:nvSpPr>
          <p:cNvPr id="11" name="Text 9"/>
          <p:cNvSpPr/>
          <p:nvPr/>
        </p:nvSpPr>
        <p:spPr>
          <a:xfrm>
            <a:off x="793790" y="4072533"/>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2" name="Shape 10"/>
          <p:cNvSpPr/>
          <p:nvPr/>
        </p:nvSpPr>
        <p:spPr>
          <a:xfrm>
            <a:off x="793790" y="4386858"/>
            <a:ext cx="6422231" cy="22860"/>
          </a:xfrm>
          <a:prstGeom prst="rect">
            <a:avLst/>
          </a:prstGeom>
          <a:solidFill>
            <a:srgbClr val="1B54DA"/>
          </a:solidFill>
          <a:ln/>
        </p:spPr>
        <p:txBody>
          <a:bodyPr/>
          <a:lstStyle/>
          <a:p>
            <a:endParaRPr lang="en-US"/>
          </a:p>
        </p:txBody>
      </p:sp>
      <p:sp>
        <p:nvSpPr>
          <p:cNvPr id="13" name="Text 11"/>
          <p:cNvSpPr/>
          <p:nvPr/>
        </p:nvSpPr>
        <p:spPr>
          <a:xfrm>
            <a:off x="793790" y="4531757"/>
            <a:ext cx="269045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Event-Driven Patterns</a:t>
            </a:r>
            <a:endParaRPr lang="en-US" sz="1950" dirty="0"/>
          </a:p>
        </p:txBody>
      </p:sp>
      <p:sp>
        <p:nvSpPr>
          <p:cNvPr id="14" name="Text 12"/>
          <p:cNvSpPr/>
          <p:nvPr/>
        </p:nvSpPr>
        <p:spPr>
          <a:xfrm>
            <a:off x="793790" y="4960977"/>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Reduce latency and noise through asynchronous communication and real-time triggers</a:t>
            </a:r>
            <a:endParaRPr lang="en-US" sz="1550" dirty="0"/>
          </a:p>
        </p:txBody>
      </p:sp>
      <p:sp>
        <p:nvSpPr>
          <p:cNvPr id="15" name="Text 13"/>
          <p:cNvSpPr/>
          <p:nvPr/>
        </p:nvSpPr>
        <p:spPr>
          <a:xfrm>
            <a:off x="7414379" y="4072533"/>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6" name="Shape 14"/>
          <p:cNvSpPr/>
          <p:nvPr/>
        </p:nvSpPr>
        <p:spPr>
          <a:xfrm>
            <a:off x="7414379" y="4386858"/>
            <a:ext cx="6422231" cy="22860"/>
          </a:xfrm>
          <a:prstGeom prst="rect">
            <a:avLst/>
          </a:prstGeom>
          <a:solidFill>
            <a:srgbClr val="1B54DA"/>
          </a:solidFill>
          <a:ln/>
        </p:spPr>
        <p:txBody>
          <a:bodyPr/>
          <a:lstStyle/>
          <a:p>
            <a:endParaRPr lang="en-US"/>
          </a:p>
        </p:txBody>
      </p:sp>
      <p:sp>
        <p:nvSpPr>
          <p:cNvPr id="17" name="Text 15"/>
          <p:cNvSpPr/>
          <p:nvPr/>
        </p:nvSpPr>
        <p:spPr>
          <a:xfrm>
            <a:off x="7414379" y="4531757"/>
            <a:ext cx="260234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Built-In Observability</a:t>
            </a:r>
            <a:endParaRPr lang="en-US" sz="1950" dirty="0"/>
          </a:p>
        </p:txBody>
      </p:sp>
      <p:sp>
        <p:nvSpPr>
          <p:cNvPr id="18" name="Text 16"/>
          <p:cNvSpPr/>
          <p:nvPr/>
        </p:nvSpPr>
        <p:spPr>
          <a:xfrm>
            <a:off x="7414379" y="4960977"/>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Monitoring, logging, and tracing embedded from day one for full system visibility</a:t>
            </a:r>
            <a:endParaRPr lang="en-US" sz="1550" dirty="0"/>
          </a:p>
        </p:txBody>
      </p:sp>
      <p:sp>
        <p:nvSpPr>
          <p:cNvPr id="19" name="Text 17"/>
          <p:cNvSpPr/>
          <p:nvPr/>
        </p:nvSpPr>
        <p:spPr>
          <a:xfrm>
            <a:off x="793790" y="5968127"/>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complex enterprises, ServiceNow is rarely the system that performs the work. It coordinates work across platforms such as billing, provisioning, CRM, and network systems. Whether integrating with Zuora, AgentForce, Sitracker, or telco middleware built on Node.js or Spring Boot, the focus remains the same: </a:t>
            </a:r>
            <a:r>
              <a:rPr lang="en-US" sz="1550" dirty="0">
                <a:solidFill>
                  <a:srgbClr val="1B54DA"/>
                </a:solidFill>
                <a:latin typeface="Nobile" pitchFamily="34" charset="0"/>
                <a:ea typeface="Nobile" pitchFamily="34" charset="-122"/>
                <a:cs typeface="Nobile" pitchFamily="34" charset="-120"/>
              </a:rPr>
              <a:t>reliability, traceability, and simplicity</a:t>
            </a:r>
            <a:r>
              <a:rPr lang="en-US" sz="1550" dirty="0">
                <a:solidFill>
                  <a:srgbClr val="404155"/>
                </a:solidFill>
                <a:latin typeface="Nobile" pitchFamily="34" charset="0"/>
                <a:ea typeface="Nobile" pitchFamily="34" charset="-122"/>
                <a:cs typeface="Nobile" pitchFamily="34" charset="-120"/>
              </a:rPr>
              <a:t>.</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407200"/>
            <a:ext cx="9374029"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DevOps as an Operating Model, Not a Toolchain</a:t>
            </a:r>
            <a:endParaRPr lang="en-US" sz="3100" dirty="0"/>
          </a:p>
        </p:txBody>
      </p:sp>
      <p:sp>
        <p:nvSpPr>
          <p:cNvPr id="4" name="Text 1"/>
          <p:cNvSpPr/>
          <p:nvPr/>
        </p:nvSpPr>
        <p:spPr>
          <a:xfrm>
            <a:off x="4451390" y="2399348"/>
            <a:ext cx="3169563"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What True DevOps Means</a:t>
            </a:r>
            <a:endParaRPr lang="en-US" sz="1950" dirty="0"/>
          </a:p>
        </p:txBody>
      </p:sp>
      <p:sp>
        <p:nvSpPr>
          <p:cNvPr id="5" name="Text 2"/>
          <p:cNvSpPr/>
          <p:nvPr/>
        </p:nvSpPr>
        <p:spPr>
          <a:xfrm>
            <a:off x="4451390" y="2907863"/>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One backlog across onshore and offshore teams</a:t>
            </a:r>
            <a:endParaRPr lang="en-US" sz="1550" dirty="0"/>
          </a:p>
        </p:txBody>
      </p:sp>
      <p:sp>
        <p:nvSpPr>
          <p:cNvPr id="6" name="Text 3"/>
          <p:cNvSpPr/>
          <p:nvPr/>
        </p:nvSpPr>
        <p:spPr>
          <a:xfrm>
            <a:off x="4451390" y="3612356"/>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Shared metrics for flow, quality, and reliability</a:t>
            </a:r>
            <a:endParaRPr lang="en-US" sz="1550" dirty="0"/>
          </a:p>
        </p:txBody>
      </p:sp>
      <p:sp>
        <p:nvSpPr>
          <p:cNvPr id="7" name="Text 4"/>
          <p:cNvSpPr/>
          <p:nvPr/>
        </p:nvSpPr>
        <p:spPr>
          <a:xfrm>
            <a:off x="4451390" y="4316849"/>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Automated testing and deployments</a:t>
            </a:r>
            <a:endParaRPr lang="en-US" sz="1550" dirty="0"/>
          </a:p>
        </p:txBody>
      </p:sp>
      <p:sp>
        <p:nvSpPr>
          <p:cNvPr id="8" name="Text 5"/>
          <p:cNvSpPr/>
          <p:nvPr/>
        </p:nvSpPr>
        <p:spPr>
          <a:xfrm>
            <a:off x="4451390" y="4703802"/>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Reduced handoffs between "build" and "run"</a:t>
            </a:r>
            <a:endParaRPr lang="en-US" sz="1550" dirty="0"/>
          </a:p>
        </p:txBody>
      </p:sp>
      <p:sp>
        <p:nvSpPr>
          <p:cNvPr id="9" name="Text 6"/>
          <p:cNvSpPr/>
          <p:nvPr/>
        </p:nvSpPr>
        <p:spPr>
          <a:xfrm>
            <a:off x="9393674" y="2399348"/>
            <a:ext cx="2957036"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What Makes Teams Fast</a:t>
            </a:r>
            <a:endParaRPr lang="en-US" sz="1950" dirty="0"/>
          </a:p>
        </p:txBody>
      </p:sp>
      <p:sp>
        <p:nvSpPr>
          <p:cNvPr id="10" name="Text 7"/>
          <p:cNvSpPr/>
          <p:nvPr/>
        </p:nvSpPr>
        <p:spPr>
          <a:xfrm>
            <a:off x="9393674" y="2907863"/>
            <a:ext cx="445055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teams that move fastest are not the largest—they are the ones with:</a:t>
            </a:r>
            <a:endParaRPr lang="en-US" sz="1550" dirty="0"/>
          </a:p>
        </p:txBody>
      </p:sp>
      <p:sp>
        <p:nvSpPr>
          <p:cNvPr id="11" name="Text 8"/>
          <p:cNvSpPr/>
          <p:nvPr/>
        </p:nvSpPr>
        <p:spPr>
          <a:xfrm>
            <a:off x="9393674" y="3721537"/>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Clear ownership</a:t>
            </a:r>
            <a:r>
              <a:rPr lang="en-US" sz="1550" dirty="0">
                <a:solidFill>
                  <a:srgbClr val="404155"/>
                </a:solidFill>
                <a:latin typeface="Nobile" pitchFamily="34" charset="0"/>
                <a:ea typeface="Nobile" pitchFamily="34" charset="-122"/>
                <a:cs typeface="Nobile" pitchFamily="34" charset="-120"/>
              </a:rPr>
              <a:t> of outcomes and components</a:t>
            </a:r>
            <a:endParaRPr lang="en-US" sz="1550" dirty="0"/>
          </a:p>
        </p:txBody>
      </p:sp>
      <p:sp>
        <p:nvSpPr>
          <p:cNvPr id="12" name="Text 9"/>
          <p:cNvSpPr/>
          <p:nvPr/>
        </p:nvSpPr>
        <p:spPr>
          <a:xfrm>
            <a:off x="9393674" y="4426029"/>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Centralized expertise</a:t>
            </a:r>
            <a:r>
              <a:rPr lang="en-US" sz="1550" dirty="0">
                <a:solidFill>
                  <a:srgbClr val="404155"/>
                </a:solidFill>
                <a:latin typeface="Nobile" pitchFamily="34" charset="0"/>
                <a:ea typeface="Nobile" pitchFamily="34" charset="-122"/>
                <a:cs typeface="Nobile" pitchFamily="34" charset="-120"/>
              </a:rPr>
              <a:t> where it accelerates learning</a:t>
            </a:r>
            <a:endParaRPr lang="en-US" sz="1550" dirty="0"/>
          </a:p>
        </p:txBody>
      </p:sp>
      <p:sp>
        <p:nvSpPr>
          <p:cNvPr id="13" name="Text 10"/>
          <p:cNvSpPr/>
          <p:nvPr/>
        </p:nvSpPr>
        <p:spPr>
          <a:xfrm>
            <a:off x="9393674" y="5130522"/>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Small batch delivery</a:t>
            </a:r>
            <a:r>
              <a:rPr lang="en-US" sz="1550" dirty="0">
                <a:solidFill>
                  <a:srgbClr val="404155"/>
                </a:solidFill>
                <a:latin typeface="Nobile" pitchFamily="34" charset="0"/>
                <a:ea typeface="Nobile" pitchFamily="34" charset="-122"/>
                <a:cs typeface="Nobile" pitchFamily="34" charset="-120"/>
              </a:rPr>
              <a:t> and fast feedback loops</a:t>
            </a:r>
            <a:endParaRPr lang="en-US" sz="1550" dirty="0"/>
          </a:p>
        </p:txBody>
      </p:sp>
      <p:sp>
        <p:nvSpPr>
          <p:cNvPr id="14" name="Text 11"/>
          <p:cNvSpPr/>
          <p:nvPr/>
        </p:nvSpPr>
        <p:spPr>
          <a:xfrm>
            <a:off x="4749046" y="6281499"/>
            <a:ext cx="908756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Lean structures outperform layered ones every time.</a:t>
            </a:r>
            <a:endParaRPr lang="en-US" sz="1550" dirty="0"/>
          </a:p>
        </p:txBody>
      </p:sp>
      <p:sp>
        <p:nvSpPr>
          <p:cNvPr id="15" name="Shape 12"/>
          <p:cNvSpPr/>
          <p:nvPr/>
        </p:nvSpPr>
        <p:spPr>
          <a:xfrm>
            <a:off x="4451390" y="6058257"/>
            <a:ext cx="22860" cy="764024"/>
          </a:xfrm>
          <a:prstGeom prst="rect">
            <a:avLst/>
          </a:prstGeom>
          <a:solidFill>
            <a:srgbClr val="1B54DA"/>
          </a:solidFill>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2228255"/>
            <a:ext cx="623542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AI as a Delivery Multiplier</a:t>
            </a:r>
            <a:endParaRPr lang="en-US" sz="3900" dirty="0"/>
          </a:p>
        </p:txBody>
      </p:sp>
      <p:sp>
        <p:nvSpPr>
          <p:cNvPr id="3" name="Text 1"/>
          <p:cNvSpPr/>
          <p:nvPr/>
        </p:nvSpPr>
        <p:spPr>
          <a:xfrm>
            <a:off x="793790" y="34435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Smarter Routing</a:t>
            </a:r>
            <a:endParaRPr lang="en-US" sz="1950" dirty="0"/>
          </a:p>
        </p:txBody>
      </p:sp>
      <p:sp>
        <p:nvSpPr>
          <p:cNvPr id="4" name="Text 2"/>
          <p:cNvSpPr/>
          <p:nvPr/>
        </p:nvSpPr>
        <p:spPr>
          <a:xfrm>
            <a:off x="793790" y="3872746"/>
            <a:ext cx="3074670"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AI-powered prioritization and assignment based on context, urgency, and agent expertise</a:t>
            </a:r>
            <a:endParaRPr lang="en-US" sz="1550" dirty="0"/>
          </a:p>
        </p:txBody>
      </p:sp>
      <p:sp>
        <p:nvSpPr>
          <p:cNvPr id="5" name="Text 3"/>
          <p:cNvSpPr/>
          <p:nvPr/>
        </p:nvSpPr>
        <p:spPr>
          <a:xfrm>
            <a:off x="4116467" y="34435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Proactive Detection</a:t>
            </a:r>
            <a:endParaRPr lang="en-US" sz="1950" dirty="0"/>
          </a:p>
        </p:txBody>
      </p:sp>
      <p:sp>
        <p:nvSpPr>
          <p:cNvPr id="6" name="Text 4"/>
          <p:cNvSpPr/>
          <p:nvPr/>
        </p:nvSpPr>
        <p:spPr>
          <a:xfrm>
            <a:off x="4116467" y="3872746"/>
            <a:ext cx="3074670"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Identify issues before they impact customers through pattern recognition and anomaly detection</a:t>
            </a:r>
            <a:endParaRPr lang="en-US" sz="1550" dirty="0"/>
          </a:p>
        </p:txBody>
      </p:sp>
      <p:sp>
        <p:nvSpPr>
          <p:cNvPr id="7" name="Text 5"/>
          <p:cNvSpPr/>
          <p:nvPr/>
        </p:nvSpPr>
        <p:spPr>
          <a:xfrm>
            <a:off x="7439144" y="34435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Reduced Triage</a:t>
            </a:r>
            <a:endParaRPr lang="en-US" sz="1950" dirty="0"/>
          </a:p>
        </p:txBody>
      </p:sp>
      <p:sp>
        <p:nvSpPr>
          <p:cNvPr id="8" name="Text 6"/>
          <p:cNvSpPr/>
          <p:nvPr/>
        </p:nvSpPr>
        <p:spPr>
          <a:xfrm>
            <a:off x="7439144" y="3872746"/>
            <a:ext cx="3074670"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Automatically categorize, enrich, and escalate incidents without human intervention</a:t>
            </a:r>
            <a:endParaRPr lang="en-US" sz="1550" dirty="0"/>
          </a:p>
        </p:txBody>
      </p:sp>
      <p:sp>
        <p:nvSpPr>
          <p:cNvPr id="9" name="Text 7"/>
          <p:cNvSpPr/>
          <p:nvPr/>
        </p:nvSpPr>
        <p:spPr>
          <a:xfrm>
            <a:off x="10761821" y="34435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Better Decisions</a:t>
            </a:r>
            <a:endParaRPr lang="en-US" sz="1950" dirty="0"/>
          </a:p>
        </p:txBody>
      </p:sp>
      <p:sp>
        <p:nvSpPr>
          <p:cNvPr id="10" name="Text 8"/>
          <p:cNvSpPr/>
          <p:nvPr/>
        </p:nvSpPr>
        <p:spPr>
          <a:xfrm>
            <a:off x="10761821" y="3872746"/>
            <a:ext cx="3074789"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Real-time insights and recommendations for agents and leaders to improve outcomes</a:t>
            </a:r>
            <a:endParaRPr lang="en-US" sz="1550" dirty="0"/>
          </a:p>
        </p:txBody>
      </p:sp>
      <p:sp>
        <p:nvSpPr>
          <p:cNvPr id="11" name="Text 9"/>
          <p:cNvSpPr/>
          <p:nvPr/>
        </p:nvSpPr>
        <p:spPr>
          <a:xfrm>
            <a:off x="793790" y="536614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should not be bolted onto ServiceNow as a novelty. It should be embedded where it measurably improves outcomes. The key is not adoption—it's </a:t>
            </a:r>
            <a:r>
              <a:rPr lang="en-US" sz="1550" b="1" dirty="0">
                <a:solidFill>
                  <a:srgbClr val="404155"/>
                </a:solidFill>
                <a:latin typeface="Nobile" pitchFamily="34" charset="0"/>
                <a:ea typeface="Nobile" pitchFamily="34" charset="-122"/>
                <a:cs typeface="Nobile" pitchFamily="34" charset="-120"/>
              </a:rPr>
              <a:t>measured impact</a:t>
            </a:r>
            <a:r>
              <a:rPr lang="en-US" sz="1550" dirty="0">
                <a:solidFill>
                  <a:srgbClr val="404155"/>
                </a:solidFill>
                <a:latin typeface="Nobile" pitchFamily="34" charset="0"/>
                <a:ea typeface="Nobile" pitchFamily="34" charset="-122"/>
                <a:cs typeface="Nobile" pitchFamily="34" charset="-120"/>
              </a:rPr>
              <a:t> on speed, quality, and cost.</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1291</Words>
  <Application>Microsoft Office PowerPoint</Application>
  <PresentationFormat>Custom</PresentationFormat>
  <Paragraphs>147</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Alexandria</vt:lpstr>
      <vt:lpstr>Arial</vt:lpstr>
      <vt:lpstr>Nobile</vt:lpstr>
      <vt:lpstr>Alexandria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2025-12-26T16:08:33Z</dcterms:created>
  <dcterms:modified xsi:type="dcterms:W3CDTF">2025-12-26T16:11:20Z</dcterms:modified>
</cp:coreProperties>
</file>