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4630400" cy="8229600"/>
  <p:notesSz cx="8229600" cy="14630400"/>
  <p:embeddedFontLst>
    <p:embeddedFont>
      <p:font typeface="Instrument Sans Medium" panose="020B0604020202020204" charset="0"/>
      <p:regular r:id="rId20"/>
    </p:embeddedFont>
    <p:embeddedFont>
      <p:font typeface="Instrument Sans Semi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31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Kanban Rules of Engagement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430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Kanban stands out in Agile project management for its simplicity, flexibility, and emphasis on visualizing work and optimizing flow.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362399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These six rules of engagement help teams unlock Kanban's full potential.</a:t>
            </a:r>
            <a:endParaRPr lang="en-US" sz="17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0817A-A5B9-11CC-7B7B-B58D27076448}"/>
              </a:ext>
            </a:extLst>
          </p:cNvPr>
          <p:cNvSpPr txBox="1"/>
          <p:nvPr/>
        </p:nvSpPr>
        <p:spPr>
          <a:xfrm>
            <a:off x="688369" y="5774077"/>
            <a:ext cx="72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#ManagingProjectsTheAgileWay #Kaizen #AgileStandups #ContinuousImprovement #AgilePractices #TeamPerformance</a:t>
            </a:r>
            <a:endParaRPr lang="en-US" dirty="0"/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88C1F351-50D9-72CF-9795-EB94DF727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349795"/>
            <a:ext cx="6049246" cy="11160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232" y="560308"/>
            <a:ext cx="5088136" cy="636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Benefits of Kanban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44" y="1603296"/>
            <a:ext cx="1307306" cy="117252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484" y="2156103"/>
            <a:ext cx="286107" cy="3576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70728" y="1806773"/>
            <a:ext cx="2516029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Sharper Focus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4870728" y="2246828"/>
            <a:ext cx="2516029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Clear priorities guide work.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4718090" y="2791658"/>
            <a:ext cx="9149239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91" y="2826663"/>
            <a:ext cx="2614732" cy="1172528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484" y="3234095"/>
            <a:ext cx="286107" cy="35766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524500" y="3030141"/>
            <a:ext cx="2868216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Complete Transparency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5524500" y="3470196"/>
            <a:ext cx="3268385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Everyone sees current work status.</a:t>
            </a:r>
            <a:endParaRPr lang="en-US" sz="1600" dirty="0"/>
          </a:p>
        </p:txBody>
      </p:sp>
      <p:sp>
        <p:nvSpPr>
          <p:cNvPr id="12" name="Shape 6"/>
          <p:cNvSpPr/>
          <p:nvPr/>
        </p:nvSpPr>
        <p:spPr>
          <a:xfrm>
            <a:off x="5371862" y="4015026"/>
            <a:ext cx="8495467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518" y="4050030"/>
            <a:ext cx="3922157" cy="117252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484" y="4457462"/>
            <a:ext cx="286107" cy="35766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178153" y="4253508"/>
            <a:ext cx="3579376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Improved Resource Utilization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178153" y="4693563"/>
            <a:ext cx="3579376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Teams work at optimal capacity.</a:t>
            </a:r>
            <a:endParaRPr lang="en-US" sz="1600" dirty="0"/>
          </a:p>
        </p:txBody>
      </p:sp>
      <p:sp>
        <p:nvSpPr>
          <p:cNvPr id="17" name="Shape 9"/>
          <p:cNvSpPr/>
          <p:nvPr/>
        </p:nvSpPr>
        <p:spPr>
          <a:xfrm>
            <a:off x="6025515" y="5238393"/>
            <a:ext cx="7841813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865" y="5273397"/>
            <a:ext cx="5229463" cy="117252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484" y="5680829"/>
            <a:ext cx="286107" cy="35766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831806" y="5476875"/>
            <a:ext cx="2514362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Flexible Planning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6831806" y="5916930"/>
            <a:ext cx="2514362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Adapt to shifting priorities.</a:t>
            </a:r>
            <a:endParaRPr lang="en-US" sz="1600" dirty="0"/>
          </a:p>
        </p:txBody>
      </p:sp>
      <p:sp>
        <p:nvSpPr>
          <p:cNvPr id="22" name="Shape 12"/>
          <p:cNvSpPr/>
          <p:nvPr/>
        </p:nvSpPr>
        <p:spPr>
          <a:xfrm>
            <a:off x="6679168" y="6461760"/>
            <a:ext cx="7188160" cy="11430"/>
          </a:xfrm>
          <a:prstGeom prst="roundRect">
            <a:avLst>
              <a:gd name="adj" fmla="val 747870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12" y="6496764"/>
            <a:ext cx="6536888" cy="1172528"/>
          </a:xfrm>
          <a:prstGeom prst="rect">
            <a:avLst/>
          </a:prstGeom>
        </p:spPr>
      </p:pic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0484" y="6904196"/>
            <a:ext cx="286107" cy="357664"/>
          </a:xfrm>
          <a:prstGeom prst="rect">
            <a:avLst/>
          </a:prstGeom>
        </p:spPr>
      </p:pic>
      <p:sp>
        <p:nvSpPr>
          <p:cNvPr id="25" name="Text 13"/>
          <p:cNvSpPr/>
          <p:nvPr/>
        </p:nvSpPr>
        <p:spPr>
          <a:xfrm>
            <a:off x="7485578" y="6700242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Continuous Delivery</a:t>
            </a:r>
            <a:endParaRPr lang="en-US" sz="2000" dirty="0"/>
          </a:p>
        </p:txBody>
      </p:sp>
      <p:sp>
        <p:nvSpPr>
          <p:cNvPr id="26" name="Text 14"/>
          <p:cNvSpPr/>
          <p:nvPr/>
        </p:nvSpPr>
        <p:spPr>
          <a:xfrm>
            <a:off x="7485578" y="7140297"/>
            <a:ext cx="2554605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Ideal for operational teams.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04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098" y="3421142"/>
            <a:ext cx="7472005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Managing the Kanban Board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5098" y="5131475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85098" y="5692259"/>
            <a:ext cx="3975497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Maintain Consistent Structure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85098" y="6177201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Once team agrees on stage lanes, make minimal changes. Only project manager or product owner should modify columns.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0656" y="4795004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250656" y="5355788"/>
            <a:ext cx="335744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 New Stories Properly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0656" y="5840730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Any team member can add stories. Use format: "As a [user], I want [goal], so that [benefit]." Include acceptance criteria.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6214" y="4458533"/>
            <a:ext cx="4129088" cy="224314"/>
          </a:xfrm>
          <a:prstGeom prst="roundRect">
            <a:avLst>
              <a:gd name="adj" fmla="val 4200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716214" y="5019318"/>
            <a:ext cx="4036576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Review and Prioritize Regularly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6214" y="5504259"/>
            <a:ext cx="4129088" cy="14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Hold backlog grooming meetings to estimate and prioritize. Size stories using T-shirt sizing or Fibonacci sequences.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6875"/>
            <a:ext cx="64085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Story Workflow Process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975253"/>
            <a:ext cx="2460308" cy="246030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68" y="2975253"/>
            <a:ext cx="2460308" cy="246030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927" y="2975253"/>
            <a:ext cx="2460427" cy="246042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805" y="2975253"/>
            <a:ext cx="2460308" cy="246030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8564" y="2975253"/>
            <a:ext cx="2460427" cy="246042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93790" y="583680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Developers select highest priority stories, complete them, then move through peer review, testing, and product owner approval before marking as done.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640"/>
            <a:ext cx="62798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Handling Blocked Items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1047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Identify Blockers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Move blocked stories to dedicated lane. Clearly note why the story is blocked.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61047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Team Collaboration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Encourage team members to assist in unblocking stories.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61047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1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Gather Information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Collect details from stakeholders about issues preventing task completion.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798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User Story Format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0390"/>
            <a:ext cx="13042583" cy="40702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49581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Effective user stories follow the format: "As a [type of user], I want [a goal], so that [benefit]." Acceptance criteria are essential for completion verification.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240" y="955953"/>
            <a:ext cx="7416284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Estimation and Prioritization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77240" y="209395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2-4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1203246" y="3104317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Weeks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7240" y="3584615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Typical sprint duration for Kanban teams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738568" y="209395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5-8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5164574" y="3104317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Stories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738568" y="3584615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Optimal WIP limit for average team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77240" y="5072420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13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1203246" y="608278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Fibonacci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77240" y="656308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Common sizing sequence (1,2,3,5,8,13)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4738568" y="5072420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3-5</a:t>
            </a:r>
            <a:endParaRPr lang="en-US" sz="5750" dirty="0"/>
          </a:p>
        </p:txBody>
      </p:sp>
      <p:sp>
        <p:nvSpPr>
          <p:cNvPr id="14" name="Text 11"/>
          <p:cNvSpPr/>
          <p:nvPr/>
        </p:nvSpPr>
        <p:spPr>
          <a:xfrm>
            <a:off x="5164574" y="6082784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Sizes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4738568" y="6563082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T-shirt sizing options (S,M,L,XL,XXL)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Mastering Kanban: 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1638" y="4098131"/>
            <a:ext cx="13187124" cy="3570684"/>
          </a:xfrm>
          <a:prstGeom prst="roundRect">
            <a:avLst>
              <a:gd name="adj" fmla="val 242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29258" y="4105751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35355" y="4237077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Visualize Workflow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25107" y="4237077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Create visual representation of work stages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9258" y="4698325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35355" y="4829651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Limit WIP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25107" y="4829651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Focus on completing existing work first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29258" y="5290899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35355" y="5422225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Manage Flow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7525107" y="5422225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Prioritize based on value and address bottlenecks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29258" y="5883473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35355" y="6014799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Make Policies Explicit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525107" y="6014799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rules and guidelines clearly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29258" y="6476048"/>
            <a:ext cx="13171884" cy="5925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935355" y="6607373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Implement Feedback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7525107" y="6607373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retrospectives and metrics to improve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729258" y="7068622"/>
            <a:ext cx="13171884" cy="5925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935355" y="7199948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Improve Collaboratively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7525107" y="7199948"/>
            <a:ext cx="616993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Experiment and evolve as a team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201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69112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 conclusion, mastering Kanban requires understanding and adhering to its rules of engagement. By visualizing workflow, limiting WIP, managing flow, making process policies explicit, implementing feedback loops, and embracing a culture of collaborative improvement and experimentation, teams can harness the power of Kanban to optimize their processes, deliver value to customers, and achieve their goals with greater efficiency and effectiveness.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lar chart&#10;&#10;AI-generated content may be incorrect.">
            <a:extLst>
              <a:ext uri="{FF2B5EF4-FFF2-40B4-BE49-F238E27FC236}">
                <a16:creationId xmlns:a16="http://schemas.microsoft.com/office/drawing/2014/main" id="{4CA4C97E-00D2-38D6-EA78-CDDAD5AD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13" y="420857"/>
            <a:ext cx="11811374" cy="7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4609"/>
            <a:ext cx="64352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Visualize Your Workflow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7335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1776055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1811417"/>
            <a:ext cx="38835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Create Visual Representation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230183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Display work items moving through different process stages on a Kanban board.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Organize by Stages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Divide board into columns representing workflow stages.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490859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4943951"/>
            <a:ext cx="2883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Track Individual Items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Use cards or sticky notes for individual work items.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29340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328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Gain Insights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7017306" y="681918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bottlenecks and make informed decisions to improve flow.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895588"/>
            <a:ext cx="7085767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Limit Work in Progress (WIP)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229" y="185725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29732" y="2072759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Focus on Completion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9732" y="252222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Complete existing work before taking on new tasks.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4229" y="327838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29732" y="3493889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Prevent Overloading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29732" y="394335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Avoid multitasking to maintain quality and efficiency.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4229" y="469951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29732" y="4915019"/>
            <a:ext cx="2606516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Maintain Steady Flow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9732" y="536448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Reduce lead times and improve predictability.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4229" y="6120646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29732" y="6336149"/>
            <a:ext cx="2680811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Optimize Productivity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29732" y="6785610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Adjust WIP limits based on team capacity and throughput.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Manage Flow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Prioritize Work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Base priorities on customer value and urgency.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Monitor Progress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Track cycle times and visualize queues.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Address Bottlenecks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Identify and resolve blockers promptly.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Deliver Value Faster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22680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Improve predictability and customer satisfaction.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905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Make Process Policies Explicit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75677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Define Rules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040981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Document guidelines governing how work is done.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084" y="275677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0084" y="35505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Establish Criteria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200084" y="4040981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Set standards for prioritizing work and quality.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22041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0190" y="60142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Clarify Definitions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280190" y="6504623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Create clear definitions of "done" for tasks.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0084" y="5220414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00084" y="6014204"/>
            <a:ext cx="30402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Promote Transparency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200084" y="6504623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Foster consistency and alignment within the team.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883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Implement Feedback Loops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00557" y="2861548"/>
            <a:ext cx="30919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Regular Retrospectives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Reflect on process and identify improvements.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Daily Stand-ups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Share progress and address immediate issues.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Customer Feedback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Gather input from end users and stakeholders.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Metrics Analysis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Review analytics to guide decision-making.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124406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Improve Collaboratively, Evolve Experimentally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29562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Identify Opportunities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44385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Collaborate to find areas for improvement.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Test Hypotheses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36154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Experiment with process changes.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33543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Implement Incrementally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35827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Make small, manageable changes.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Adapt Continuously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46049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Respond to changing needs and challenges.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793" y="496014"/>
            <a:ext cx="511040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Kanban Board Structure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303770" y="1419701"/>
            <a:ext cx="22860" cy="6313765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94634" y="1611035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12437" y="1419701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80064" y="1453515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4160877" y="1481614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New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30793" y="1871305"/>
            <a:ext cx="578322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Problems/issues added as user stories. Reviewed during backlog grooming.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5103" y="2692360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12437" y="2501027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80064" y="253484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216384" y="2562939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Backlog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216384" y="2952631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Prioritized items. Higher priority listed first.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94634" y="362450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12437" y="3433167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80064" y="346698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60877" y="349508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 Progress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630793" y="3884771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Developer assigns story to themselves. Tasks added as checklist.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5103" y="455664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12437" y="436530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80064" y="4399121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8216384" y="442722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Peer Review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8216384" y="481691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Another developer reviews completed work.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94634" y="5488781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12437" y="529744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80064" y="5331262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4160877" y="5359360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Testing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630793" y="574905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QA ensures acceptance criteria are met.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495103" y="6420922"/>
            <a:ext cx="540663" cy="22860"/>
          </a:xfrm>
          <a:prstGeom prst="roundRect">
            <a:avLst>
              <a:gd name="adj" fmla="val 33118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7112437" y="6229588"/>
            <a:ext cx="405527" cy="4055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180064" y="6263402"/>
            <a:ext cx="270272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</a:t>
            </a:r>
            <a:endParaRPr lang="en-US" sz="2100" dirty="0"/>
          </a:p>
        </p:txBody>
      </p:sp>
      <p:sp>
        <p:nvSpPr>
          <p:cNvPr id="32" name="Text 30"/>
          <p:cNvSpPr/>
          <p:nvPr/>
        </p:nvSpPr>
        <p:spPr>
          <a:xfrm>
            <a:off x="8216384" y="6291501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Done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8216384" y="6681192"/>
            <a:ext cx="578322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Story has passed testing and review.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804</Words>
  <Application>Microsoft Office PowerPoint</Application>
  <PresentationFormat>Custom</PresentationFormat>
  <Paragraphs>150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Instrument Sans Medium</vt:lpstr>
      <vt:lpstr>Instrument Sans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Kimberly Wiethoff</cp:lastModifiedBy>
  <cp:revision>4</cp:revision>
  <dcterms:created xsi:type="dcterms:W3CDTF">2025-04-29T18:34:26Z</dcterms:created>
  <dcterms:modified xsi:type="dcterms:W3CDTF">2026-05-31T01:21:54Z</dcterms:modified>
</cp:coreProperties>
</file>