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Alexandria" panose="020B0604020202020204" charset="-78"/>
      <p:regular r:id="rId16"/>
    </p:embeddedFont>
    <p:embeddedFont>
      <p:font typeface="Nobile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8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742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2DDF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35073"/>
            <a:ext cx="7556421" cy="2480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Navigating the Triple Challenge: Agility, Sustainability, and Ethics in the AI Era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793790" y="361897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framework for responsible leadership in an age of artificial intelligence transformation, balancing speed, longevity, and values.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492181"/>
            <a:ext cx="317540" cy="317540"/>
          </a:xfrm>
          <a:prstGeom prst="roundRect">
            <a:avLst>
              <a:gd name="adj" fmla="val 28793492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69871" y="4602195"/>
            <a:ext cx="16537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Nobile Medium" pitchFamily="34" charset="0"/>
                <a:ea typeface="Nobile Medium" pitchFamily="34" charset="-122"/>
                <a:cs typeface="Nobile Medium" pitchFamily="34" charset="-120"/>
              </a:rPr>
              <a:t>kW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210508" y="4477299"/>
            <a:ext cx="2749034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95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by Kimberly Wiethoff, MBA, PMP, PMI-ACP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93790" y="5047846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#Leadership #ProjectManagement #Agility #Sustainability #EthicalLeadership #AI #FutureOfWork #ResponsibleAI #Innovation #DigitalTransformation #SharedAccountability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45325"/>
            <a:ext cx="797885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Practical Strategies for Project Managers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793790" y="25879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868204" y="26251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438632" y="2656165"/>
            <a:ext cx="36080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Create Shared Accountability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3164681"/>
            <a:ext cx="3655814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Empower teams to own not only deliverables but also the values underpinning them. Make ethics everyone's responsibility, not just compliance or legal.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342453" y="25879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5416868" y="26251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987296" y="2656165"/>
            <a:ext cx="34656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Invest in Skills Development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987296" y="3164681"/>
            <a:ext cx="36559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 AI literacy, sustainability awareness, and ethical reasoning into workforce training. Create cross-functional learning opportunities.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793790" y="514921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868204" y="518642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438632" y="5217438"/>
            <a:ext cx="40908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Implement Decision Frameworks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38632" y="5725954"/>
            <a:ext cx="820459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 clear rubrics that help teams evaluate trade-offs between speed, sustainability, and ethics when making key project decisions.</a:t>
            </a:r>
            <a:endParaRPr lang="en-US" sz="155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957" y="2587943"/>
            <a:ext cx="3709154" cy="37091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1243"/>
            <a:ext cx="843593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Case Study: Balancing the Triple Challenge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22889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HealthAI Solutions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797493"/>
            <a:ext cx="573821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healthcare technology company developing predictive analytics for patient outcomes faced significant challenges balancing agility, sustainability, and ethics.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9484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Challenge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456986"/>
            <a:ext cx="57382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Pressure to release quickly in competitive market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843939"/>
            <a:ext cx="57382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High-stakes medical decisions requiring ethical rigor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230892"/>
            <a:ext cx="573821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Need for long-term viability in healthcare systems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023735" y="22889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Their Approach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023735" y="2797493"/>
            <a:ext cx="682037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team implemented a Triple Challenge framework: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023735" y="3293626"/>
            <a:ext cx="682037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Agility: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Used modular development to release core features first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023735" y="3680579"/>
            <a:ext cx="682037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Ethics: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Incorporated diverse patient data and established bias detection systems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023735" y="4385072"/>
            <a:ext cx="682037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Sustainability: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Built cloud architecture optimized for energy efficiency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023735" y="52185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Result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023735" y="5727025"/>
            <a:ext cx="682037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95% accuracy with minimal bias, 40% less energy use than competitors, and successful deployment across five major hospital systems in 18 months.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7710" y="500301"/>
            <a:ext cx="4864418" cy="454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Implementation Roadmap</a:t>
            </a:r>
            <a:endParaRPr lang="en-US" sz="2850" dirty="0"/>
          </a:p>
        </p:txBody>
      </p:sp>
      <p:sp>
        <p:nvSpPr>
          <p:cNvPr id="3" name="Shape 1"/>
          <p:cNvSpPr/>
          <p:nvPr/>
        </p:nvSpPr>
        <p:spPr>
          <a:xfrm>
            <a:off x="7303770" y="1318974"/>
            <a:ext cx="22860" cy="5432465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587609" y="1512213"/>
            <a:ext cx="545783" cy="22860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110532" y="1318974"/>
            <a:ext cx="409337" cy="409337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178754" y="1353086"/>
            <a:ext cx="2728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4131350" y="1381482"/>
            <a:ext cx="2274213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Assessment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27710" y="1774746"/>
            <a:ext cx="5677853" cy="872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Evaluate your organization's current balance of agility, sustainability, and ethics using our Triple Challenge diagnostic framework.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497008" y="2603778"/>
            <a:ext cx="545783" cy="22860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110532" y="2410539"/>
            <a:ext cx="409337" cy="409337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78754" y="2444651"/>
            <a:ext cx="2728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8224837" y="2473047"/>
            <a:ext cx="2535436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Strategy Development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8224837" y="2866311"/>
            <a:ext cx="5677853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Define clear goals and metrics for each dimension, with executive sponsorship and cross-functional input.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587609" y="3544729"/>
            <a:ext cx="545783" cy="22860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110532" y="3351490"/>
            <a:ext cx="409337" cy="409337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78754" y="3385602"/>
            <a:ext cx="2728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4131350" y="3413998"/>
            <a:ext cx="2274213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Capability Building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27710" y="3807262"/>
            <a:ext cx="5677853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Train teams on new skills, tools, and decision frameworks to support balanced innovation.</a:t>
            </a:r>
            <a:endParaRPr lang="en-US" sz="1400" dirty="0"/>
          </a:p>
        </p:txBody>
      </p:sp>
      <p:sp>
        <p:nvSpPr>
          <p:cNvPr id="19" name="Shape 17"/>
          <p:cNvSpPr/>
          <p:nvPr/>
        </p:nvSpPr>
        <p:spPr>
          <a:xfrm>
            <a:off x="7497008" y="4485680"/>
            <a:ext cx="545783" cy="22860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110532" y="4292441"/>
            <a:ext cx="409337" cy="409337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178754" y="4326553"/>
            <a:ext cx="2728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100" dirty="0"/>
          </a:p>
        </p:txBody>
      </p:sp>
      <p:sp>
        <p:nvSpPr>
          <p:cNvPr id="22" name="Text 20"/>
          <p:cNvSpPr/>
          <p:nvPr/>
        </p:nvSpPr>
        <p:spPr>
          <a:xfrm>
            <a:off x="8224837" y="4354949"/>
            <a:ext cx="2274213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Process Integration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8224837" y="4748213"/>
            <a:ext cx="5677853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Embed Triple Challenge checkpoints into existing project management, governance, and review processes.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6587609" y="5426631"/>
            <a:ext cx="545783" cy="22860"/>
          </a:xfrm>
          <a:prstGeom prst="roundRect">
            <a:avLst>
              <a:gd name="adj" fmla="val 33427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7110532" y="5233392"/>
            <a:ext cx="409337" cy="409337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7178754" y="5267504"/>
            <a:ext cx="2728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3493294" y="5295900"/>
            <a:ext cx="2912269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Continuous Improvement</a:t>
            </a:r>
            <a:endParaRPr lang="en-US" sz="1750" dirty="0"/>
          </a:p>
        </p:txBody>
      </p:sp>
      <p:sp>
        <p:nvSpPr>
          <p:cNvPr id="28" name="Text 26"/>
          <p:cNvSpPr/>
          <p:nvPr/>
        </p:nvSpPr>
        <p:spPr>
          <a:xfrm>
            <a:off x="727710" y="5689163"/>
            <a:ext cx="5677853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 feedback loops and regular reviews to refine approach based on outcomes and lessons learned.</a:t>
            </a:r>
            <a:endParaRPr lang="en-US" sz="1400" dirty="0"/>
          </a:p>
        </p:txBody>
      </p:sp>
      <p:sp>
        <p:nvSpPr>
          <p:cNvPr id="29" name="Shape 27"/>
          <p:cNvSpPr/>
          <p:nvPr/>
        </p:nvSpPr>
        <p:spPr>
          <a:xfrm>
            <a:off x="727710" y="6956108"/>
            <a:ext cx="13174980" cy="773073"/>
          </a:xfrm>
          <a:prstGeom prst="roundRect">
            <a:avLst>
              <a:gd name="adj" fmla="val 9885"/>
            </a:avLst>
          </a:prstGeom>
          <a:solidFill>
            <a:srgbClr val="BBCDF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8" y="7214830"/>
            <a:ext cx="227409" cy="181928"/>
          </a:xfrm>
          <a:prstGeom prst="rect">
            <a:avLst/>
          </a:prstGeom>
        </p:spPr>
      </p:pic>
      <p:sp>
        <p:nvSpPr>
          <p:cNvPr id="31" name="Text 28"/>
          <p:cNvSpPr/>
          <p:nvPr/>
        </p:nvSpPr>
        <p:spPr>
          <a:xfrm>
            <a:off x="1318974" y="7183517"/>
            <a:ext cx="12401788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Organizations at different maturity levels may need to prioritize different dimensions initially, but should work toward balance over time.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842492"/>
            <a:ext cx="742080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Leading Through the Triple Challenge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4451390" y="2740462"/>
            <a:ext cx="583215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 the AI era, leadership is no longer measured by speed alone. The most successful organizations will be those that can pivot quickly, innovate responsibly, and create outcomes that endure.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4749046" y="4233863"/>
            <a:ext cx="4961453" cy="1116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Agility enables adaptation.Sustainability ensures endurance.Ethics safeguards trust.</a:t>
            </a:r>
            <a:endParaRPr lang="en-US" sz="2300" dirty="0"/>
          </a:p>
        </p:txBody>
      </p:sp>
      <p:sp>
        <p:nvSpPr>
          <p:cNvPr id="6" name="Shape 3"/>
          <p:cNvSpPr/>
          <p:nvPr/>
        </p:nvSpPr>
        <p:spPr>
          <a:xfrm>
            <a:off x="4451390" y="4233863"/>
            <a:ext cx="22860" cy="1116211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451390" y="5573316"/>
            <a:ext cx="583215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Together, they form the compass guiding leaders and project managers toward a responsible and resilient future.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775275" y="27602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Next Steps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775275" y="3268742"/>
            <a:ext cx="30688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Download our Triple Challenge Assessment Tool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10775275" y="3973235"/>
            <a:ext cx="30688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Schedule a workshop for your leadership team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0775275" y="4677728"/>
            <a:ext cx="306883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Join our community of practice for ongoing support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8586"/>
            <a:ext cx="586013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New Leadership Mandate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11204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1966555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Artificial intelligence has become the defining force of modern transformation. From streamlining operations to accelerating innovation, AI is reshaping the way organizations create value.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12086" y="3097768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But as leaders rush to embrace this power, they face a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triple challenge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: ensuring </a:t>
            </a:r>
            <a:r>
              <a:rPr lang="en-US" sz="15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agility, sustainability, and ethics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coexist in every decision.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2086" y="3911441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These three forces are no longer optional—they are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interdependent pillars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of responsible leadership in the digital age.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5459"/>
            <a:ext cx="636055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Triple Challenge Framework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70842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properly balanced, these three elements create the foundation for responsible AI innovation: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154912" y="36941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Agility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123372"/>
            <a:ext cx="384202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Thriving in constant disruption through adaptability and rapid learning cycles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877514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Iterative development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264467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Cross-functional collaboration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651421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Continuous learning</a:t>
            </a:r>
            <a:endParaRPr lang="en-US" sz="15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549128"/>
            <a:ext cx="4564975" cy="4564975"/>
          </a:xfrm>
          <a:prstGeom prst="rect">
            <a:avLst/>
          </a:prstGeom>
        </p:spPr>
      </p:pic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851" y="4645997"/>
            <a:ext cx="296942" cy="37111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895284" y="22492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Sustainability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9895284" y="2678430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Building for the long term with consideration for environmental, social, and organizational durability</a:t>
            </a:r>
            <a:endParaRPr lang="en-US" sz="1550" dirty="0"/>
          </a:p>
        </p:txBody>
      </p:sp>
      <p:sp>
        <p:nvSpPr>
          <p:cNvPr id="13" name="Text 9"/>
          <p:cNvSpPr/>
          <p:nvPr/>
        </p:nvSpPr>
        <p:spPr>
          <a:xfrm>
            <a:off x="9895284" y="3750112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Resource efficiency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9895284" y="4137065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Long-term resilience</a:t>
            </a:r>
            <a:endParaRPr lang="en-US" sz="1550" dirty="0"/>
          </a:p>
        </p:txBody>
      </p:sp>
      <p:sp>
        <p:nvSpPr>
          <p:cNvPr id="15" name="Text 11"/>
          <p:cNvSpPr/>
          <p:nvPr/>
        </p:nvSpPr>
        <p:spPr>
          <a:xfrm>
            <a:off x="9895284" y="4524018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Inclusive practices</a:t>
            </a:r>
            <a:endParaRPr lang="en-US" sz="155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549128"/>
            <a:ext cx="4564975" cy="4564975"/>
          </a:xfrm>
          <a:prstGeom prst="rect">
            <a:avLst/>
          </a:prstGeom>
        </p:spPr>
      </p:pic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460" y="3262372"/>
            <a:ext cx="296942" cy="37111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95284" y="51392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Ethics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9895284" y="5568434"/>
            <a:ext cx="394132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Establishing guardrails for responsible innovation that respect human values</a:t>
            </a:r>
            <a:endParaRPr lang="en-US" sz="1550" dirty="0"/>
          </a:p>
        </p:txBody>
      </p:sp>
      <p:sp>
        <p:nvSpPr>
          <p:cNvPr id="20" name="Text 14"/>
          <p:cNvSpPr/>
          <p:nvPr/>
        </p:nvSpPr>
        <p:spPr>
          <a:xfrm>
            <a:off x="9895284" y="6322576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Transparency</a:t>
            </a:r>
            <a:endParaRPr lang="en-US" sz="1550" dirty="0"/>
          </a:p>
        </p:txBody>
      </p:sp>
      <p:sp>
        <p:nvSpPr>
          <p:cNvPr id="21" name="Text 15"/>
          <p:cNvSpPr/>
          <p:nvPr/>
        </p:nvSpPr>
        <p:spPr>
          <a:xfrm>
            <a:off x="9895284" y="6709529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Fairness</a:t>
            </a:r>
            <a:endParaRPr lang="en-US" sz="1550" dirty="0"/>
          </a:p>
        </p:txBody>
      </p:sp>
      <p:sp>
        <p:nvSpPr>
          <p:cNvPr id="22" name="Text 16"/>
          <p:cNvSpPr/>
          <p:nvPr/>
        </p:nvSpPr>
        <p:spPr>
          <a:xfrm>
            <a:off x="9895284" y="7096482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Accountability</a:t>
            </a:r>
            <a:endParaRPr lang="en-US" sz="1550" dirty="0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549128"/>
            <a:ext cx="4564975" cy="4564975"/>
          </a:xfrm>
          <a:prstGeom prst="rect">
            <a:avLst/>
          </a:prstGeom>
        </p:spPr>
      </p:pic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5460" y="6029623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8586"/>
            <a:ext cx="758797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Agility: Thriving in Constant Disruption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966555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Agility is the foundation for surviving and thriving in the AI era. The pace of change is relentless—projects must pivot quickly, embrace iterative cycles, and deliver value in smaller increments.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097768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Yet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agility is not about moving fast for its own sake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Without alignment to purpose and values, rapid adaptation risks becoming reckless reaction.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956090"/>
            <a:ext cx="7632025" cy="1160740"/>
          </a:xfrm>
          <a:prstGeom prst="roundRect">
            <a:avLst>
              <a:gd name="adj" fmla="val 718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4243745"/>
            <a:ext cx="248007" cy="19835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38513" y="4203978"/>
            <a:ext cx="678894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True agility balances speed with intentionality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ensuring teams pivot wisely rather than blindly.</a:t>
            </a:r>
            <a:endParaRPr lang="en-US" sz="15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543" y="2011204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09211"/>
            <a:ext cx="815542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Sustainability: Building for the Long Term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793790" y="4226243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93790" y="4203383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2603778" y="392858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2782372" y="407741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015008" y="4722376"/>
            <a:ext cx="27846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Environmental Impact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15008" y="5151596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Minimizing the carbon footprint of AI systems, optimizing energy consumption of data centers, and reducing computational waste.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207437" y="4226243"/>
            <a:ext cx="4215408" cy="2416731"/>
          </a:xfrm>
          <a:prstGeom prst="roundRect">
            <a:avLst>
              <a:gd name="adj" fmla="val 4540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5207437" y="4203383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7017425" y="392858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196018" y="407741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5428655" y="4722376"/>
            <a:ext cx="25372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Social Responsibility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5428655" y="5151596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Creating inclusive AI that serves diverse populations, bridges digital divides, and strengthens community resilience.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9621203" y="4226243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9621203" y="4203383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11431191" y="3928586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11609784" y="4077414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9842421" y="4722376"/>
            <a:ext cx="31363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Organizational Resilience</a:t>
            </a:r>
            <a:endParaRPr lang="en-US" sz="1950" dirty="0"/>
          </a:p>
        </p:txBody>
      </p:sp>
      <p:sp>
        <p:nvSpPr>
          <p:cNvPr id="21" name="Text 18"/>
          <p:cNvSpPr/>
          <p:nvPr/>
        </p:nvSpPr>
        <p:spPr>
          <a:xfrm>
            <a:off x="9842421" y="5151596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Developing systems and practices that can adapt to changing conditions while maintaining core functions and values.</a:t>
            </a:r>
            <a:endParaRPr lang="en-US" sz="1550" dirty="0"/>
          </a:p>
        </p:txBody>
      </p:sp>
      <p:sp>
        <p:nvSpPr>
          <p:cNvPr id="22" name="Text 19"/>
          <p:cNvSpPr/>
          <p:nvPr/>
        </p:nvSpPr>
        <p:spPr>
          <a:xfrm>
            <a:off x="793790" y="686621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Sustainable leadership reframes success beyond quarterly deliverables. It asks: Does this project create value that lasts? Does it strengthen trust, improve equity, and preserve resources for the future?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7233"/>
            <a:ext cx="879312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Ethics: Guardrails for Responsible Innovation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19851"/>
            <a:ext cx="3709154" cy="37091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94672" y="2575203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amplifies the need for ethical guardrails. Algorithms already influence who gets hired, how credit is granted, what medical treatments are offered, and even how justice is delivered.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4994672" y="3388876"/>
            <a:ext cx="88494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Left unchecked, they risk perpetuating bias, compromising privacy, and eroding trust.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5292328" y="3929658"/>
            <a:ext cx="855178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"Ethical leadership goes beyond compliance. It requires transparency in how AI tools are built and used, accountability for outcomes, and alignment with human-centered values."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994672" y="3929658"/>
            <a:ext cx="22860" cy="635079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994672" y="4787979"/>
            <a:ext cx="88494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 project managers, this means integrating ethical checkpoints into every phase of delivery—just as rigorously as quality or risk reviews.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0634"/>
            <a:ext cx="514695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Dangers of Imbalance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793790" y="2153603"/>
            <a:ext cx="4215289" cy="4274463"/>
          </a:xfrm>
          <a:prstGeom prst="roundRect">
            <a:avLst>
              <a:gd name="adj" fmla="val 197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9768" y="2359581"/>
            <a:ext cx="26911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Agility Without Ethics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788801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Creates speed but risks harm to users, communities, and brand reputation. Examples: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3860483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Releasing biased facial recognition systems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4564975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Deploying algorithms that optimize for engagement at the cost of mental health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99768" y="5587008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Automating decisions without human oversight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153603"/>
            <a:ext cx="4215408" cy="4274463"/>
          </a:xfrm>
          <a:prstGeom prst="roundRect">
            <a:avLst>
              <a:gd name="adj" fmla="val 197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413415" y="2359581"/>
            <a:ext cx="36092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Sustainability Without Agility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13415" y="2788801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Ensures resilience but may fall behind disruptive change. Examples: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5413415" y="3542943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Overinvesting in outdated technologies for continuity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5413415" y="4247436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Missing market opportunities due to excessive caution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413415" y="4951928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Becoming irrelevant despite responsible practices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153603"/>
            <a:ext cx="4215289" cy="4274463"/>
          </a:xfrm>
          <a:prstGeom prst="roundRect">
            <a:avLst>
              <a:gd name="adj" fmla="val 197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9827181" y="2359581"/>
            <a:ext cx="35837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Ethics Without Sustainability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827181" y="2788801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Can protect values in the short term but fail to create lasting impact. Examples: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827181" y="3542943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One-time bias audits without ongoing monitoring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9827181" y="4247436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Ethical guidelines without enforcement mechanisms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9827181" y="4951928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Values statements without resource commitments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93790" y="665130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Only when the three intersect can organizations deliver innovation that is </a:t>
            </a:r>
            <a:r>
              <a:rPr lang="en-US" sz="15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fast, fair, and future-proof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74350"/>
            <a:ext cx="796647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Intersection: Where Value Is Created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793790" y="4192905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87%</a:t>
            </a:r>
            <a:endParaRPr lang="en-US" sz="5150" dirty="0"/>
          </a:p>
        </p:txBody>
      </p:sp>
      <p:sp>
        <p:nvSpPr>
          <p:cNvPr id="5" name="Text 2"/>
          <p:cNvSpPr/>
          <p:nvPr/>
        </p:nvSpPr>
        <p:spPr>
          <a:xfrm>
            <a:off x="1644372" y="50958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Trust Premium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525095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 consumers are willing to pay more for products from companies they trust to use AI ethically.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5223986" y="419290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3.2x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6074688" y="50958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Agile Advantage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5223986" y="5525095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Higher growth rate for organizations that successfully balance agility with strong ethical frameworks.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9654302" y="419290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65%</a:t>
            </a:r>
            <a:endParaRPr lang="en-US" sz="5150" dirty="0"/>
          </a:p>
        </p:txBody>
      </p:sp>
      <p:sp>
        <p:nvSpPr>
          <p:cNvPr id="11" name="Text 8"/>
          <p:cNvSpPr/>
          <p:nvPr/>
        </p:nvSpPr>
        <p:spPr>
          <a:xfrm>
            <a:off x="10430470" y="5095875"/>
            <a:ext cx="26299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Sustainability Impact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654302" y="5525095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Reduction in AI energy consumption possible through sustainable design practices.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93790" y="670095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When organizations successfully integrate all three elements, they not only mitigate risks but unlock significant competitive advantages and create more enduring value.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4153"/>
            <a:ext cx="606563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Practical Strategies for Leaders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87122"/>
            <a:ext cx="4347567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3679269"/>
            <a:ext cx="31105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Redefine Success Metrics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4108490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Include trust, equity, and long-term value alongside speed, scope, and budget. Create dashboards that visualize all three dimensions.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687122"/>
            <a:ext cx="4347567" cy="7937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9715" y="3679269"/>
            <a:ext cx="28903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Embed Ethical Reviews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339715" y="4108490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Treat ethics as an ongoing quality process with formal checkpoints at every project phase, not a one-time compliance step.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687122"/>
            <a:ext cx="4347567" cy="793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7282" y="36792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Prioritize Resilience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87282" y="4108490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 projects consider environmental footprint, social impacts, and long-term effects on workforce and community health.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580024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Leadership in the AI era requires new capabilities and mindsets. These strategies help organizations build the muscles needed for responsible innovation.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1252</Words>
  <Application>Microsoft Office PowerPoint</Application>
  <PresentationFormat>Custom</PresentationFormat>
  <Paragraphs>144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Alexandria</vt:lpstr>
      <vt:lpstr>Nobile</vt:lpstr>
      <vt:lpstr>Nobile Bold</vt:lpstr>
      <vt:lpstr>Arial</vt:lpstr>
      <vt:lpstr>Nobile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3</cp:revision>
  <dcterms:created xsi:type="dcterms:W3CDTF">2025-08-25T20:46:15Z</dcterms:created>
  <dcterms:modified xsi:type="dcterms:W3CDTF">2025-08-25T20:57:38Z</dcterms:modified>
</cp:coreProperties>
</file>