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DM Sans Semi Bold" panose="020B0604020202020204" charset="0"/>
      <p:regular r:id="rId16"/>
    </p:embeddedFont>
    <p:embeddedFont>
      <p:font typeface="Inter Medi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5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366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Is Your Medical Billing Process Bleeding Money?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5138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 today's healthcare environment, every dollar counts. Yet many providers don't realize how much revenue silently disappears through inefficient billing processes.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presentation highlights five warning signs your practice may be losing money and offers practical solutions to stop the financial hemorrhage.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15600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2731" y="6288643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6139101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5868"/>
            <a:ext cx="93029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Solution: Technology Optimization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0162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Practice Management System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37096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Update your PM system to one that offers automated eligibility verification and claim scrubbing.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2987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Look for systems with built-in denial management workflows and patient payment portals.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501622"/>
            <a:ext cx="35342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Clearinghouse Integration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082766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Choose a clearinghouse with robust rejection analysis tools and payer-specific claim rules.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37554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it offers real-time claim status updates and electronic remittance advice processing.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2501622"/>
            <a:ext cx="30315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Patient Financial Tools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082766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 systems for online bill pay, automated payment plans, and cost estimators.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437554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Consider text-to-pay solutions to increase collection rates from younger patients.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627780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Modern technology reduces manual tasks while increasing accuracy. The right tools pay for themselves through improved collections.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540" y="561975"/>
            <a:ext cx="7746921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Solution: Staff Training and Specialization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8540" y="2108597"/>
            <a:ext cx="3773686" cy="2567464"/>
          </a:xfrm>
          <a:prstGeom prst="roundRect">
            <a:avLst>
              <a:gd name="adj" fmla="val 116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98088" y="2308146"/>
            <a:ext cx="2495193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Coding Certification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98088" y="2739747"/>
            <a:ext cx="3374588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CPC or CPMA certification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98088" y="3448407"/>
            <a:ext cx="3374588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Maintain continuing education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98088" y="3837623"/>
            <a:ext cx="3374588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Develop specialty-specific expertise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4671774" y="2108597"/>
            <a:ext cx="3773686" cy="2567464"/>
          </a:xfrm>
          <a:prstGeom prst="roundRect">
            <a:avLst>
              <a:gd name="adj" fmla="val 116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871323" y="2308146"/>
            <a:ext cx="3159919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Payer-Specific Knowledge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4871323" y="2739747"/>
            <a:ext cx="3374588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Assign staff to specific insurers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4871323" y="3128963"/>
            <a:ext cx="3374588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Build relationships with provider reps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871323" y="3837623"/>
            <a:ext cx="3374588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Track changing payer policies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698540" y="4875609"/>
            <a:ext cx="7746921" cy="1928574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898088" y="5075158"/>
            <a:ext cx="2844403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Patient Communication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898088" y="5506760"/>
            <a:ext cx="734782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Train in financial counseling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898088" y="5895975"/>
            <a:ext cx="734782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Role-play difficult conversations</a:t>
            </a:r>
            <a:endParaRPr lang="en-US" sz="1550" dirty="0"/>
          </a:p>
        </p:txBody>
      </p:sp>
      <p:sp>
        <p:nvSpPr>
          <p:cNvPr id="18" name="Text 15"/>
          <p:cNvSpPr/>
          <p:nvPr/>
        </p:nvSpPr>
        <p:spPr>
          <a:xfrm>
            <a:off x="898088" y="6285190"/>
            <a:ext cx="734782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Develop scripts for common scenarios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698540" y="7028736"/>
            <a:ext cx="7746921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Well-trained staff catch problems before they become denials. Specialized knowledge leads to faster resolutions.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537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4953" y="2506980"/>
            <a:ext cx="7267218" cy="513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Next Steps: Reclaiming Your Revenue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03770" y="3266718"/>
            <a:ext cx="22860" cy="3614142"/>
          </a:xfrm>
          <a:prstGeom prst="roundRect">
            <a:avLst>
              <a:gd name="adj" fmla="val 10781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60475" y="3624858"/>
            <a:ext cx="492800" cy="22860"/>
          </a:xfrm>
          <a:prstGeom prst="roundRect">
            <a:avLst>
              <a:gd name="adj" fmla="val 10781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30415" y="3451503"/>
            <a:ext cx="369570" cy="369570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030" y="3482280"/>
            <a:ext cx="246340" cy="30801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440079" y="3430905"/>
            <a:ext cx="2053709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This Week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74953" y="3786068"/>
            <a:ext cx="591883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Pull your key metrics and identify your biggest pain points.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7477125" y="4446151"/>
            <a:ext cx="492800" cy="22860"/>
          </a:xfrm>
          <a:prstGeom prst="roundRect">
            <a:avLst>
              <a:gd name="adj" fmla="val 10781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30415" y="4272796"/>
            <a:ext cx="369570" cy="369570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030" y="4303574"/>
            <a:ext cx="246340" cy="30801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36612" y="4252198"/>
            <a:ext cx="2053709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Within 30 Days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8136612" y="4607362"/>
            <a:ext cx="591883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Schedule a billing process audit with internal team or external consultant.</a:t>
            </a:r>
            <a:endParaRPr lang="en-US" sz="1250" dirty="0"/>
          </a:p>
        </p:txBody>
      </p:sp>
      <p:sp>
        <p:nvSpPr>
          <p:cNvPr id="15" name="Shape 10"/>
          <p:cNvSpPr/>
          <p:nvPr/>
        </p:nvSpPr>
        <p:spPr>
          <a:xfrm>
            <a:off x="6660475" y="5185410"/>
            <a:ext cx="492800" cy="22860"/>
          </a:xfrm>
          <a:prstGeom prst="roundRect">
            <a:avLst>
              <a:gd name="adj" fmla="val 10781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30415" y="5012055"/>
            <a:ext cx="369570" cy="369570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30" y="5042833"/>
            <a:ext cx="246340" cy="30801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440079" y="4991457"/>
            <a:ext cx="2053709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Within 60 Days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574953" y="5346621"/>
            <a:ext cx="591883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 top three process improvements identified in your audit.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7477125" y="5924669"/>
            <a:ext cx="492800" cy="22860"/>
          </a:xfrm>
          <a:prstGeom prst="roundRect">
            <a:avLst>
              <a:gd name="adj" fmla="val 10781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30415" y="5751314"/>
            <a:ext cx="369570" cy="369570"/>
          </a:xfrm>
          <a:prstGeom prst="roundRect">
            <a:avLst>
              <a:gd name="adj" fmla="val 66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30" y="5782092"/>
            <a:ext cx="246340" cy="30801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136612" y="5730716"/>
            <a:ext cx="2053709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Quarterly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8136612" y="6085880"/>
            <a:ext cx="5918835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Review KPIs and adjust strategies based on data.</a:t>
            </a:r>
            <a:endParaRPr lang="en-US" sz="1250" dirty="0"/>
          </a:p>
        </p:txBody>
      </p:sp>
      <p:sp>
        <p:nvSpPr>
          <p:cNvPr id="25" name="Text 18"/>
          <p:cNvSpPr/>
          <p:nvPr/>
        </p:nvSpPr>
        <p:spPr>
          <a:xfrm>
            <a:off x="574953" y="7065645"/>
            <a:ext cx="13480494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Don't let inefficient billing limit your practice's potential. Small improvements can yield significant financial gains.</a:t>
            </a:r>
            <a:endParaRPr lang="en-US" sz="1250" dirty="0"/>
          </a:p>
        </p:txBody>
      </p:sp>
      <p:sp>
        <p:nvSpPr>
          <p:cNvPr id="26" name="Text 19"/>
          <p:cNvSpPr/>
          <p:nvPr/>
        </p:nvSpPr>
        <p:spPr>
          <a:xfrm>
            <a:off x="574953" y="7513320"/>
            <a:ext cx="13480494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Your patients deserve your medical expertise. Your practice deserves to be paid for it.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98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822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Don't let a broken billing process limit your practice's potential.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00350"/>
            <a:ext cx="4120753" cy="25467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6305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Assess Your Process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12100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Take time to thoroughly evaluate your current billing workflow and identify inefficiencies.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800350"/>
            <a:ext cx="4120872" cy="25468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630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Find the Bottlenecks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54704" y="6121122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Identify where your money is getting stuck in the revenue cycle.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800350"/>
            <a:ext cx="4120753" cy="254674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6305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Grow Your Revenue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612100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Strategic changes to your billing process can result in significant financial gains.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8543" y="711875"/>
            <a:ext cx="7686913" cy="13008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The High Cost of Billing Inefficiency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28543" y="2428994"/>
            <a:ext cx="3687366" cy="686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30%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1188720" y="3376017"/>
            <a:ext cx="2767013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Average Revenue Loss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28543" y="3826193"/>
            <a:ext cx="3687366" cy="332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From inefficient billing processes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728091" y="2428994"/>
            <a:ext cx="3687366" cy="686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25%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5270659" y="3376017"/>
            <a:ext cx="2602111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Claim Rejection Rate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28091" y="3826193"/>
            <a:ext cx="3687366" cy="332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 poorly managed practices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728317" y="4887635"/>
            <a:ext cx="3687366" cy="686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45+</a:t>
            </a:r>
            <a:endParaRPr lang="en-US" sz="5400" dirty="0"/>
          </a:p>
        </p:txBody>
      </p:sp>
      <p:sp>
        <p:nvSpPr>
          <p:cNvPr id="11" name="Text 8"/>
          <p:cNvSpPr/>
          <p:nvPr/>
        </p:nvSpPr>
        <p:spPr>
          <a:xfrm>
            <a:off x="3270885" y="5834658"/>
            <a:ext cx="2602111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Days in A/R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2728317" y="6284833"/>
            <a:ext cx="3687366" cy="332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Signaling serious cash flow issues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28543" y="6851809"/>
            <a:ext cx="7686913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These numbers represent significant financial leakage that directly impacts your practice's bottom line. Let's explore the warning signs in detail.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987" y="545425"/>
            <a:ext cx="7758827" cy="1236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Warning Sign #1: High Days in Accounts Receivable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987" y="2078831"/>
            <a:ext cx="989409" cy="11874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65219" y="2276713"/>
            <a:ext cx="3050858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Identify Current A/R Days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65219" y="2704624"/>
            <a:ext cx="6472595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Calculate average time between service and payment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987" y="3266242"/>
            <a:ext cx="989409" cy="118741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65219" y="3464123"/>
            <a:ext cx="2473762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Set Benchmarks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65219" y="3892034"/>
            <a:ext cx="6472595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Aim for less than 30 days based on specialty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987" y="4453652"/>
            <a:ext cx="989409" cy="11874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65219" y="4651534"/>
            <a:ext cx="2473762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Analyze Patterns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65219" y="5079444"/>
            <a:ext cx="6472595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Look for specific payers or claim types causing delays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987" y="5641062"/>
            <a:ext cx="989409" cy="118741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65219" y="5838944"/>
            <a:ext cx="2473762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 Solutions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65219" y="6266855"/>
            <a:ext cx="6472595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Address bottlenecks with targeted process improvements</a:t>
            </a:r>
            <a:endParaRPr lang="en-US" sz="1550" dirty="0"/>
          </a:p>
        </p:txBody>
      </p:sp>
      <p:sp>
        <p:nvSpPr>
          <p:cNvPr id="16" name="Text 9"/>
          <p:cNvSpPr/>
          <p:nvPr/>
        </p:nvSpPr>
        <p:spPr>
          <a:xfrm>
            <a:off x="6178987" y="7051000"/>
            <a:ext cx="7758827" cy="633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Extended A/R indicates cash flow problems. Your money sits with insurance companies instead of funding your practice.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564118"/>
            <a:ext cx="7707868" cy="128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Warning Sign #2: Rising Denial Rates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8066" y="2384822"/>
            <a:ext cx="461605" cy="461605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0" y="2423220"/>
            <a:ext cx="307658" cy="3846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84816" y="238482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Coding Errors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384816" y="2828330"/>
            <a:ext cx="704111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Incorrect or outdated codes trigger automatic rejections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718066" y="3592354"/>
            <a:ext cx="461605" cy="461605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80" y="3630751"/>
            <a:ext cx="307658" cy="3846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84816" y="3592354"/>
            <a:ext cx="338637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Insufficient Documentation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84816" y="4035862"/>
            <a:ext cx="704111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Missing information leads to denied claims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718066" y="4799886"/>
            <a:ext cx="461605" cy="461605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80" y="4838283"/>
            <a:ext cx="307658" cy="3846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84816" y="4799886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Missed Deadlines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384816" y="5243393"/>
            <a:ext cx="704111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Late submissions result in payment refusal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718066" y="6007418"/>
            <a:ext cx="461605" cy="461605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80" y="6045815"/>
            <a:ext cx="307658" cy="3846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84816" y="6007418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Duplicate Billing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1384816" y="6450925"/>
            <a:ext cx="704111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System inefficiencies cause redundant claim submissions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718066" y="7009805"/>
            <a:ext cx="7707868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denial rate above 5-10% signals serious revenue leakage. Each rejected claim costs both time and money to resolve.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1422"/>
            <a:ext cx="125512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Warning Sign #3: Excessive Operational Costs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05514"/>
            <a:ext cx="4867394" cy="486739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691664" y="3577709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C413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979438" y="3577709"/>
            <a:ext cx="143970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Staff Salaries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5691664" y="395692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56F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979438" y="3956923"/>
            <a:ext cx="126873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Software/IT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91664" y="4336137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D9E7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979438" y="4336137"/>
            <a:ext cx="21501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Clearinghouse Fees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91664" y="4715351"/>
            <a:ext cx="226814" cy="226814"/>
          </a:xfrm>
          <a:prstGeom prst="roundRect">
            <a:avLst>
              <a:gd name="adj" fmla="val 8063"/>
            </a:avLst>
          </a:prstGeom>
          <a:solidFill>
            <a:srgbClr val="26CC9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979438" y="4715351"/>
            <a:ext cx="87808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Training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691664" y="5094565"/>
            <a:ext cx="226814" cy="226814"/>
          </a:xfrm>
          <a:prstGeom prst="roundRect">
            <a:avLst>
              <a:gd name="adj" fmla="val 8063"/>
            </a:avLst>
          </a:prstGeom>
          <a:solidFill>
            <a:srgbClr val="4CDEA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979438" y="5094565"/>
            <a:ext cx="106477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Overhead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5691664" y="5473779"/>
            <a:ext cx="226814" cy="226814"/>
          </a:xfrm>
          <a:prstGeom prst="roundRect">
            <a:avLst>
              <a:gd name="adj" fmla="val 8063"/>
            </a:avLst>
          </a:prstGeom>
          <a:solidFill>
            <a:srgbClr val="7AE6C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979438" y="5473779"/>
            <a:ext cx="60840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Other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046732" y="2154436"/>
            <a:ext cx="379737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Audit your billing department's total cost. Compare it to industry benchmarks. Consider if your expenses exceed 8-10% of collections.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07255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Warning Sign #4: Poor Metrics Tracking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Clean Claim Rate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6142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Percentage of claims accepted on first submission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68605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Denial Rate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86142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Percentage of claims rejected by payers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07455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Days in A/R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495449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Average time to receive payment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30042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Collection Ratio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3139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Amount collected versus amount billed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4911923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Without tracking these essential KPIs, you're flying blind. Regular monitoring identifies problems before they become costly.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127825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Warning Sign #5: Uncollected Patient Balances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37757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Point-of-Service Collection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4912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Collect co-pays and estimates before service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Payment Plans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8063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Offer affordable automated payment options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Follow-Up Process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57115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Implement systematic balance collection procedures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With high-deductible plans now common, patient payments represent a growing portion of your revenue. Uncollected balances directly reduce profitability.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4139"/>
            <a:ext cx="88006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Financial Impact of Billing Issues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038231"/>
            <a:ext cx="10051613" cy="452151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09968" y="6559748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C413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797743" y="6559748"/>
            <a:ext cx="94559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Potential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5895737" y="6559748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572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183511" y="6559748"/>
            <a:ext cx="6892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Actual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406426" y="1987153"/>
            <a:ext cx="243768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gap between potential and actual revenue represents money your practice should be earning. These losses compound over time.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72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711" y="3193018"/>
            <a:ext cx="9419153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Solution: Comprehensive Billing Audit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32711" y="5103376"/>
            <a:ext cx="3055739" cy="209312"/>
          </a:xfrm>
          <a:prstGeom prst="roundRect">
            <a:avLst>
              <a:gd name="adj" fmla="val 1500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32711" y="5626656"/>
            <a:ext cx="2667714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Baseline Assessment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32711" y="6079331"/>
            <a:ext cx="3055739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Collect current metrics and identify pain points in your billing workflow.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102418" y="4789289"/>
            <a:ext cx="3055739" cy="209312"/>
          </a:xfrm>
          <a:prstGeom prst="roundRect">
            <a:avLst>
              <a:gd name="adj" fmla="val 1500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102418" y="5312569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Process Mapping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102418" y="5765244"/>
            <a:ext cx="3055739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Document every step from patient registration to payment posting.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472124" y="4475202"/>
            <a:ext cx="3055739" cy="209312"/>
          </a:xfrm>
          <a:prstGeom prst="roundRect">
            <a:avLst>
              <a:gd name="adj" fmla="val 1500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2124" y="4998482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Gap Analysis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472124" y="5451158"/>
            <a:ext cx="3055739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Compare your processes against industry best practices.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841831" y="4161234"/>
            <a:ext cx="3055858" cy="209312"/>
          </a:xfrm>
          <a:prstGeom prst="roundRect">
            <a:avLst>
              <a:gd name="adj" fmla="val 1500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41831" y="4684514"/>
            <a:ext cx="3055858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Action Plan Development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0841831" y="5464254"/>
            <a:ext cx="3055858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specific, measurable improvements with responsible parties and deadlines.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32711" y="7319963"/>
            <a:ext cx="13164979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thorough audit reveals where money is lost. It provides a roadmap for recapturing that revenue.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Custom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Inter Bold</vt:lpstr>
      <vt:lpstr>Arial</vt:lpstr>
      <vt:lpstr>DM Sans Semi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2025-04-22T13:56:08Z</dcterms:created>
  <dcterms:modified xsi:type="dcterms:W3CDTF">2025-04-22T13:58:08Z</dcterms:modified>
</cp:coreProperties>
</file>