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5143500" cy="9144000"/>
  <p:embeddedFontLst>
    <p:embeddedFont>
      <p:font typeface="Kanit Light" panose="020B0604020202020204" charset="-34"/>
      <p:regular r:id="rId16"/>
    </p:embeddedFont>
    <p:embeddedFont>
      <p:font typeface="Martel Sans" panose="020B0604020202020204" charset="0"/>
      <p:regular r:id="rId17"/>
    </p:embeddedFont>
    <p:embeddedFont>
      <p:font typeface="Martel Sans Bold" panose="020B0604020202020204" charset="0"/>
      <p:regular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3" d="2"/>
        <a:sy n="3" d="2"/>
      </p:scale>
      <p:origin x="0" y="-5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7041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BF4F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profiletech.com/healthcare-email-list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063526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Online Reputation Management and Patient Acquisition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496119" y="2024658"/>
            <a:ext cx="4722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How healthcare organizations can leverage digital trust to attract, retain, and grow their patient base in an increasingly competitive marketplace.</a:t>
            </a:r>
            <a:endParaRPr lang="en-US" sz="950" dirty="0"/>
          </a:p>
        </p:txBody>
      </p:sp>
      <p:sp>
        <p:nvSpPr>
          <p:cNvPr id="5" name="Shape 2"/>
          <p:cNvSpPr/>
          <p:nvPr/>
        </p:nvSpPr>
        <p:spPr>
          <a:xfrm>
            <a:off x="496119" y="2561109"/>
            <a:ext cx="1795165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43706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70533" y="2598316"/>
            <a:ext cx="2103537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750" dirty="0">
                <a:solidFill>
                  <a:srgbClr val="437066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BY JAMES HARRIS · </a:t>
            </a:r>
            <a:r>
              <a:rPr lang="en-US" sz="750" dirty="0">
                <a:solidFill>
                  <a:srgbClr val="437066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  <a:hlinkClick r:id="rId4"/>
              </a:rPr>
              <a:t>EPROFILETECH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96119" y="2889200"/>
            <a:ext cx="472276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#OnlineReputationManagement #HealthcareMarketing #PatientAcquisition #HealthcareSEO #DigitalMarketing #MedicalMarketing #PatientExperience #HealthcareLeadership #DigitalHealth #LocalSEO #HealthcareBranding #HealthcareBusiness #PracticeGrowth #GoogleBusinessProfile #PatientEngagement #HealthcareInnovation #MedicalPractice #HealthcareProviders #ContentMarketing #HealthcareTechnology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4806"/>
            <a:ext cx="8151763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Common ORM Mistakes Healthcare Practices Make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976685"/>
            <a:ext cx="815176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Even well-intentioned organizations make avoidable mistakes that quietly undermine patient acquisition. Recognizing these pitfalls is the first step to correcting them.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499592"/>
            <a:ext cx="4015755" cy="1584424"/>
          </a:xfrm>
          <a:prstGeom prst="roundRect">
            <a:avLst>
              <a:gd name="adj" fmla="val 323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622920" y="1626394"/>
            <a:ext cx="366266" cy="366266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3602" y="1727076"/>
            <a:ext cx="164827" cy="164827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22920" y="2112838"/>
            <a:ext cx="3762152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Treating ORM as a One-Time Project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622920" y="2375669"/>
            <a:ext cx="3762152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Patient expectations and digital platforms evolve constantly. A "set it and forget it" approach leaves your reputation unmonitored and vulnerable.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4632052" y="1499592"/>
            <a:ext cx="4015829" cy="1584424"/>
          </a:xfrm>
          <a:prstGeom prst="roundRect">
            <a:avLst>
              <a:gd name="adj" fmla="val 323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4758854" y="1626394"/>
            <a:ext cx="366266" cy="366266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9536" y="1727076"/>
            <a:ext cx="164827" cy="164827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758854" y="2112838"/>
            <a:ext cx="3762226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Ignoring Patient Feedback</a:t>
            </a:r>
            <a:endParaRPr lang="en-US" sz="1200" dirty="0"/>
          </a:p>
        </p:txBody>
      </p:sp>
      <p:sp>
        <p:nvSpPr>
          <p:cNvPr id="13" name="Text 9"/>
          <p:cNvSpPr/>
          <p:nvPr/>
        </p:nvSpPr>
        <p:spPr>
          <a:xfrm>
            <a:off x="4758854" y="2375669"/>
            <a:ext cx="3762226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Failing to respond to reviews — especially negative ones — signals indifference. Every review is an opportunity to demonstrate accountability and care.</a:t>
            </a:r>
            <a:endParaRPr lang="en-US" sz="950" dirty="0"/>
          </a:p>
        </p:txBody>
      </p:sp>
      <p:sp>
        <p:nvSpPr>
          <p:cNvPr id="14" name="Shape 10"/>
          <p:cNvSpPr/>
          <p:nvPr/>
        </p:nvSpPr>
        <p:spPr>
          <a:xfrm>
            <a:off x="496119" y="3204195"/>
            <a:ext cx="4015755" cy="1584424"/>
          </a:xfrm>
          <a:prstGeom prst="roundRect">
            <a:avLst>
              <a:gd name="adj" fmla="val 323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1"/>
          <p:cNvSpPr/>
          <p:nvPr/>
        </p:nvSpPr>
        <p:spPr>
          <a:xfrm>
            <a:off x="622920" y="3330997"/>
            <a:ext cx="366266" cy="366266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3602" y="3431679"/>
            <a:ext cx="164827" cy="164827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2920" y="3817441"/>
            <a:ext cx="3762152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Outdated or Inaccurate Information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622920" y="4080272"/>
            <a:ext cx="3762152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Wrong phone numbers, expired hours, or inconsistent addresses across directories frustrate patients and erode trust before they ever contact you.</a:t>
            </a:r>
            <a:endParaRPr lang="en-US" sz="950" dirty="0"/>
          </a:p>
        </p:txBody>
      </p:sp>
      <p:sp>
        <p:nvSpPr>
          <p:cNvPr id="19" name="Shape 14"/>
          <p:cNvSpPr/>
          <p:nvPr/>
        </p:nvSpPr>
        <p:spPr>
          <a:xfrm>
            <a:off x="4632052" y="3204195"/>
            <a:ext cx="4015829" cy="1584424"/>
          </a:xfrm>
          <a:prstGeom prst="roundRect">
            <a:avLst>
              <a:gd name="adj" fmla="val 3237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5"/>
          <p:cNvSpPr/>
          <p:nvPr/>
        </p:nvSpPr>
        <p:spPr>
          <a:xfrm>
            <a:off x="4758854" y="3330997"/>
            <a:ext cx="366266" cy="366266"/>
          </a:xfrm>
          <a:prstGeom prst="ellipse">
            <a:avLst/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59536" y="3431679"/>
            <a:ext cx="164827" cy="164827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4758854" y="3817441"/>
            <a:ext cx="3762226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All Promotion, No Education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4758854" y="4080272"/>
            <a:ext cx="3762226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Patients visit your digital channels seeking reliable information. Consistently promotional content without educational value drives them to providers who genuinely help them.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1864"/>
            <a:ext cx="8151763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Best Practices for a Strong Online Reputation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96119" y="973262"/>
            <a:ext cx="8151763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Building a trustworthy digital presence requires a proactive, patient-centered strategy applied consistently across every channel. The practices below form the foundation of effective ORM for healthcare organizations.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96119" y="1578992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9725" y="1600795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866775" y="1618952"/>
            <a:ext cx="3563392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Deliver Exceptional In-Person Experiences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66775" y="1909614"/>
            <a:ext cx="3563392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Positive experiences at every stage of the care journey naturally inspire authentic reviews and word-of-mouth referrals.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496119" y="2488109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39725" y="2509912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866775" y="2528069"/>
            <a:ext cx="3563392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Maintain an Informative, User-Friendly Website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866775" y="2818730"/>
            <a:ext cx="3563392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Make physician profiles, services, insurance details, and online booking immediately accessible. Publish educational articles that answer common patient questions.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496119" y="3577456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39725" y="3599259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66775" y="3617416"/>
            <a:ext cx="3563392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Use Social Media to Educate, Not Just Advertise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866775" y="3908078"/>
            <a:ext cx="3563392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Share wellness campaigns, preventive care guidance, and patient success stories to foster meaningful community engagement.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718596" y="1578992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762202" y="1600795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089252" y="1618952"/>
            <a:ext cx="3563392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Monitor and Respond to Reviews Consistently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089252" y="1909614"/>
            <a:ext cx="3563392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Establish a routine for checking all major review platforms and responding professionally — demonstrating that your organization values every patient voice.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718596" y="2668339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4762202" y="2690143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5089252" y="2708300"/>
            <a:ext cx="3563392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Keep All Digital Profiles Current and Accurate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089252" y="2998961"/>
            <a:ext cx="3563392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Regularly audit your Google Business Profile, healthcare directories, and social channels to ensure consistent, up-to-date information everywhere patients look.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718596" y="3757687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762202" y="3779490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5089252" y="3797647"/>
            <a:ext cx="3563392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Encourage Satisfied Patients to Leave Reviews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089252" y="4088309"/>
            <a:ext cx="3563392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 simple post-visit prompt — by email, text, or in-person — can significantly grow your volume of authentic, trust-building patient feedback.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286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82119" y="354657"/>
            <a:ext cx="5865763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Future of ORM in Healthcare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2782119" y="881509"/>
            <a:ext cx="5865763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Technology is rapidly transforming how patients discover and evaluate healthcare providers — and how organizations manage their reputations at scale. Forward-thinking practices are already embracing these shifts.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2912938" y="1544836"/>
            <a:ext cx="14288" cy="3244007"/>
          </a:xfrm>
          <a:prstGeom prst="roundRect">
            <a:avLst>
              <a:gd name="adj" fmla="val 34184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3029471" y="1668512"/>
            <a:ext cx="348853" cy="14288"/>
          </a:xfrm>
          <a:prstGeom prst="roundRect">
            <a:avLst>
              <a:gd name="adj" fmla="val 34184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2782119" y="1544836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2825725" y="1566639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494410" y="1584796"/>
            <a:ext cx="5153471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AI-Powered Monitoring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494410" y="1831851"/>
            <a:ext cx="5153471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AI tools analyze patient sentiment across hundreds of review platforms simultaneously — surfacing trends and flagging concerns before they escalate.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3029471" y="2534022"/>
            <a:ext cx="348853" cy="14288"/>
          </a:xfrm>
          <a:prstGeom prst="roundRect">
            <a:avLst>
              <a:gd name="adj" fmla="val 34184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2782119" y="2410346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2825725" y="2432149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3494410" y="2450306"/>
            <a:ext cx="5153471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Voice Search Optimization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3494410" y="2697361"/>
            <a:ext cx="5153471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Patients increasingly ask virtual assistants to find nearby doctors and clinics. Local SEO and voice-optimized profiles will be essential for discoverability.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3029471" y="3399532"/>
            <a:ext cx="348853" cy="14288"/>
          </a:xfrm>
          <a:prstGeom prst="roundRect">
            <a:avLst>
              <a:gd name="adj" fmla="val 34184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4"/>
          <p:cNvSpPr/>
          <p:nvPr/>
        </p:nvSpPr>
        <p:spPr>
          <a:xfrm>
            <a:off x="2782119" y="3275856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2825725" y="3297659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3494410" y="3315816"/>
            <a:ext cx="5153471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Personalized Digital Experiences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3494410" y="3562871"/>
            <a:ext cx="5153471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Patients expect relevant content, convenient scheduling, personalized reminders, and responsive communication tailored to their individual healthcare journey.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3029471" y="4265042"/>
            <a:ext cx="348853" cy="14288"/>
          </a:xfrm>
          <a:prstGeom prst="roundRect">
            <a:avLst>
              <a:gd name="adj" fmla="val 341848"/>
            </a:avLst>
          </a:prstGeom>
          <a:solidFill>
            <a:srgbClr val="C5D2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19"/>
          <p:cNvSpPr/>
          <p:nvPr/>
        </p:nvSpPr>
        <p:spPr>
          <a:xfrm>
            <a:off x="2782119" y="4141366"/>
            <a:ext cx="261640" cy="261640"/>
          </a:xfrm>
          <a:prstGeom prst="roundRect">
            <a:avLst>
              <a:gd name="adj" fmla="val 1866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0"/>
          <p:cNvSpPr/>
          <p:nvPr/>
        </p:nvSpPr>
        <p:spPr>
          <a:xfrm>
            <a:off x="2825725" y="4163169"/>
            <a:ext cx="174427" cy="2180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4</a:t>
            </a:r>
            <a:endParaRPr lang="en-US" sz="1350" dirty="0"/>
          </a:p>
        </p:txBody>
      </p:sp>
      <p:sp>
        <p:nvSpPr>
          <p:cNvPr id="24" name="Text 21"/>
          <p:cNvSpPr/>
          <p:nvPr/>
        </p:nvSpPr>
        <p:spPr>
          <a:xfrm>
            <a:off x="3494410" y="4181326"/>
            <a:ext cx="5153471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Predictive Analytics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3494410" y="4428381"/>
            <a:ext cx="5153471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Data-driven insights will help organizations anticipate patient needs, identify reputation risks early, and proactively strengthen engagement strategies.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25301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Reputation Management Drives Sustainable Growth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60872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Online reputation management is not a marketing add-on — it is a strategic commitment to delivering exceptional patient experiences at every digital touchpoint. Organizations that invest consistently in ORM gain a compounding advantage: more reviews, stronger trust, higher visibility, and deeper patient loyalty.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2057772"/>
            <a:ext cx="2613868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1st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96119" y="2622128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Search Result Impression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2890391"/>
            <a:ext cx="261386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Your online profile forms the patient's first impression — before any human interaction occurs.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264991" y="2057772"/>
            <a:ext cx="2613943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∞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3264991" y="2622128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Ongoing Strategy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64991" y="2890391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Reputation management is never "done." Continuous monitoring, response, and improvement are essential for long-term success.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033939" y="2057772"/>
            <a:ext cx="2613943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83000"/>
              </a:lnSpc>
              <a:buNone/>
            </a:pPr>
            <a:r>
              <a:rPr lang="en-US" sz="3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3x</a:t>
            </a:r>
            <a:endParaRPr lang="en-US" sz="3200" dirty="0"/>
          </a:p>
        </p:txBody>
      </p:sp>
      <p:sp>
        <p:nvSpPr>
          <p:cNvPr id="11" name="Text 9"/>
          <p:cNvSpPr/>
          <p:nvPr/>
        </p:nvSpPr>
        <p:spPr>
          <a:xfrm>
            <a:off x="6033939" y="2622128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Growth Multiplier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033939" y="2890391"/>
            <a:ext cx="261394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Trust earned online compounds into appointments, referrals, and loyalty — multiplying patient acquisition over time.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3823767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DFECE9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4003551"/>
            <a:ext cx="155004" cy="123974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899071" y="3978697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Healthcare organizations looking to strengthen patient outreach with accurate, verified data can explore </a:t>
            </a:r>
            <a:r>
              <a:rPr lang="en-US" sz="950" b="1" dirty="0">
                <a:solidFill>
                  <a:srgbClr val="000000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EprofileTech's</a:t>
            </a:r>
            <a:r>
              <a:rPr lang="en-US" sz="950" dirty="0">
                <a:solidFill>
                  <a:srgbClr val="000000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healthcare email databases — built to support targeted marketing and patient engagement strategies.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3822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Digital Shift in Patient Behavior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7379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Patients no longer rely solely on word-of-mouth referrals. Today, they begin their search online — reading reviews, comparing providers, and forming first impressions before ever walking through the door.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210246"/>
            <a:ext cx="2634555" cy="1894954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8982" y="2321868"/>
            <a:ext cx="148828" cy="14882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34380" y="2706365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Search-First Behavior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634380" y="2974628"/>
            <a:ext cx="235803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Patients search Google for symptoms, specialties, and locations — encountering your online presence before any direct contact.</a:t>
            </a:r>
            <a:endParaRPr lang="en-US" sz="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4648" y="2210246"/>
            <a:ext cx="2634630" cy="1894954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97512" y="2321868"/>
            <a:ext cx="148828" cy="148828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392909" y="2706365"/>
            <a:ext cx="235810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Digital First Impressions</a:t>
            </a:r>
            <a:endParaRPr lang="en-US" sz="1200" dirty="0"/>
          </a:p>
        </p:txBody>
      </p:sp>
      <p:sp>
        <p:nvSpPr>
          <p:cNvPr id="11" name="Text 5"/>
          <p:cNvSpPr/>
          <p:nvPr/>
        </p:nvSpPr>
        <p:spPr>
          <a:xfrm>
            <a:off x="3392909" y="2974628"/>
            <a:ext cx="235810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 provider's website, reviews, and social profiles form the patient's first impression — often determining whether an appointment is ever scheduled.</a:t>
            </a:r>
            <a:endParaRPr lang="en-US" sz="950" dirty="0"/>
          </a:p>
        </p:txBody>
      </p:sp>
      <p:pic>
        <p:nvPicPr>
          <p:cNvPr id="12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3252" y="2210246"/>
            <a:ext cx="2634555" cy="1894954"/>
          </a:xfrm>
          <a:prstGeom prst="rect">
            <a:avLst/>
          </a:prstGeom>
        </p:spPr>
      </p:pic>
      <p:pic>
        <p:nvPicPr>
          <p:cNvPr id="13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6115" y="2321868"/>
            <a:ext cx="148828" cy="148828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6151513" y="2706365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Trust Before the Visit</a:t>
            </a:r>
            <a:endParaRPr lang="en-US" sz="1200" dirty="0"/>
          </a:p>
        </p:txBody>
      </p:sp>
      <p:sp>
        <p:nvSpPr>
          <p:cNvPr id="15" name="Text 7"/>
          <p:cNvSpPr/>
          <p:nvPr/>
        </p:nvSpPr>
        <p:spPr>
          <a:xfrm>
            <a:off x="6151513" y="2974628"/>
            <a:ext cx="235803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Healthcare is deeply personal. Patients seek credibility and reassurance online before placing their health in anyone's hands.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83084"/>
            <a:ext cx="4722763" cy="726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Why Online Reputation Matters in Healthcare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496119" y="1273299"/>
            <a:ext cx="4722763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 a trust-based industry, your online presence is your most visible credential. Every digital touchpoint — from Google results to social media — shapes how prospective patients perceive your practice before they ever make contact.</a:t>
            </a:r>
            <a:endParaRPr lang="en-US" sz="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936626"/>
            <a:ext cx="4722763" cy="86856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83791" y="2067148"/>
            <a:ext cx="4404568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Multiple Digital Touchpoints</a:t>
            </a:r>
            <a:endParaRPr lang="en-US" sz="1100" dirty="0"/>
          </a:p>
        </p:txBody>
      </p:sp>
      <p:sp>
        <p:nvSpPr>
          <p:cNvPr id="7" name="Text 3"/>
          <p:cNvSpPr/>
          <p:nvPr/>
        </p:nvSpPr>
        <p:spPr>
          <a:xfrm>
            <a:off x="683791" y="2314203"/>
            <a:ext cx="4404568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Patients encounter Google search results, review platforms, your website, social profiles, and directory listings — all before picking up the phone.</a:t>
            </a:r>
            <a:endParaRPr lang="en-US" sz="9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2914204"/>
            <a:ext cx="4722763" cy="868561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83791" y="3044726"/>
            <a:ext cx="4404568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One Negative Review Can Cost You</a:t>
            </a:r>
            <a:endParaRPr lang="en-US" sz="1100" dirty="0"/>
          </a:p>
        </p:txBody>
      </p:sp>
      <p:sp>
        <p:nvSpPr>
          <p:cNvPr id="10" name="Text 5"/>
          <p:cNvSpPr/>
          <p:nvPr/>
        </p:nvSpPr>
        <p:spPr>
          <a:xfrm>
            <a:off x="683791" y="3291780"/>
            <a:ext cx="4404568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Even a single unanswered negative experience shared online can shift a prospective patient toward a competitor with a stronger digital reputation.</a:t>
            </a:r>
            <a:endParaRPr lang="en-US" sz="9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3891781"/>
            <a:ext cx="4722763" cy="86856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83791" y="4022303"/>
            <a:ext cx="4404568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Ongoing Investment, Not One-Time Effort</a:t>
            </a:r>
            <a:endParaRPr lang="en-US" sz="1100" dirty="0"/>
          </a:p>
        </p:txBody>
      </p:sp>
      <p:sp>
        <p:nvSpPr>
          <p:cNvPr id="13" name="Text 7"/>
          <p:cNvSpPr/>
          <p:nvPr/>
        </p:nvSpPr>
        <p:spPr>
          <a:xfrm>
            <a:off x="683791" y="4269358"/>
            <a:ext cx="4404568" cy="3604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Maintaining a positive online presence requires continuous attention, proactive communication, and a genuine commitment to patient satisfaction over time.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2751"/>
            <a:ext cx="8151763" cy="3391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How Patients Research Healthcare Providers</a:t>
            </a:r>
            <a:endParaRPr lang="en-US" sz="2100" dirty="0"/>
          </a:p>
        </p:txBody>
      </p:sp>
      <p:sp>
        <p:nvSpPr>
          <p:cNvPr id="3" name="Text 1"/>
          <p:cNvSpPr/>
          <p:nvPr/>
        </p:nvSpPr>
        <p:spPr>
          <a:xfrm>
            <a:off x="496119" y="871835"/>
            <a:ext cx="8151763" cy="3256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Today's patients are savvy healthcare consumers. Before booking, they invest real time evaluating providers across multiple digital channels — and small details can tip the decision in your favor or against you.</a:t>
            </a:r>
            <a:endParaRPr lang="en-US" sz="8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407" y="1304255"/>
            <a:ext cx="6339185" cy="290125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56361" y="3401921"/>
            <a:ext cx="1190142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Book Appointment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756456" y="3401921"/>
            <a:ext cx="1190143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Compare Providers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3264702" y="3401921"/>
            <a:ext cx="1190142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Evaluate Credibility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1740341" y="3516554"/>
            <a:ext cx="1190142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Search Online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496119" y="4312295"/>
            <a:ext cx="8151763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8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At each stage, patients examine star ratings, physician qualifications, service offerings, educational content, and professional presentation. Transparency and easy access to information — such as online booking and clear contact details — are decisive factors that separate practices that win new patients from those that lose them.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96528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Trust Is the Foundation of Patient Acquisition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81733"/>
            <a:ext cx="4347270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Patient acquisition goes far beyond generating website traffic. The real goal is building enough confidence that a prospective patient chooses your practice over every alternative. Online reputation is central to this — because trust is often established long before any direct interaction occurs.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2585665"/>
            <a:ext cx="4347270" cy="1717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Positive reviews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act as digital word-of-mouth, providing authentic social proof of compassionate, high-quality care.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Consistent branding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across your website, directories, and social profiles signals reliability and professionalism.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Educational content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positions your organization as a trusted medical authority, not just a service provider.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2C3249"/>
                </a:solidFill>
                <a:latin typeface="Martel Sans Bold" pitchFamily="34" charset="0"/>
                <a:ea typeface="Martel Sans Bold" pitchFamily="34" charset="-122"/>
                <a:cs typeface="Martel Sans Bold" pitchFamily="34" charset="-120"/>
              </a:rPr>
              <a:t>Long-term loyalty</a:t>
            </a: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grows naturally when patients trust you — driving referrals, return visits, and positive reviews.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5061421" y="1370112"/>
            <a:ext cx="3680445" cy="2976786"/>
          </a:xfrm>
          <a:prstGeom prst="roundRect">
            <a:avLst>
              <a:gd name="adj" fmla="val 3000"/>
            </a:avLst>
          </a:prstGeom>
          <a:solidFill>
            <a:srgbClr val="43706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185395" y="1494086"/>
            <a:ext cx="343249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Research Insight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185395" y="1811908"/>
            <a:ext cx="3432497" cy="20094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Gartner highlights that consistent positive digital experiences are a major competitive differentiator — building customer trust, loyalty, and long-term business performance across industries including healthcare.</a:t>
            </a:r>
            <a:endParaRPr lang="en-US" sz="950" dirty="0"/>
          </a:p>
          <a:p>
            <a:pPr marL="0" indent="0" algn="l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 </a:t>
            </a:r>
            <a:endParaRPr lang="en-US" sz="9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Forrester reinforces that trust, personalized engagement, and exceptional digital experiences are the key factors shaping how patients evaluate and select providers.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49523"/>
            <a:ext cx="4722763" cy="726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Impact of Online Reviews on Patient Decisions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3925119" y="1239738"/>
            <a:ext cx="4722763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Online reviews have become one of the single most influential factors in healthcare decision-making. Patients read them to assess physician expertise, staff friendliness, wait times, and overall experience — before ever calling your office.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925119" y="1903065"/>
            <a:ext cx="2306836" cy="1752079"/>
          </a:xfrm>
          <a:prstGeom prst="roundRect">
            <a:avLst>
              <a:gd name="adj" fmla="val 278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046116" y="2024063"/>
            <a:ext cx="2064841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Positive Reviews Build Trust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4046116" y="2271117"/>
            <a:ext cx="2064841" cy="901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 steady stream of authentic, positive feedback provides social proof that your practice consistently delivers quality care and values patient satisfaction.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6340971" y="1903065"/>
            <a:ext cx="2306910" cy="1752079"/>
          </a:xfrm>
          <a:prstGeom prst="roundRect">
            <a:avLst>
              <a:gd name="adj" fmla="val 2788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461968" y="2024063"/>
            <a:ext cx="2064916" cy="3632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Negative Reviews Demand a Response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6461968" y="2452762"/>
            <a:ext cx="2064916" cy="10813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Unanswered criticism signals indifference. A thoughtful, empathetic response — even to a difficult review — demonstrates accountability and genuine patient commitment.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3925119" y="3764161"/>
            <a:ext cx="4722763" cy="1029742"/>
          </a:xfrm>
          <a:prstGeom prst="roundRect">
            <a:avLst>
              <a:gd name="adj" fmla="val 4743"/>
            </a:avLst>
          </a:prstGeom>
          <a:solidFill>
            <a:srgbClr val="DFECE9"/>
          </a:solidFill>
          <a:ln w="4763">
            <a:solidFill>
              <a:srgbClr val="C5D2C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4046116" y="3885158"/>
            <a:ext cx="4480768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Encourage Honest Feedback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4046116" y="4132213"/>
            <a:ext cx="448076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Prompting satisfied patients to leave reviews after appointments improves visibility, balances your overall rating, and builds a credible, trustworthy reputation over time.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254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Strengthening Local Visibility with Google Business Profile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60103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Why Local Search Matters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977926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When patients search for nearby providers, local results appear before traditional website listings. A complete, regularly updated Google Business Profile is essential — and often the deciding factor in whether a patient contacts your practice.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96119" y="289574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What to Keep Current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3213571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Accurate contact details and office hours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Location information and appointment links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Service descriptions and physician profiles</a:t>
            </a:r>
            <a:endParaRPr lang="en-US" sz="950" dirty="0"/>
          </a:p>
          <a:p>
            <a:pPr marL="193040" indent="-19304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Recent photos, announcements, and educational posts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1660103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The Role of Local SEO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1977926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Consistent business information across healthcare directories, local listings, and your website strengthens search engine trust and improves your ranking for specialty and location-based searches.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28046" y="289574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Mobile-First Patients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728046" y="3213571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As patients increasingly rely on mobile searches to find nearby care, optimizing for local and voice search is no longer optional — it's a core part of attracting qualified, high-intent patients in your geographic market.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381595"/>
            <a:ext cx="4722763" cy="7509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5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Social Media as a Trust-Building Channel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3925119" y="1307157"/>
            <a:ext cx="4722763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Social media has evolved well beyond promotional posts. For healthcare organizations, it is a vital communication channel for education, engagement, and humanizing the patient experience.</a:t>
            </a:r>
            <a:endParaRPr lang="en-US" sz="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8786" y="2005757"/>
            <a:ext cx="649932" cy="64993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25119" y="2801169"/>
            <a:ext cx="1477268" cy="375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Educate Your Community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3925119" y="3246462"/>
            <a:ext cx="1477268" cy="13246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Share health awareness campaigns, wellness tips, preventive care advice, and answers to common medical questions to establish your practice as a trusted resource.</a:t>
            </a:r>
            <a:endParaRPr lang="en-US" sz="9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61534" y="2005757"/>
            <a:ext cx="649932" cy="64993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547866" y="2801169"/>
            <a:ext cx="1477268" cy="3754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Humanize Your Organization</a:t>
            </a:r>
            <a:endParaRPr lang="en-US" sz="1150" dirty="0"/>
          </a:p>
        </p:txBody>
      </p:sp>
      <p:sp>
        <p:nvSpPr>
          <p:cNvPr id="10" name="Text 5"/>
          <p:cNvSpPr/>
          <p:nvPr/>
        </p:nvSpPr>
        <p:spPr>
          <a:xfrm>
            <a:off x="5547866" y="3246462"/>
            <a:ext cx="1477268" cy="1513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Introduce medical staff, highlight community outreach, and share behind-the-scenes moments to build authentic emotional connections with prospective patients.</a:t>
            </a:r>
            <a:endParaRPr lang="en-US" sz="9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4281" y="2005757"/>
            <a:ext cx="649932" cy="649932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170613" y="2801169"/>
            <a:ext cx="1477268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1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Respond and Engage</a:t>
            </a:r>
            <a:endParaRPr lang="en-US" sz="1150" dirty="0"/>
          </a:p>
        </p:txBody>
      </p:sp>
      <p:sp>
        <p:nvSpPr>
          <p:cNvPr id="13" name="Text 7"/>
          <p:cNvSpPr/>
          <p:nvPr/>
        </p:nvSpPr>
        <p:spPr>
          <a:xfrm>
            <a:off x="7170613" y="3058716"/>
            <a:ext cx="1477268" cy="17031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90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Timely, respectful responses to comments and questions demonstrate that your practice values communication and is committed to exceptional service — online and off.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35000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272D45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Responding to Reviews Professionally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70571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How your practice responds to online reviews often matters as much as the reviews themselves. Prospective patients closely observe whether providers listen, acknowledge concerns, and communicate with empathy and professionalism.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007022"/>
            <a:ext cx="2634555" cy="23014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20379" y="2088654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1</a:t>
            </a:r>
            <a:endParaRPr lang="en-US" sz="1450" dirty="0"/>
          </a:p>
        </p:txBody>
      </p:sp>
      <p:sp>
        <p:nvSpPr>
          <p:cNvPr id="6" name="Text 3"/>
          <p:cNvSpPr/>
          <p:nvPr/>
        </p:nvSpPr>
        <p:spPr>
          <a:xfrm>
            <a:off x="634380" y="2517353"/>
            <a:ext cx="235803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Acknowledge Positive Feedback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34380" y="2785616"/>
            <a:ext cx="235803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A simple, sincere thank-you to satisfied patients reinforces your commitment to quality care and encourages continued engagement with your practice's online community.</a:t>
            </a:r>
            <a:endParaRPr lang="en-US" sz="9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54648" y="2007022"/>
            <a:ext cx="2634630" cy="230147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478908" y="2088654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2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3392909" y="2517353"/>
            <a:ext cx="235810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Handle Negative Reviews with Empathy</a:t>
            </a:r>
            <a:endParaRPr lang="en-US" sz="1200" dirty="0"/>
          </a:p>
        </p:txBody>
      </p:sp>
      <p:sp>
        <p:nvSpPr>
          <p:cNvPr id="11" name="Text 7"/>
          <p:cNvSpPr/>
          <p:nvPr/>
        </p:nvSpPr>
        <p:spPr>
          <a:xfrm>
            <a:off x="3392909" y="2979465"/>
            <a:ext cx="235810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Stay professional, avoid defensiveness, acknowledge concerns, and invite the patient to continue the conversation privately. Never share protected health information in a public response.</a:t>
            </a:r>
            <a:endParaRPr lang="en-US" sz="9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3252" y="2007022"/>
            <a:ext cx="2634555" cy="230147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237512" y="2088654"/>
            <a:ext cx="186035" cy="2325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3</a:t>
            </a:r>
            <a:endParaRPr lang="en-US" sz="1450" dirty="0"/>
          </a:p>
        </p:txBody>
      </p:sp>
      <p:sp>
        <p:nvSpPr>
          <p:cNvPr id="14" name="Text 9"/>
          <p:cNvSpPr/>
          <p:nvPr/>
        </p:nvSpPr>
        <p:spPr>
          <a:xfrm>
            <a:off x="6151513" y="2517353"/>
            <a:ext cx="235803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2C3249"/>
                </a:solidFill>
                <a:latin typeface="Kanit Light" pitchFamily="34" charset="0"/>
                <a:ea typeface="Kanit Light" pitchFamily="34" charset="-122"/>
                <a:cs typeface="Kanit Light" pitchFamily="34" charset="-120"/>
              </a:rPr>
              <a:t>Establish an Internal Review Process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6151513" y="2979465"/>
            <a:ext cx="235803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2C3249"/>
                </a:solidFill>
                <a:latin typeface="Martel Sans" pitchFamily="34" charset="0"/>
                <a:ea typeface="Martel Sans" pitchFamily="34" charset="-122"/>
                <a:cs typeface="Martel Sans" pitchFamily="34" charset="-120"/>
              </a:rPr>
              <a:t>Create a consistent workflow for monitoring review platforms and ensuring timely responses that reflect your organization's values, standards, and commitment to patient satisfaction.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1772</Words>
  <Application>Microsoft Office PowerPoint</Application>
  <PresentationFormat>On-screen Show (16:9)</PresentationFormat>
  <Paragraphs>145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Martel Sans</vt:lpstr>
      <vt:lpstr>Kanit Light</vt:lpstr>
      <vt:lpstr>Martel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2</cp:revision>
  <dcterms:created xsi:type="dcterms:W3CDTF">2026-07-14T19:55:45Z</dcterms:created>
  <dcterms:modified xsi:type="dcterms:W3CDTF">2026-07-14T20:28:08Z</dcterms:modified>
</cp:coreProperties>
</file>