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Gelasio" panose="020B0604020202020204" charset="0"/>
      <p:regular r:id="rId18"/>
    </p:embeddedFont>
    <p:embeddedFont>
      <p:font typeface="Lato" panose="020F0502020204030203" pitchFamily="34" charset="0"/>
      <p:regular r:id="rId19"/>
    </p:embeddedFont>
    <p:embeddedFont>
      <p:font typeface="Lato Bold" panose="020F0502020204030203" pitchFamily="34" charset="0"/>
      <p:bold r:id="rId20"/>
    </p:embeddedFont>
    <p:embeddedFont>
      <p:font typeface="Lato Medium" panose="020F0502020204030203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3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3076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10 Essential KPIs for E-Commerce Success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88481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Data drives e-commerce success. As project managers, you need more than schedules—you need metrics that prove business impact. Project managers are no longer just schedule-keepers—they’re strategic decision-makers responsible for ensuring online stores meet performance, customer satisfaction, and revenue goals. One of the most powerful tools in an e-commerce PM’s toolkit? </a:t>
            </a: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Key Performance Indicators (KPIs).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5210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Let's explore the top KPIs that will help you deliver measurable results for your next e-commerce project.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51891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92254" y="6651546"/>
            <a:ext cx="16585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Lato Medium" pitchFamily="34" charset="0"/>
                <a:ea typeface="Lato Medium" pitchFamily="34" charset="-122"/>
                <a:cs typeface="La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1270040" y="6502003"/>
            <a:ext cx="270117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88920"/>
            <a:ext cx="116208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Return Rate: The Post-Purchase Reality Check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837861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40722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Product Quality Issues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56271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 returns may indicate product problems requiring vendor management.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3837861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51396" y="4072295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Sizing or Description Accuracy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49170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Improve product pages with better descriptions, photos, and sizing guides.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3837861"/>
            <a:ext cx="4196358" cy="2402324"/>
          </a:xfrm>
          <a:prstGeom prst="roundRect">
            <a:avLst>
              <a:gd name="adj" fmla="val 3966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874568" y="4072295"/>
            <a:ext cx="29089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Customer Expectations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456271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Ensure marketing aligns with the actual product experience.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49533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Industry average: 20-30% in fashion, 8-10% in general merchandise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3402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Traffic Sources: Know Your Channels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Organic Search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Visitors finding you through search engines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874" y="35446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342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Paid Media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12467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Traffic from ads and sponsored content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169" y="296418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269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Social Media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759643"/>
            <a:ext cx="37853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Visitors from social platforms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117" y="4483775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90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Email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937790" y="639472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Traffic from email campaigns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9169" y="6003369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Referral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Visitors from other websites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2874" y="542294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89553"/>
            <a:ext cx="106728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Net Promoter Score: The Loyalty Indicator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51961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2056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Promoters (9-10)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9606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Loyal enthusiasts who drive growth through referrals.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351961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2056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Passives (7-8)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69606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Satisfied but unenthusiastic customers vulnerable to competitors.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351961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2056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Detractors (0-6)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69606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Unhappy customers who can damage your brand through negative word-of-mouth.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67702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Formula: % Promoters - % Detractors = NPS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0060"/>
            <a:ext cx="74761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Building Your KPI Dashboard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90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479000"/>
            <a:ext cx="33008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Align With Business Goals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969419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Select KPIs that connect directly to company objectives. Not all metrics matter equally.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5591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Establish Baselines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049554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Gather 3-6 months of historical data. Know where you're starting from.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63927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639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Set Realistic Targets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129689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Use industry benchmarks and past performance. Aim for meaningful improvement.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1940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57194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Create Visual Reports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209824"/>
            <a:ext cx="78543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Build automated dashboards that stakeholders can understand at a glance.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75153"/>
            <a:ext cx="66440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Project-Specific KPI Focus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24093"/>
            <a:ext cx="13042821" cy="3629739"/>
          </a:xfrm>
          <a:prstGeom prst="roundRect">
            <a:avLst>
              <a:gd name="adj" fmla="val 262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3231713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9653" y="337542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Project Type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375077" y="3375422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Primary KPIs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716691" y="337542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Secondary KPIs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882033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9653" y="402574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Site Redesign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375077" y="4025741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Conversion Rate, Bounce Rate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716691" y="402574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Time on Site, Pages per Session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4532352"/>
            <a:ext cx="1302627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29653" y="467606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Checkout Optimization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375077" y="4676061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Cart Abandonment, Conversion Rate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716691" y="4676061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Average Order Value, Mobile Conversion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545574"/>
            <a:ext cx="1302627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9653" y="568928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Platform Migration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5375077" y="5689282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Page Load Time, Conversion Rate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716691" y="568928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Error Rate, Organic Traffic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6195893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029653" y="633960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 Page Redesign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5375077" y="6339602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 Page Conversion, Return Rate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9716691" y="6339602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Time on Page, Click-through Rate</a:t>
            </a:r>
            <a:endParaRPr lang="en-US" sz="1750" dirty="0"/>
          </a:p>
        </p:txBody>
      </p:sp>
      <p:sp>
        <p:nvSpPr>
          <p:cNvPr id="25" name="Text 22"/>
          <p:cNvSpPr/>
          <p:nvPr/>
        </p:nvSpPr>
        <p:spPr>
          <a:xfrm>
            <a:off x="793790" y="710898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Focus on the metrics most relevant to your specific project goals.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7138"/>
            <a:ext cx="1042392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Next Steps: Implementing KPI-Driven Management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08371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08371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08371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08371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5605701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Great e-commerce project managers don’t just launch features—they drive results. These KPIs help translate business strategy into measurable outcomes. Whether you’re launching a Shopify store, managing an Adobe Commerce upgrade, or optimizing checkout flows, tracking these KPIs will keep you aligned with the bottom line.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94955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Remember: Don't track everything. Track what matters to your stakeholders and use it to guide decisions.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47512"/>
            <a:ext cx="84139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Why KPIs Matter in E-Commerce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174319"/>
            <a:ext cx="52760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Align Technical Work with Business Goals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KPIs bridge the gap between project delivery and business outcomes.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559135"/>
            <a:ext cx="41452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Quantify Success Beyond Launch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404955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Move past "on time, on budget" to measure actual customer impact.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Justify Investment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43437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Prove ROI to stakeholders with concrete metrics.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328767"/>
            <a:ext cx="30808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Inform Future Decisions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681918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Use data to prioritize features that drive real results.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927532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Conversion Rate: The Ultimate Success Metric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060144"/>
            <a:ext cx="2759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What It Is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641288"/>
            <a:ext cx="2759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percentage of visitors who complete a purchase on your site.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934069"/>
            <a:ext cx="2759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Formula: (Transactions ÷ Sessions) × 100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113848" y="3060144"/>
            <a:ext cx="2759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Why It Matters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113848" y="3641288"/>
            <a:ext cx="2759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Directly measures how effectively your site turns traffic into revenue.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113848" y="4934069"/>
            <a:ext cx="2759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Industry average: 1-4% for e-commerce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433905" y="3060144"/>
            <a:ext cx="2759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When to Watch Closely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433905" y="3995618"/>
            <a:ext cx="2759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After site redesigns, checkout changes, or product page updates.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433905" y="5288399"/>
            <a:ext cx="27590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Seasonally and during promotional periods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1700"/>
            <a:ext cx="870882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Cart Abandonment Rate: Finding the Leaks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242304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696408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469118"/>
            <a:ext cx="34950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Identify Checkout Problems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959537"/>
            <a:ext cx="5045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 abandonment signals UX issues or hidden fees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534013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662601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16705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889415"/>
            <a:ext cx="38292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Measure Improvement Impact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379833"/>
            <a:ext cx="45286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Track before and after checkout optimizations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954310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082897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53700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309711"/>
            <a:ext cx="33725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Drive Recovery Campaigns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800130"/>
            <a:ext cx="46314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Use data to fuel abandonment email workflows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6449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Industry average: 70%. Even small improvements can dramatically increase revenue.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1127248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Average Order Value: Growing Revenue Per Transaction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1989892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05921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2167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Premium Upsells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707124"/>
            <a:ext cx="34209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Offer quality upgrades at checkout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309938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353514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07619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5803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Product Bundles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070747"/>
            <a:ext cx="43174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Create packages with complementary items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673560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ECEC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717137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171242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4943951"/>
            <a:ext cx="32217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Free Shipping Thresholds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434370"/>
            <a:ext cx="41007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Set minimum order value for free delivery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27923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Formula: Total Revenue ÷ Number of Orders</a:t>
            </a:r>
            <a:endParaRPr lang="en-US" sz="1750" dirty="0"/>
          </a:p>
        </p:txBody>
      </p:sp>
      <p:sp>
        <p:nvSpPr>
          <p:cNvPr id="18" name="Text 10"/>
          <p:cNvSpPr/>
          <p:nvPr/>
        </p:nvSpPr>
        <p:spPr>
          <a:xfrm>
            <a:off x="793790" y="68972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Tactical projects like "Add complementary products" can directly improve this KPI.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7620"/>
            <a:ext cx="925187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Customer Acquisition Cost: Efficiency Matters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78223"/>
            <a:ext cx="13042583" cy="40576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2910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Formula: Marketing Spend ÷ New Customers Acquired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69090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Track this during campaign launches to determine which channels deliver customers most efficiently.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2984"/>
            <a:ext cx="842117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Customer Lifetime Value: The Long Game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6630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First Purchase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5348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Acquisition is complete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03358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79665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630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Retention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153489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Build ongoing relationship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03358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18516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15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Repeat Purchases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0605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Increase frequency and value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03358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411033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115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Advocacy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0605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Customer refers others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03358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022533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85371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Formula: Average Order Value × Purchase Frequency × Average Customer Lifespan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175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35768"/>
            <a:ext cx="95442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Bounce Rate: First Impressions Count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384709"/>
            <a:ext cx="4347567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4632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Visitor Lands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5122545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User arrives from search or ad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3384709"/>
            <a:ext cx="4347567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68171" y="4632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Quick Decision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368171" y="5122545"/>
            <a:ext cx="38939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They decide if content is relevant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3384709"/>
            <a:ext cx="4347567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4632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Stay or Leave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122545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If they leave without clicking, that's a bounce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3790" y="63303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Healthy range: 26-40% for e-commerce sites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793790" y="69483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High bounce rates on landing pages can nullify your marketing spend.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3063"/>
            <a:ext cx="6264831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Site Speed: The Need for Speed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280190" y="1628537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47%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2660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Abandonment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150751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Visitors leave if pages take &gt;2 seconds to load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1628537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7%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2660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Conversion Drop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3150751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 every 1s delay in load time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8254246" y="4670346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53%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8640723" y="57021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Mobile Users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8254246" y="6192560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Leave sites that take &gt;3 seconds to load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717351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Tools to use: Google PageSpeed Insights, GTmetrix, Lighthouse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901</Words>
  <Application>Microsoft Office PowerPoint</Application>
  <PresentationFormat>Custom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Gelasio</vt:lpstr>
      <vt:lpstr>Lato</vt:lpstr>
      <vt:lpstr>Arial</vt:lpstr>
      <vt:lpstr>Lato Bold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2025-05-14T19:46:11Z</dcterms:created>
  <dcterms:modified xsi:type="dcterms:W3CDTF">2025-05-14T19:55:30Z</dcterms:modified>
</cp:coreProperties>
</file>