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Open Sans" panose="020B0606030504020204" pitchFamily="34" charset="0"/>
      <p:regular r:id="rId15"/>
      <p:bold r:id="rId16"/>
    </p:embeddedFont>
    <p:embeddedFont>
      <p:font typeface="Open Sans Bold" panose="020B0806030504020204" pitchFamily="3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83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66850"/>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Navigating the Complexities of Lean IT Portfolio Management</a:t>
            </a:r>
            <a:endParaRPr lang="en-US" sz="4450" dirty="0"/>
          </a:p>
        </p:txBody>
      </p:sp>
      <p:sp>
        <p:nvSpPr>
          <p:cNvPr id="4" name="Text 1"/>
          <p:cNvSpPr/>
          <p:nvPr/>
        </p:nvSpPr>
        <p:spPr>
          <a:xfrm>
            <a:off x="793790" y="393334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Organizations are constantly seeking ways to maximize IT investments while aligning with strategic goals. Lean IT Portfolio Management (Lean PFM) offers a powerful approach to optimize IT investments, enhance agility, and deliver measurable value. This presentation explores the core principles, challenges, best practices, and key benefits of implementing Lean PFM.</a:t>
            </a:r>
            <a:endParaRPr lang="en-US" sz="1750" dirty="0"/>
          </a:p>
        </p:txBody>
      </p:sp>
      <p:sp>
        <p:nvSpPr>
          <p:cNvPr id="5" name="Shape 2"/>
          <p:cNvSpPr/>
          <p:nvPr/>
        </p:nvSpPr>
        <p:spPr>
          <a:xfrm>
            <a:off x="793790" y="6382822"/>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99160" y="6515457"/>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1270040" y="6365915"/>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82241" y="614601"/>
            <a:ext cx="13065919" cy="1396841"/>
          </a:xfrm>
          <a:prstGeom prst="rect">
            <a:avLst/>
          </a:prstGeom>
          <a:noFill/>
          <a:ln/>
        </p:spPr>
        <p:txBody>
          <a:bodyPr wrap="square" lIns="0" tIns="0" rIns="0" bIns="0" rtlCol="0" anchor="t"/>
          <a:lstStyle/>
          <a:p>
            <a:pPr marL="0" indent="0">
              <a:lnSpc>
                <a:spcPts val="5450"/>
              </a:lnSpc>
              <a:buNone/>
            </a:pPr>
            <a:r>
              <a:rPr lang="en-US" sz="4350" b="1" dirty="0">
                <a:solidFill>
                  <a:srgbClr val="403C4E"/>
                </a:solidFill>
                <a:latin typeface="Merriweather Bold" pitchFamily="34" charset="0"/>
                <a:ea typeface="Merriweather Bold" pitchFamily="34" charset="-122"/>
                <a:cs typeface="Merriweather Bold" pitchFamily="34" charset="-120"/>
              </a:rPr>
              <a:t>Transforming IT Portfolio Management with Lean Principles</a:t>
            </a:r>
            <a:endParaRPr lang="en-US" sz="4350" dirty="0"/>
          </a:p>
        </p:txBody>
      </p:sp>
      <p:sp>
        <p:nvSpPr>
          <p:cNvPr id="3" name="Shape 1"/>
          <p:cNvSpPr/>
          <p:nvPr/>
        </p:nvSpPr>
        <p:spPr>
          <a:xfrm>
            <a:off x="782241" y="2458403"/>
            <a:ext cx="2177534" cy="1287780"/>
          </a:xfrm>
          <a:prstGeom prst="roundRect">
            <a:avLst>
              <a:gd name="adj" fmla="val 7290"/>
            </a:avLst>
          </a:prstGeom>
          <a:solidFill>
            <a:srgbClr val="FFD8CC"/>
          </a:solidFill>
          <a:ln w="7620">
            <a:solidFill>
              <a:srgbClr val="E5BEB2"/>
            </a:solidFill>
            <a:prstDash val="solid"/>
          </a:ln>
        </p:spPr>
        <p:txBody>
          <a:bodyPr/>
          <a:lstStyle/>
          <a:p>
            <a:endParaRPr lang="en-US"/>
          </a:p>
        </p:txBody>
      </p:sp>
      <p:sp>
        <p:nvSpPr>
          <p:cNvPr id="4" name="Text 2"/>
          <p:cNvSpPr/>
          <p:nvPr/>
        </p:nvSpPr>
        <p:spPr>
          <a:xfrm>
            <a:off x="1013341" y="2878693"/>
            <a:ext cx="127992" cy="447080"/>
          </a:xfrm>
          <a:prstGeom prst="rect">
            <a:avLst/>
          </a:prstGeom>
          <a:noFill/>
          <a:ln/>
        </p:spPr>
        <p:txBody>
          <a:bodyPr wrap="none" lIns="0" tIns="0" rIns="0" bIns="0" rtlCol="0" anchor="t"/>
          <a:lstStyle/>
          <a:p>
            <a:pPr marL="0" indent="0" algn="ctr">
              <a:lnSpc>
                <a:spcPts val="3500"/>
              </a:lnSpc>
              <a:buNone/>
            </a:pPr>
            <a:r>
              <a:rPr lang="en-US" sz="2150" b="1" dirty="0">
                <a:solidFill>
                  <a:srgbClr val="403C4E"/>
                </a:solidFill>
                <a:latin typeface="Merriweather Bold" pitchFamily="34" charset="0"/>
                <a:ea typeface="Merriweather Bold" pitchFamily="34" charset="-122"/>
                <a:cs typeface="Merriweather Bold" pitchFamily="34" charset="-120"/>
              </a:rPr>
              <a:t>1</a:t>
            </a:r>
            <a:endParaRPr lang="en-US" sz="2150" dirty="0"/>
          </a:p>
        </p:txBody>
      </p:sp>
      <p:sp>
        <p:nvSpPr>
          <p:cNvPr id="5" name="Text 3"/>
          <p:cNvSpPr/>
          <p:nvPr/>
        </p:nvSpPr>
        <p:spPr>
          <a:xfrm>
            <a:off x="3183255" y="2681883"/>
            <a:ext cx="2793921" cy="349210"/>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Eliminate Waste</a:t>
            </a:r>
            <a:endParaRPr lang="en-US" sz="2150" dirty="0"/>
          </a:p>
        </p:txBody>
      </p:sp>
      <p:sp>
        <p:nvSpPr>
          <p:cNvPr id="6" name="Text 4"/>
          <p:cNvSpPr/>
          <p:nvPr/>
        </p:nvSpPr>
        <p:spPr>
          <a:xfrm>
            <a:off x="3183255" y="3165158"/>
            <a:ext cx="9222819" cy="357545"/>
          </a:xfrm>
          <a:prstGeom prst="rect">
            <a:avLst/>
          </a:prstGeom>
          <a:noFill/>
          <a:ln/>
        </p:spPr>
        <p:txBody>
          <a:bodyPr wrap="none" lIns="0" tIns="0" rIns="0" bIns="0" rtlCol="0" anchor="t"/>
          <a:lstStyle/>
          <a:p>
            <a:pPr marL="0" indent="0" algn="l">
              <a:lnSpc>
                <a:spcPts val="2800"/>
              </a:lnSpc>
              <a:buNone/>
            </a:pPr>
            <a:r>
              <a:rPr lang="en-US" sz="1750" dirty="0">
                <a:solidFill>
                  <a:srgbClr val="403C4E"/>
                </a:solidFill>
                <a:latin typeface="Open Sans" pitchFamily="34" charset="0"/>
                <a:ea typeface="Open Sans" pitchFamily="34" charset="-122"/>
                <a:cs typeface="Open Sans" pitchFamily="34" charset="-120"/>
              </a:rPr>
              <a:t>Identify and eliminate non-value-adding activities to improve efficiency and reduce costs.</a:t>
            </a:r>
            <a:endParaRPr lang="en-US" sz="1750" dirty="0"/>
          </a:p>
        </p:txBody>
      </p:sp>
      <p:sp>
        <p:nvSpPr>
          <p:cNvPr id="7" name="Shape 5"/>
          <p:cNvSpPr/>
          <p:nvPr/>
        </p:nvSpPr>
        <p:spPr>
          <a:xfrm>
            <a:off x="3071455" y="3730942"/>
            <a:ext cx="10665023" cy="15240"/>
          </a:xfrm>
          <a:prstGeom prst="roundRect">
            <a:avLst>
              <a:gd name="adj" fmla="val 615990"/>
            </a:avLst>
          </a:prstGeom>
          <a:solidFill>
            <a:srgbClr val="E5BEB2"/>
          </a:solidFill>
          <a:ln/>
        </p:spPr>
        <p:txBody>
          <a:bodyPr/>
          <a:lstStyle/>
          <a:p>
            <a:endParaRPr lang="en-US"/>
          </a:p>
        </p:txBody>
      </p:sp>
      <p:sp>
        <p:nvSpPr>
          <p:cNvPr id="8" name="Shape 6"/>
          <p:cNvSpPr/>
          <p:nvPr/>
        </p:nvSpPr>
        <p:spPr>
          <a:xfrm>
            <a:off x="782241" y="3857863"/>
            <a:ext cx="4355187" cy="1645325"/>
          </a:xfrm>
          <a:prstGeom prst="roundRect">
            <a:avLst>
              <a:gd name="adj" fmla="val 5706"/>
            </a:avLst>
          </a:prstGeom>
          <a:solidFill>
            <a:srgbClr val="FFD8CC"/>
          </a:solidFill>
          <a:ln w="7620">
            <a:solidFill>
              <a:srgbClr val="E5BEB2"/>
            </a:solidFill>
            <a:prstDash val="solid"/>
          </a:ln>
        </p:spPr>
        <p:txBody>
          <a:bodyPr/>
          <a:lstStyle/>
          <a:p>
            <a:endParaRPr lang="en-US"/>
          </a:p>
        </p:txBody>
      </p:sp>
      <p:sp>
        <p:nvSpPr>
          <p:cNvPr id="9" name="Text 7"/>
          <p:cNvSpPr/>
          <p:nvPr/>
        </p:nvSpPr>
        <p:spPr>
          <a:xfrm>
            <a:off x="1013341" y="4456986"/>
            <a:ext cx="169069" cy="447080"/>
          </a:xfrm>
          <a:prstGeom prst="rect">
            <a:avLst/>
          </a:prstGeom>
          <a:noFill/>
          <a:ln/>
        </p:spPr>
        <p:txBody>
          <a:bodyPr wrap="none" lIns="0" tIns="0" rIns="0" bIns="0" rtlCol="0" anchor="t"/>
          <a:lstStyle/>
          <a:p>
            <a:pPr marL="0" indent="0" algn="ctr">
              <a:lnSpc>
                <a:spcPts val="3500"/>
              </a:lnSpc>
              <a:buNone/>
            </a:pPr>
            <a:r>
              <a:rPr lang="en-US" sz="2150" b="1" dirty="0">
                <a:solidFill>
                  <a:srgbClr val="403C4E"/>
                </a:solidFill>
                <a:latin typeface="Merriweather Bold" pitchFamily="34" charset="0"/>
                <a:ea typeface="Merriweather Bold" pitchFamily="34" charset="-122"/>
                <a:cs typeface="Merriweather Bold" pitchFamily="34" charset="-120"/>
              </a:rPr>
              <a:t>2</a:t>
            </a:r>
            <a:endParaRPr lang="en-US" sz="2150" dirty="0"/>
          </a:p>
        </p:txBody>
      </p:sp>
      <p:sp>
        <p:nvSpPr>
          <p:cNvPr id="10" name="Text 8"/>
          <p:cNvSpPr/>
          <p:nvPr/>
        </p:nvSpPr>
        <p:spPr>
          <a:xfrm>
            <a:off x="5360908" y="4081343"/>
            <a:ext cx="4923949" cy="349210"/>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Embrace Continuous Improvement</a:t>
            </a:r>
            <a:endParaRPr lang="en-US" sz="2150" dirty="0"/>
          </a:p>
        </p:txBody>
      </p:sp>
      <p:sp>
        <p:nvSpPr>
          <p:cNvPr id="11" name="Text 9"/>
          <p:cNvSpPr/>
          <p:nvPr/>
        </p:nvSpPr>
        <p:spPr>
          <a:xfrm>
            <a:off x="5360908" y="4564618"/>
            <a:ext cx="8263771" cy="715089"/>
          </a:xfrm>
          <a:prstGeom prst="rect">
            <a:avLst/>
          </a:prstGeom>
          <a:noFill/>
          <a:ln/>
        </p:spPr>
        <p:txBody>
          <a:bodyPr wrap="square" lIns="0" tIns="0" rIns="0" bIns="0" rtlCol="0" anchor="t"/>
          <a:lstStyle/>
          <a:p>
            <a:pPr marL="0" indent="0" algn="l">
              <a:lnSpc>
                <a:spcPts val="2800"/>
              </a:lnSpc>
              <a:buNone/>
            </a:pPr>
            <a:r>
              <a:rPr lang="en-US" sz="1750" dirty="0">
                <a:solidFill>
                  <a:srgbClr val="403C4E"/>
                </a:solidFill>
                <a:latin typeface="Open Sans" pitchFamily="34" charset="0"/>
                <a:ea typeface="Open Sans" pitchFamily="34" charset="-122"/>
                <a:cs typeface="Open Sans" pitchFamily="34" charset="-120"/>
              </a:rPr>
              <a:t>Foster a culture of continuous learning and adaptation, promoting regular feedback loops and ongoing process optimization.</a:t>
            </a:r>
            <a:endParaRPr lang="en-US" sz="1750" dirty="0"/>
          </a:p>
        </p:txBody>
      </p:sp>
      <p:sp>
        <p:nvSpPr>
          <p:cNvPr id="12" name="Shape 10"/>
          <p:cNvSpPr/>
          <p:nvPr/>
        </p:nvSpPr>
        <p:spPr>
          <a:xfrm>
            <a:off x="5249108" y="5487948"/>
            <a:ext cx="8487370" cy="15240"/>
          </a:xfrm>
          <a:prstGeom prst="roundRect">
            <a:avLst>
              <a:gd name="adj" fmla="val 615990"/>
            </a:avLst>
          </a:prstGeom>
          <a:solidFill>
            <a:srgbClr val="E5BEB2"/>
          </a:solidFill>
          <a:ln/>
        </p:spPr>
        <p:txBody>
          <a:bodyPr/>
          <a:lstStyle/>
          <a:p>
            <a:endParaRPr lang="en-US"/>
          </a:p>
        </p:txBody>
      </p:sp>
      <p:sp>
        <p:nvSpPr>
          <p:cNvPr id="13" name="Shape 11"/>
          <p:cNvSpPr/>
          <p:nvPr/>
        </p:nvSpPr>
        <p:spPr>
          <a:xfrm>
            <a:off x="782241" y="5614868"/>
            <a:ext cx="6532959" cy="2002869"/>
          </a:xfrm>
          <a:prstGeom prst="roundRect">
            <a:avLst>
              <a:gd name="adj" fmla="val 4687"/>
            </a:avLst>
          </a:prstGeom>
          <a:solidFill>
            <a:srgbClr val="FFD8CC"/>
          </a:solidFill>
          <a:ln w="7620">
            <a:solidFill>
              <a:srgbClr val="E5BEB2"/>
            </a:solidFill>
            <a:prstDash val="solid"/>
          </a:ln>
        </p:spPr>
        <p:txBody>
          <a:bodyPr/>
          <a:lstStyle/>
          <a:p>
            <a:endParaRPr lang="en-US"/>
          </a:p>
        </p:txBody>
      </p:sp>
      <p:sp>
        <p:nvSpPr>
          <p:cNvPr id="14" name="Text 12"/>
          <p:cNvSpPr/>
          <p:nvPr/>
        </p:nvSpPr>
        <p:spPr>
          <a:xfrm>
            <a:off x="1013341" y="6392704"/>
            <a:ext cx="158115" cy="447080"/>
          </a:xfrm>
          <a:prstGeom prst="rect">
            <a:avLst/>
          </a:prstGeom>
          <a:noFill/>
          <a:ln/>
        </p:spPr>
        <p:txBody>
          <a:bodyPr wrap="none" lIns="0" tIns="0" rIns="0" bIns="0" rtlCol="0" anchor="t"/>
          <a:lstStyle/>
          <a:p>
            <a:pPr marL="0" indent="0" algn="ctr">
              <a:lnSpc>
                <a:spcPts val="3500"/>
              </a:lnSpc>
              <a:buNone/>
            </a:pPr>
            <a:r>
              <a:rPr lang="en-US" sz="2150" b="1" dirty="0">
                <a:solidFill>
                  <a:srgbClr val="403C4E"/>
                </a:solidFill>
                <a:latin typeface="Merriweather Bold" pitchFamily="34" charset="0"/>
                <a:ea typeface="Merriweather Bold" pitchFamily="34" charset="-122"/>
                <a:cs typeface="Merriweather Bold" pitchFamily="34" charset="-120"/>
              </a:rPr>
              <a:t>3</a:t>
            </a:r>
            <a:endParaRPr lang="en-US" sz="2150" dirty="0"/>
          </a:p>
        </p:txBody>
      </p:sp>
      <p:sp>
        <p:nvSpPr>
          <p:cNvPr id="15" name="Text 13"/>
          <p:cNvSpPr/>
          <p:nvPr/>
        </p:nvSpPr>
        <p:spPr>
          <a:xfrm>
            <a:off x="7538680" y="5838349"/>
            <a:ext cx="3469719" cy="349210"/>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Maximize Value Delivery</a:t>
            </a:r>
            <a:endParaRPr lang="en-US" sz="2150" dirty="0"/>
          </a:p>
        </p:txBody>
      </p:sp>
      <p:sp>
        <p:nvSpPr>
          <p:cNvPr id="16" name="Text 14"/>
          <p:cNvSpPr/>
          <p:nvPr/>
        </p:nvSpPr>
        <p:spPr>
          <a:xfrm>
            <a:off x="7538680" y="6321623"/>
            <a:ext cx="6085999" cy="1072634"/>
          </a:xfrm>
          <a:prstGeom prst="rect">
            <a:avLst/>
          </a:prstGeom>
          <a:noFill/>
          <a:ln/>
        </p:spPr>
        <p:txBody>
          <a:bodyPr wrap="square" lIns="0" tIns="0" rIns="0" bIns="0" rtlCol="0" anchor="t"/>
          <a:lstStyle/>
          <a:p>
            <a:pPr marL="0" indent="0" algn="l">
              <a:lnSpc>
                <a:spcPts val="2800"/>
              </a:lnSpc>
              <a:buNone/>
            </a:pPr>
            <a:r>
              <a:rPr lang="en-US" sz="1750" dirty="0">
                <a:solidFill>
                  <a:srgbClr val="403C4E"/>
                </a:solidFill>
                <a:latin typeface="Open Sans" pitchFamily="34" charset="0"/>
                <a:ea typeface="Open Sans" pitchFamily="34" charset="-122"/>
                <a:cs typeface="Open Sans" pitchFamily="34" charset="-120"/>
              </a:rPr>
              <a:t>Focus on delivering tangible business outcomes by prioritizing high-value initiatives and streamlining processes.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64362"/>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Key Takeaways</a:t>
            </a:r>
            <a:endParaRPr lang="en-US" sz="4450" dirty="0"/>
          </a:p>
        </p:txBody>
      </p:sp>
      <p:sp>
        <p:nvSpPr>
          <p:cNvPr id="4" name="Text 1"/>
          <p:cNvSpPr/>
          <p:nvPr/>
        </p:nvSpPr>
        <p:spPr>
          <a:xfrm>
            <a:off x="793790" y="4626650"/>
            <a:ext cx="4120753" cy="748427"/>
          </a:xfrm>
          <a:prstGeom prst="rect">
            <a:avLst/>
          </a:prstGeom>
          <a:noFill/>
          <a:ln/>
        </p:spPr>
        <p:txBody>
          <a:bodyPr wrap="none" lIns="0" tIns="0" rIns="0" bIns="0" rtlCol="0" anchor="t"/>
          <a:lstStyle/>
          <a:p>
            <a:pPr marL="0" indent="0" algn="ctr">
              <a:lnSpc>
                <a:spcPts val="5850"/>
              </a:lnSpc>
              <a:buNone/>
            </a:pPr>
            <a:r>
              <a:rPr lang="en-US" sz="5850" b="1" dirty="0">
                <a:solidFill>
                  <a:srgbClr val="403C4E"/>
                </a:solidFill>
                <a:latin typeface="Merriweather Bold" pitchFamily="34" charset="0"/>
                <a:ea typeface="Merriweather Bold" pitchFamily="34" charset="-122"/>
                <a:cs typeface="Merriweather Bold" pitchFamily="34" charset="-120"/>
              </a:rPr>
              <a:t>1</a:t>
            </a:r>
            <a:endParaRPr lang="en-US" sz="5850" dirty="0"/>
          </a:p>
        </p:txBody>
      </p:sp>
      <p:sp>
        <p:nvSpPr>
          <p:cNvPr id="5" name="Text 2"/>
          <p:cNvSpPr/>
          <p:nvPr/>
        </p:nvSpPr>
        <p:spPr>
          <a:xfrm>
            <a:off x="1436489" y="5658445"/>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Value-Driven</a:t>
            </a:r>
            <a:endParaRPr lang="en-US" sz="2200" dirty="0"/>
          </a:p>
        </p:txBody>
      </p:sp>
      <p:sp>
        <p:nvSpPr>
          <p:cNvPr id="6" name="Text 3"/>
          <p:cNvSpPr/>
          <p:nvPr/>
        </p:nvSpPr>
        <p:spPr>
          <a:xfrm>
            <a:off x="793790" y="6148864"/>
            <a:ext cx="4120753" cy="1451610"/>
          </a:xfrm>
          <a:prstGeom prst="rect">
            <a:avLst/>
          </a:prstGeom>
          <a:noFill/>
          <a:ln/>
        </p:spPr>
        <p:txBody>
          <a:bodyPr wrap="square" lIns="0" tIns="0" rIns="0" bIns="0" rtlCol="0" anchor="t"/>
          <a:lstStyle/>
          <a:p>
            <a:pPr marL="0" indent="0" algn="ctr">
              <a:lnSpc>
                <a:spcPts val="2850"/>
              </a:lnSpc>
              <a:buNone/>
            </a:pPr>
            <a:r>
              <a:rPr lang="en-US" sz="1750" dirty="0">
                <a:solidFill>
                  <a:srgbClr val="403C4E"/>
                </a:solidFill>
                <a:latin typeface="Open Sans" pitchFamily="34" charset="0"/>
                <a:ea typeface="Open Sans" pitchFamily="34" charset="-122"/>
                <a:cs typeface="Open Sans" pitchFamily="34" charset="-120"/>
              </a:rPr>
              <a:t>Align IT investments with business outcomes by prioritizing initiatives based on their contribution to value streams.</a:t>
            </a:r>
            <a:endParaRPr lang="en-US" sz="1750" dirty="0"/>
          </a:p>
        </p:txBody>
      </p:sp>
      <p:sp>
        <p:nvSpPr>
          <p:cNvPr id="7" name="Text 4"/>
          <p:cNvSpPr/>
          <p:nvPr/>
        </p:nvSpPr>
        <p:spPr>
          <a:xfrm>
            <a:off x="5254704" y="4626650"/>
            <a:ext cx="4120872" cy="748427"/>
          </a:xfrm>
          <a:prstGeom prst="rect">
            <a:avLst/>
          </a:prstGeom>
          <a:noFill/>
          <a:ln/>
        </p:spPr>
        <p:txBody>
          <a:bodyPr wrap="none" lIns="0" tIns="0" rIns="0" bIns="0" rtlCol="0" anchor="t"/>
          <a:lstStyle/>
          <a:p>
            <a:pPr marL="0" indent="0" algn="ctr">
              <a:lnSpc>
                <a:spcPts val="5850"/>
              </a:lnSpc>
              <a:buNone/>
            </a:pPr>
            <a:r>
              <a:rPr lang="en-US" sz="5850" b="1" dirty="0">
                <a:solidFill>
                  <a:srgbClr val="403C4E"/>
                </a:solidFill>
                <a:latin typeface="Merriweather Bold" pitchFamily="34" charset="0"/>
                <a:ea typeface="Merriweather Bold" pitchFamily="34" charset="-122"/>
                <a:cs typeface="Merriweather Bold" pitchFamily="34" charset="-120"/>
              </a:rPr>
              <a:t>2</a:t>
            </a:r>
            <a:endParaRPr lang="en-US" sz="5850" dirty="0"/>
          </a:p>
        </p:txBody>
      </p:sp>
      <p:sp>
        <p:nvSpPr>
          <p:cNvPr id="8" name="Text 5"/>
          <p:cNvSpPr/>
          <p:nvPr/>
        </p:nvSpPr>
        <p:spPr>
          <a:xfrm>
            <a:off x="5897523" y="5658445"/>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Agile &amp; Adaptive</a:t>
            </a:r>
            <a:endParaRPr lang="en-US" sz="2200" dirty="0"/>
          </a:p>
        </p:txBody>
      </p:sp>
      <p:sp>
        <p:nvSpPr>
          <p:cNvPr id="9" name="Text 6"/>
          <p:cNvSpPr/>
          <p:nvPr/>
        </p:nvSpPr>
        <p:spPr>
          <a:xfrm>
            <a:off x="5254704" y="6148864"/>
            <a:ext cx="4120872" cy="1451610"/>
          </a:xfrm>
          <a:prstGeom prst="rect">
            <a:avLst/>
          </a:prstGeom>
          <a:noFill/>
          <a:ln/>
        </p:spPr>
        <p:txBody>
          <a:bodyPr wrap="square" lIns="0" tIns="0" rIns="0" bIns="0" rtlCol="0" anchor="t"/>
          <a:lstStyle/>
          <a:p>
            <a:pPr marL="0" indent="0" algn="ctr">
              <a:lnSpc>
                <a:spcPts val="2850"/>
              </a:lnSpc>
              <a:buNone/>
            </a:pPr>
            <a:r>
              <a:rPr lang="en-US" sz="1750" dirty="0">
                <a:solidFill>
                  <a:srgbClr val="403C4E"/>
                </a:solidFill>
                <a:latin typeface="Open Sans" pitchFamily="34" charset="0"/>
                <a:ea typeface="Open Sans" pitchFamily="34" charset="-122"/>
                <a:cs typeface="Open Sans" pitchFamily="34" charset="-120"/>
              </a:rPr>
              <a:t>Embrace continuous feedback, iterative development, and dynamic roadmapping to adapt to changing market conditions and priorities.</a:t>
            </a:r>
            <a:endParaRPr lang="en-US" sz="1750" dirty="0"/>
          </a:p>
        </p:txBody>
      </p:sp>
      <p:sp>
        <p:nvSpPr>
          <p:cNvPr id="10" name="Text 7"/>
          <p:cNvSpPr/>
          <p:nvPr/>
        </p:nvSpPr>
        <p:spPr>
          <a:xfrm>
            <a:off x="9715738" y="4626650"/>
            <a:ext cx="4120753" cy="748427"/>
          </a:xfrm>
          <a:prstGeom prst="rect">
            <a:avLst/>
          </a:prstGeom>
          <a:noFill/>
          <a:ln/>
        </p:spPr>
        <p:txBody>
          <a:bodyPr wrap="none" lIns="0" tIns="0" rIns="0" bIns="0" rtlCol="0" anchor="t"/>
          <a:lstStyle/>
          <a:p>
            <a:pPr marL="0" indent="0" algn="ctr">
              <a:lnSpc>
                <a:spcPts val="5850"/>
              </a:lnSpc>
              <a:buNone/>
            </a:pPr>
            <a:r>
              <a:rPr lang="en-US" sz="5850" b="1" dirty="0">
                <a:solidFill>
                  <a:srgbClr val="403C4E"/>
                </a:solidFill>
                <a:latin typeface="Merriweather Bold" pitchFamily="34" charset="0"/>
                <a:ea typeface="Merriweather Bold" pitchFamily="34" charset="-122"/>
                <a:cs typeface="Merriweather Bold" pitchFamily="34" charset="-120"/>
              </a:rPr>
              <a:t>3</a:t>
            </a:r>
            <a:endParaRPr lang="en-US" sz="5850" dirty="0"/>
          </a:p>
        </p:txBody>
      </p:sp>
      <p:sp>
        <p:nvSpPr>
          <p:cNvPr id="11" name="Text 8"/>
          <p:cNvSpPr/>
          <p:nvPr/>
        </p:nvSpPr>
        <p:spPr>
          <a:xfrm>
            <a:off x="10358438" y="5658445"/>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Collaborative</a:t>
            </a:r>
            <a:endParaRPr lang="en-US" sz="2200" dirty="0"/>
          </a:p>
        </p:txBody>
      </p:sp>
      <p:sp>
        <p:nvSpPr>
          <p:cNvPr id="12" name="Text 9"/>
          <p:cNvSpPr/>
          <p:nvPr/>
        </p:nvSpPr>
        <p:spPr>
          <a:xfrm>
            <a:off x="9715738" y="6148864"/>
            <a:ext cx="4120753" cy="1088708"/>
          </a:xfrm>
          <a:prstGeom prst="rect">
            <a:avLst/>
          </a:prstGeom>
          <a:noFill/>
          <a:ln/>
        </p:spPr>
        <p:txBody>
          <a:bodyPr wrap="square" lIns="0" tIns="0" rIns="0" bIns="0" rtlCol="0" anchor="t"/>
          <a:lstStyle/>
          <a:p>
            <a:pPr marL="0" indent="0" algn="ctr">
              <a:lnSpc>
                <a:spcPts val="2850"/>
              </a:lnSpc>
              <a:buNone/>
            </a:pPr>
            <a:r>
              <a:rPr lang="en-US" sz="1750" dirty="0">
                <a:solidFill>
                  <a:srgbClr val="403C4E"/>
                </a:solidFill>
                <a:latin typeface="Open Sans" pitchFamily="34" charset="0"/>
                <a:ea typeface="Open Sans" pitchFamily="34" charset="-122"/>
                <a:cs typeface="Open Sans" pitchFamily="34" charset="-120"/>
              </a:rPr>
              <a:t>Foster cross-functional collaboration and empowered decision-making to ensure alignment and responsiveness.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Next Steps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Start by assessing your current IT portfolio management practices. Identify areas for improvement, prioritize initiatives based on value, and implement a lean framework. Regularly review and adapt your approach to ensure continuous improvement and maximize the value delivered by your IT investments.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04060"/>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Understanding Lean IT Portfolio Management</a:t>
            </a:r>
            <a:endParaRPr lang="en-US" sz="4450" dirty="0"/>
          </a:p>
        </p:txBody>
      </p:sp>
      <p:sp>
        <p:nvSpPr>
          <p:cNvPr id="3" name="Text 1"/>
          <p:cNvSpPr/>
          <p:nvPr/>
        </p:nvSpPr>
        <p:spPr>
          <a:xfrm>
            <a:off x="793790" y="398859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Value Stream Focus</a:t>
            </a:r>
            <a:endParaRPr lang="en-US" sz="2200" dirty="0"/>
          </a:p>
        </p:txBody>
      </p:sp>
      <p:sp>
        <p:nvSpPr>
          <p:cNvPr id="4" name="Text 2"/>
          <p:cNvSpPr/>
          <p:nvPr/>
        </p:nvSpPr>
        <p:spPr>
          <a:xfrm>
            <a:off x="793790" y="456973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Prioritize IT investments based on their contributions to specific value streams, rather than isolated projects, fostering cross-functional collaboration and alignment with business objectives.</a:t>
            </a:r>
            <a:endParaRPr lang="en-US" sz="1750" dirty="0"/>
          </a:p>
        </p:txBody>
      </p:sp>
      <p:sp>
        <p:nvSpPr>
          <p:cNvPr id="5" name="Text 3"/>
          <p:cNvSpPr/>
          <p:nvPr/>
        </p:nvSpPr>
        <p:spPr>
          <a:xfrm>
            <a:off x="7599521" y="3988594"/>
            <a:ext cx="4536758"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Decentralized Decision-Making</a:t>
            </a:r>
            <a:endParaRPr lang="en-US" sz="2200" dirty="0"/>
          </a:p>
        </p:txBody>
      </p:sp>
      <p:sp>
        <p:nvSpPr>
          <p:cNvPr id="6" name="Text 4"/>
          <p:cNvSpPr/>
          <p:nvPr/>
        </p:nvSpPr>
        <p:spPr>
          <a:xfrm>
            <a:off x="7599521" y="456973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Empower teams and leaders to make informed decisions at the right level, enabling quicker responses to changing priorities and market demands.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1403" y="757118"/>
            <a:ext cx="7641193" cy="1341834"/>
          </a:xfrm>
          <a:prstGeom prst="rect">
            <a:avLst/>
          </a:prstGeom>
          <a:noFill/>
          <a:ln/>
        </p:spPr>
        <p:txBody>
          <a:bodyPr wrap="square" lIns="0" tIns="0" rIns="0" bIns="0" rtlCol="0" anchor="t"/>
          <a:lstStyle/>
          <a:p>
            <a:pPr marL="0" indent="0">
              <a:lnSpc>
                <a:spcPts val="5250"/>
              </a:lnSpc>
              <a:buNone/>
            </a:pPr>
            <a:r>
              <a:rPr lang="en-US" sz="4200" b="1" dirty="0">
                <a:solidFill>
                  <a:srgbClr val="403C4E"/>
                </a:solidFill>
                <a:latin typeface="Merriweather Bold" pitchFamily="34" charset="0"/>
                <a:ea typeface="Merriweather Bold" pitchFamily="34" charset="-122"/>
                <a:cs typeface="Merriweather Bold" pitchFamily="34" charset="-120"/>
              </a:rPr>
              <a:t>Core Principles of Lean IT Portfolio Management</a:t>
            </a:r>
            <a:endParaRPr lang="en-US" sz="4200" dirty="0"/>
          </a:p>
        </p:txBody>
      </p:sp>
      <p:sp>
        <p:nvSpPr>
          <p:cNvPr id="4" name="Shape 1"/>
          <p:cNvSpPr/>
          <p:nvPr/>
        </p:nvSpPr>
        <p:spPr>
          <a:xfrm>
            <a:off x="751403" y="2662357"/>
            <a:ext cx="483037" cy="483037"/>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5" name="Text 2"/>
          <p:cNvSpPr/>
          <p:nvPr/>
        </p:nvSpPr>
        <p:spPr>
          <a:xfrm>
            <a:off x="919162" y="2742843"/>
            <a:ext cx="147518" cy="322064"/>
          </a:xfrm>
          <a:prstGeom prst="rect">
            <a:avLst/>
          </a:prstGeom>
          <a:noFill/>
          <a:ln/>
        </p:spPr>
        <p:txBody>
          <a:bodyPr wrap="none" lIns="0" tIns="0" rIns="0" bIns="0" rtlCol="0" anchor="t"/>
          <a:lstStyle/>
          <a:p>
            <a:pPr marL="0" indent="0" algn="ctr">
              <a:lnSpc>
                <a:spcPts val="2500"/>
              </a:lnSpc>
              <a:buNone/>
            </a:pPr>
            <a:r>
              <a:rPr lang="en-US" sz="2500" b="1" dirty="0">
                <a:solidFill>
                  <a:srgbClr val="403C4E"/>
                </a:solidFill>
                <a:latin typeface="Merriweather Bold" pitchFamily="34" charset="0"/>
                <a:ea typeface="Merriweather Bold" pitchFamily="34" charset="-122"/>
                <a:cs typeface="Merriweather Bold" pitchFamily="34" charset="-120"/>
              </a:rPr>
              <a:t>1</a:t>
            </a:r>
            <a:endParaRPr lang="en-US" sz="2500" dirty="0"/>
          </a:p>
        </p:txBody>
      </p:sp>
      <p:sp>
        <p:nvSpPr>
          <p:cNvPr id="6" name="Text 3"/>
          <p:cNvSpPr/>
          <p:nvPr/>
        </p:nvSpPr>
        <p:spPr>
          <a:xfrm>
            <a:off x="1449110" y="2662357"/>
            <a:ext cx="3015615" cy="670798"/>
          </a:xfrm>
          <a:prstGeom prst="rect">
            <a:avLst/>
          </a:prstGeom>
          <a:noFill/>
          <a:ln/>
        </p:spPr>
        <p:txBody>
          <a:bodyPr wrap="square" lIns="0" tIns="0" rIns="0" bIns="0" rtlCol="0" anchor="t"/>
          <a:lstStyle/>
          <a:p>
            <a:pPr marL="0" indent="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Continuous Feedback and Adaptation</a:t>
            </a:r>
            <a:endParaRPr lang="en-US" sz="2100" dirty="0"/>
          </a:p>
        </p:txBody>
      </p:sp>
      <p:sp>
        <p:nvSpPr>
          <p:cNvPr id="7" name="Text 4"/>
          <p:cNvSpPr/>
          <p:nvPr/>
        </p:nvSpPr>
        <p:spPr>
          <a:xfrm>
            <a:off x="1449110" y="3461861"/>
            <a:ext cx="3015615" cy="2060258"/>
          </a:xfrm>
          <a:prstGeom prst="rect">
            <a:avLst/>
          </a:prstGeom>
          <a:noFill/>
          <a:ln/>
        </p:spPr>
        <p:txBody>
          <a:bodyPr wrap="square" lIns="0" tIns="0" rIns="0" bIns="0" rtlCol="0" anchor="t"/>
          <a:lstStyle/>
          <a:p>
            <a:pPr marL="0" indent="0">
              <a:lnSpc>
                <a:spcPts val="2700"/>
              </a:lnSpc>
              <a:buNone/>
            </a:pPr>
            <a:r>
              <a:rPr lang="en-US" sz="1650" dirty="0">
                <a:solidFill>
                  <a:srgbClr val="403C4E"/>
                </a:solidFill>
                <a:latin typeface="Open Sans" pitchFamily="34" charset="0"/>
                <a:ea typeface="Open Sans" pitchFamily="34" charset="-122"/>
                <a:cs typeface="Open Sans" pitchFamily="34" charset="-120"/>
              </a:rPr>
              <a:t>Regularly review and adjust IT portfolios based on performance data, market shifts, and emerging risks to ensure alignment with evolving business needs.</a:t>
            </a:r>
            <a:endParaRPr lang="en-US" sz="1650" dirty="0"/>
          </a:p>
        </p:txBody>
      </p:sp>
      <p:sp>
        <p:nvSpPr>
          <p:cNvPr id="8" name="Shape 5"/>
          <p:cNvSpPr/>
          <p:nvPr/>
        </p:nvSpPr>
        <p:spPr>
          <a:xfrm>
            <a:off x="4679394" y="2662357"/>
            <a:ext cx="483037" cy="483037"/>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9" name="Text 6"/>
          <p:cNvSpPr/>
          <p:nvPr/>
        </p:nvSpPr>
        <p:spPr>
          <a:xfrm>
            <a:off x="4823460" y="2742843"/>
            <a:ext cx="194786" cy="322064"/>
          </a:xfrm>
          <a:prstGeom prst="rect">
            <a:avLst/>
          </a:prstGeom>
          <a:noFill/>
          <a:ln/>
        </p:spPr>
        <p:txBody>
          <a:bodyPr wrap="none" lIns="0" tIns="0" rIns="0" bIns="0" rtlCol="0" anchor="t"/>
          <a:lstStyle/>
          <a:p>
            <a:pPr marL="0" indent="0" algn="ctr">
              <a:lnSpc>
                <a:spcPts val="2500"/>
              </a:lnSpc>
              <a:buNone/>
            </a:pPr>
            <a:r>
              <a:rPr lang="en-US" sz="2500" b="1" dirty="0">
                <a:solidFill>
                  <a:srgbClr val="403C4E"/>
                </a:solidFill>
                <a:latin typeface="Merriweather Bold" pitchFamily="34" charset="0"/>
                <a:ea typeface="Merriweather Bold" pitchFamily="34" charset="-122"/>
                <a:cs typeface="Merriweather Bold" pitchFamily="34" charset="-120"/>
              </a:rPr>
              <a:t>2</a:t>
            </a:r>
            <a:endParaRPr lang="en-US" sz="2500" dirty="0"/>
          </a:p>
        </p:txBody>
      </p:sp>
      <p:sp>
        <p:nvSpPr>
          <p:cNvPr id="10" name="Text 7"/>
          <p:cNvSpPr/>
          <p:nvPr/>
        </p:nvSpPr>
        <p:spPr>
          <a:xfrm>
            <a:off x="5377101" y="2662357"/>
            <a:ext cx="2683669" cy="335399"/>
          </a:xfrm>
          <a:prstGeom prst="rect">
            <a:avLst/>
          </a:prstGeom>
          <a:noFill/>
          <a:ln/>
        </p:spPr>
        <p:txBody>
          <a:bodyPr wrap="none" lIns="0" tIns="0" rIns="0" bIns="0" rtlCol="0" anchor="t"/>
          <a:lstStyle/>
          <a:p>
            <a:pPr marL="0" indent="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Lean Governance</a:t>
            </a:r>
            <a:endParaRPr lang="en-US" sz="2100" dirty="0"/>
          </a:p>
        </p:txBody>
      </p:sp>
      <p:sp>
        <p:nvSpPr>
          <p:cNvPr id="11" name="Text 8"/>
          <p:cNvSpPr/>
          <p:nvPr/>
        </p:nvSpPr>
        <p:spPr>
          <a:xfrm>
            <a:off x="5377101" y="3126462"/>
            <a:ext cx="3015615" cy="2060258"/>
          </a:xfrm>
          <a:prstGeom prst="rect">
            <a:avLst/>
          </a:prstGeom>
          <a:noFill/>
          <a:ln/>
        </p:spPr>
        <p:txBody>
          <a:bodyPr wrap="square" lIns="0" tIns="0" rIns="0" bIns="0" rtlCol="0" anchor="t"/>
          <a:lstStyle/>
          <a:p>
            <a:pPr marL="0" indent="0">
              <a:lnSpc>
                <a:spcPts val="2700"/>
              </a:lnSpc>
              <a:buNone/>
            </a:pPr>
            <a:r>
              <a:rPr lang="en-US" sz="1650" dirty="0">
                <a:solidFill>
                  <a:srgbClr val="403C4E"/>
                </a:solidFill>
                <a:latin typeface="Open Sans" pitchFamily="34" charset="0"/>
                <a:ea typeface="Open Sans" pitchFamily="34" charset="-122"/>
                <a:cs typeface="Open Sans" pitchFamily="34" charset="-120"/>
              </a:rPr>
              <a:t>Streamline approval processes and remove bureaucratic roadblocks that hinder agility, enabling faster decision-making and resource allocation.</a:t>
            </a:r>
            <a:endParaRPr lang="en-US" sz="1650" dirty="0"/>
          </a:p>
        </p:txBody>
      </p:sp>
      <p:sp>
        <p:nvSpPr>
          <p:cNvPr id="12" name="Shape 9"/>
          <p:cNvSpPr/>
          <p:nvPr/>
        </p:nvSpPr>
        <p:spPr>
          <a:xfrm>
            <a:off x="751403" y="5978247"/>
            <a:ext cx="483037" cy="483037"/>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13" name="Text 10"/>
          <p:cNvSpPr/>
          <p:nvPr/>
        </p:nvSpPr>
        <p:spPr>
          <a:xfrm>
            <a:off x="901779" y="6058733"/>
            <a:ext cx="182285" cy="322064"/>
          </a:xfrm>
          <a:prstGeom prst="rect">
            <a:avLst/>
          </a:prstGeom>
          <a:noFill/>
          <a:ln/>
        </p:spPr>
        <p:txBody>
          <a:bodyPr wrap="none" lIns="0" tIns="0" rIns="0" bIns="0" rtlCol="0" anchor="t"/>
          <a:lstStyle/>
          <a:p>
            <a:pPr marL="0" indent="0" algn="ctr">
              <a:lnSpc>
                <a:spcPts val="2500"/>
              </a:lnSpc>
              <a:buNone/>
            </a:pPr>
            <a:r>
              <a:rPr lang="en-US" sz="2500" b="1" dirty="0">
                <a:solidFill>
                  <a:srgbClr val="403C4E"/>
                </a:solidFill>
                <a:latin typeface="Merriweather Bold" pitchFamily="34" charset="0"/>
                <a:ea typeface="Merriweather Bold" pitchFamily="34" charset="-122"/>
                <a:cs typeface="Merriweather Bold" pitchFamily="34" charset="-120"/>
              </a:rPr>
              <a:t>3</a:t>
            </a:r>
            <a:endParaRPr lang="en-US" sz="2500" dirty="0"/>
          </a:p>
        </p:txBody>
      </p:sp>
      <p:sp>
        <p:nvSpPr>
          <p:cNvPr id="14" name="Text 11"/>
          <p:cNvSpPr/>
          <p:nvPr/>
        </p:nvSpPr>
        <p:spPr>
          <a:xfrm>
            <a:off x="1449110" y="5978247"/>
            <a:ext cx="3908227" cy="335399"/>
          </a:xfrm>
          <a:prstGeom prst="rect">
            <a:avLst/>
          </a:prstGeom>
          <a:noFill/>
          <a:ln/>
        </p:spPr>
        <p:txBody>
          <a:bodyPr wrap="none" lIns="0" tIns="0" rIns="0" bIns="0" rtlCol="0" anchor="t"/>
          <a:lstStyle/>
          <a:p>
            <a:pPr marL="0" indent="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Incremental Funding Models</a:t>
            </a:r>
            <a:endParaRPr lang="en-US" sz="2100" dirty="0"/>
          </a:p>
        </p:txBody>
      </p:sp>
      <p:sp>
        <p:nvSpPr>
          <p:cNvPr id="15" name="Text 12"/>
          <p:cNvSpPr/>
          <p:nvPr/>
        </p:nvSpPr>
        <p:spPr>
          <a:xfrm>
            <a:off x="1449110" y="6442353"/>
            <a:ext cx="6943487" cy="1030129"/>
          </a:xfrm>
          <a:prstGeom prst="rect">
            <a:avLst/>
          </a:prstGeom>
          <a:noFill/>
          <a:ln/>
        </p:spPr>
        <p:txBody>
          <a:bodyPr wrap="square" lIns="0" tIns="0" rIns="0" bIns="0" rtlCol="0" anchor="t"/>
          <a:lstStyle/>
          <a:p>
            <a:pPr marL="0" indent="0">
              <a:lnSpc>
                <a:spcPts val="2700"/>
              </a:lnSpc>
              <a:buNone/>
            </a:pPr>
            <a:r>
              <a:rPr lang="en-US" sz="1650" dirty="0">
                <a:solidFill>
                  <a:srgbClr val="403C4E"/>
                </a:solidFill>
                <a:latin typeface="Open Sans" pitchFamily="34" charset="0"/>
                <a:ea typeface="Open Sans" pitchFamily="34" charset="-122"/>
                <a:cs typeface="Open Sans" pitchFamily="34" charset="-120"/>
              </a:rPr>
              <a:t>Shift from large, upfront funding to iterative, value-driven funding cycles, allowing organizations to optimize financial commitment and minimize risk.</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80824"/>
            <a:ext cx="12724686"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Challenges in Lean IT Portfolio Management</a:t>
            </a:r>
            <a:endParaRPr lang="en-US" sz="4450" dirty="0"/>
          </a:p>
        </p:txBody>
      </p:sp>
      <p:sp>
        <p:nvSpPr>
          <p:cNvPr id="3" name="Shape 1"/>
          <p:cNvSpPr/>
          <p:nvPr/>
        </p:nvSpPr>
        <p:spPr>
          <a:xfrm>
            <a:off x="793790" y="2043232"/>
            <a:ext cx="4196358" cy="5305544"/>
          </a:xfrm>
          <a:prstGeom prst="roundRect">
            <a:avLst>
              <a:gd name="adj" fmla="val 2270"/>
            </a:avLst>
          </a:prstGeom>
          <a:solidFill>
            <a:srgbClr val="FFD8CC"/>
          </a:solidFill>
          <a:ln w="7620">
            <a:solidFill>
              <a:srgbClr val="E5BEB2"/>
            </a:solidFill>
            <a:prstDash val="solid"/>
          </a:ln>
        </p:spPr>
        <p:txBody>
          <a:bodyPr/>
          <a:lstStyle/>
          <a:p>
            <a:endParaRPr lang="en-US"/>
          </a:p>
        </p:txBody>
      </p:sp>
      <p:sp>
        <p:nvSpPr>
          <p:cNvPr id="4" name="Text 2"/>
          <p:cNvSpPr/>
          <p:nvPr/>
        </p:nvSpPr>
        <p:spPr>
          <a:xfrm>
            <a:off x="1028224" y="2277666"/>
            <a:ext cx="3727490" cy="708660"/>
          </a:xfrm>
          <a:prstGeom prst="rect">
            <a:avLst/>
          </a:prstGeom>
          <a:noFill/>
          <a:ln/>
        </p:spPr>
        <p:txBody>
          <a:bodyPr wrap="squar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Balancing Agility with Governance</a:t>
            </a:r>
            <a:endParaRPr lang="en-US" sz="2200" dirty="0"/>
          </a:p>
        </p:txBody>
      </p:sp>
      <p:sp>
        <p:nvSpPr>
          <p:cNvPr id="5" name="Text 3"/>
          <p:cNvSpPr/>
          <p:nvPr/>
        </p:nvSpPr>
        <p:spPr>
          <a:xfrm>
            <a:off x="1028224" y="3122414"/>
            <a:ext cx="3727490" cy="399192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Striking the right balance between maintaining governance and enabling agility is crucial. Too much control hinders innovation, while too little governance leads to misaligned investments. Implementing lightweight governance frameworks that provide visibility and accountability without unnecessary complexity is key.</a:t>
            </a:r>
            <a:endParaRPr lang="en-US" sz="1750" dirty="0"/>
          </a:p>
        </p:txBody>
      </p:sp>
      <p:sp>
        <p:nvSpPr>
          <p:cNvPr id="6" name="Shape 4"/>
          <p:cNvSpPr/>
          <p:nvPr/>
        </p:nvSpPr>
        <p:spPr>
          <a:xfrm>
            <a:off x="5216962" y="2043232"/>
            <a:ext cx="4196358" cy="5305544"/>
          </a:xfrm>
          <a:prstGeom prst="roundRect">
            <a:avLst>
              <a:gd name="adj" fmla="val 2270"/>
            </a:avLst>
          </a:prstGeom>
          <a:solidFill>
            <a:srgbClr val="FFD8CC"/>
          </a:solidFill>
          <a:ln w="7620">
            <a:solidFill>
              <a:srgbClr val="E5BEB2"/>
            </a:solidFill>
            <a:prstDash val="solid"/>
          </a:ln>
        </p:spPr>
        <p:txBody>
          <a:bodyPr/>
          <a:lstStyle/>
          <a:p>
            <a:endParaRPr lang="en-US"/>
          </a:p>
        </p:txBody>
      </p:sp>
      <p:sp>
        <p:nvSpPr>
          <p:cNvPr id="7" name="Text 5"/>
          <p:cNvSpPr/>
          <p:nvPr/>
        </p:nvSpPr>
        <p:spPr>
          <a:xfrm>
            <a:off x="5451396" y="2277666"/>
            <a:ext cx="3727490" cy="708660"/>
          </a:xfrm>
          <a:prstGeom prst="rect">
            <a:avLst/>
          </a:prstGeom>
          <a:noFill/>
          <a:ln/>
        </p:spPr>
        <p:txBody>
          <a:bodyPr wrap="squar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Prioritizing Based on Business Value</a:t>
            </a:r>
            <a:endParaRPr lang="en-US" sz="2200" dirty="0"/>
          </a:p>
        </p:txBody>
      </p:sp>
      <p:sp>
        <p:nvSpPr>
          <p:cNvPr id="8" name="Text 6"/>
          <p:cNvSpPr/>
          <p:nvPr/>
        </p:nvSpPr>
        <p:spPr>
          <a:xfrm>
            <a:off x="5451396" y="3122414"/>
            <a:ext cx="3727490" cy="326612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Many organizations struggle to align IT investments with business outcomes. Instead of prioritizing based on perceived urgency, Lean PFM emphasizes value-based prioritization. Techniques like Weighted Shortest Job First (WSJF) can help determine the highest-value initiatives.</a:t>
            </a:r>
            <a:endParaRPr lang="en-US" sz="1750" dirty="0"/>
          </a:p>
        </p:txBody>
      </p:sp>
      <p:sp>
        <p:nvSpPr>
          <p:cNvPr id="9" name="Shape 7"/>
          <p:cNvSpPr/>
          <p:nvPr/>
        </p:nvSpPr>
        <p:spPr>
          <a:xfrm>
            <a:off x="9640133" y="2043232"/>
            <a:ext cx="4196358" cy="5305544"/>
          </a:xfrm>
          <a:prstGeom prst="roundRect">
            <a:avLst>
              <a:gd name="adj" fmla="val 2270"/>
            </a:avLst>
          </a:prstGeom>
          <a:solidFill>
            <a:srgbClr val="FFD8CC"/>
          </a:solidFill>
          <a:ln w="7620">
            <a:solidFill>
              <a:srgbClr val="E5BEB2"/>
            </a:solidFill>
            <a:prstDash val="solid"/>
          </a:ln>
        </p:spPr>
        <p:txBody>
          <a:bodyPr/>
          <a:lstStyle/>
          <a:p>
            <a:endParaRPr lang="en-US"/>
          </a:p>
        </p:txBody>
      </p:sp>
      <p:sp>
        <p:nvSpPr>
          <p:cNvPr id="10" name="Text 8"/>
          <p:cNvSpPr/>
          <p:nvPr/>
        </p:nvSpPr>
        <p:spPr>
          <a:xfrm>
            <a:off x="9874568" y="2277666"/>
            <a:ext cx="3727490" cy="708660"/>
          </a:xfrm>
          <a:prstGeom prst="rect">
            <a:avLst/>
          </a:prstGeom>
          <a:noFill/>
          <a:ln/>
        </p:spPr>
        <p:txBody>
          <a:bodyPr wrap="squar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Managing Cross-Functional Dependencies</a:t>
            </a:r>
            <a:endParaRPr lang="en-US" sz="2200" dirty="0"/>
          </a:p>
        </p:txBody>
      </p:sp>
      <p:sp>
        <p:nvSpPr>
          <p:cNvPr id="11" name="Text 9"/>
          <p:cNvSpPr/>
          <p:nvPr/>
        </p:nvSpPr>
        <p:spPr>
          <a:xfrm>
            <a:off x="9874568" y="3122414"/>
            <a:ext cx="3727490" cy="290322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Lean portfolio management requires coordination across multiple teams, functions, and value streams. Clear communication, standardized portfolio Kanban boards, and integrated planning cycles help manage dependencies effectively.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69288"/>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Best Practices for Lean IT Portfolio Management</a:t>
            </a:r>
            <a:endParaRPr lang="en-US" sz="4450" dirty="0"/>
          </a:p>
        </p:txBody>
      </p:sp>
      <p:pic>
        <p:nvPicPr>
          <p:cNvPr id="4" name="Image 1" descr="preencoded.png"/>
          <p:cNvPicPr>
            <a:picLocks noChangeAspect="1"/>
          </p:cNvPicPr>
          <p:nvPr/>
        </p:nvPicPr>
        <p:blipFill>
          <a:blip r:embed="rId4"/>
          <a:stretch>
            <a:fillRect/>
          </a:stretch>
        </p:blipFill>
        <p:spPr>
          <a:xfrm>
            <a:off x="793790" y="2727008"/>
            <a:ext cx="566976" cy="566976"/>
          </a:xfrm>
          <a:prstGeom prst="rect">
            <a:avLst/>
          </a:prstGeom>
        </p:spPr>
      </p:pic>
      <p:sp>
        <p:nvSpPr>
          <p:cNvPr id="5" name="Text 1"/>
          <p:cNvSpPr/>
          <p:nvPr/>
        </p:nvSpPr>
        <p:spPr>
          <a:xfrm>
            <a:off x="793790" y="3520797"/>
            <a:ext cx="3608070" cy="106299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Implement a Value-Driven Prioritization Framework</a:t>
            </a:r>
            <a:endParaRPr lang="en-US" sz="2200" dirty="0"/>
          </a:p>
        </p:txBody>
      </p:sp>
      <p:sp>
        <p:nvSpPr>
          <p:cNvPr id="6" name="Text 2"/>
          <p:cNvSpPr/>
          <p:nvPr/>
        </p:nvSpPr>
        <p:spPr>
          <a:xfrm>
            <a:off x="793790" y="4719876"/>
            <a:ext cx="360807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Leverage techniques like WSJF to evaluate potential initiatives based on business value, time sensitivity, and effort. Regularly review and adjust priorities based on market and internal feedback.</a:t>
            </a:r>
            <a:endParaRPr lang="en-US" sz="1750" dirty="0"/>
          </a:p>
        </p:txBody>
      </p:sp>
      <p:pic>
        <p:nvPicPr>
          <p:cNvPr id="7" name="Image 2" descr="preencoded.png"/>
          <p:cNvPicPr>
            <a:picLocks noChangeAspect="1"/>
          </p:cNvPicPr>
          <p:nvPr/>
        </p:nvPicPr>
        <p:blipFill>
          <a:blip r:embed="rId5"/>
          <a:stretch>
            <a:fillRect/>
          </a:stretch>
        </p:blipFill>
        <p:spPr>
          <a:xfrm>
            <a:off x="4742021" y="2727008"/>
            <a:ext cx="566976" cy="566976"/>
          </a:xfrm>
          <a:prstGeom prst="rect">
            <a:avLst/>
          </a:prstGeom>
        </p:spPr>
      </p:pic>
      <p:sp>
        <p:nvSpPr>
          <p:cNvPr id="8" name="Text 3"/>
          <p:cNvSpPr/>
          <p:nvPr/>
        </p:nvSpPr>
        <p:spPr>
          <a:xfrm>
            <a:off x="4742021" y="3520797"/>
            <a:ext cx="3608189" cy="106299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Adopt Lean Budgeting and Incremental Funding</a:t>
            </a:r>
            <a:endParaRPr lang="en-US" sz="2200" dirty="0"/>
          </a:p>
        </p:txBody>
      </p:sp>
      <p:sp>
        <p:nvSpPr>
          <p:cNvPr id="9" name="Text 4"/>
          <p:cNvSpPr/>
          <p:nvPr/>
        </p:nvSpPr>
        <p:spPr>
          <a:xfrm>
            <a:off x="4742021" y="4719876"/>
            <a:ext cx="3608189" cy="254031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Replace annual fixed budgets with rolling wave funding to enable flexibility and adapt to changing needs. Fund value streams instead of individual projects to promote long-term business alignment.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2790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Best Practices for Lean IT Portfolio Management</a:t>
            </a:r>
            <a:endParaRPr lang="en-US" sz="4450" dirty="0"/>
          </a:p>
        </p:txBody>
      </p:sp>
      <p:pic>
        <p:nvPicPr>
          <p:cNvPr id="4" name="Image 1" descr="preencoded.png"/>
          <p:cNvPicPr>
            <a:picLocks noChangeAspect="1"/>
          </p:cNvPicPr>
          <p:nvPr/>
        </p:nvPicPr>
        <p:blipFill>
          <a:blip r:embed="rId4"/>
          <a:stretch>
            <a:fillRect/>
          </a:stretch>
        </p:blipFill>
        <p:spPr>
          <a:xfrm>
            <a:off x="6280190" y="3085624"/>
            <a:ext cx="566976" cy="566976"/>
          </a:xfrm>
          <a:prstGeom prst="rect">
            <a:avLst/>
          </a:prstGeom>
        </p:spPr>
      </p:pic>
      <p:sp>
        <p:nvSpPr>
          <p:cNvPr id="5" name="Text 1"/>
          <p:cNvSpPr/>
          <p:nvPr/>
        </p:nvSpPr>
        <p:spPr>
          <a:xfrm>
            <a:off x="6280190" y="3879413"/>
            <a:ext cx="3608070" cy="106299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Establish Cross-Functional Portfolio Teams</a:t>
            </a:r>
            <a:endParaRPr lang="en-US" sz="2200" dirty="0"/>
          </a:p>
        </p:txBody>
      </p:sp>
      <p:sp>
        <p:nvSpPr>
          <p:cNvPr id="6" name="Text 2"/>
          <p:cNvSpPr/>
          <p:nvPr/>
        </p:nvSpPr>
        <p:spPr>
          <a:xfrm>
            <a:off x="6280190" y="5078492"/>
            <a:ext cx="3608070" cy="1814513"/>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Involve representatives from IT, finance, business, and operations to ensure holistic decision-making and a comprehensive understanding of business needs.</a:t>
            </a:r>
            <a:endParaRPr lang="en-US" sz="1750" dirty="0"/>
          </a:p>
        </p:txBody>
      </p:sp>
      <p:pic>
        <p:nvPicPr>
          <p:cNvPr id="7" name="Image 2" descr="preencoded.png"/>
          <p:cNvPicPr>
            <a:picLocks noChangeAspect="1"/>
          </p:cNvPicPr>
          <p:nvPr/>
        </p:nvPicPr>
        <p:blipFill>
          <a:blip r:embed="rId5"/>
          <a:stretch>
            <a:fillRect/>
          </a:stretch>
        </p:blipFill>
        <p:spPr>
          <a:xfrm>
            <a:off x="10228421" y="3085624"/>
            <a:ext cx="566976" cy="566976"/>
          </a:xfrm>
          <a:prstGeom prst="rect">
            <a:avLst/>
          </a:prstGeom>
        </p:spPr>
      </p:pic>
      <p:sp>
        <p:nvSpPr>
          <p:cNvPr id="8" name="Text 3"/>
          <p:cNvSpPr/>
          <p:nvPr/>
        </p:nvSpPr>
        <p:spPr>
          <a:xfrm>
            <a:off x="10228421" y="3879413"/>
            <a:ext cx="3608189" cy="70866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Leverage Visual Portfolio Management</a:t>
            </a:r>
            <a:endParaRPr lang="en-US" sz="2200" dirty="0"/>
          </a:p>
        </p:txBody>
      </p:sp>
      <p:sp>
        <p:nvSpPr>
          <p:cNvPr id="9" name="Text 4"/>
          <p:cNvSpPr/>
          <p:nvPr/>
        </p:nvSpPr>
        <p:spPr>
          <a:xfrm>
            <a:off x="10228421" y="4724162"/>
            <a:ext cx="3608189"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Utilize Kanban boards to provide transparency into portfolio status, blockers, and progress. Implement real-time dashboards for stakeholders to track performance metrics.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46453"/>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Best Practices for Lean IT Portfolio Management</a:t>
            </a:r>
            <a:endParaRPr lang="en-US" sz="4450" dirty="0"/>
          </a:p>
        </p:txBody>
      </p:sp>
      <p:pic>
        <p:nvPicPr>
          <p:cNvPr id="4" name="Image 1" descr="preencoded.png"/>
          <p:cNvPicPr>
            <a:picLocks noChangeAspect="1"/>
          </p:cNvPicPr>
          <p:nvPr/>
        </p:nvPicPr>
        <p:blipFill>
          <a:blip r:embed="rId4"/>
          <a:stretch>
            <a:fillRect/>
          </a:stretch>
        </p:blipFill>
        <p:spPr>
          <a:xfrm>
            <a:off x="6280190" y="2904173"/>
            <a:ext cx="566976" cy="566976"/>
          </a:xfrm>
          <a:prstGeom prst="rect">
            <a:avLst/>
          </a:prstGeom>
        </p:spPr>
      </p:pic>
      <p:sp>
        <p:nvSpPr>
          <p:cNvPr id="5" name="Text 1"/>
          <p:cNvSpPr/>
          <p:nvPr/>
        </p:nvSpPr>
        <p:spPr>
          <a:xfrm>
            <a:off x="6280190" y="3697962"/>
            <a:ext cx="3608070" cy="70866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Emphasize Continuous Learning and Adaptation</a:t>
            </a:r>
            <a:endParaRPr lang="en-US" sz="2200" dirty="0"/>
          </a:p>
        </p:txBody>
      </p:sp>
      <p:sp>
        <p:nvSpPr>
          <p:cNvPr id="6" name="Text 2"/>
          <p:cNvSpPr/>
          <p:nvPr/>
        </p:nvSpPr>
        <p:spPr>
          <a:xfrm>
            <a:off x="6280190" y="4542711"/>
            <a:ext cx="360807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Conduct regular retrospectives to assess portfolio performance and identify improvement areas. Foster a culture of experimentation and innovation to drive continuous improvement.</a:t>
            </a:r>
            <a:endParaRPr lang="en-US" sz="1750" dirty="0"/>
          </a:p>
        </p:txBody>
      </p:sp>
      <p:pic>
        <p:nvPicPr>
          <p:cNvPr id="7" name="Image 2" descr="preencoded.png"/>
          <p:cNvPicPr>
            <a:picLocks noChangeAspect="1"/>
          </p:cNvPicPr>
          <p:nvPr/>
        </p:nvPicPr>
        <p:blipFill>
          <a:blip r:embed="rId5"/>
          <a:stretch>
            <a:fillRect/>
          </a:stretch>
        </p:blipFill>
        <p:spPr>
          <a:xfrm>
            <a:off x="10228421" y="2904173"/>
            <a:ext cx="566976" cy="566976"/>
          </a:xfrm>
          <a:prstGeom prst="rect">
            <a:avLst/>
          </a:prstGeom>
        </p:spPr>
      </p:pic>
      <p:sp>
        <p:nvSpPr>
          <p:cNvPr id="8" name="Text 3"/>
          <p:cNvSpPr/>
          <p:nvPr/>
        </p:nvSpPr>
        <p:spPr>
          <a:xfrm>
            <a:off x="10228421" y="3697962"/>
            <a:ext cx="3608189" cy="70866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Measure and Track Portfolio Performance</a:t>
            </a:r>
            <a:endParaRPr lang="en-US" sz="2200" dirty="0"/>
          </a:p>
        </p:txBody>
      </p:sp>
      <p:sp>
        <p:nvSpPr>
          <p:cNvPr id="9" name="Text 4"/>
          <p:cNvSpPr/>
          <p:nvPr/>
        </p:nvSpPr>
        <p:spPr>
          <a:xfrm>
            <a:off x="10228421" y="4542711"/>
            <a:ext cx="3608189" cy="254031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Establish key performance indicators (KPIs) to measure the effectiveness of IT investments and track progress towards business goals. Regularly review and adjust KPIs based on evolving priorities.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57663"/>
          </a:xfrm>
          <a:prstGeom prst="rect">
            <a:avLst/>
          </a:prstGeom>
        </p:spPr>
      </p:pic>
      <p:sp>
        <p:nvSpPr>
          <p:cNvPr id="3" name="Text 0"/>
          <p:cNvSpPr/>
          <p:nvPr/>
        </p:nvSpPr>
        <p:spPr>
          <a:xfrm>
            <a:off x="632103" y="2755821"/>
            <a:ext cx="9537263" cy="564475"/>
          </a:xfrm>
          <a:prstGeom prst="rect">
            <a:avLst/>
          </a:prstGeom>
          <a:noFill/>
          <a:ln/>
        </p:spPr>
        <p:txBody>
          <a:bodyPr wrap="none" lIns="0" tIns="0" rIns="0" bIns="0" rtlCol="0" anchor="t"/>
          <a:lstStyle/>
          <a:p>
            <a:pPr marL="0" indent="0">
              <a:lnSpc>
                <a:spcPts val="4400"/>
              </a:lnSpc>
              <a:buNone/>
            </a:pPr>
            <a:r>
              <a:rPr lang="en-US" sz="3550" b="1" dirty="0">
                <a:solidFill>
                  <a:srgbClr val="403C4E"/>
                </a:solidFill>
                <a:latin typeface="Merriweather Bold" pitchFamily="34" charset="0"/>
                <a:ea typeface="Merriweather Bold" pitchFamily="34" charset="-122"/>
                <a:cs typeface="Merriweather Bold" pitchFamily="34" charset="-120"/>
              </a:rPr>
              <a:t>Benefits of Lean IT Portfolio Management</a:t>
            </a:r>
            <a:endParaRPr lang="en-US" sz="3550" dirty="0"/>
          </a:p>
        </p:txBody>
      </p:sp>
      <p:sp>
        <p:nvSpPr>
          <p:cNvPr id="4" name="Shape 1"/>
          <p:cNvSpPr/>
          <p:nvPr/>
        </p:nvSpPr>
        <p:spPr>
          <a:xfrm>
            <a:off x="632103" y="5661303"/>
            <a:ext cx="13366194" cy="22860"/>
          </a:xfrm>
          <a:prstGeom prst="roundRect">
            <a:avLst>
              <a:gd name="adj" fmla="val 331845"/>
            </a:avLst>
          </a:prstGeom>
          <a:solidFill>
            <a:srgbClr val="E5BEB2"/>
          </a:solidFill>
          <a:ln/>
        </p:spPr>
        <p:txBody>
          <a:bodyPr/>
          <a:lstStyle/>
          <a:p>
            <a:endParaRPr lang="en-US"/>
          </a:p>
        </p:txBody>
      </p:sp>
      <p:sp>
        <p:nvSpPr>
          <p:cNvPr id="5" name="Shape 2"/>
          <p:cNvSpPr/>
          <p:nvPr/>
        </p:nvSpPr>
        <p:spPr>
          <a:xfrm>
            <a:off x="3239572" y="5029260"/>
            <a:ext cx="22860" cy="632103"/>
          </a:xfrm>
          <a:prstGeom prst="roundRect">
            <a:avLst>
              <a:gd name="adj" fmla="val 331845"/>
            </a:avLst>
          </a:prstGeom>
          <a:solidFill>
            <a:srgbClr val="E5BEB2"/>
          </a:solidFill>
          <a:ln/>
        </p:spPr>
        <p:txBody>
          <a:bodyPr/>
          <a:lstStyle/>
          <a:p>
            <a:endParaRPr lang="en-US"/>
          </a:p>
        </p:txBody>
      </p:sp>
      <p:sp>
        <p:nvSpPr>
          <p:cNvPr id="6" name="Shape 3"/>
          <p:cNvSpPr/>
          <p:nvPr/>
        </p:nvSpPr>
        <p:spPr>
          <a:xfrm>
            <a:off x="3047881" y="5458123"/>
            <a:ext cx="406360" cy="406360"/>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7" name="Text 4"/>
          <p:cNvSpPr/>
          <p:nvPr/>
        </p:nvSpPr>
        <p:spPr>
          <a:xfrm>
            <a:off x="3188970" y="5525750"/>
            <a:ext cx="124063" cy="270986"/>
          </a:xfrm>
          <a:prstGeom prst="rect">
            <a:avLst/>
          </a:prstGeom>
          <a:noFill/>
          <a:ln/>
        </p:spPr>
        <p:txBody>
          <a:bodyPr wrap="none" lIns="0" tIns="0" rIns="0" bIns="0" rtlCol="0" anchor="t"/>
          <a:lstStyle/>
          <a:p>
            <a:pPr marL="0" indent="0" algn="ctr">
              <a:lnSpc>
                <a:spcPts val="2100"/>
              </a:lnSpc>
              <a:buNone/>
            </a:pPr>
            <a:r>
              <a:rPr lang="en-US" sz="2100" b="1" dirty="0">
                <a:solidFill>
                  <a:srgbClr val="403C4E"/>
                </a:solidFill>
                <a:latin typeface="Merriweather Bold" pitchFamily="34" charset="0"/>
                <a:ea typeface="Merriweather Bold" pitchFamily="34" charset="-122"/>
                <a:cs typeface="Merriweather Bold" pitchFamily="34" charset="-120"/>
              </a:rPr>
              <a:t>1</a:t>
            </a:r>
            <a:endParaRPr lang="en-US" sz="2100" dirty="0"/>
          </a:p>
        </p:txBody>
      </p:sp>
      <p:sp>
        <p:nvSpPr>
          <p:cNvPr id="8" name="Text 5"/>
          <p:cNvSpPr/>
          <p:nvPr/>
        </p:nvSpPr>
        <p:spPr>
          <a:xfrm>
            <a:off x="1531263" y="3591163"/>
            <a:ext cx="3439716" cy="282178"/>
          </a:xfrm>
          <a:prstGeom prst="rect">
            <a:avLst/>
          </a:prstGeom>
          <a:noFill/>
          <a:ln/>
        </p:spPr>
        <p:txBody>
          <a:bodyPr wrap="none" lIns="0" tIns="0" rIns="0" bIns="0" rtlCol="0" anchor="t"/>
          <a:lstStyle/>
          <a:p>
            <a:pPr marL="0" indent="0" algn="ctr">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Enhanced Business Alignment</a:t>
            </a:r>
            <a:endParaRPr lang="en-US" sz="1750" dirty="0"/>
          </a:p>
        </p:txBody>
      </p:sp>
      <p:sp>
        <p:nvSpPr>
          <p:cNvPr id="9" name="Text 6"/>
          <p:cNvSpPr/>
          <p:nvPr/>
        </p:nvSpPr>
        <p:spPr>
          <a:xfrm>
            <a:off x="812721" y="3981688"/>
            <a:ext cx="4876800" cy="866894"/>
          </a:xfrm>
          <a:prstGeom prst="rect">
            <a:avLst/>
          </a:prstGeom>
          <a:noFill/>
          <a:ln/>
        </p:spPr>
        <p:txBody>
          <a:bodyPr wrap="square" lIns="0" tIns="0" rIns="0" bIns="0" rtlCol="0" anchor="t"/>
          <a:lstStyle/>
          <a:p>
            <a:pPr marL="0" indent="0" algn="ctr">
              <a:lnSpc>
                <a:spcPts val="2250"/>
              </a:lnSpc>
              <a:buNone/>
            </a:pPr>
            <a:r>
              <a:rPr lang="en-US" sz="1400" dirty="0">
                <a:solidFill>
                  <a:srgbClr val="403C4E"/>
                </a:solidFill>
                <a:latin typeface="Open Sans" pitchFamily="34" charset="0"/>
                <a:ea typeface="Open Sans" pitchFamily="34" charset="-122"/>
                <a:cs typeface="Open Sans" pitchFamily="34" charset="-120"/>
              </a:rPr>
              <a:t>Align IT investments with strategic business goals by prioritizing value streams and ensuring that projects deliver tangible results.</a:t>
            </a:r>
            <a:endParaRPr lang="en-US" sz="1400" dirty="0"/>
          </a:p>
        </p:txBody>
      </p:sp>
      <p:sp>
        <p:nvSpPr>
          <p:cNvPr id="10" name="Shape 7"/>
          <p:cNvSpPr/>
          <p:nvPr/>
        </p:nvSpPr>
        <p:spPr>
          <a:xfrm>
            <a:off x="5948839" y="5661243"/>
            <a:ext cx="22860" cy="632103"/>
          </a:xfrm>
          <a:prstGeom prst="roundRect">
            <a:avLst>
              <a:gd name="adj" fmla="val 331845"/>
            </a:avLst>
          </a:prstGeom>
          <a:solidFill>
            <a:srgbClr val="E5BEB2"/>
          </a:solidFill>
          <a:ln/>
        </p:spPr>
        <p:txBody>
          <a:bodyPr/>
          <a:lstStyle/>
          <a:p>
            <a:endParaRPr lang="en-US"/>
          </a:p>
        </p:txBody>
      </p:sp>
      <p:sp>
        <p:nvSpPr>
          <p:cNvPr id="11" name="Shape 8"/>
          <p:cNvSpPr/>
          <p:nvPr/>
        </p:nvSpPr>
        <p:spPr>
          <a:xfrm>
            <a:off x="5757148" y="5458123"/>
            <a:ext cx="406360" cy="406360"/>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12" name="Text 9"/>
          <p:cNvSpPr/>
          <p:nvPr/>
        </p:nvSpPr>
        <p:spPr>
          <a:xfrm>
            <a:off x="5878354" y="5525750"/>
            <a:ext cx="163949" cy="270986"/>
          </a:xfrm>
          <a:prstGeom prst="rect">
            <a:avLst/>
          </a:prstGeom>
          <a:noFill/>
          <a:ln/>
        </p:spPr>
        <p:txBody>
          <a:bodyPr wrap="none" lIns="0" tIns="0" rIns="0" bIns="0" rtlCol="0" anchor="t"/>
          <a:lstStyle/>
          <a:p>
            <a:pPr marL="0" indent="0" algn="ctr">
              <a:lnSpc>
                <a:spcPts val="2100"/>
              </a:lnSpc>
              <a:buNone/>
            </a:pPr>
            <a:r>
              <a:rPr lang="en-US" sz="2100" b="1" dirty="0">
                <a:solidFill>
                  <a:srgbClr val="403C4E"/>
                </a:solidFill>
                <a:latin typeface="Merriweather Bold" pitchFamily="34" charset="0"/>
                <a:ea typeface="Merriweather Bold" pitchFamily="34" charset="-122"/>
                <a:cs typeface="Merriweather Bold" pitchFamily="34" charset="-120"/>
              </a:rPr>
              <a:t>2</a:t>
            </a:r>
            <a:endParaRPr lang="en-US" sz="2100" dirty="0"/>
          </a:p>
        </p:txBody>
      </p:sp>
      <p:sp>
        <p:nvSpPr>
          <p:cNvPr id="13" name="Text 10"/>
          <p:cNvSpPr/>
          <p:nvPr/>
        </p:nvSpPr>
        <p:spPr>
          <a:xfrm>
            <a:off x="3838694" y="6474023"/>
            <a:ext cx="4243388" cy="282178"/>
          </a:xfrm>
          <a:prstGeom prst="rect">
            <a:avLst/>
          </a:prstGeom>
          <a:noFill/>
          <a:ln/>
        </p:spPr>
        <p:txBody>
          <a:bodyPr wrap="none" lIns="0" tIns="0" rIns="0" bIns="0" rtlCol="0" anchor="t"/>
          <a:lstStyle/>
          <a:p>
            <a:pPr marL="0" indent="0" algn="ctr">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Increased Agility and Responsiveness</a:t>
            </a:r>
            <a:endParaRPr lang="en-US" sz="1750" dirty="0"/>
          </a:p>
        </p:txBody>
      </p:sp>
      <p:sp>
        <p:nvSpPr>
          <p:cNvPr id="14" name="Text 11"/>
          <p:cNvSpPr/>
          <p:nvPr/>
        </p:nvSpPr>
        <p:spPr>
          <a:xfrm>
            <a:off x="3521988" y="6864548"/>
            <a:ext cx="4876919" cy="866894"/>
          </a:xfrm>
          <a:prstGeom prst="rect">
            <a:avLst/>
          </a:prstGeom>
          <a:noFill/>
          <a:ln/>
        </p:spPr>
        <p:txBody>
          <a:bodyPr wrap="square" lIns="0" tIns="0" rIns="0" bIns="0" rtlCol="0" anchor="t"/>
          <a:lstStyle/>
          <a:p>
            <a:pPr marL="0" indent="0" algn="ctr">
              <a:lnSpc>
                <a:spcPts val="2250"/>
              </a:lnSpc>
              <a:buNone/>
            </a:pPr>
            <a:r>
              <a:rPr lang="en-US" sz="1400" dirty="0">
                <a:solidFill>
                  <a:srgbClr val="403C4E"/>
                </a:solidFill>
                <a:latin typeface="Open Sans" pitchFamily="34" charset="0"/>
                <a:ea typeface="Open Sans" pitchFamily="34" charset="-122"/>
                <a:cs typeface="Open Sans" pitchFamily="34" charset="-120"/>
              </a:rPr>
              <a:t>Enable faster responses to market changes and emerging opportunities by embracing decentralized decision-making and continuous adaptation.</a:t>
            </a:r>
            <a:endParaRPr lang="en-US" sz="1400" dirty="0"/>
          </a:p>
        </p:txBody>
      </p:sp>
      <p:sp>
        <p:nvSpPr>
          <p:cNvPr id="15" name="Shape 12"/>
          <p:cNvSpPr/>
          <p:nvPr/>
        </p:nvSpPr>
        <p:spPr>
          <a:xfrm>
            <a:off x="8658225" y="5029260"/>
            <a:ext cx="22860" cy="632103"/>
          </a:xfrm>
          <a:prstGeom prst="roundRect">
            <a:avLst>
              <a:gd name="adj" fmla="val 331845"/>
            </a:avLst>
          </a:prstGeom>
          <a:solidFill>
            <a:srgbClr val="E5BEB2"/>
          </a:solidFill>
          <a:ln/>
        </p:spPr>
        <p:txBody>
          <a:bodyPr/>
          <a:lstStyle/>
          <a:p>
            <a:endParaRPr lang="en-US"/>
          </a:p>
        </p:txBody>
      </p:sp>
      <p:sp>
        <p:nvSpPr>
          <p:cNvPr id="16" name="Shape 13"/>
          <p:cNvSpPr/>
          <p:nvPr/>
        </p:nvSpPr>
        <p:spPr>
          <a:xfrm>
            <a:off x="8466534" y="5458123"/>
            <a:ext cx="406360" cy="406360"/>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17" name="Text 14"/>
          <p:cNvSpPr/>
          <p:nvPr/>
        </p:nvSpPr>
        <p:spPr>
          <a:xfrm>
            <a:off x="8592979" y="5525750"/>
            <a:ext cx="153353" cy="270986"/>
          </a:xfrm>
          <a:prstGeom prst="rect">
            <a:avLst/>
          </a:prstGeom>
          <a:noFill/>
          <a:ln/>
        </p:spPr>
        <p:txBody>
          <a:bodyPr wrap="none" lIns="0" tIns="0" rIns="0" bIns="0" rtlCol="0" anchor="t"/>
          <a:lstStyle/>
          <a:p>
            <a:pPr marL="0" indent="0" algn="ctr">
              <a:lnSpc>
                <a:spcPts val="2100"/>
              </a:lnSpc>
              <a:buNone/>
            </a:pPr>
            <a:r>
              <a:rPr lang="en-US" sz="2100" b="1" dirty="0">
                <a:solidFill>
                  <a:srgbClr val="403C4E"/>
                </a:solidFill>
                <a:latin typeface="Merriweather Bold" pitchFamily="34" charset="0"/>
                <a:ea typeface="Merriweather Bold" pitchFamily="34" charset="-122"/>
                <a:cs typeface="Merriweather Bold" pitchFamily="34" charset="-120"/>
              </a:rPr>
              <a:t>3</a:t>
            </a:r>
            <a:endParaRPr lang="en-US" sz="2100" dirty="0"/>
          </a:p>
        </p:txBody>
      </p:sp>
      <p:sp>
        <p:nvSpPr>
          <p:cNvPr id="18" name="Text 15"/>
          <p:cNvSpPr/>
          <p:nvPr/>
        </p:nvSpPr>
        <p:spPr>
          <a:xfrm>
            <a:off x="6937891" y="3880128"/>
            <a:ext cx="3463885" cy="282178"/>
          </a:xfrm>
          <a:prstGeom prst="rect">
            <a:avLst/>
          </a:prstGeom>
          <a:noFill/>
          <a:ln/>
        </p:spPr>
        <p:txBody>
          <a:bodyPr wrap="none" lIns="0" tIns="0" rIns="0" bIns="0" rtlCol="0" anchor="t"/>
          <a:lstStyle/>
          <a:p>
            <a:pPr marL="0" indent="0" algn="ctr">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Improved Resource Utilization</a:t>
            </a:r>
            <a:endParaRPr lang="en-US" sz="1750" dirty="0"/>
          </a:p>
        </p:txBody>
      </p:sp>
      <p:sp>
        <p:nvSpPr>
          <p:cNvPr id="19" name="Text 16"/>
          <p:cNvSpPr/>
          <p:nvPr/>
        </p:nvSpPr>
        <p:spPr>
          <a:xfrm>
            <a:off x="6231374" y="4270653"/>
            <a:ext cx="4876919" cy="577929"/>
          </a:xfrm>
          <a:prstGeom prst="rect">
            <a:avLst/>
          </a:prstGeom>
          <a:noFill/>
          <a:ln/>
        </p:spPr>
        <p:txBody>
          <a:bodyPr wrap="square" lIns="0" tIns="0" rIns="0" bIns="0" rtlCol="0" anchor="t"/>
          <a:lstStyle/>
          <a:p>
            <a:pPr marL="0" indent="0" algn="ctr">
              <a:lnSpc>
                <a:spcPts val="2250"/>
              </a:lnSpc>
              <a:buNone/>
            </a:pPr>
            <a:r>
              <a:rPr lang="en-US" sz="1400" dirty="0">
                <a:solidFill>
                  <a:srgbClr val="403C4E"/>
                </a:solidFill>
                <a:latin typeface="Open Sans" pitchFamily="34" charset="0"/>
                <a:ea typeface="Open Sans" pitchFamily="34" charset="-122"/>
                <a:cs typeface="Open Sans" pitchFamily="34" charset="-120"/>
              </a:rPr>
              <a:t>Optimize resource allocation by prioritizing high-value initiatives and minimizing waste through lean principles.</a:t>
            </a:r>
            <a:endParaRPr lang="en-US" sz="1400" dirty="0"/>
          </a:p>
        </p:txBody>
      </p:sp>
      <p:sp>
        <p:nvSpPr>
          <p:cNvPr id="20" name="Shape 17"/>
          <p:cNvSpPr/>
          <p:nvPr/>
        </p:nvSpPr>
        <p:spPr>
          <a:xfrm>
            <a:off x="11367611" y="5661243"/>
            <a:ext cx="22860" cy="632103"/>
          </a:xfrm>
          <a:prstGeom prst="roundRect">
            <a:avLst>
              <a:gd name="adj" fmla="val 331845"/>
            </a:avLst>
          </a:prstGeom>
          <a:solidFill>
            <a:srgbClr val="E5BEB2"/>
          </a:solidFill>
          <a:ln/>
        </p:spPr>
        <p:txBody>
          <a:bodyPr/>
          <a:lstStyle/>
          <a:p>
            <a:endParaRPr lang="en-US"/>
          </a:p>
        </p:txBody>
      </p:sp>
      <p:sp>
        <p:nvSpPr>
          <p:cNvPr id="21" name="Shape 18"/>
          <p:cNvSpPr/>
          <p:nvPr/>
        </p:nvSpPr>
        <p:spPr>
          <a:xfrm>
            <a:off x="11175921" y="5458123"/>
            <a:ext cx="406360" cy="406360"/>
          </a:xfrm>
          <a:prstGeom prst="roundRect">
            <a:avLst>
              <a:gd name="adj" fmla="val 18668"/>
            </a:avLst>
          </a:prstGeom>
          <a:solidFill>
            <a:srgbClr val="FFD8CC"/>
          </a:solidFill>
          <a:ln w="7620">
            <a:solidFill>
              <a:srgbClr val="E5BEB2"/>
            </a:solidFill>
            <a:prstDash val="solid"/>
          </a:ln>
        </p:spPr>
        <p:txBody>
          <a:bodyPr/>
          <a:lstStyle/>
          <a:p>
            <a:endParaRPr lang="en-US"/>
          </a:p>
        </p:txBody>
      </p:sp>
      <p:sp>
        <p:nvSpPr>
          <p:cNvPr id="22" name="Text 19"/>
          <p:cNvSpPr/>
          <p:nvPr/>
        </p:nvSpPr>
        <p:spPr>
          <a:xfrm>
            <a:off x="11289506" y="5525750"/>
            <a:ext cx="179070" cy="270986"/>
          </a:xfrm>
          <a:prstGeom prst="rect">
            <a:avLst/>
          </a:prstGeom>
          <a:noFill/>
          <a:ln/>
        </p:spPr>
        <p:txBody>
          <a:bodyPr wrap="none" lIns="0" tIns="0" rIns="0" bIns="0" rtlCol="0" anchor="t"/>
          <a:lstStyle/>
          <a:p>
            <a:pPr marL="0" indent="0" algn="ctr">
              <a:lnSpc>
                <a:spcPts val="2100"/>
              </a:lnSpc>
              <a:buNone/>
            </a:pPr>
            <a:r>
              <a:rPr lang="en-US" sz="2100" b="1" dirty="0">
                <a:solidFill>
                  <a:srgbClr val="403C4E"/>
                </a:solidFill>
                <a:latin typeface="Merriweather Bold" pitchFamily="34" charset="0"/>
                <a:ea typeface="Merriweather Bold" pitchFamily="34" charset="-122"/>
                <a:cs typeface="Merriweather Bold" pitchFamily="34" charset="-120"/>
              </a:rPr>
              <a:t>4</a:t>
            </a:r>
            <a:endParaRPr lang="en-US" sz="2100" dirty="0"/>
          </a:p>
        </p:txBody>
      </p:sp>
      <p:sp>
        <p:nvSpPr>
          <p:cNvPr id="23" name="Text 20"/>
          <p:cNvSpPr/>
          <p:nvPr/>
        </p:nvSpPr>
        <p:spPr>
          <a:xfrm>
            <a:off x="9998154" y="6474023"/>
            <a:ext cx="2762131" cy="282178"/>
          </a:xfrm>
          <a:prstGeom prst="rect">
            <a:avLst/>
          </a:prstGeom>
          <a:noFill/>
          <a:ln/>
        </p:spPr>
        <p:txBody>
          <a:bodyPr wrap="none" lIns="0" tIns="0" rIns="0" bIns="0" rtlCol="0" anchor="t"/>
          <a:lstStyle/>
          <a:p>
            <a:pPr marL="0" indent="0" algn="ctr">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Reduced Time to Market</a:t>
            </a:r>
            <a:endParaRPr lang="en-US" sz="1750" dirty="0"/>
          </a:p>
        </p:txBody>
      </p:sp>
      <p:sp>
        <p:nvSpPr>
          <p:cNvPr id="24" name="Text 21"/>
          <p:cNvSpPr/>
          <p:nvPr/>
        </p:nvSpPr>
        <p:spPr>
          <a:xfrm>
            <a:off x="8940760" y="6864548"/>
            <a:ext cx="4876919" cy="866894"/>
          </a:xfrm>
          <a:prstGeom prst="rect">
            <a:avLst/>
          </a:prstGeom>
          <a:noFill/>
          <a:ln/>
        </p:spPr>
        <p:txBody>
          <a:bodyPr wrap="square" lIns="0" tIns="0" rIns="0" bIns="0" rtlCol="0" anchor="t"/>
          <a:lstStyle/>
          <a:p>
            <a:pPr marL="0" indent="0" algn="ctr">
              <a:lnSpc>
                <a:spcPts val="2250"/>
              </a:lnSpc>
              <a:buNone/>
            </a:pPr>
            <a:r>
              <a:rPr lang="en-US" sz="1400" dirty="0">
                <a:solidFill>
                  <a:srgbClr val="403C4E"/>
                </a:solidFill>
                <a:latin typeface="Open Sans" pitchFamily="34" charset="0"/>
                <a:ea typeface="Open Sans" pitchFamily="34" charset="-122"/>
                <a:cs typeface="Open Sans" pitchFamily="34" charset="-120"/>
              </a:rPr>
              <a:t>Accelerate project delivery by streamlining processes, eliminating unnecessary steps, and focusing on value-driven outcomes.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071" y="595551"/>
            <a:ext cx="12415480" cy="676870"/>
          </a:xfrm>
          <a:prstGeom prst="rect">
            <a:avLst/>
          </a:prstGeom>
          <a:noFill/>
          <a:ln/>
        </p:spPr>
        <p:txBody>
          <a:bodyPr wrap="none" lIns="0" tIns="0" rIns="0" bIns="0" rtlCol="0" anchor="t"/>
          <a:lstStyle/>
          <a:p>
            <a:pPr marL="0" indent="0">
              <a:lnSpc>
                <a:spcPts val="5300"/>
              </a:lnSpc>
              <a:buNone/>
            </a:pPr>
            <a:r>
              <a:rPr lang="en-US" sz="4250" b="1" dirty="0">
                <a:solidFill>
                  <a:srgbClr val="403C4E"/>
                </a:solidFill>
                <a:latin typeface="Merriweather Bold" pitchFamily="34" charset="0"/>
                <a:ea typeface="Merriweather Bold" pitchFamily="34" charset="-122"/>
                <a:cs typeface="Merriweather Bold" pitchFamily="34" charset="-120"/>
              </a:rPr>
              <a:t>Implementing Lean IT Portfolio Management</a:t>
            </a:r>
            <a:endParaRPr lang="en-US" sz="4250" dirty="0"/>
          </a:p>
        </p:txBody>
      </p:sp>
      <p:pic>
        <p:nvPicPr>
          <p:cNvPr id="3" name="Image 0" descr="preencoded.png"/>
          <p:cNvPicPr>
            <a:picLocks noChangeAspect="1"/>
          </p:cNvPicPr>
          <p:nvPr/>
        </p:nvPicPr>
        <p:blipFill>
          <a:blip r:embed="rId3"/>
          <a:stretch>
            <a:fillRect/>
          </a:stretch>
        </p:blipFill>
        <p:spPr>
          <a:xfrm>
            <a:off x="2954655" y="1705570"/>
            <a:ext cx="2163842" cy="1940838"/>
          </a:xfrm>
          <a:prstGeom prst="rect">
            <a:avLst/>
          </a:prstGeom>
        </p:spPr>
      </p:pic>
      <p:sp>
        <p:nvSpPr>
          <p:cNvPr id="4" name="Text 1"/>
          <p:cNvSpPr/>
          <p:nvPr/>
        </p:nvSpPr>
        <p:spPr>
          <a:xfrm>
            <a:off x="3974425" y="2717959"/>
            <a:ext cx="124063" cy="433149"/>
          </a:xfrm>
          <a:prstGeom prst="rect">
            <a:avLst/>
          </a:prstGeom>
          <a:noFill/>
          <a:ln/>
        </p:spPr>
        <p:txBody>
          <a:bodyPr wrap="none" lIns="0" tIns="0" rIns="0" bIns="0" rtlCol="0" anchor="t"/>
          <a:lstStyle/>
          <a:p>
            <a:pPr marL="0" indent="0" algn="ctr">
              <a:lnSpc>
                <a:spcPts val="3400"/>
              </a:lnSpc>
              <a:buNone/>
            </a:pPr>
            <a:r>
              <a:rPr lang="en-US" sz="2100" b="1" dirty="0">
                <a:solidFill>
                  <a:srgbClr val="403C4E"/>
                </a:solidFill>
                <a:latin typeface="Merriweather Bold" pitchFamily="34" charset="0"/>
                <a:ea typeface="Merriweather Bold" pitchFamily="34" charset="-122"/>
                <a:cs typeface="Merriweather Bold" pitchFamily="34" charset="-120"/>
              </a:rPr>
              <a:t>1</a:t>
            </a:r>
            <a:endParaRPr lang="en-US" sz="2100" dirty="0"/>
          </a:p>
        </p:txBody>
      </p:sp>
      <p:sp>
        <p:nvSpPr>
          <p:cNvPr id="5" name="Text 2"/>
          <p:cNvSpPr/>
          <p:nvPr/>
        </p:nvSpPr>
        <p:spPr>
          <a:xfrm>
            <a:off x="5335072" y="2095381"/>
            <a:ext cx="3170158" cy="338376"/>
          </a:xfrm>
          <a:prstGeom prst="rect">
            <a:avLst/>
          </a:prstGeom>
          <a:noFill/>
          <a:ln/>
        </p:spPr>
        <p:txBody>
          <a:bodyPr wrap="none" lIns="0" tIns="0" rIns="0" bIns="0" rtlCol="0" anchor="t"/>
          <a:lstStyle/>
          <a:p>
            <a:pPr marL="0" indent="0" algn="l">
              <a:lnSpc>
                <a:spcPts val="2650"/>
              </a:lnSpc>
              <a:buNone/>
            </a:pPr>
            <a:r>
              <a:rPr lang="en-US" sz="2100" b="1" dirty="0">
                <a:solidFill>
                  <a:srgbClr val="403C4E"/>
                </a:solidFill>
                <a:latin typeface="Merriweather Bold" pitchFamily="34" charset="0"/>
                <a:ea typeface="Merriweather Bold" pitchFamily="34" charset="-122"/>
                <a:cs typeface="Merriweather Bold" pitchFamily="34" charset="-120"/>
              </a:rPr>
              <a:t>Establish a Clear Vision</a:t>
            </a:r>
            <a:endParaRPr lang="en-US" sz="2100" dirty="0"/>
          </a:p>
        </p:txBody>
      </p:sp>
      <p:sp>
        <p:nvSpPr>
          <p:cNvPr id="6" name="Text 3"/>
          <p:cNvSpPr/>
          <p:nvPr/>
        </p:nvSpPr>
        <p:spPr>
          <a:xfrm>
            <a:off x="5335072" y="2563654"/>
            <a:ext cx="8320683" cy="692944"/>
          </a:xfrm>
          <a:prstGeom prst="rect">
            <a:avLst/>
          </a:prstGeom>
          <a:noFill/>
          <a:ln/>
        </p:spPr>
        <p:txBody>
          <a:bodyPr wrap="square" lIns="0" tIns="0" rIns="0" bIns="0" rtlCol="0" anchor="t"/>
          <a:lstStyle/>
          <a:p>
            <a:pPr marL="0" indent="0" algn="l">
              <a:lnSpc>
                <a:spcPts val="2700"/>
              </a:lnSpc>
              <a:buNone/>
            </a:pPr>
            <a:r>
              <a:rPr lang="en-US" sz="1700" dirty="0">
                <a:solidFill>
                  <a:srgbClr val="403C4E"/>
                </a:solidFill>
                <a:latin typeface="Open Sans" pitchFamily="34" charset="0"/>
                <a:ea typeface="Open Sans" pitchFamily="34" charset="-122"/>
                <a:cs typeface="Open Sans" pitchFamily="34" charset="-120"/>
              </a:rPr>
              <a:t>Define the organization's strategic goals and identify key value streams to align IT investments.</a:t>
            </a:r>
            <a:endParaRPr lang="en-US" sz="1700" dirty="0"/>
          </a:p>
        </p:txBody>
      </p:sp>
      <p:sp>
        <p:nvSpPr>
          <p:cNvPr id="7" name="Shape 4"/>
          <p:cNvSpPr/>
          <p:nvPr/>
        </p:nvSpPr>
        <p:spPr>
          <a:xfrm>
            <a:off x="5172551" y="3658195"/>
            <a:ext cx="8645723" cy="15240"/>
          </a:xfrm>
          <a:prstGeom prst="roundRect">
            <a:avLst>
              <a:gd name="adj" fmla="val 596928"/>
            </a:avLst>
          </a:prstGeom>
          <a:solidFill>
            <a:srgbClr val="E5BEB2"/>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872734" y="3700463"/>
            <a:ext cx="4327684" cy="1940838"/>
          </a:xfrm>
          <a:prstGeom prst="rect">
            <a:avLst/>
          </a:prstGeom>
        </p:spPr>
      </p:pic>
      <p:sp>
        <p:nvSpPr>
          <p:cNvPr id="9" name="Text 5"/>
          <p:cNvSpPr/>
          <p:nvPr/>
        </p:nvSpPr>
        <p:spPr>
          <a:xfrm>
            <a:off x="3954661" y="4454247"/>
            <a:ext cx="163830" cy="433149"/>
          </a:xfrm>
          <a:prstGeom prst="rect">
            <a:avLst/>
          </a:prstGeom>
          <a:noFill/>
          <a:ln/>
        </p:spPr>
        <p:txBody>
          <a:bodyPr wrap="none" lIns="0" tIns="0" rIns="0" bIns="0" rtlCol="0" anchor="t"/>
          <a:lstStyle/>
          <a:p>
            <a:pPr marL="0" indent="0" algn="ctr">
              <a:lnSpc>
                <a:spcPts val="3400"/>
              </a:lnSpc>
              <a:buNone/>
            </a:pPr>
            <a:r>
              <a:rPr lang="en-US" sz="2100" b="1" dirty="0">
                <a:solidFill>
                  <a:srgbClr val="403C4E"/>
                </a:solidFill>
                <a:latin typeface="Merriweather Bold" pitchFamily="34" charset="0"/>
                <a:ea typeface="Merriweather Bold" pitchFamily="34" charset="-122"/>
                <a:cs typeface="Merriweather Bold" pitchFamily="34" charset="-120"/>
              </a:rPr>
              <a:t>2</a:t>
            </a:r>
            <a:endParaRPr lang="en-US" sz="2100" dirty="0"/>
          </a:p>
        </p:txBody>
      </p:sp>
      <p:sp>
        <p:nvSpPr>
          <p:cNvPr id="10" name="Text 6"/>
          <p:cNvSpPr/>
          <p:nvPr/>
        </p:nvSpPr>
        <p:spPr>
          <a:xfrm>
            <a:off x="6416993" y="4090273"/>
            <a:ext cx="4350663" cy="338376"/>
          </a:xfrm>
          <a:prstGeom prst="rect">
            <a:avLst/>
          </a:prstGeom>
          <a:noFill/>
          <a:ln/>
        </p:spPr>
        <p:txBody>
          <a:bodyPr wrap="none" lIns="0" tIns="0" rIns="0" bIns="0" rtlCol="0" anchor="t"/>
          <a:lstStyle/>
          <a:p>
            <a:pPr marL="0" indent="0" algn="l">
              <a:lnSpc>
                <a:spcPts val="2650"/>
              </a:lnSpc>
              <a:buNone/>
            </a:pPr>
            <a:r>
              <a:rPr lang="en-US" sz="2100" b="1" dirty="0">
                <a:solidFill>
                  <a:srgbClr val="403C4E"/>
                </a:solidFill>
                <a:latin typeface="Merriweather Bold" pitchFamily="34" charset="0"/>
                <a:ea typeface="Merriweather Bold" pitchFamily="34" charset="-122"/>
                <a:cs typeface="Merriweather Bold" pitchFamily="34" charset="-120"/>
              </a:rPr>
              <a:t>Develop a Lean PFM Framework</a:t>
            </a:r>
            <a:endParaRPr lang="en-US" sz="2100" dirty="0"/>
          </a:p>
        </p:txBody>
      </p:sp>
      <p:sp>
        <p:nvSpPr>
          <p:cNvPr id="11" name="Text 7"/>
          <p:cNvSpPr/>
          <p:nvPr/>
        </p:nvSpPr>
        <p:spPr>
          <a:xfrm>
            <a:off x="6416993" y="4558546"/>
            <a:ext cx="7238762" cy="692944"/>
          </a:xfrm>
          <a:prstGeom prst="rect">
            <a:avLst/>
          </a:prstGeom>
          <a:noFill/>
          <a:ln/>
        </p:spPr>
        <p:txBody>
          <a:bodyPr wrap="square" lIns="0" tIns="0" rIns="0" bIns="0" rtlCol="0" anchor="t"/>
          <a:lstStyle/>
          <a:p>
            <a:pPr marL="0" indent="0" algn="l">
              <a:lnSpc>
                <a:spcPts val="2700"/>
              </a:lnSpc>
              <a:buNone/>
            </a:pPr>
            <a:r>
              <a:rPr lang="en-US" sz="1700" dirty="0">
                <a:solidFill>
                  <a:srgbClr val="403C4E"/>
                </a:solidFill>
                <a:latin typeface="Open Sans" pitchFamily="34" charset="0"/>
                <a:ea typeface="Open Sans" pitchFamily="34" charset="-122"/>
                <a:cs typeface="Open Sans" pitchFamily="34" charset="-120"/>
              </a:rPr>
              <a:t>Implement a lightweight governance structure, define prioritization criteria, and establish clear roles and responsibilities.</a:t>
            </a:r>
            <a:endParaRPr lang="en-US" sz="1700" dirty="0"/>
          </a:p>
        </p:txBody>
      </p:sp>
      <p:sp>
        <p:nvSpPr>
          <p:cNvPr id="12" name="Shape 8"/>
          <p:cNvSpPr/>
          <p:nvPr/>
        </p:nvSpPr>
        <p:spPr>
          <a:xfrm>
            <a:off x="6254472" y="5653088"/>
            <a:ext cx="7563803" cy="15240"/>
          </a:xfrm>
          <a:prstGeom prst="roundRect">
            <a:avLst>
              <a:gd name="adj" fmla="val 596928"/>
            </a:avLst>
          </a:prstGeom>
          <a:solidFill>
            <a:srgbClr val="E5BEB2"/>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790813" y="5695355"/>
            <a:ext cx="6491526" cy="1940838"/>
          </a:xfrm>
          <a:prstGeom prst="rect">
            <a:avLst/>
          </a:prstGeom>
        </p:spPr>
      </p:pic>
      <p:sp>
        <p:nvSpPr>
          <p:cNvPr id="14" name="Text 9"/>
          <p:cNvSpPr/>
          <p:nvPr/>
        </p:nvSpPr>
        <p:spPr>
          <a:xfrm>
            <a:off x="3959900" y="6449139"/>
            <a:ext cx="153233" cy="433149"/>
          </a:xfrm>
          <a:prstGeom prst="rect">
            <a:avLst/>
          </a:prstGeom>
          <a:noFill/>
          <a:ln/>
        </p:spPr>
        <p:txBody>
          <a:bodyPr wrap="none" lIns="0" tIns="0" rIns="0" bIns="0" rtlCol="0" anchor="t"/>
          <a:lstStyle/>
          <a:p>
            <a:pPr marL="0" indent="0" algn="ctr">
              <a:lnSpc>
                <a:spcPts val="3400"/>
              </a:lnSpc>
              <a:buNone/>
            </a:pPr>
            <a:r>
              <a:rPr lang="en-US" sz="2100" b="1" dirty="0">
                <a:solidFill>
                  <a:srgbClr val="403C4E"/>
                </a:solidFill>
                <a:latin typeface="Merriweather Bold" pitchFamily="34" charset="0"/>
                <a:ea typeface="Merriweather Bold" pitchFamily="34" charset="-122"/>
                <a:cs typeface="Merriweather Bold" pitchFamily="34" charset="-120"/>
              </a:rPr>
              <a:t>3</a:t>
            </a:r>
            <a:endParaRPr lang="en-US" sz="2100" dirty="0"/>
          </a:p>
        </p:txBody>
      </p:sp>
      <p:sp>
        <p:nvSpPr>
          <p:cNvPr id="15" name="Text 10"/>
          <p:cNvSpPr/>
          <p:nvPr/>
        </p:nvSpPr>
        <p:spPr>
          <a:xfrm>
            <a:off x="7498913" y="5911929"/>
            <a:ext cx="3657362" cy="338376"/>
          </a:xfrm>
          <a:prstGeom prst="rect">
            <a:avLst/>
          </a:prstGeom>
          <a:noFill/>
          <a:ln/>
        </p:spPr>
        <p:txBody>
          <a:bodyPr wrap="none" lIns="0" tIns="0" rIns="0" bIns="0" rtlCol="0" anchor="t"/>
          <a:lstStyle/>
          <a:p>
            <a:pPr marL="0" indent="0" algn="l">
              <a:lnSpc>
                <a:spcPts val="2650"/>
              </a:lnSpc>
              <a:buNone/>
            </a:pPr>
            <a:r>
              <a:rPr lang="en-US" sz="2100" b="1" dirty="0">
                <a:solidFill>
                  <a:srgbClr val="403C4E"/>
                </a:solidFill>
                <a:latin typeface="Merriweather Bold" pitchFamily="34" charset="0"/>
                <a:ea typeface="Merriweather Bold" pitchFamily="34" charset="-122"/>
                <a:cs typeface="Merriweather Bold" pitchFamily="34" charset="-120"/>
              </a:rPr>
              <a:t>Train and Empower Teams</a:t>
            </a:r>
            <a:endParaRPr lang="en-US" sz="2100" dirty="0"/>
          </a:p>
        </p:txBody>
      </p:sp>
      <p:sp>
        <p:nvSpPr>
          <p:cNvPr id="16" name="Text 11"/>
          <p:cNvSpPr/>
          <p:nvPr/>
        </p:nvSpPr>
        <p:spPr>
          <a:xfrm>
            <a:off x="7498913" y="6380202"/>
            <a:ext cx="6156841" cy="1039416"/>
          </a:xfrm>
          <a:prstGeom prst="rect">
            <a:avLst/>
          </a:prstGeom>
          <a:noFill/>
          <a:ln/>
        </p:spPr>
        <p:txBody>
          <a:bodyPr wrap="square" lIns="0" tIns="0" rIns="0" bIns="0" rtlCol="0" anchor="t"/>
          <a:lstStyle/>
          <a:p>
            <a:pPr marL="0" indent="0" algn="l">
              <a:lnSpc>
                <a:spcPts val="2700"/>
              </a:lnSpc>
              <a:buNone/>
            </a:pPr>
            <a:r>
              <a:rPr lang="en-US" sz="1700" dirty="0">
                <a:solidFill>
                  <a:srgbClr val="403C4E"/>
                </a:solidFill>
                <a:latin typeface="Open Sans" pitchFamily="34" charset="0"/>
                <a:ea typeface="Open Sans" pitchFamily="34" charset="-122"/>
                <a:cs typeface="Open Sans" pitchFamily="34" charset="-120"/>
              </a:rPr>
              <a:t>Educate teams on Lean principles and tools to foster a culture of continuous improvement and value-driven decision-making.</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907</Words>
  <Application>Microsoft Office PowerPoint</Application>
  <PresentationFormat>Custom</PresentationFormat>
  <Paragraphs>98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Open Sans Bold</vt:lpstr>
      <vt:lpstr>Arial</vt:lpstr>
      <vt:lpstr>Merriweather Bold</vt:lpstr>
      <vt:lpstr>Open Sans Medium</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2025-01-29T16:50:32Z</dcterms:created>
  <dcterms:modified xsi:type="dcterms:W3CDTF">2025-01-29T16:52:14Z</dcterms:modified>
</cp:coreProperties>
</file>