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4630400" cy="8229600"/>
  <p:notesSz cx="8229600" cy="14630400"/>
  <p:embeddedFontLst>
    <p:embeddedFont>
      <p:font typeface="Crimson Pro Semi Bold" panose="020B0604020202020204" charset="0"/>
      <p:regular r:id="rId16"/>
    </p:embeddedFont>
    <p:embeddedFont>
      <p:font typeface="Heebo" pitchFamily="2" charset="-79"/>
      <p:regular r:id="rId17"/>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7" d="100"/>
          <a:sy n="87" d="100"/>
        </p:scale>
        <p:origin x="810"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900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724908"/>
            <a:ext cx="9385221" cy="1240155"/>
          </a:xfrm>
          <a:prstGeom prst="rect">
            <a:avLst/>
          </a:prstGeom>
          <a:noFill/>
          <a:ln/>
        </p:spPr>
        <p:txBody>
          <a:bodyPr wrap="square" lIns="0" tIns="0" rIns="0" bIns="0" rtlCol="0" anchor="t"/>
          <a:lstStyle/>
          <a:p>
            <a:pPr marL="0" indent="0" algn="l">
              <a:lnSpc>
                <a:spcPts val="4850"/>
              </a:lnSpc>
              <a:buNone/>
            </a:pPr>
            <a:r>
              <a:rPr lang="en-US" sz="3900" dirty="0">
                <a:solidFill>
                  <a:srgbClr val="152D47"/>
                </a:solidFill>
                <a:latin typeface="Crimson Pro Semi Bold" pitchFamily="34" charset="0"/>
                <a:ea typeface="Crimson Pro Semi Bold" pitchFamily="34" charset="-122"/>
                <a:cs typeface="Crimson Pro Semi Bold" pitchFamily="34" charset="-120"/>
              </a:rPr>
              <a:t>Workday Project Manager Certification: Your Gateway to Implementation Excellence</a:t>
            </a:r>
            <a:endParaRPr lang="en-US" sz="3900" dirty="0"/>
          </a:p>
        </p:txBody>
      </p:sp>
      <p:sp>
        <p:nvSpPr>
          <p:cNvPr id="4" name="Text 1"/>
          <p:cNvSpPr/>
          <p:nvPr/>
        </p:nvSpPr>
        <p:spPr>
          <a:xfrm>
            <a:off x="793790" y="2262719"/>
            <a:ext cx="9385221" cy="127015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As cloud platforms dominate HR and finance technology, Workday continues to lead with integrated, scalable solutions. For project managers in enterprise SaaS implementation, the </a:t>
            </a:r>
            <a:r>
              <a:rPr lang="en-US" sz="1550" b="1" dirty="0">
                <a:solidFill>
                  <a:srgbClr val="4C4C4D"/>
                </a:solidFill>
                <a:latin typeface="Heebo" pitchFamily="34" charset="0"/>
                <a:ea typeface="Heebo" pitchFamily="34" charset="-122"/>
                <a:cs typeface="Heebo" pitchFamily="34" charset="-120"/>
              </a:rPr>
              <a:t>Workday Project Manager Certification</a:t>
            </a:r>
            <a:r>
              <a:rPr lang="en-US" sz="1550" dirty="0">
                <a:solidFill>
                  <a:srgbClr val="4C4C4D"/>
                </a:solidFill>
                <a:latin typeface="Heebo" pitchFamily="34" charset="0"/>
                <a:ea typeface="Heebo" pitchFamily="34" charset="-122"/>
                <a:cs typeface="Heebo" pitchFamily="34" charset="-120"/>
              </a:rPr>
              <a:t> demonstrates domain expertise and leadership readiness for transformation projects.</a:t>
            </a:r>
            <a:endParaRPr lang="en-US" sz="1550" dirty="0"/>
          </a:p>
        </p:txBody>
      </p:sp>
      <p:sp>
        <p:nvSpPr>
          <p:cNvPr id="5" name="Text 2"/>
          <p:cNvSpPr/>
          <p:nvPr/>
        </p:nvSpPr>
        <p:spPr>
          <a:xfrm>
            <a:off x="793790" y="3536626"/>
            <a:ext cx="9385221" cy="95261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This certification validates your ability to drive delivery, manage risks, and collaborate with cross-functional teams using Workday's structured methodology, whether you're managing HCM, Financials, or full-suite implementations.</a:t>
            </a:r>
            <a:endParaRPr lang="en-US" sz="1550" dirty="0"/>
          </a:p>
        </p:txBody>
      </p:sp>
      <p:sp>
        <p:nvSpPr>
          <p:cNvPr id="10" name="TextBox 9">
            <a:extLst>
              <a:ext uri="{FF2B5EF4-FFF2-40B4-BE49-F238E27FC236}">
                <a16:creationId xmlns:a16="http://schemas.microsoft.com/office/drawing/2014/main" id="{C8E70755-E2B1-7E52-CB00-69B708B44381}"/>
              </a:ext>
            </a:extLst>
          </p:cNvPr>
          <p:cNvSpPr txBox="1"/>
          <p:nvPr/>
        </p:nvSpPr>
        <p:spPr>
          <a:xfrm>
            <a:off x="793790" y="6511653"/>
            <a:ext cx="9859521" cy="984885"/>
          </a:xfrm>
          <a:prstGeom prst="rect">
            <a:avLst/>
          </a:prstGeom>
          <a:noFill/>
        </p:spPr>
        <p:txBody>
          <a:bodyPr wrap="square">
            <a:spAutoFit/>
          </a:bodyPr>
          <a:lstStyle/>
          <a:p>
            <a:r>
              <a:rPr lang="en-US" sz="1600" dirty="0"/>
              <a:t>#</a:t>
            </a:r>
            <a:r>
              <a:rPr lang="en-US" sz="1400" dirty="0">
                <a:solidFill>
                  <a:srgbClr val="4C4C4D"/>
                </a:solidFill>
                <a:latin typeface="Heebo" pitchFamily="34" charset="0"/>
                <a:cs typeface="Heebo" pitchFamily="34" charset="-120"/>
              </a:rPr>
              <a:t>ManagingProjectsTheAgileWay #Workday #WorkdayImplementation #WorkdayProjectManager #EnterpriseTransformation #SaaSDelivery #ERPImplementation #AgileLeadership #ChangeManagement #DigitalTransformation #ProjectManagement #ProgramManagement #PMOLeadership #AgileAtScale #CloudTransformation #HRTransformation #FinanceTransformation #ImplementationExcellence #LeadershipInAction</a:t>
            </a:r>
          </a:p>
        </p:txBody>
      </p:sp>
      <p:pic>
        <p:nvPicPr>
          <p:cNvPr id="11" name="Image 1" descr="preencoded.png">
            <a:extLst>
              <a:ext uri="{FF2B5EF4-FFF2-40B4-BE49-F238E27FC236}">
                <a16:creationId xmlns:a16="http://schemas.microsoft.com/office/drawing/2014/main" id="{C97F6074-8AAB-9B5A-9663-938AA094EE41}"/>
              </a:ext>
            </a:extLst>
          </p:cNvPr>
          <p:cNvPicPr>
            <a:picLocks noChangeAspect="1"/>
          </p:cNvPicPr>
          <p:nvPr/>
        </p:nvPicPr>
        <p:blipFill>
          <a:blip r:embed="rId4"/>
          <a:stretch>
            <a:fillRect/>
          </a:stretch>
        </p:blipFill>
        <p:spPr>
          <a:xfrm>
            <a:off x="793790" y="4767882"/>
            <a:ext cx="7556421" cy="13935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573643"/>
            <a:ext cx="7337465" cy="620078"/>
          </a:xfrm>
          <a:prstGeom prst="rect">
            <a:avLst/>
          </a:prstGeom>
          <a:noFill/>
          <a:ln/>
        </p:spPr>
        <p:txBody>
          <a:bodyPr wrap="none" lIns="0" tIns="0" rIns="0" bIns="0" rtlCol="0" anchor="t"/>
          <a:lstStyle/>
          <a:p>
            <a:pPr marL="0" indent="0" algn="l">
              <a:lnSpc>
                <a:spcPts val="4850"/>
              </a:lnSpc>
              <a:buNone/>
            </a:pPr>
            <a:r>
              <a:rPr lang="en-US" sz="3900" dirty="0">
                <a:solidFill>
                  <a:srgbClr val="152D47"/>
                </a:solidFill>
                <a:latin typeface="Crimson Pro Semi Bold" pitchFamily="34" charset="0"/>
                <a:ea typeface="Crimson Pro Semi Bold" pitchFamily="34" charset="-122"/>
                <a:cs typeface="Crimson Pro Semi Bold" pitchFamily="34" charset="-120"/>
              </a:rPr>
              <a:t>Key Considerations Before Pursuing</a:t>
            </a:r>
            <a:endParaRPr lang="en-US" sz="3900" dirty="0"/>
          </a:p>
        </p:txBody>
      </p:sp>
      <p:sp>
        <p:nvSpPr>
          <p:cNvPr id="3" name="Text 1"/>
          <p:cNvSpPr/>
          <p:nvPr/>
        </p:nvSpPr>
        <p:spPr>
          <a:xfrm>
            <a:off x="793790" y="1689735"/>
            <a:ext cx="2993469" cy="372070"/>
          </a:xfrm>
          <a:prstGeom prst="rect">
            <a:avLst/>
          </a:prstGeom>
          <a:noFill/>
          <a:ln/>
        </p:spPr>
        <p:txBody>
          <a:bodyPr wrap="none" lIns="0" tIns="0" rIns="0" bIns="0" rtlCol="0" anchor="t"/>
          <a:lstStyle/>
          <a:p>
            <a:pPr marL="0" indent="0" algn="l">
              <a:lnSpc>
                <a:spcPts val="2900"/>
              </a:lnSpc>
              <a:buNone/>
            </a:pPr>
            <a:r>
              <a:rPr lang="en-US" sz="2300" dirty="0">
                <a:solidFill>
                  <a:srgbClr val="152D47"/>
                </a:solidFill>
                <a:latin typeface="Crimson Pro Semi Bold" pitchFamily="34" charset="0"/>
                <a:ea typeface="Crimson Pro Semi Bold" pitchFamily="34" charset="-122"/>
                <a:cs typeface="Crimson Pro Semi Bold" pitchFamily="34" charset="-120"/>
              </a:rPr>
              <a:t>Eligibility Requirements</a:t>
            </a:r>
            <a:endParaRPr lang="en-US" sz="2300" dirty="0"/>
          </a:p>
        </p:txBody>
      </p:sp>
      <p:sp>
        <p:nvSpPr>
          <p:cNvPr id="4" name="Text 2"/>
          <p:cNvSpPr/>
          <p:nvPr/>
        </p:nvSpPr>
        <p:spPr>
          <a:xfrm>
            <a:off x="793790" y="2260163"/>
            <a:ext cx="6279356" cy="127015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The certification is not publicly available—you must be sponsored through a Workday partner or customer organization. This restriction ensures that only professionals actively involved in implementations can become certified.</a:t>
            </a:r>
            <a:endParaRPr lang="en-US" sz="1550" dirty="0"/>
          </a:p>
        </p:txBody>
      </p:sp>
      <p:sp>
        <p:nvSpPr>
          <p:cNvPr id="5" name="Text 3"/>
          <p:cNvSpPr/>
          <p:nvPr/>
        </p:nvSpPr>
        <p:spPr>
          <a:xfrm>
            <a:off x="793790" y="3708916"/>
            <a:ext cx="6279356" cy="127015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Most candidates need to be employed by a Workday partner firm or by an organization that has purchased Workday and is planning an implementation. This controlled access maintains the quality and exclusivity of the certification.</a:t>
            </a:r>
            <a:endParaRPr lang="en-US" sz="1550" dirty="0"/>
          </a:p>
        </p:txBody>
      </p:sp>
      <p:sp>
        <p:nvSpPr>
          <p:cNvPr id="6" name="Shape 4"/>
          <p:cNvSpPr/>
          <p:nvPr/>
        </p:nvSpPr>
        <p:spPr>
          <a:xfrm>
            <a:off x="7564874" y="1714619"/>
            <a:ext cx="446484" cy="446484"/>
          </a:xfrm>
          <a:prstGeom prst="roundRect">
            <a:avLst>
              <a:gd name="adj" fmla="val 6668"/>
            </a:avLst>
          </a:prstGeom>
          <a:solidFill>
            <a:srgbClr val="F2EEEE"/>
          </a:solidFill>
          <a:ln/>
        </p:spPr>
        <p:txBody>
          <a:bodyPr/>
          <a:lstStyle/>
          <a:p>
            <a:endParaRPr lang="en-US"/>
          </a:p>
        </p:txBody>
      </p:sp>
      <p:sp>
        <p:nvSpPr>
          <p:cNvPr id="7" name="Text 5"/>
          <p:cNvSpPr/>
          <p:nvPr/>
        </p:nvSpPr>
        <p:spPr>
          <a:xfrm>
            <a:off x="7639288" y="1751826"/>
            <a:ext cx="297656" cy="372070"/>
          </a:xfrm>
          <a:prstGeom prst="rect">
            <a:avLst/>
          </a:prstGeom>
          <a:noFill/>
          <a:ln/>
        </p:spPr>
        <p:txBody>
          <a:bodyPr wrap="none" lIns="0" tIns="0" rIns="0" bIns="0" rtlCol="0" anchor="t"/>
          <a:lstStyle/>
          <a:p>
            <a:pPr marL="0" indent="0" algn="ctr">
              <a:lnSpc>
                <a:spcPts val="2300"/>
              </a:lnSpc>
              <a:buNone/>
            </a:pPr>
            <a:r>
              <a:rPr lang="en-US" sz="2300" dirty="0">
                <a:solidFill>
                  <a:srgbClr val="4C4C4D"/>
                </a:solidFill>
                <a:latin typeface="Crimson Pro Semi Bold" pitchFamily="34" charset="0"/>
                <a:ea typeface="Crimson Pro Semi Bold" pitchFamily="34" charset="-122"/>
                <a:cs typeface="Crimson Pro Semi Bold" pitchFamily="34" charset="-120"/>
              </a:rPr>
              <a:t>1</a:t>
            </a:r>
            <a:endParaRPr lang="en-US" sz="2300" dirty="0"/>
          </a:p>
        </p:txBody>
      </p:sp>
      <p:sp>
        <p:nvSpPr>
          <p:cNvPr id="8" name="Text 6"/>
          <p:cNvSpPr/>
          <p:nvPr/>
        </p:nvSpPr>
        <p:spPr>
          <a:xfrm>
            <a:off x="8209717" y="1782842"/>
            <a:ext cx="2523768"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Experience Prerequisites</a:t>
            </a:r>
            <a:endParaRPr lang="en-US" sz="1950" dirty="0"/>
          </a:p>
        </p:txBody>
      </p:sp>
      <p:sp>
        <p:nvSpPr>
          <p:cNvPr id="9" name="Text 7"/>
          <p:cNvSpPr/>
          <p:nvPr/>
        </p:nvSpPr>
        <p:spPr>
          <a:xfrm>
            <a:off x="8209717" y="2291358"/>
            <a:ext cx="5634514" cy="95261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Experience with SaaS implementations, change management, and stakeholder leadership is essential to succeed in both the certification process and real-world delivery.</a:t>
            </a:r>
            <a:endParaRPr lang="en-US" sz="1550" dirty="0"/>
          </a:p>
        </p:txBody>
      </p:sp>
      <p:sp>
        <p:nvSpPr>
          <p:cNvPr id="10" name="Text 8"/>
          <p:cNvSpPr/>
          <p:nvPr/>
        </p:nvSpPr>
        <p:spPr>
          <a:xfrm>
            <a:off x="8209717" y="3422571"/>
            <a:ext cx="5634514" cy="95261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Most successful candidates have at least 3-5 years of project management experience before pursuing this specialized certification.</a:t>
            </a:r>
            <a:endParaRPr lang="en-US" sz="1550" dirty="0"/>
          </a:p>
        </p:txBody>
      </p:sp>
      <p:sp>
        <p:nvSpPr>
          <p:cNvPr id="11" name="Shape 9"/>
          <p:cNvSpPr/>
          <p:nvPr/>
        </p:nvSpPr>
        <p:spPr>
          <a:xfrm>
            <a:off x="7564874" y="4772025"/>
            <a:ext cx="446484" cy="446484"/>
          </a:xfrm>
          <a:prstGeom prst="roundRect">
            <a:avLst>
              <a:gd name="adj" fmla="val 6668"/>
            </a:avLst>
          </a:prstGeom>
          <a:solidFill>
            <a:srgbClr val="F2EEEE"/>
          </a:solidFill>
          <a:ln/>
        </p:spPr>
        <p:txBody>
          <a:bodyPr/>
          <a:lstStyle/>
          <a:p>
            <a:endParaRPr lang="en-US"/>
          </a:p>
        </p:txBody>
      </p:sp>
      <p:sp>
        <p:nvSpPr>
          <p:cNvPr id="12" name="Text 10"/>
          <p:cNvSpPr/>
          <p:nvPr/>
        </p:nvSpPr>
        <p:spPr>
          <a:xfrm>
            <a:off x="7639288" y="4809232"/>
            <a:ext cx="297656" cy="372070"/>
          </a:xfrm>
          <a:prstGeom prst="rect">
            <a:avLst/>
          </a:prstGeom>
          <a:noFill/>
          <a:ln/>
        </p:spPr>
        <p:txBody>
          <a:bodyPr wrap="none" lIns="0" tIns="0" rIns="0" bIns="0" rtlCol="0" anchor="t"/>
          <a:lstStyle/>
          <a:p>
            <a:pPr marL="0" indent="0" algn="ctr">
              <a:lnSpc>
                <a:spcPts val="2300"/>
              </a:lnSpc>
              <a:buNone/>
            </a:pPr>
            <a:r>
              <a:rPr lang="en-US" sz="2300" dirty="0">
                <a:solidFill>
                  <a:srgbClr val="4C4C4D"/>
                </a:solidFill>
                <a:latin typeface="Crimson Pro Semi Bold" pitchFamily="34" charset="0"/>
                <a:ea typeface="Crimson Pro Semi Bold" pitchFamily="34" charset="-122"/>
                <a:cs typeface="Crimson Pro Semi Bold" pitchFamily="34" charset="-120"/>
              </a:rPr>
              <a:t>2</a:t>
            </a:r>
            <a:endParaRPr lang="en-US" sz="2300" dirty="0"/>
          </a:p>
        </p:txBody>
      </p:sp>
      <p:sp>
        <p:nvSpPr>
          <p:cNvPr id="13" name="Text 11"/>
          <p:cNvSpPr/>
          <p:nvPr/>
        </p:nvSpPr>
        <p:spPr>
          <a:xfrm>
            <a:off x="8209717" y="4840248"/>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Ongoing Commitment</a:t>
            </a:r>
            <a:endParaRPr lang="en-US" sz="1950" dirty="0"/>
          </a:p>
        </p:txBody>
      </p:sp>
      <p:sp>
        <p:nvSpPr>
          <p:cNvPr id="14" name="Text 12"/>
          <p:cNvSpPr/>
          <p:nvPr/>
        </p:nvSpPr>
        <p:spPr>
          <a:xfrm>
            <a:off x="8209717" y="5348764"/>
            <a:ext cx="5634514" cy="95261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You must maintain Workday Community access to stay current on tools, templates, and methodologies as they evolve with each Workday release.</a:t>
            </a:r>
            <a:endParaRPr lang="en-US" sz="1550" dirty="0"/>
          </a:p>
        </p:txBody>
      </p:sp>
      <p:sp>
        <p:nvSpPr>
          <p:cNvPr id="15" name="Text 13"/>
          <p:cNvSpPr/>
          <p:nvPr/>
        </p:nvSpPr>
        <p:spPr>
          <a:xfrm>
            <a:off x="8209717" y="6479977"/>
            <a:ext cx="5634514" cy="95261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Expect to invest time in continuous learning to maintain your expertise as the platform introduces new features and capabilities.</a:t>
            </a:r>
            <a:endParaRPr lang="en-US" sz="15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870228"/>
            <a:ext cx="5416868" cy="620078"/>
          </a:xfrm>
          <a:prstGeom prst="rect">
            <a:avLst/>
          </a:prstGeom>
          <a:noFill/>
          <a:ln/>
        </p:spPr>
        <p:txBody>
          <a:bodyPr wrap="none" lIns="0" tIns="0" rIns="0" bIns="0" rtlCol="0" anchor="t"/>
          <a:lstStyle/>
          <a:p>
            <a:pPr marL="0" indent="0" algn="l">
              <a:lnSpc>
                <a:spcPts val="4850"/>
              </a:lnSpc>
              <a:buNone/>
            </a:pPr>
            <a:r>
              <a:rPr lang="en-US" sz="3900" dirty="0">
                <a:solidFill>
                  <a:srgbClr val="152D47"/>
                </a:solidFill>
                <a:latin typeface="Crimson Pro Semi Bold" pitchFamily="34" charset="0"/>
                <a:ea typeface="Crimson Pro Semi Bold" pitchFamily="34" charset="-122"/>
                <a:cs typeface="Crimson Pro Semi Bold" pitchFamily="34" charset="-120"/>
              </a:rPr>
              <a:t>Skills Required for Success</a:t>
            </a:r>
            <a:endParaRPr lang="en-US" sz="3900" dirty="0"/>
          </a:p>
        </p:txBody>
      </p:sp>
      <p:sp>
        <p:nvSpPr>
          <p:cNvPr id="3" name="Text 1"/>
          <p:cNvSpPr/>
          <p:nvPr/>
        </p:nvSpPr>
        <p:spPr>
          <a:xfrm>
            <a:off x="793790" y="1887141"/>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Successful Workday Project Managers blend technical knowledge with leadership capabilities. The certification builds on foundational skills that candidates should already possess.</a:t>
            </a:r>
            <a:endParaRPr lang="en-US" sz="1550" dirty="0"/>
          </a:p>
        </p:txBody>
      </p:sp>
      <p:sp>
        <p:nvSpPr>
          <p:cNvPr id="4" name="Shape 2"/>
          <p:cNvSpPr/>
          <p:nvPr/>
        </p:nvSpPr>
        <p:spPr>
          <a:xfrm>
            <a:off x="793790" y="2745462"/>
            <a:ext cx="4215289" cy="2096095"/>
          </a:xfrm>
          <a:prstGeom prst="roundRect">
            <a:avLst>
              <a:gd name="adj" fmla="val 1420"/>
            </a:avLst>
          </a:prstGeom>
          <a:solidFill>
            <a:srgbClr val="F2EEEE"/>
          </a:solidFill>
          <a:ln/>
        </p:spPr>
        <p:txBody>
          <a:bodyPr/>
          <a:lstStyle/>
          <a:p>
            <a:endParaRPr lang="en-US"/>
          </a:p>
        </p:txBody>
      </p:sp>
      <p:sp>
        <p:nvSpPr>
          <p:cNvPr id="5" name="Text 3"/>
          <p:cNvSpPr/>
          <p:nvPr/>
        </p:nvSpPr>
        <p:spPr>
          <a:xfrm>
            <a:off x="992148" y="2943820"/>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Technical Acumen</a:t>
            </a:r>
            <a:endParaRPr lang="en-US" sz="1950" dirty="0"/>
          </a:p>
        </p:txBody>
      </p:sp>
      <p:sp>
        <p:nvSpPr>
          <p:cNvPr id="6" name="Text 4"/>
          <p:cNvSpPr/>
          <p:nvPr/>
        </p:nvSpPr>
        <p:spPr>
          <a:xfrm>
            <a:off x="992148" y="3373041"/>
            <a:ext cx="3818573" cy="127015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Understanding of enterprise SaaS platforms, data structures, integration patterns, and system architecture principles</a:t>
            </a:r>
            <a:endParaRPr lang="en-US" sz="1550" dirty="0"/>
          </a:p>
        </p:txBody>
      </p:sp>
      <p:sp>
        <p:nvSpPr>
          <p:cNvPr id="7" name="Shape 5"/>
          <p:cNvSpPr/>
          <p:nvPr/>
        </p:nvSpPr>
        <p:spPr>
          <a:xfrm>
            <a:off x="5207437" y="2745462"/>
            <a:ext cx="4215408" cy="2096095"/>
          </a:xfrm>
          <a:prstGeom prst="roundRect">
            <a:avLst>
              <a:gd name="adj" fmla="val 1420"/>
            </a:avLst>
          </a:prstGeom>
          <a:solidFill>
            <a:srgbClr val="F2EEEE"/>
          </a:solidFill>
          <a:ln/>
        </p:spPr>
        <p:txBody>
          <a:bodyPr/>
          <a:lstStyle/>
          <a:p>
            <a:endParaRPr lang="en-US"/>
          </a:p>
        </p:txBody>
      </p:sp>
      <p:sp>
        <p:nvSpPr>
          <p:cNvPr id="8" name="Text 6"/>
          <p:cNvSpPr/>
          <p:nvPr/>
        </p:nvSpPr>
        <p:spPr>
          <a:xfrm>
            <a:off x="5405795" y="2943820"/>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Leadership</a:t>
            </a:r>
            <a:endParaRPr lang="en-US" sz="1950" dirty="0"/>
          </a:p>
        </p:txBody>
      </p:sp>
      <p:sp>
        <p:nvSpPr>
          <p:cNvPr id="9" name="Text 7"/>
          <p:cNvSpPr/>
          <p:nvPr/>
        </p:nvSpPr>
        <p:spPr>
          <a:xfrm>
            <a:off x="5405795" y="3373041"/>
            <a:ext cx="3818692" cy="95261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Ability to guide cross-functional teams, influence stakeholders, and drive decisions in complex organizational environments</a:t>
            </a:r>
            <a:endParaRPr lang="en-US" sz="1550" dirty="0"/>
          </a:p>
        </p:txBody>
      </p:sp>
      <p:sp>
        <p:nvSpPr>
          <p:cNvPr id="10" name="Shape 8"/>
          <p:cNvSpPr/>
          <p:nvPr/>
        </p:nvSpPr>
        <p:spPr>
          <a:xfrm>
            <a:off x="9621203" y="2745462"/>
            <a:ext cx="4215289" cy="2096095"/>
          </a:xfrm>
          <a:prstGeom prst="roundRect">
            <a:avLst>
              <a:gd name="adj" fmla="val 1420"/>
            </a:avLst>
          </a:prstGeom>
          <a:solidFill>
            <a:srgbClr val="F2EEEE"/>
          </a:solidFill>
          <a:ln/>
        </p:spPr>
        <p:txBody>
          <a:bodyPr/>
          <a:lstStyle/>
          <a:p>
            <a:endParaRPr lang="en-US"/>
          </a:p>
        </p:txBody>
      </p:sp>
      <p:sp>
        <p:nvSpPr>
          <p:cNvPr id="11" name="Text 9"/>
          <p:cNvSpPr/>
          <p:nvPr/>
        </p:nvSpPr>
        <p:spPr>
          <a:xfrm>
            <a:off x="9819561" y="2943820"/>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Process Knowledge</a:t>
            </a:r>
            <a:endParaRPr lang="en-US" sz="1950" dirty="0"/>
          </a:p>
        </p:txBody>
      </p:sp>
      <p:sp>
        <p:nvSpPr>
          <p:cNvPr id="12" name="Text 10"/>
          <p:cNvSpPr/>
          <p:nvPr/>
        </p:nvSpPr>
        <p:spPr>
          <a:xfrm>
            <a:off x="9819561" y="3373041"/>
            <a:ext cx="3818573" cy="95261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Familiarity with HR, financial, and operational business processes that Workday will automate and transform</a:t>
            </a:r>
            <a:endParaRPr lang="en-US" sz="1550" dirty="0"/>
          </a:p>
        </p:txBody>
      </p:sp>
      <p:sp>
        <p:nvSpPr>
          <p:cNvPr id="13" name="Shape 11"/>
          <p:cNvSpPr/>
          <p:nvPr/>
        </p:nvSpPr>
        <p:spPr>
          <a:xfrm>
            <a:off x="793790" y="5039916"/>
            <a:ext cx="6422112" cy="1461016"/>
          </a:xfrm>
          <a:prstGeom prst="roundRect">
            <a:avLst>
              <a:gd name="adj" fmla="val 2038"/>
            </a:avLst>
          </a:prstGeom>
          <a:solidFill>
            <a:srgbClr val="F2EEEE"/>
          </a:solidFill>
          <a:ln/>
        </p:spPr>
        <p:txBody>
          <a:bodyPr/>
          <a:lstStyle/>
          <a:p>
            <a:endParaRPr lang="en-US"/>
          </a:p>
        </p:txBody>
      </p:sp>
      <p:sp>
        <p:nvSpPr>
          <p:cNvPr id="14" name="Text 12"/>
          <p:cNvSpPr/>
          <p:nvPr/>
        </p:nvSpPr>
        <p:spPr>
          <a:xfrm>
            <a:off x="992148" y="5238274"/>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Communication</a:t>
            </a:r>
            <a:endParaRPr lang="en-US" sz="1950" dirty="0"/>
          </a:p>
        </p:txBody>
      </p:sp>
      <p:sp>
        <p:nvSpPr>
          <p:cNvPr id="15" name="Text 13"/>
          <p:cNvSpPr/>
          <p:nvPr/>
        </p:nvSpPr>
        <p:spPr>
          <a:xfrm>
            <a:off x="992148" y="5667494"/>
            <a:ext cx="6025396" cy="63507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Exceptional skills in translating technical concepts for business audiences and facilitating productive discussions</a:t>
            </a:r>
            <a:endParaRPr lang="en-US" sz="1550" dirty="0"/>
          </a:p>
        </p:txBody>
      </p:sp>
      <p:sp>
        <p:nvSpPr>
          <p:cNvPr id="16" name="Shape 14"/>
          <p:cNvSpPr/>
          <p:nvPr/>
        </p:nvSpPr>
        <p:spPr>
          <a:xfrm>
            <a:off x="7414260" y="5039916"/>
            <a:ext cx="6422231" cy="1461016"/>
          </a:xfrm>
          <a:prstGeom prst="roundRect">
            <a:avLst>
              <a:gd name="adj" fmla="val 2038"/>
            </a:avLst>
          </a:prstGeom>
          <a:solidFill>
            <a:srgbClr val="F2EEEE"/>
          </a:solidFill>
          <a:ln/>
        </p:spPr>
        <p:txBody>
          <a:bodyPr/>
          <a:lstStyle/>
          <a:p>
            <a:endParaRPr lang="en-US"/>
          </a:p>
        </p:txBody>
      </p:sp>
      <p:sp>
        <p:nvSpPr>
          <p:cNvPr id="17" name="Text 15"/>
          <p:cNvSpPr/>
          <p:nvPr/>
        </p:nvSpPr>
        <p:spPr>
          <a:xfrm>
            <a:off x="7612618" y="5238274"/>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Adaptability</a:t>
            </a:r>
            <a:endParaRPr lang="en-US" sz="1950" dirty="0"/>
          </a:p>
        </p:txBody>
      </p:sp>
      <p:sp>
        <p:nvSpPr>
          <p:cNvPr id="18" name="Text 16"/>
          <p:cNvSpPr/>
          <p:nvPr/>
        </p:nvSpPr>
        <p:spPr>
          <a:xfrm>
            <a:off x="7612618" y="5667494"/>
            <a:ext cx="6025515" cy="63507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Flexibility to adjust approaches based on changing requirements, organizational constraints, and emerging best practices</a:t>
            </a:r>
            <a:endParaRPr lang="en-US" sz="1550" dirty="0"/>
          </a:p>
        </p:txBody>
      </p:sp>
      <p:sp>
        <p:nvSpPr>
          <p:cNvPr id="19" name="Text 17"/>
          <p:cNvSpPr/>
          <p:nvPr/>
        </p:nvSpPr>
        <p:spPr>
          <a:xfrm>
            <a:off x="793790" y="6724174"/>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The certification program enhances these foundational skills with Workday-specific knowledge, methodologies, and tools. Candidates who already excel in project management will find the certification builds naturally on their existing capabilities.</a:t>
            </a:r>
            <a:endParaRPr lang="en-US" sz="15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552926"/>
            <a:ext cx="5923121" cy="496133"/>
          </a:xfrm>
          <a:prstGeom prst="rect">
            <a:avLst/>
          </a:prstGeom>
          <a:noFill/>
          <a:ln/>
        </p:spPr>
        <p:txBody>
          <a:bodyPr wrap="none" lIns="0" tIns="0" rIns="0" bIns="0" rtlCol="0" anchor="t"/>
          <a:lstStyle/>
          <a:p>
            <a:pPr marL="0" indent="0" algn="l">
              <a:lnSpc>
                <a:spcPts val="3900"/>
              </a:lnSpc>
              <a:buNone/>
            </a:pPr>
            <a:r>
              <a:rPr lang="en-US" sz="3100" dirty="0">
                <a:solidFill>
                  <a:srgbClr val="152D47"/>
                </a:solidFill>
                <a:latin typeface="Crimson Pro Semi Bold" pitchFamily="34" charset="0"/>
                <a:ea typeface="Crimson Pro Semi Bold" pitchFamily="34" charset="-122"/>
                <a:cs typeface="Crimson Pro Semi Bold" pitchFamily="34" charset="-120"/>
              </a:rPr>
              <a:t>Learning Resources and Preparation</a:t>
            </a:r>
            <a:endParaRPr lang="en-US" sz="3100" dirty="0"/>
          </a:p>
        </p:txBody>
      </p:sp>
      <p:sp>
        <p:nvSpPr>
          <p:cNvPr id="3" name="Text 1"/>
          <p:cNvSpPr/>
          <p:nvPr/>
        </p:nvSpPr>
        <p:spPr>
          <a:xfrm>
            <a:off x="793790" y="1470660"/>
            <a:ext cx="3266599" cy="372070"/>
          </a:xfrm>
          <a:prstGeom prst="rect">
            <a:avLst/>
          </a:prstGeom>
          <a:noFill/>
          <a:ln/>
        </p:spPr>
        <p:txBody>
          <a:bodyPr wrap="none" lIns="0" tIns="0" rIns="0" bIns="0" rtlCol="0" anchor="t"/>
          <a:lstStyle/>
          <a:p>
            <a:pPr marL="0" indent="0" algn="l">
              <a:lnSpc>
                <a:spcPts val="2900"/>
              </a:lnSpc>
              <a:buNone/>
            </a:pPr>
            <a:r>
              <a:rPr lang="en-US" sz="2300" dirty="0">
                <a:solidFill>
                  <a:srgbClr val="152D47"/>
                </a:solidFill>
                <a:latin typeface="Crimson Pro Semi Bold" pitchFamily="34" charset="0"/>
                <a:ea typeface="Crimson Pro Semi Bold" pitchFamily="34" charset="-122"/>
                <a:cs typeface="Crimson Pro Semi Bold" pitchFamily="34" charset="-120"/>
              </a:rPr>
              <a:t>Official Training Materials</a:t>
            </a:r>
            <a:endParaRPr lang="en-US" sz="2300" dirty="0"/>
          </a:p>
        </p:txBody>
      </p:sp>
      <p:sp>
        <p:nvSpPr>
          <p:cNvPr id="4" name="Text 2"/>
          <p:cNvSpPr/>
          <p:nvPr/>
        </p:nvSpPr>
        <p:spPr>
          <a:xfrm>
            <a:off x="793790" y="2041088"/>
            <a:ext cx="6279356" cy="127015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Workday provides comprehensive training materials to certification candidates, including methodology guides, implementation toolkits, and case studies. These resources are only available through the official certification program.</a:t>
            </a:r>
            <a:endParaRPr lang="en-US" sz="1550" dirty="0"/>
          </a:p>
        </p:txBody>
      </p:sp>
      <p:sp>
        <p:nvSpPr>
          <p:cNvPr id="5" name="Text 3"/>
          <p:cNvSpPr/>
          <p:nvPr/>
        </p:nvSpPr>
        <p:spPr>
          <a:xfrm>
            <a:off x="793790" y="3489841"/>
            <a:ext cx="6279356" cy="127015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The training combines instructor-led sessions with hands-on exercises in sandbox environments, allowing candidates to apply concepts in realistic scenarios. Partner organizations often provide supplementary training to prepare their teams.</a:t>
            </a:r>
            <a:endParaRPr lang="en-US" sz="1550" dirty="0"/>
          </a:p>
        </p:txBody>
      </p:sp>
      <p:sp>
        <p:nvSpPr>
          <p:cNvPr id="6" name="Text 4"/>
          <p:cNvSpPr/>
          <p:nvPr/>
        </p:nvSpPr>
        <p:spPr>
          <a:xfrm>
            <a:off x="793790" y="4938593"/>
            <a:ext cx="6279356" cy="317540"/>
          </a:xfrm>
          <a:prstGeom prst="rect">
            <a:avLst/>
          </a:prstGeom>
          <a:noFill/>
          <a:ln/>
        </p:spPr>
        <p:txBody>
          <a:bodyPr wrap="none" lIns="0" tIns="0" rIns="0" bIns="0" rtlCol="0" anchor="t"/>
          <a:lstStyle/>
          <a:p>
            <a:pPr marL="0" indent="0" algn="l">
              <a:lnSpc>
                <a:spcPts val="2500"/>
              </a:lnSpc>
              <a:buNone/>
            </a:pPr>
            <a:endParaRPr lang="en-US" sz="1550" dirty="0"/>
          </a:p>
        </p:txBody>
      </p:sp>
      <p:sp>
        <p:nvSpPr>
          <p:cNvPr id="7" name="Text 5"/>
          <p:cNvSpPr/>
          <p:nvPr/>
        </p:nvSpPr>
        <p:spPr>
          <a:xfrm>
            <a:off x="793790" y="5434727"/>
            <a:ext cx="6279356" cy="317540"/>
          </a:xfrm>
          <a:prstGeom prst="rect">
            <a:avLst/>
          </a:prstGeom>
          <a:noFill/>
          <a:ln/>
        </p:spPr>
        <p:txBody>
          <a:bodyPr wrap="none" lIns="0" tIns="0" rIns="0" bIns="0" rtlCol="0" anchor="t"/>
          <a:lstStyle/>
          <a:p>
            <a:pPr marL="0" indent="0" algn="l">
              <a:lnSpc>
                <a:spcPts val="2500"/>
              </a:lnSpc>
              <a:buNone/>
            </a:pPr>
            <a:endParaRPr lang="en-US" sz="1550" dirty="0"/>
          </a:p>
        </p:txBody>
      </p:sp>
      <p:sp>
        <p:nvSpPr>
          <p:cNvPr id="8" name="Text 6"/>
          <p:cNvSpPr/>
          <p:nvPr/>
        </p:nvSpPr>
        <p:spPr>
          <a:xfrm>
            <a:off x="793790" y="5930860"/>
            <a:ext cx="6279356" cy="127015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Preparation typically takes several months, including formal training, self-study, and shadowing experienced project managers on active implementations. This comprehensive approach ensures candidates develop both theoretical knowledge and practical application skills.</a:t>
            </a:r>
            <a:endParaRPr lang="en-US" sz="1550" dirty="0"/>
          </a:p>
        </p:txBody>
      </p:sp>
      <p:sp>
        <p:nvSpPr>
          <p:cNvPr id="9" name="Shape 7"/>
          <p:cNvSpPr/>
          <p:nvPr/>
        </p:nvSpPr>
        <p:spPr>
          <a:xfrm>
            <a:off x="7564874" y="1495544"/>
            <a:ext cx="6279356" cy="1857851"/>
          </a:xfrm>
          <a:prstGeom prst="roundRect">
            <a:avLst>
              <a:gd name="adj" fmla="val 1602"/>
            </a:avLst>
          </a:prstGeom>
          <a:solidFill>
            <a:srgbClr val="F2EEEE"/>
          </a:solidFill>
          <a:ln/>
        </p:spPr>
        <p:txBody>
          <a:bodyPr/>
          <a:lstStyle/>
          <a:p>
            <a:endParaRPr lang="en-US"/>
          </a:p>
        </p:txBody>
      </p:sp>
      <p:sp>
        <p:nvSpPr>
          <p:cNvPr id="10" name="Text 8"/>
          <p:cNvSpPr/>
          <p:nvPr/>
        </p:nvSpPr>
        <p:spPr>
          <a:xfrm>
            <a:off x="7763232" y="1693902"/>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Workday Community</a:t>
            </a:r>
            <a:endParaRPr lang="en-US" sz="1950" dirty="0"/>
          </a:p>
        </p:txBody>
      </p:sp>
      <p:sp>
        <p:nvSpPr>
          <p:cNvPr id="11" name="Text 9"/>
          <p:cNvSpPr/>
          <p:nvPr/>
        </p:nvSpPr>
        <p:spPr>
          <a:xfrm>
            <a:off x="7763232" y="2202418"/>
            <a:ext cx="5882640" cy="95261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Access to forums, knowledge base articles, and implementation guides that document best practices and lessons learned from previous deployments</a:t>
            </a:r>
            <a:endParaRPr lang="en-US" sz="1550" dirty="0"/>
          </a:p>
        </p:txBody>
      </p:sp>
      <p:sp>
        <p:nvSpPr>
          <p:cNvPr id="12" name="Shape 10"/>
          <p:cNvSpPr/>
          <p:nvPr/>
        </p:nvSpPr>
        <p:spPr>
          <a:xfrm>
            <a:off x="7564874" y="3551753"/>
            <a:ext cx="6279356" cy="1845469"/>
          </a:xfrm>
          <a:prstGeom prst="roundRect">
            <a:avLst>
              <a:gd name="adj" fmla="val 1613"/>
            </a:avLst>
          </a:prstGeom>
          <a:solidFill>
            <a:srgbClr val="F2EEEE"/>
          </a:solidFill>
          <a:ln/>
        </p:spPr>
        <p:txBody>
          <a:bodyPr/>
          <a:lstStyle/>
          <a:p>
            <a:endParaRPr lang="en-US"/>
          </a:p>
        </p:txBody>
      </p:sp>
      <p:sp>
        <p:nvSpPr>
          <p:cNvPr id="13" name="Text 11"/>
          <p:cNvSpPr/>
          <p:nvPr/>
        </p:nvSpPr>
        <p:spPr>
          <a:xfrm>
            <a:off x="7763232" y="3750112"/>
            <a:ext cx="5882640" cy="317540"/>
          </a:xfrm>
          <a:prstGeom prst="rect">
            <a:avLst/>
          </a:prstGeom>
          <a:noFill/>
          <a:ln/>
        </p:spPr>
        <p:txBody>
          <a:bodyPr wrap="non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Partner Enablement</a:t>
            </a:r>
            <a:endParaRPr lang="en-US" sz="1550" dirty="0"/>
          </a:p>
        </p:txBody>
      </p:sp>
      <p:sp>
        <p:nvSpPr>
          <p:cNvPr id="14" name="Text 12"/>
          <p:cNvSpPr/>
          <p:nvPr/>
        </p:nvSpPr>
        <p:spPr>
          <a:xfrm>
            <a:off x="7763232" y="4246245"/>
            <a:ext cx="5882640" cy="95261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Internal training programs offered by consulting firms to prepare their project managers for certification and real-world implementation challenges</a:t>
            </a:r>
            <a:endParaRPr lang="en-US" sz="1550" dirty="0"/>
          </a:p>
        </p:txBody>
      </p:sp>
      <p:sp>
        <p:nvSpPr>
          <p:cNvPr id="15" name="Shape 13"/>
          <p:cNvSpPr/>
          <p:nvPr/>
        </p:nvSpPr>
        <p:spPr>
          <a:xfrm>
            <a:off x="7564874" y="5595580"/>
            <a:ext cx="6279356" cy="1857851"/>
          </a:xfrm>
          <a:prstGeom prst="roundRect">
            <a:avLst>
              <a:gd name="adj" fmla="val 1602"/>
            </a:avLst>
          </a:prstGeom>
          <a:solidFill>
            <a:srgbClr val="F2EEEE"/>
          </a:solidFill>
          <a:ln/>
        </p:spPr>
        <p:txBody>
          <a:bodyPr/>
          <a:lstStyle/>
          <a:p>
            <a:endParaRPr lang="en-US"/>
          </a:p>
        </p:txBody>
      </p:sp>
      <p:sp>
        <p:nvSpPr>
          <p:cNvPr id="16" name="Text 14"/>
          <p:cNvSpPr/>
          <p:nvPr/>
        </p:nvSpPr>
        <p:spPr>
          <a:xfrm>
            <a:off x="7763232" y="5793938"/>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Peer Mentoring</a:t>
            </a:r>
            <a:endParaRPr lang="en-US" sz="1950" dirty="0"/>
          </a:p>
        </p:txBody>
      </p:sp>
      <p:sp>
        <p:nvSpPr>
          <p:cNvPr id="17" name="Text 15"/>
          <p:cNvSpPr/>
          <p:nvPr/>
        </p:nvSpPr>
        <p:spPr>
          <a:xfrm>
            <a:off x="7763232" y="6302454"/>
            <a:ext cx="5882640" cy="95261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Learning from experienced Workday PMs who can provide guidance, share experiences, and offer practical advice on implementation strategies</a:t>
            </a:r>
            <a:endParaRPr lang="en-US" sz="15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968097"/>
            <a:ext cx="10427137" cy="620078"/>
          </a:xfrm>
          <a:prstGeom prst="rect">
            <a:avLst/>
          </a:prstGeom>
          <a:noFill/>
          <a:ln/>
        </p:spPr>
        <p:txBody>
          <a:bodyPr wrap="none" lIns="0" tIns="0" rIns="0" bIns="0" rtlCol="0" anchor="t"/>
          <a:lstStyle/>
          <a:p>
            <a:pPr marL="0" indent="0" algn="l">
              <a:lnSpc>
                <a:spcPts val="4850"/>
              </a:lnSpc>
              <a:buNone/>
            </a:pPr>
            <a:r>
              <a:rPr lang="en-US" sz="3900" dirty="0">
                <a:solidFill>
                  <a:srgbClr val="152D47"/>
                </a:solidFill>
                <a:latin typeface="Crimson Pro Semi Bold" pitchFamily="34" charset="0"/>
                <a:ea typeface="Crimson Pro Semi Bold" pitchFamily="34" charset="-122"/>
                <a:cs typeface="Crimson Pro Semi Bold" pitchFamily="34" charset="-120"/>
              </a:rPr>
              <a:t>Advancing Your Career with Workday Certification</a:t>
            </a:r>
            <a:endParaRPr lang="en-US" sz="3900" dirty="0"/>
          </a:p>
        </p:txBody>
      </p:sp>
      <p:sp>
        <p:nvSpPr>
          <p:cNvPr id="3" name="Text 1"/>
          <p:cNvSpPr/>
          <p:nvPr/>
        </p:nvSpPr>
        <p:spPr>
          <a:xfrm>
            <a:off x="793790" y="1985010"/>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The Workday Project Manager Certification is more than a credential—it's an entryway into leading enterprise cloud transformations. For PMs with experience in ERP, SaaS, or Agile delivery, it's a strategic way to specialize in one of the most in-demand platforms in the market.</a:t>
            </a:r>
            <a:endParaRPr lang="en-US" sz="1550" dirty="0"/>
          </a:p>
        </p:txBody>
      </p:sp>
      <p:sp>
        <p:nvSpPr>
          <p:cNvPr id="4" name="Text 2"/>
          <p:cNvSpPr/>
          <p:nvPr/>
        </p:nvSpPr>
        <p:spPr>
          <a:xfrm>
            <a:off x="793790" y="2942511"/>
            <a:ext cx="4182189" cy="654963"/>
          </a:xfrm>
          <a:prstGeom prst="rect">
            <a:avLst/>
          </a:prstGeom>
          <a:noFill/>
          <a:ln/>
        </p:spPr>
        <p:txBody>
          <a:bodyPr wrap="none" lIns="0" tIns="0" rIns="0" bIns="0" rtlCol="0" anchor="t"/>
          <a:lstStyle/>
          <a:p>
            <a:pPr marL="0" indent="0" algn="ctr">
              <a:lnSpc>
                <a:spcPts val="5150"/>
              </a:lnSpc>
              <a:buNone/>
            </a:pPr>
            <a:r>
              <a:rPr lang="en-US" sz="5150" dirty="0">
                <a:solidFill>
                  <a:srgbClr val="4C4C4D"/>
                </a:solidFill>
                <a:latin typeface="Crimson Pro Semi Bold" pitchFamily="34" charset="0"/>
                <a:ea typeface="Crimson Pro Semi Bold" pitchFamily="34" charset="-122"/>
                <a:cs typeface="Crimson Pro Semi Bold" pitchFamily="34" charset="-120"/>
              </a:rPr>
              <a:t>94%</a:t>
            </a:r>
            <a:endParaRPr lang="en-US" sz="5150" dirty="0"/>
          </a:p>
        </p:txBody>
      </p:sp>
      <p:sp>
        <p:nvSpPr>
          <p:cNvPr id="5" name="Text 3"/>
          <p:cNvSpPr/>
          <p:nvPr/>
        </p:nvSpPr>
        <p:spPr>
          <a:xfrm>
            <a:off x="1373386" y="3845481"/>
            <a:ext cx="3022878" cy="310158"/>
          </a:xfrm>
          <a:prstGeom prst="rect">
            <a:avLst/>
          </a:prstGeom>
          <a:noFill/>
          <a:ln/>
        </p:spPr>
        <p:txBody>
          <a:bodyPr wrap="none" lIns="0" tIns="0" rIns="0" bIns="0" rtlCol="0" anchor="t"/>
          <a:lstStyle/>
          <a:p>
            <a:pPr marL="0" indent="0" algn="ctr">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Implementation Success Rate</a:t>
            </a:r>
            <a:endParaRPr lang="en-US" sz="1950" dirty="0"/>
          </a:p>
        </p:txBody>
      </p:sp>
      <p:sp>
        <p:nvSpPr>
          <p:cNvPr id="6" name="Text 4"/>
          <p:cNvSpPr/>
          <p:nvPr/>
        </p:nvSpPr>
        <p:spPr>
          <a:xfrm>
            <a:off x="793790" y="4274701"/>
            <a:ext cx="4182189" cy="952619"/>
          </a:xfrm>
          <a:prstGeom prst="rect">
            <a:avLst/>
          </a:prstGeom>
          <a:noFill/>
          <a:ln/>
        </p:spPr>
        <p:txBody>
          <a:bodyPr wrap="square" lIns="0" tIns="0" rIns="0" bIns="0" rtlCol="0" anchor="t"/>
          <a:lstStyle/>
          <a:p>
            <a:pPr marL="0" indent="0" algn="ctr">
              <a:lnSpc>
                <a:spcPts val="2500"/>
              </a:lnSpc>
              <a:buNone/>
            </a:pPr>
            <a:r>
              <a:rPr lang="en-US" sz="1550" dirty="0">
                <a:solidFill>
                  <a:srgbClr val="4C4C4D"/>
                </a:solidFill>
                <a:latin typeface="Heebo" pitchFamily="34" charset="0"/>
                <a:ea typeface="Heebo" pitchFamily="34" charset="-122"/>
                <a:cs typeface="Heebo" pitchFamily="34" charset="-120"/>
              </a:rPr>
              <a:t>Projects led by certified PMs have higher success rates compared to those without certified leadership</a:t>
            </a:r>
            <a:endParaRPr lang="en-US" sz="1550" dirty="0"/>
          </a:p>
        </p:txBody>
      </p:sp>
      <p:sp>
        <p:nvSpPr>
          <p:cNvPr id="7" name="Text 5"/>
          <p:cNvSpPr/>
          <p:nvPr/>
        </p:nvSpPr>
        <p:spPr>
          <a:xfrm>
            <a:off x="5223986" y="2942511"/>
            <a:ext cx="4182308" cy="654963"/>
          </a:xfrm>
          <a:prstGeom prst="rect">
            <a:avLst/>
          </a:prstGeom>
          <a:noFill/>
          <a:ln/>
        </p:spPr>
        <p:txBody>
          <a:bodyPr wrap="none" lIns="0" tIns="0" rIns="0" bIns="0" rtlCol="0" anchor="t"/>
          <a:lstStyle/>
          <a:p>
            <a:pPr marL="0" indent="0" algn="ctr">
              <a:lnSpc>
                <a:spcPts val="5150"/>
              </a:lnSpc>
              <a:buNone/>
            </a:pPr>
            <a:r>
              <a:rPr lang="en-US" sz="5150" dirty="0">
                <a:solidFill>
                  <a:srgbClr val="4C4C4D"/>
                </a:solidFill>
                <a:latin typeface="Crimson Pro Semi Bold" pitchFamily="34" charset="0"/>
                <a:ea typeface="Crimson Pro Semi Bold" pitchFamily="34" charset="-122"/>
                <a:cs typeface="Crimson Pro Semi Bold" pitchFamily="34" charset="-120"/>
              </a:rPr>
              <a:t>25%</a:t>
            </a:r>
            <a:endParaRPr lang="en-US" sz="5150" dirty="0"/>
          </a:p>
        </p:txBody>
      </p:sp>
      <p:sp>
        <p:nvSpPr>
          <p:cNvPr id="8" name="Text 6"/>
          <p:cNvSpPr/>
          <p:nvPr/>
        </p:nvSpPr>
        <p:spPr>
          <a:xfrm>
            <a:off x="6074688" y="3845481"/>
            <a:ext cx="2480905" cy="310158"/>
          </a:xfrm>
          <a:prstGeom prst="rect">
            <a:avLst/>
          </a:prstGeom>
          <a:noFill/>
          <a:ln/>
        </p:spPr>
        <p:txBody>
          <a:bodyPr wrap="none" lIns="0" tIns="0" rIns="0" bIns="0" rtlCol="0" anchor="t"/>
          <a:lstStyle/>
          <a:p>
            <a:pPr marL="0" indent="0" algn="ctr">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Salary Premium</a:t>
            </a:r>
            <a:endParaRPr lang="en-US" sz="1950" dirty="0"/>
          </a:p>
        </p:txBody>
      </p:sp>
      <p:sp>
        <p:nvSpPr>
          <p:cNvPr id="9" name="Text 7"/>
          <p:cNvSpPr/>
          <p:nvPr/>
        </p:nvSpPr>
        <p:spPr>
          <a:xfrm>
            <a:off x="5223986" y="4274701"/>
            <a:ext cx="4182308" cy="635079"/>
          </a:xfrm>
          <a:prstGeom prst="rect">
            <a:avLst/>
          </a:prstGeom>
          <a:noFill/>
          <a:ln/>
        </p:spPr>
        <p:txBody>
          <a:bodyPr wrap="square" lIns="0" tIns="0" rIns="0" bIns="0" rtlCol="0" anchor="t"/>
          <a:lstStyle/>
          <a:p>
            <a:pPr marL="0" indent="0" algn="ctr">
              <a:lnSpc>
                <a:spcPts val="2500"/>
              </a:lnSpc>
              <a:buNone/>
            </a:pPr>
            <a:r>
              <a:rPr lang="en-US" sz="1550" dirty="0">
                <a:solidFill>
                  <a:srgbClr val="4C4C4D"/>
                </a:solidFill>
                <a:latin typeface="Heebo" pitchFamily="34" charset="0"/>
                <a:ea typeface="Heebo" pitchFamily="34" charset="-122"/>
                <a:cs typeface="Heebo" pitchFamily="34" charset="-120"/>
              </a:rPr>
              <a:t>Average compensation increase for project managers after obtaining Workday certification</a:t>
            </a:r>
            <a:endParaRPr lang="en-US" sz="1550" dirty="0"/>
          </a:p>
        </p:txBody>
      </p:sp>
      <p:sp>
        <p:nvSpPr>
          <p:cNvPr id="10" name="Text 8"/>
          <p:cNvSpPr/>
          <p:nvPr/>
        </p:nvSpPr>
        <p:spPr>
          <a:xfrm>
            <a:off x="9654302" y="2942511"/>
            <a:ext cx="4182308" cy="654963"/>
          </a:xfrm>
          <a:prstGeom prst="rect">
            <a:avLst/>
          </a:prstGeom>
          <a:noFill/>
          <a:ln/>
        </p:spPr>
        <p:txBody>
          <a:bodyPr wrap="none" lIns="0" tIns="0" rIns="0" bIns="0" rtlCol="0" anchor="t"/>
          <a:lstStyle/>
          <a:p>
            <a:pPr marL="0" indent="0" algn="ctr">
              <a:lnSpc>
                <a:spcPts val="5150"/>
              </a:lnSpc>
              <a:buNone/>
            </a:pPr>
            <a:r>
              <a:rPr lang="en-US" sz="5150" dirty="0">
                <a:solidFill>
                  <a:srgbClr val="4C4C4D"/>
                </a:solidFill>
                <a:latin typeface="Crimson Pro Semi Bold" pitchFamily="34" charset="0"/>
                <a:ea typeface="Crimson Pro Semi Bold" pitchFamily="34" charset="-122"/>
                <a:cs typeface="Crimson Pro Semi Bold" pitchFamily="34" charset="-120"/>
              </a:rPr>
              <a:t>62%</a:t>
            </a:r>
            <a:endParaRPr lang="en-US" sz="5150" dirty="0"/>
          </a:p>
        </p:txBody>
      </p:sp>
      <p:sp>
        <p:nvSpPr>
          <p:cNvPr id="11" name="Text 9"/>
          <p:cNvSpPr/>
          <p:nvPr/>
        </p:nvSpPr>
        <p:spPr>
          <a:xfrm>
            <a:off x="10505003" y="3845481"/>
            <a:ext cx="2480905" cy="310158"/>
          </a:xfrm>
          <a:prstGeom prst="rect">
            <a:avLst/>
          </a:prstGeom>
          <a:noFill/>
          <a:ln/>
        </p:spPr>
        <p:txBody>
          <a:bodyPr wrap="none" lIns="0" tIns="0" rIns="0" bIns="0" rtlCol="0" anchor="t"/>
          <a:lstStyle/>
          <a:p>
            <a:pPr marL="0" indent="0" algn="ctr">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Career Advancement</a:t>
            </a:r>
            <a:endParaRPr lang="en-US" sz="1950" dirty="0"/>
          </a:p>
        </p:txBody>
      </p:sp>
      <p:sp>
        <p:nvSpPr>
          <p:cNvPr id="12" name="Text 10"/>
          <p:cNvSpPr/>
          <p:nvPr/>
        </p:nvSpPr>
        <p:spPr>
          <a:xfrm>
            <a:off x="9654302" y="4274701"/>
            <a:ext cx="4182308" cy="952619"/>
          </a:xfrm>
          <a:prstGeom prst="rect">
            <a:avLst/>
          </a:prstGeom>
          <a:noFill/>
          <a:ln/>
        </p:spPr>
        <p:txBody>
          <a:bodyPr wrap="square" lIns="0" tIns="0" rIns="0" bIns="0" rtlCol="0" anchor="t"/>
          <a:lstStyle/>
          <a:p>
            <a:pPr marL="0" indent="0" algn="ctr">
              <a:lnSpc>
                <a:spcPts val="2500"/>
              </a:lnSpc>
              <a:buNone/>
            </a:pPr>
            <a:r>
              <a:rPr lang="en-US" sz="1550" dirty="0">
                <a:solidFill>
                  <a:srgbClr val="4C4C4D"/>
                </a:solidFill>
                <a:latin typeface="Heebo" pitchFamily="34" charset="0"/>
                <a:ea typeface="Heebo" pitchFamily="34" charset="-122"/>
                <a:cs typeface="Heebo" pitchFamily="34" charset="-120"/>
              </a:rPr>
              <a:t>Percentage of certified PMs who report receiving promotions within two years of certification</a:t>
            </a:r>
            <a:endParaRPr lang="en-US" sz="1550" dirty="0"/>
          </a:p>
        </p:txBody>
      </p:sp>
      <p:sp>
        <p:nvSpPr>
          <p:cNvPr id="13" name="Text 11"/>
          <p:cNvSpPr/>
          <p:nvPr/>
        </p:nvSpPr>
        <p:spPr>
          <a:xfrm>
            <a:off x="793790" y="5450562"/>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If you're ready to lead strategic HR and Finance transformations and gain credibility with Fortune 500 clients, this certification could be your next career milestone. The investment in becoming certified pays dividends through enhanced marketability, expanded professional opportunities, and the ability to deliver successful enterprise-scale Workday implementations.</a:t>
            </a:r>
            <a:endParaRPr lang="en-US" sz="1550" dirty="0"/>
          </a:p>
        </p:txBody>
      </p:sp>
      <p:sp>
        <p:nvSpPr>
          <p:cNvPr id="14" name="Text 12"/>
          <p:cNvSpPr/>
          <p:nvPr/>
        </p:nvSpPr>
        <p:spPr>
          <a:xfrm>
            <a:off x="793790" y="6626423"/>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Take the next step in your project management career by exploring sponsorship opportunities through your organization or Workday partner network.</a:t>
            </a:r>
            <a:endParaRPr lang="en-US" sz="15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0218" y="543282"/>
            <a:ext cx="7432715" cy="493871"/>
          </a:xfrm>
          <a:prstGeom prst="rect">
            <a:avLst/>
          </a:prstGeom>
          <a:noFill/>
          <a:ln/>
        </p:spPr>
        <p:txBody>
          <a:bodyPr wrap="none" lIns="0" tIns="0" rIns="0" bIns="0" rtlCol="0" anchor="t"/>
          <a:lstStyle/>
          <a:p>
            <a:pPr marL="0" indent="0" algn="l">
              <a:lnSpc>
                <a:spcPts val="3850"/>
              </a:lnSpc>
              <a:buNone/>
            </a:pPr>
            <a:r>
              <a:rPr lang="en-US" sz="3100" dirty="0">
                <a:solidFill>
                  <a:srgbClr val="152D47"/>
                </a:solidFill>
                <a:latin typeface="Crimson Pro Semi Bold" pitchFamily="34" charset="0"/>
                <a:ea typeface="Crimson Pro Semi Bold" pitchFamily="34" charset="-122"/>
                <a:cs typeface="Crimson Pro Semi Bold" pitchFamily="34" charset="-120"/>
              </a:rPr>
              <a:t>Understanding the Workday PM Certification</a:t>
            </a:r>
            <a:endParaRPr lang="en-US" sz="3100" dirty="0"/>
          </a:p>
        </p:txBody>
      </p:sp>
      <p:sp>
        <p:nvSpPr>
          <p:cNvPr id="3" name="Text 1"/>
          <p:cNvSpPr/>
          <p:nvPr/>
        </p:nvSpPr>
        <p:spPr>
          <a:xfrm>
            <a:off x="790218" y="1432203"/>
            <a:ext cx="13049964" cy="631984"/>
          </a:xfrm>
          <a:prstGeom prst="rect">
            <a:avLst/>
          </a:prstGeom>
          <a:noFill/>
          <a:ln/>
        </p:spPr>
        <p:txBody>
          <a:bodyPr wrap="square" lIns="0" tIns="0" rIns="0" bIns="0" rtlCol="0" anchor="t"/>
          <a:lstStyle/>
          <a:p>
            <a:pPr marL="0" indent="0" algn="l">
              <a:lnSpc>
                <a:spcPts val="2450"/>
              </a:lnSpc>
              <a:buNone/>
            </a:pPr>
            <a:r>
              <a:rPr lang="en-US" sz="1550" dirty="0">
                <a:solidFill>
                  <a:srgbClr val="4C4C4D"/>
                </a:solidFill>
                <a:latin typeface="Heebo" pitchFamily="34" charset="0"/>
                <a:ea typeface="Heebo" pitchFamily="34" charset="-122"/>
                <a:cs typeface="Heebo" pitchFamily="34" charset="-120"/>
              </a:rPr>
              <a:t>The Workday Project Manager Certification equips professionals with essential tools, frameworks, and methodology needed to lead deployment projects from planning through stabilization.</a:t>
            </a:r>
            <a:endParaRPr lang="en-US" sz="1550" dirty="0"/>
          </a:p>
        </p:txBody>
      </p:sp>
      <p:sp>
        <p:nvSpPr>
          <p:cNvPr id="4" name="Text 2"/>
          <p:cNvSpPr/>
          <p:nvPr/>
        </p:nvSpPr>
        <p:spPr>
          <a:xfrm>
            <a:off x="790218" y="2286357"/>
            <a:ext cx="13049964" cy="631984"/>
          </a:xfrm>
          <a:prstGeom prst="rect">
            <a:avLst/>
          </a:prstGeom>
          <a:noFill/>
          <a:ln/>
        </p:spPr>
        <p:txBody>
          <a:bodyPr wrap="square" lIns="0" tIns="0" rIns="0" bIns="0" rtlCol="0" anchor="t"/>
          <a:lstStyle/>
          <a:p>
            <a:pPr marL="0" indent="0" algn="l">
              <a:lnSpc>
                <a:spcPts val="2450"/>
              </a:lnSpc>
              <a:buNone/>
            </a:pPr>
            <a:r>
              <a:rPr lang="en-US" sz="1550" dirty="0">
                <a:solidFill>
                  <a:srgbClr val="4C4C4D"/>
                </a:solidFill>
                <a:latin typeface="Heebo" pitchFamily="34" charset="0"/>
                <a:ea typeface="Heebo" pitchFamily="34" charset="-122"/>
                <a:cs typeface="Heebo" pitchFamily="34" charset="-120"/>
              </a:rPr>
              <a:t>Offered exclusively to consultants and partner employees involved in Workday implementations, this certification isn't publicly available. You must be sponsored through an authorized Workday partner or customer organization undergoing deployment.</a:t>
            </a:r>
            <a:endParaRPr lang="en-US" sz="1550" dirty="0"/>
          </a:p>
        </p:txBody>
      </p:sp>
      <p:sp>
        <p:nvSpPr>
          <p:cNvPr id="5" name="Text 3"/>
          <p:cNvSpPr/>
          <p:nvPr/>
        </p:nvSpPr>
        <p:spPr>
          <a:xfrm>
            <a:off x="2265759" y="3520797"/>
            <a:ext cx="2469475" cy="308610"/>
          </a:xfrm>
          <a:prstGeom prst="rect">
            <a:avLst/>
          </a:prstGeom>
          <a:noFill/>
          <a:ln/>
        </p:spPr>
        <p:txBody>
          <a:bodyPr wrap="none" lIns="0" tIns="0" rIns="0" bIns="0" rtlCol="0" anchor="t"/>
          <a:lstStyle/>
          <a:p>
            <a:pPr marL="0" indent="0" algn="r">
              <a:lnSpc>
                <a:spcPts val="2400"/>
              </a:lnSpc>
              <a:buNone/>
            </a:pPr>
            <a:r>
              <a:rPr lang="en-US" sz="1900" dirty="0">
                <a:solidFill>
                  <a:srgbClr val="4C4C4D"/>
                </a:solidFill>
                <a:latin typeface="Crimson Pro Semi Bold" pitchFamily="34" charset="0"/>
                <a:ea typeface="Crimson Pro Semi Bold" pitchFamily="34" charset="-122"/>
                <a:cs typeface="Crimson Pro Semi Bold" pitchFamily="34" charset="-120"/>
              </a:rPr>
              <a:t>Launch Methodology</a:t>
            </a:r>
            <a:endParaRPr lang="en-US" sz="1900" dirty="0"/>
          </a:p>
        </p:txBody>
      </p:sp>
      <p:sp>
        <p:nvSpPr>
          <p:cNvPr id="6" name="Text 4"/>
          <p:cNvSpPr/>
          <p:nvPr/>
        </p:nvSpPr>
        <p:spPr>
          <a:xfrm>
            <a:off x="790218" y="3947874"/>
            <a:ext cx="3945017" cy="947976"/>
          </a:xfrm>
          <a:prstGeom prst="rect">
            <a:avLst/>
          </a:prstGeom>
          <a:noFill/>
          <a:ln/>
        </p:spPr>
        <p:txBody>
          <a:bodyPr wrap="square" lIns="0" tIns="0" rIns="0" bIns="0" rtlCol="0" anchor="t"/>
          <a:lstStyle/>
          <a:p>
            <a:pPr marL="0" indent="0" algn="r">
              <a:lnSpc>
                <a:spcPts val="2450"/>
              </a:lnSpc>
              <a:buNone/>
            </a:pPr>
            <a:r>
              <a:rPr lang="en-US" sz="1550" dirty="0">
                <a:solidFill>
                  <a:srgbClr val="4C4C4D"/>
                </a:solidFill>
                <a:latin typeface="Heebo" pitchFamily="34" charset="0"/>
                <a:ea typeface="Heebo" pitchFamily="34" charset="-122"/>
                <a:cs typeface="Heebo" pitchFamily="34" charset="-120"/>
              </a:rPr>
              <a:t>Structured approach to Workday implementations with defined phases and deliverables</a:t>
            </a:r>
            <a:endParaRPr lang="en-US" sz="1550" dirty="0"/>
          </a:p>
        </p:txBody>
      </p:sp>
      <p:pic>
        <p:nvPicPr>
          <p:cNvPr id="7" name="Image 0" descr="preencoded.png"/>
          <p:cNvPicPr>
            <a:picLocks noChangeAspect="1"/>
          </p:cNvPicPr>
          <p:nvPr/>
        </p:nvPicPr>
        <p:blipFill>
          <a:blip r:embed="rId3"/>
          <a:stretch>
            <a:fillRect/>
          </a:stretch>
        </p:blipFill>
        <p:spPr>
          <a:xfrm>
            <a:off x="5031462" y="3140512"/>
            <a:ext cx="4567476" cy="4567476"/>
          </a:xfrm>
          <a:prstGeom prst="rect">
            <a:avLst/>
          </a:prstGeom>
        </p:spPr>
      </p:pic>
      <p:pic>
        <p:nvPicPr>
          <p:cNvPr id="8" name="Image 1" descr="preencoded.png"/>
          <p:cNvPicPr>
            <a:picLocks noChangeAspect="1"/>
          </p:cNvPicPr>
          <p:nvPr/>
        </p:nvPicPr>
        <p:blipFill>
          <a:blip r:embed="rId4"/>
          <a:stretch>
            <a:fillRect/>
          </a:stretch>
        </p:blipFill>
        <p:spPr>
          <a:xfrm>
            <a:off x="6036945" y="4108966"/>
            <a:ext cx="295513" cy="369451"/>
          </a:xfrm>
          <a:prstGeom prst="rect">
            <a:avLst/>
          </a:prstGeom>
        </p:spPr>
      </p:pic>
      <p:sp>
        <p:nvSpPr>
          <p:cNvPr id="9" name="Text 5"/>
          <p:cNvSpPr/>
          <p:nvPr/>
        </p:nvSpPr>
        <p:spPr>
          <a:xfrm>
            <a:off x="9895165" y="3520797"/>
            <a:ext cx="2469475" cy="308610"/>
          </a:xfrm>
          <a:prstGeom prst="rect">
            <a:avLst/>
          </a:prstGeom>
          <a:noFill/>
          <a:ln/>
        </p:spPr>
        <p:txBody>
          <a:bodyPr wrap="none" lIns="0" tIns="0" rIns="0" bIns="0" rtlCol="0" anchor="t"/>
          <a:lstStyle/>
          <a:p>
            <a:pPr marL="0" indent="0" algn="l">
              <a:lnSpc>
                <a:spcPts val="2400"/>
              </a:lnSpc>
              <a:buNone/>
            </a:pPr>
            <a:r>
              <a:rPr lang="en-US" sz="1900" dirty="0">
                <a:solidFill>
                  <a:srgbClr val="4C4C4D"/>
                </a:solidFill>
                <a:latin typeface="Crimson Pro Semi Bold" pitchFamily="34" charset="0"/>
                <a:ea typeface="Crimson Pro Semi Bold" pitchFamily="34" charset="-122"/>
                <a:cs typeface="Crimson Pro Semi Bold" pitchFamily="34" charset="-120"/>
              </a:rPr>
              <a:t>Project Governance</a:t>
            </a:r>
            <a:endParaRPr lang="en-US" sz="1900" dirty="0"/>
          </a:p>
        </p:txBody>
      </p:sp>
      <p:sp>
        <p:nvSpPr>
          <p:cNvPr id="10" name="Text 6"/>
          <p:cNvSpPr/>
          <p:nvPr/>
        </p:nvSpPr>
        <p:spPr>
          <a:xfrm>
            <a:off x="9895165" y="3947874"/>
            <a:ext cx="3945017" cy="947976"/>
          </a:xfrm>
          <a:prstGeom prst="rect">
            <a:avLst/>
          </a:prstGeom>
          <a:noFill/>
          <a:ln/>
        </p:spPr>
        <p:txBody>
          <a:bodyPr wrap="square" lIns="0" tIns="0" rIns="0" bIns="0" rtlCol="0" anchor="t"/>
          <a:lstStyle/>
          <a:p>
            <a:pPr marL="0" indent="0" algn="l">
              <a:lnSpc>
                <a:spcPts val="2450"/>
              </a:lnSpc>
              <a:buNone/>
            </a:pPr>
            <a:r>
              <a:rPr lang="en-US" sz="1550" dirty="0">
                <a:solidFill>
                  <a:srgbClr val="4C4C4D"/>
                </a:solidFill>
                <a:latin typeface="Heebo" pitchFamily="34" charset="0"/>
                <a:ea typeface="Heebo" pitchFamily="34" charset="-122"/>
                <a:cs typeface="Heebo" pitchFamily="34" charset="-120"/>
              </a:rPr>
              <a:t>Stakeholder management and decision-making frameworks for successful deployments</a:t>
            </a:r>
            <a:endParaRPr lang="en-US" sz="1550" dirty="0"/>
          </a:p>
        </p:txBody>
      </p:sp>
      <p:pic>
        <p:nvPicPr>
          <p:cNvPr id="11" name="Image 2" descr="preencoded.png"/>
          <p:cNvPicPr>
            <a:picLocks noChangeAspect="1"/>
          </p:cNvPicPr>
          <p:nvPr/>
        </p:nvPicPr>
        <p:blipFill>
          <a:blip r:embed="rId5"/>
          <a:stretch>
            <a:fillRect/>
          </a:stretch>
        </p:blipFill>
        <p:spPr>
          <a:xfrm>
            <a:off x="5031462" y="3140512"/>
            <a:ext cx="4567476" cy="4567476"/>
          </a:xfrm>
          <a:prstGeom prst="rect">
            <a:avLst/>
          </a:prstGeom>
        </p:spPr>
      </p:pic>
      <p:pic>
        <p:nvPicPr>
          <p:cNvPr id="12" name="Image 3" descr="preencoded.png"/>
          <p:cNvPicPr>
            <a:picLocks noChangeAspect="1"/>
          </p:cNvPicPr>
          <p:nvPr/>
        </p:nvPicPr>
        <p:blipFill>
          <a:blip r:embed="rId6"/>
          <a:stretch>
            <a:fillRect/>
          </a:stretch>
        </p:blipFill>
        <p:spPr>
          <a:xfrm>
            <a:off x="8297823" y="4108966"/>
            <a:ext cx="295513" cy="369451"/>
          </a:xfrm>
          <a:prstGeom prst="rect">
            <a:avLst/>
          </a:prstGeom>
        </p:spPr>
      </p:pic>
      <p:sp>
        <p:nvSpPr>
          <p:cNvPr id="13" name="Text 7"/>
          <p:cNvSpPr/>
          <p:nvPr/>
        </p:nvSpPr>
        <p:spPr>
          <a:xfrm>
            <a:off x="9895165" y="6110645"/>
            <a:ext cx="2469475" cy="308610"/>
          </a:xfrm>
          <a:prstGeom prst="rect">
            <a:avLst/>
          </a:prstGeom>
          <a:noFill/>
          <a:ln/>
        </p:spPr>
        <p:txBody>
          <a:bodyPr wrap="none" lIns="0" tIns="0" rIns="0" bIns="0" rtlCol="0" anchor="t"/>
          <a:lstStyle/>
          <a:p>
            <a:pPr marL="0" indent="0" algn="l">
              <a:lnSpc>
                <a:spcPts val="2400"/>
              </a:lnSpc>
              <a:buNone/>
            </a:pPr>
            <a:r>
              <a:rPr lang="en-US" sz="1900" dirty="0">
                <a:solidFill>
                  <a:srgbClr val="4C4C4D"/>
                </a:solidFill>
                <a:latin typeface="Crimson Pro Semi Bold" pitchFamily="34" charset="0"/>
                <a:ea typeface="Crimson Pro Semi Bold" pitchFamily="34" charset="-122"/>
                <a:cs typeface="Crimson Pro Semi Bold" pitchFamily="34" charset="-120"/>
              </a:rPr>
              <a:t>Change Management</a:t>
            </a:r>
            <a:endParaRPr lang="en-US" sz="1900" dirty="0"/>
          </a:p>
        </p:txBody>
      </p:sp>
      <p:sp>
        <p:nvSpPr>
          <p:cNvPr id="14" name="Text 8"/>
          <p:cNvSpPr/>
          <p:nvPr/>
        </p:nvSpPr>
        <p:spPr>
          <a:xfrm>
            <a:off x="9895165" y="6537722"/>
            <a:ext cx="3945017" cy="631984"/>
          </a:xfrm>
          <a:prstGeom prst="rect">
            <a:avLst/>
          </a:prstGeom>
          <a:noFill/>
          <a:ln/>
        </p:spPr>
        <p:txBody>
          <a:bodyPr wrap="square" lIns="0" tIns="0" rIns="0" bIns="0" rtlCol="0" anchor="t"/>
          <a:lstStyle/>
          <a:p>
            <a:pPr marL="0" indent="0" algn="l">
              <a:lnSpc>
                <a:spcPts val="2450"/>
              </a:lnSpc>
              <a:buNone/>
            </a:pPr>
            <a:r>
              <a:rPr lang="en-US" sz="1550" dirty="0">
                <a:solidFill>
                  <a:srgbClr val="4C4C4D"/>
                </a:solidFill>
                <a:latin typeface="Heebo" pitchFamily="34" charset="0"/>
                <a:ea typeface="Heebo" pitchFamily="34" charset="-122"/>
                <a:cs typeface="Heebo" pitchFamily="34" charset="-120"/>
              </a:rPr>
              <a:t>Strategies for organizational adoption and transition to new systems</a:t>
            </a:r>
            <a:endParaRPr lang="en-US" sz="1550" dirty="0"/>
          </a:p>
        </p:txBody>
      </p:sp>
      <p:pic>
        <p:nvPicPr>
          <p:cNvPr id="15" name="Image 4" descr="preencoded.png"/>
          <p:cNvPicPr>
            <a:picLocks noChangeAspect="1"/>
          </p:cNvPicPr>
          <p:nvPr/>
        </p:nvPicPr>
        <p:blipFill>
          <a:blip r:embed="rId7"/>
          <a:stretch>
            <a:fillRect/>
          </a:stretch>
        </p:blipFill>
        <p:spPr>
          <a:xfrm>
            <a:off x="5031462" y="3140512"/>
            <a:ext cx="4567476" cy="4567476"/>
          </a:xfrm>
          <a:prstGeom prst="rect">
            <a:avLst/>
          </a:prstGeom>
        </p:spPr>
      </p:pic>
      <p:pic>
        <p:nvPicPr>
          <p:cNvPr id="16" name="Image 5" descr="preencoded.png"/>
          <p:cNvPicPr>
            <a:picLocks noChangeAspect="1"/>
          </p:cNvPicPr>
          <p:nvPr/>
        </p:nvPicPr>
        <p:blipFill>
          <a:blip r:embed="rId8"/>
          <a:stretch>
            <a:fillRect/>
          </a:stretch>
        </p:blipFill>
        <p:spPr>
          <a:xfrm>
            <a:off x="8297823" y="6369844"/>
            <a:ext cx="295513" cy="369451"/>
          </a:xfrm>
          <a:prstGeom prst="rect">
            <a:avLst/>
          </a:prstGeom>
        </p:spPr>
      </p:pic>
      <p:sp>
        <p:nvSpPr>
          <p:cNvPr id="17" name="Text 9"/>
          <p:cNvSpPr/>
          <p:nvPr/>
        </p:nvSpPr>
        <p:spPr>
          <a:xfrm>
            <a:off x="2265759" y="5952649"/>
            <a:ext cx="2469475" cy="308610"/>
          </a:xfrm>
          <a:prstGeom prst="rect">
            <a:avLst/>
          </a:prstGeom>
          <a:noFill/>
          <a:ln/>
        </p:spPr>
        <p:txBody>
          <a:bodyPr wrap="none" lIns="0" tIns="0" rIns="0" bIns="0" rtlCol="0" anchor="t"/>
          <a:lstStyle/>
          <a:p>
            <a:pPr marL="0" indent="0" algn="r">
              <a:lnSpc>
                <a:spcPts val="2400"/>
              </a:lnSpc>
              <a:buNone/>
            </a:pPr>
            <a:r>
              <a:rPr lang="en-US" sz="1900" dirty="0">
                <a:solidFill>
                  <a:srgbClr val="4C4C4D"/>
                </a:solidFill>
                <a:latin typeface="Crimson Pro Semi Bold" pitchFamily="34" charset="0"/>
                <a:ea typeface="Crimson Pro Semi Bold" pitchFamily="34" charset="-122"/>
                <a:cs typeface="Crimson Pro Semi Bold" pitchFamily="34" charset="-120"/>
              </a:rPr>
              <a:t>Risk Mitigation</a:t>
            </a:r>
            <a:endParaRPr lang="en-US" sz="1900" dirty="0"/>
          </a:p>
        </p:txBody>
      </p:sp>
      <p:sp>
        <p:nvSpPr>
          <p:cNvPr id="18" name="Text 10"/>
          <p:cNvSpPr/>
          <p:nvPr/>
        </p:nvSpPr>
        <p:spPr>
          <a:xfrm>
            <a:off x="790218" y="6379726"/>
            <a:ext cx="3945017" cy="947976"/>
          </a:xfrm>
          <a:prstGeom prst="rect">
            <a:avLst/>
          </a:prstGeom>
          <a:noFill/>
          <a:ln/>
        </p:spPr>
        <p:txBody>
          <a:bodyPr wrap="square" lIns="0" tIns="0" rIns="0" bIns="0" rtlCol="0" anchor="t"/>
          <a:lstStyle/>
          <a:p>
            <a:pPr marL="0" indent="0" algn="r">
              <a:lnSpc>
                <a:spcPts val="2450"/>
              </a:lnSpc>
              <a:buNone/>
            </a:pPr>
            <a:r>
              <a:rPr lang="en-US" sz="1550" dirty="0">
                <a:solidFill>
                  <a:srgbClr val="4C4C4D"/>
                </a:solidFill>
                <a:latin typeface="Heebo" pitchFamily="34" charset="0"/>
                <a:ea typeface="Heebo" pitchFamily="34" charset="-122"/>
                <a:cs typeface="Heebo" pitchFamily="34" charset="-120"/>
              </a:rPr>
              <a:t>Techniques specific to cloud implementations to address potential challenges</a:t>
            </a:r>
            <a:endParaRPr lang="en-US" sz="1550" dirty="0"/>
          </a:p>
        </p:txBody>
      </p:sp>
      <p:pic>
        <p:nvPicPr>
          <p:cNvPr id="19" name="Image 6" descr="preencoded.png"/>
          <p:cNvPicPr>
            <a:picLocks noChangeAspect="1"/>
          </p:cNvPicPr>
          <p:nvPr/>
        </p:nvPicPr>
        <p:blipFill>
          <a:blip r:embed="rId9"/>
          <a:stretch>
            <a:fillRect/>
          </a:stretch>
        </p:blipFill>
        <p:spPr>
          <a:xfrm>
            <a:off x="5031462" y="3140512"/>
            <a:ext cx="4567476" cy="4567476"/>
          </a:xfrm>
          <a:prstGeom prst="rect">
            <a:avLst/>
          </a:prstGeom>
        </p:spPr>
      </p:pic>
      <p:pic>
        <p:nvPicPr>
          <p:cNvPr id="20" name="Image 7" descr="preencoded.png"/>
          <p:cNvPicPr>
            <a:picLocks noChangeAspect="1"/>
          </p:cNvPicPr>
          <p:nvPr/>
        </p:nvPicPr>
        <p:blipFill>
          <a:blip r:embed="rId10"/>
          <a:stretch>
            <a:fillRect/>
          </a:stretch>
        </p:blipFill>
        <p:spPr>
          <a:xfrm>
            <a:off x="6036945" y="6369844"/>
            <a:ext cx="295513" cy="36945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87241" y="543163"/>
            <a:ext cx="5069800" cy="491966"/>
          </a:xfrm>
          <a:prstGeom prst="rect">
            <a:avLst/>
          </a:prstGeom>
          <a:noFill/>
          <a:ln/>
        </p:spPr>
        <p:txBody>
          <a:bodyPr wrap="none" lIns="0" tIns="0" rIns="0" bIns="0" rtlCol="0" anchor="t"/>
          <a:lstStyle/>
          <a:p>
            <a:pPr marL="0" indent="0" algn="l">
              <a:lnSpc>
                <a:spcPts val="3850"/>
              </a:lnSpc>
              <a:buNone/>
            </a:pPr>
            <a:r>
              <a:rPr lang="en-US" sz="3050" dirty="0">
                <a:solidFill>
                  <a:srgbClr val="152D47"/>
                </a:solidFill>
                <a:latin typeface="Crimson Pro Semi Bold" pitchFamily="34" charset="0"/>
                <a:ea typeface="Crimson Pro Semi Bold" pitchFamily="34" charset="-122"/>
                <a:cs typeface="Crimson Pro Semi Bold" pitchFamily="34" charset="-120"/>
              </a:rPr>
              <a:t>Core Certification Components</a:t>
            </a:r>
            <a:endParaRPr lang="en-US" sz="3050" dirty="0"/>
          </a:p>
        </p:txBody>
      </p:sp>
      <p:sp>
        <p:nvSpPr>
          <p:cNvPr id="3" name="Text 1"/>
          <p:cNvSpPr/>
          <p:nvPr/>
        </p:nvSpPr>
        <p:spPr>
          <a:xfrm>
            <a:off x="787241" y="1453277"/>
            <a:ext cx="2952512" cy="369094"/>
          </a:xfrm>
          <a:prstGeom prst="rect">
            <a:avLst/>
          </a:prstGeom>
          <a:noFill/>
          <a:ln/>
        </p:spPr>
        <p:txBody>
          <a:bodyPr wrap="none" lIns="0" tIns="0" rIns="0" bIns="0" rtlCol="0" anchor="t"/>
          <a:lstStyle/>
          <a:p>
            <a:pPr marL="0" indent="0" algn="l">
              <a:lnSpc>
                <a:spcPts val="2900"/>
              </a:lnSpc>
              <a:buNone/>
            </a:pPr>
            <a:r>
              <a:rPr lang="en-US" sz="2300" dirty="0">
                <a:solidFill>
                  <a:srgbClr val="152D47"/>
                </a:solidFill>
                <a:latin typeface="Crimson Pro Semi Bold" pitchFamily="34" charset="0"/>
                <a:ea typeface="Crimson Pro Semi Bold" pitchFamily="34" charset="-122"/>
                <a:cs typeface="Crimson Pro Semi Bold" pitchFamily="34" charset="-120"/>
              </a:rPr>
              <a:t>Technical Foundations</a:t>
            </a:r>
            <a:endParaRPr lang="en-US" sz="2300" dirty="0"/>
          </a:p>
        </p:txBody>
      </p:sp>
      <p:sp>
        <p:nvSpPr>
          <p:cNvPr id="4" name="Text 2"/>
          <p:cNvSpPr/>
          <p:nvPr/>
        </p:nvSpPr>
        <p:spPr>
          <a:xfrm>
            <a:off x="787241" y="2019181"/>
            <a:ext cx="6287929" cy="1574006"/>
          </a:xfrm>
          <a:prstGeom prst="rect">
            <a:avLst/>
          </a:prstGeom>
          <a:noFill/>
          <a:ln/>
        </p:spPr>
        <p:txBody>
          <a:bodyPr wrap="square" lIns="0" tIns="0" rIns="0" bIns="0" rtlCol="0" anchor="t"/>
          <a:lstStyle/>
          <a:p>
            <a:pPr marL="0" indent="0" algn="l">
              <a:lnSpc>
                <a:spcPts val="2450"/>
              </a:lnSpc>
              <a:buNone/>
            </a:pPr>
            <a:r>
              <a:rPr lang="en-US" sz="1500" dirty="0">
                <a:solidFill>
                  <a:srgbClr val="4C4C4D"/>
                </a:solidFill>
                <a:latin typeface="Heebo" pitchFamily="34" charset="0"/>
                <a:ea typeface="Heebo" pitchFamily="34" charset="-122"/>
                <a:cs typeface="Heebo" pitchFamily="34" charset="-120"/>
              </a:rPr>
              <a:t>The certification provides deep coverage of Workday's technical architecture, ensuring project managers understand the platform's capabilities and limitations. This knowledge helps PMs make informed decisions about configuration strategies and implementation approaches.</a:t>
            </a:r>
            <a:endParaRPr lang="en-US" sz="1500" dirty="0"/>
          </a:p>
        </p:txBody>
      </p:sp>
      <p:sp>
        <p:nvSpPr>
          <p:cNvPr id="5" name="Text 3"/>
          <p:cNvSpPr/>
          <p:nvPr/>
        </p:nvSpPr>
        <p:spPr>
          <a:xfrm>
            <a:off x="787241" y="3770233"/>
            <a:ext cx="6287929" cy="944404"/>
          </a:xfrm>
          <a:prstGeom prst="rect">
            <a:avLst/>
          </a:prstGeom>
          <a:noFill/>
          <a:ln/>
        </p:spPr>
        <p:txBody>
          <a:bodyPr wrap="square" lIns="0" tIns="0" rIns="0" bIns="0" rtlCol="0" anchor="t"/>
          <a:lstStyle/>
          <a:p>
            <a:pPr marL="0" indent="0" algn="l">
              <a:lnSpc>
                <a:spcPts val="2450"/>
              </a:lnSpc>
              <a:buNone/>
            </a:pPr>
            <a:r>
              <a:rPr lang="en-US" sz="1500" dirty="0">
                <a:solidFill>
                  <a:srgbClr val="4C4C4D"/>
                </a:solidFill>
                <a:latin typeface="Heebo" pitchFamily="34" charset="0"/>
                <a:ea typeface="Heebo" pitchFamily="34" charset="-122"/>
                <a:cs typeface="Heebo" pitchFamily="34" charset="-120"/>
              </a:rPr>
              <a:t>You'll gain insights into Workday's multi-tenant cloud model and how it impacts deployment schedules, testing requirements, and environment management strategies.</a:t>
            </a:r>
            <a:endParaRPr lang="en-US" sz="1500" dirty="0"/>
          </a:p>
        </p:txBody>
      </p:sp>
      <p:sp>
        <p:nvSpPr>
          <p:cNvPr id="6" name="Shape 4"/>
          <p:cNvSpPr/>
          <p:nvPr/>
        </p:nvSpPr>
        <p:spPr>
          <a:xfrm>
            <a:off x="7562850" y="1477804"/>
            <a:ext cx="442793" cy="442793"/>
          </a:xfrm>
          <a:prstGeom prst="roundRect">
            <a:avLst>
              <a:gd name="adj" fmla="val 6668"/>
            </a:avLst>
          </a:prstGeom>
          <a:solidFill>
            <a:srgbClr val="F2EEEE"/>
          </a:solidFill>
          <a:ln/>
        </p:spPr>
        <p:txBody>
          <a:bodyPr/>
          <a:lstStyle/>
          <a:p>
            <a:endParaRPr lang="en-US"/>
          </a:p>
        </p:txBody>
      </p:sp>
      <p:sp>
        <p:nvSpPr>
          <p:cNvPr id="7" name="Text 5"/>
          <p:cNvSpPr/>
          <p:nvPr/>
        </p:nvSpPr>
        <p:spPr>
          <a:xfrm>
            <a:off x="7636609" y="1514654"/>
            <a:ext cx="295156" cy="368975"/>
          </a:xfrm>
          <a:prstGeom prst="rect">
            <a:avLst/>
          </a:prstGeom>
          <a:noFill/>
          <a:ln/>
        </p:spPr>
        <p:txBody>
          <a:bodyPr wrap="none" lIns="0" tIns="0" rIns="0" bIns="0" rtlCol="0" anchor="t"/>
          <a:lstStyle/>
          <a:p>
            <a:pPr marL="0" indent="0" algn="ctr">
              <a:lnSpc>
                <a:spcPts val="2300"/>
              </a:lnSpc>
              <a:buNone/>
            </a:pPr>
            <a:r>
              <a:rPr lang="en-US" sz="2300" dirty="0">
                <a:solidFill>
                  <a:srgbClr val="4C4C4D"/>
                </a:solidFill>
                <a:latin typeface="Crimson Pro Semi Bold" pitchFamily="34" charset="0"/>
                <a:ea typeface="Crimson Pro Semi Bold" pitchFamily="34" charset="-122"/>
                <a:cs typeface="Crimson Pro Semi Bold" pitchFamily="34" charset="-120"/>
              </a:rPr>
              <a:t>1</a:t>
            </a:r>
            <a:endParaRPr lang="en-US" sz="2300" dirty="0"/>
          </a:p>
        </p:txBody>
      </p:sp>
      <p:sp>
        <p:nvSpPr>
          <p:cNvPr id="8" name="Text 6"/>
          <p:cNvSpPr/>
          <p:nvPr/>
        </p:nvSpPr>
        <p:spPr>
          <a:xfrm>
            <a:off x="8202454" y="1545431"/>
            <a:ext cx="2460427" cy="307538"/>
          </a:xfrm>
          <a:prstGeom prst="rect">
            <a:avLst/>
          </a:prstGeom>
          <a:noFill/>
          <a:ln/>
        </p:spPr>
        <p:txBody>
          <a:bodyPr wrap="none" lIns="0" tIns="0" rIns="0" bIns="0" rtlCol="0" anchor="t"/>
          <a:lstStyle/>
          <a:p>
            <a:pPr marL="0" indent="0" algn="l">
              <a:lnSpc>
                <a:spcPts val="2400"/>
              </a:lnSpc>
              <a:buNone/>
            </a:pPr>
            <a:r>
              <a:rPr lang="en-US" sz="1900" dirty="0">
                <a:solidFill>
                  <a:srgbClr val="4C4C4D"/>
                </a:solidFill>
                <a:latin typeface="Crimson Pro Semi Bold" pitchFamily="34" charset="0"/>
                <a:ea typeface="Crimson Pro Semi Bold" pitchFamily="34" charset="-122"/>
                <a:cs typeface="Crimson Pro Semi Bold" pitchFamily="34" charset="-120"/>
              </a:rPr>
              <a:t>Data Conversion</a:t>
            </a:r>
            <a:endParaRPr lang="en-US" sz="1900" dirty="0"/>
          </a:p>
        </p:txBody>
      </p:sp>
      <p:sp>
        <p:nvSpPr>
          <p:cNvPr id="9" name="Text 7"/>
          <p:cNvSpPr/>
          <p:nvPr/>
        </p:nvSpPr>
        <p:spPr>
          <a:xfrm>
            <a:off x="8202454" y="2049780"/>
            <a:ext cx="5648325" cy="629603"/>
          </a:xfrm>
          <a:prstGeom prst="rect">
            <a:avLst/>
          </a:prstGeom>
          <a:noFill/>
          <a:ln/>
        </p:spPr>
        <p:txBody>
          <a:bodyPr wrap="square" lIns="0" tIns="0" rIns="0" bIns="0" rtlCol="0" anchor="t"/>
          <a:lstStyle/>
          <a:p>
            <a:pPr marL="0" indent="0" algn="l">
              <a:lnSpc>
                <a:spcPts val="2450"/>
              </a:lnSpc>
              <a:buNone/>
            </a:pPr>
            <a:r>
              <a:rPr lang="en-US" sz="1500" dirty="0">
                <a:solidFill>
                  <a:srgbClr val="4C4C4D"/>
                </a:solidFill>
                <a:latin typeface="Heebo" pitchFamily="34" charset="0"/>
                <a:ea typeface="Heebo" pitchFamily="34" charset="-122"/>
                <a:cs typeface="Heebo" pitchFamily="34" charset="-120"/>
              </a:rPr>
              <a:t>Strategies for migrating data from legacy systems to Workday with validation protocols</a:t>
            </a:r>
            <a:endParaRPr lang="en-US" sz="1500" dirty="0"/>
          </a:p>
        </p:txBody>
      </p:sp>
      <p:sp>
        <p:nvSpPr>
          <p:cNvPr id="10" name="Shape 8"/>
          <p:cNvSpPr/>
          <p:nvPr/>
        </p:nvSpPr>
        <p:spPr>
          <a:xfrm>
            <a:off x="7562850" y="3073003"/>
            <a:ext cx="442793" cy="442793"/>
          </a:xfrm>
          <a:prstGeom prst="roundRect">
            <a:avLst>
              <a:gd name="adj" fmla="val 6668"/>
            </a:avLst>
          </a:prstGeom>
          <a:solidFill>
            <a:srgbClr val="F2EEEE"/>
          </a:solidFill>
          <a:ln/>
        </p:spPr>
        <p:txBody>
          <a:bodyPr/>
          <a:lstStyle/>
          <a:p>
            <a:endParaRPr lang="en-US"/>
          </a:p>
        </p:txBody>
      </p:sp>
      <p:sp>
        <p:nvSpPr>
          <p:cNvPr id="11" name="Text 9"/>
          <p:cNvSpPr/>
          <p:nvPr/>
        </p:nvSpPr>
        <p:spPr>
          <a:xfrm>
            <a:off x="7636609" y="3109853"/>
            <a:ext cx="295156" cy="368975"/>
          </a:xfrm>
          <a:prstGeom prst="rect">
            <a:avLst/>
          </a:prstGeom>
          <a:noFill/>
          <a:ln/>
        </p:spPr>
        <p:txBody>
          <a:bodyPr wrap="none" lIns="0" tIns="0" rIns="0" bIns="0" rtlCol="0" anchor="t"/>
          <a:lstStyle/>
          <a:p>
            <a:pPr marL="0" indent="0" algn="ctr">
              <a:lnSpc>
                <a:spcPts val="2300"/>
              </a:lnSpc>
              <a:buNone/>
            </a:pPr>
            <a:r>
              <a:rPr lang="en-US" sz="2300" dirty="0">
                <a:solidFill>
                  <a:srgbClr val="4C4C4D"/>
                </a:solidFill>
                <a:latin typeface="Crimson Pro Semi Bold" pitchFamily="34" charset="0"/>
                <a:ea typeface="Crimson Pro Semi Bold" pitchFamily="34" charset="-122"/>
                <a:cs typeface="Crimson Pro Semi Bold" pitchFamily="34" charset="-120"/>
              </a:rPr>
              <a:t>2</a:t>
            </a:r>
            <a:endParaRPr lang="en-US" sz="2300" dirty="0"/>
          </a:p>
        </p:txBody>
      </p:sp>
      <p:sp>
        <p:nvSpPr>
          <p:cNvPr id="12" name="Text 10"/>
          <p:cNvSpPr/>
          <p:nvPr/>
        </p:nvSpPr>
        <p:spPr>
          <a:xfrm>
            <a:off x="8202454" y="3140631"/>
            <a:ext cx="2460427" cy="307538"/>
          </a:xfrm>
          <a:prstGeom prst="rect">
            <a:avLst/>
          </a:prstGeom>
          <a:noFill/>
          <a:ln/>
        </p:spPr>
        <p:txBody>
          <a:bodyPr wrap="none" lIns="0" tIns="0" rIns="0" bIns="0" rtlCol="0" anchor="t"/>
          <a:lstStyle/>
          <a:p>
            <a:pPr marL="0" indent="0" algn="l">
              <a:lnSpc>
                <a:spcPts val="2400"/>
              </a:lnSpc>
              <a:buNone/>
            </a:pPr>
            <a:r>
              <a:rPr lang="en-US" sz="1900" dirty="0">
                <a:solidFill>
                  <a:srgbClr val="4C4C4D"/>
                </a:solidFill>
                <a:latin typeface="Crimson Pro Semi Bold" pitchFamily="34" charset="0"/>
                <a:ea typeface="Crimson Pro Semi Bold" pitchFamily="34" charset="-122"/>
                <a:cs typeface="Crimson Pro Semi Bold" pitchFamily="34" charset="-120"/>
              </a:rPr>
              <a:t>Testing Frameworks</a:t>
            </a:r>
            <a:endParaRPr lang="en-US" sz="1900" dirty="0"/>
          </a:p>
        </p:txBody>
      </p:sp>
      <p:sp>
        <p:nvSpPr>
          <p:cNvPr id="13" name="Text 11"/>
          <p:cNvSpPr/>
          <p:nvPr/>
        </p:nvSpPr>
        <p:spPr>
          <a:xfrm>
            <a:off x="8202454" y="3644979"/>
            <a:ext cx="5648325" cy="629603"/>
          </a:xfrm>
          <a:prstGeom prst="rect">
            <a:avLst/>
          </a:prstGeom>
          <a:noFill/>
          <a:ln/>
        </p:spPr>
        <p:txBody>
          <a:bodyPr wrap="square" lIns="0" tIns="0" rIns="0" bIns="0" rtlCol="0" anchor="t"/>
          <a:lstStyle/>
          <a:p>
            <a:pPr marL="0" indent="0" algn="l">
              <a:lnSpc>
                <a:spcPts val="2450"/>
              </a:lnSpc>
              <a:buNone/>
            </a:pPr>
            <a:r>
              <a:rPr lang="en-US" sz="1500" dirty="0">
                <a:solidFill>
                  <a:srgbClr val="4C4C4D"/>
                </a:solidFill>
                <a:latin typeface="Heebo" pitchFamily="34" charset="0"/>
                <a:ea typeface="Heebo" pitchFamily="34" charset="-122"/>
                <a:cs typeface="Heebo" pitchFamily="34" charset="-120"/>
              </a:rPr>
              <a:t>End-to-end testing methodologies including unit, integration, and user acceptance testing</a:t>
            </a:r>
            <a:endParaRPr lang="en-US" sz="1500" dirty="0"/>
          </a:p>
        </p:txBody>
      </p:sp>
      <p:sp>
        <p:nvSpPr>
          <p:cNvPr id="14" name="Shape 12"/>
          <p:cNvSpPr/>
          <p:nvPr/>
        </p:nvSpPr>
        <p:spPr>
          <a:xfrm>
            <a:off x="7562850" y="4668203"/>
            <a:ext cx="442793" cy="442793"/>
          </a:xfrm>
          <a:prstGeom prst="roundRect">
            <a:avLst>
              <a:gd name="adj" fmla="val 6668"/>
            </a:avLst>
          </a:prstGeom>
          <a:solidFill>
            <a:srgbClr val="F2EEEE"/>
          </a:solidFill>
          <a:ln/>
        </p:spPr>
        <p:txBody>
          <a:bodyPr/>
          <a:lstStyle/>
          <a:p>
            <a:endParaRPr lang="en-US"/>
          </a:p>
        </p:txBody>
      </p:sp>
      <p:sp>
        <p:nvSpPr>
          <p:cNvPr id="15" name="Text 13"/>
          <p:cNvSpPr/>
          <p:nvPr/>
        </p:nvSpPr>
        <p:spPr>
          <a:xfrm>
            <a:off x="7636609" y="4705052"/>
            <a:ext cx="295156" cy="368975"/>
          </a:xfrm>
          <a:prstGeom prst="rect">
            <a:avLst/>
          </a:prstGeom>
          <a:noFill/>
          <a:ln/>
        </p:spPr>
        <p:txBody>
          <a:bodyPr wrap="none" lIns="0" tIns="0" rIns="0" bIns="0" rtlCol="0" anchor="t"/>
          <a:lstStyle/>
          <a:p>
            <a:pPr marL="0" indent="0" algn="ctr">
              <a:lnSpc>
                <a:spcPts val="2300"/>
              </a:lnSpc>
              <a:buNone/>
            </a:pPr>
            <a:r>
              <a:rPr lang="en-US" sz="2300" dirty="0">
                <a:solidFill>
                  <a:srgbClr val="4C4C4D"/>
                </a:solidFill>
                <a:latin typeface="Crimson Pro Semi Bold" pitchFamily="34" charset="0"/>
                <a:ea typeface="Crimson Pro Semi Bold" pitchFamily="34" charset="-122"/>
                <a:cs typeface="Crimson Pro Semi Bold" pitchFamily="34" charset="-120"/>
              </a:rPr>
              <a:t>3</a:t>
            </a:r>
            <a:endParaRPr lang="en-US" sz="2300" dirty="0"/>
          </a:p>
        </p:txBody>
      </p:sp>
      <p:sp>
        <p:nvSpPr>
          <p:cNvPr id="16" name="Text 14"/>
          <p:cNvSpPr/>
          <p:nvPr/>
        </p:nvSpPr>
        <p:spPr>
          <a:xfrm>
            <a:off x="8202454" y="4735830"/>
            <a:ext cx="2460427" cy="307538"/>
          </a:xfrm>
          <a:prstGeom prst="rect">
            <a:avLst/>
          </a:prstGeom>
          <a:noFill/>
          <a:ln/>
        </p:spPr>
        <p:txBody>
          <a:bodyPr wrap="none" lIns="0" tIns="0" rIns="0" bIns="0" rtlCol="0" anchor="t"/>
          <a:lstStyle/>
          <a:p>
            <a:pPr marL="0" indent="0" algn="l">
              <a:lnSpc>
                <a:spcPts val="2400"/>
              </a:lnSpc>
              <a:buNone/>
            </a:pPr>
            <a:r>
              <a:rPr lang="en-US" sz="1900" dirty="0">
                <a:solidFill>
                  <a:srgbClr val="4C4C4D"/>
                </a:solidFill>
                <a:latin typeface="Crimson Pro Semi Bold" pitchFamily="34" charset="0"/>
                <a:ea typeface="Crimson Pro Semi Bold" pitchFamily="34" charset="-122"/>
                <a:cs typeface="Crimson Pro Semi Bold" pitchFamily="34" charset="-120"/>
              </a:rPr>
              <a:t>Cutover Planning</a:t>
            </a:r>
            <a:endParaRPr lang="en-US" sz="1900" dirty="0"/>
          </a:p>
        </p:txBody>
      </p:sp>
      <p:sp>
        <p:nvSpPr>
          <p:cNvPr id="17" name="Text 15"/>
          <p:cNvSpPr/>
          <p:nvPr/>
        </p:nvSpPr>
        <p:spPr>
          <a:xfrm>
            <a:off x="8202454" y="5240179"/>
            <a:ext cx="5648325" cy="629603"/>
          </a:xfrm>
          <a:prstGeom prst="rect">
            <a:avLst/>
          </a:prstGeom>
          <a:noFill/>
          <a:ln/>
        </p:spPr>
        <p:txBody>
          <a:bodyPr wrap="square" lIns="0" tIns="0" rIns="0" bIns="0" rtlCol="0" anchor="t"/>
          <a:lstStyle/>
          <a:p>
            <a:pPr marL="0" indent="0" algn="l">
              <a:lnSpc>
                <a:spcPts val="2450"/>
              </a:lnSpc>
              <a:buNone/>
            </a:pPr>
            <a:r>
              <a:rPr lang="en-US" sz="1500" dirty="0">
                <a:solidFill>
                  <a:srgbClr val="4C4C4D"/>
                </a:solidFill>
                <a:latin typeface="Heebo" pitchFamily="34" charset="0"/>
                <a:ea typeface="Heebo" pitchFamily="34" charset="-122"/>
                <a:cs typeface="Heebo" pitchFamily="34" charset="-120"/>
              </a:rPr>
              <a:t>Detailed transition procedures for moving from legacy systems to Workday</a:t>
            </a:r>
            <a:endParaRPr lang="en-US" sz="1500" dirty="0"/>
          </a:p>
        </p:txBody>
      </p:sp>
      <p:sp>
        <p:nvSpPr>
          <p:cNvPr id="18" name="Shape 16"/>
          <p:cNvSpPr/>
          <p:nvPr/>
        </p:nvSpPr>
        <p:spPr>
          <a:xfrm>
            <a:off x="7562850" y="6263402"/>
            <a:ext cx="442793" cy="442793"/>
          </a:xfrm>
          <a:prstGeom prst="roundRect">
            <a:avLst>
              <a:gd name="adj" fmla="val 6668"/>
            </a:avLst>
          </a:prstGeom>
          <a:solidFill>
            <a:srgbClr val="F2EEEE"/>
          </a:solidFill>
          <a:ln/>
        </p:spPr>
        <p:txBody>
          <a:bodyPr/>
          <a:lstStyle/>
          <a:p>
            <a:endParaRPr lang="en-US"/>
          </a:p>
        </p:txBody>
      </p:sp>
      <p:sp>
        <p:nvSpPr>
          <p:cNvPr id="19" name="Text 17"/>
          <p:cNvSpPr/>
          <p:nvPr/>
        </p:nvSpPr>
        <p:spPr>
          <a:xfrm>
            <a:off x="7636609" y="6300252"/>
            <a:ext cx="295156" cy="368975"/>
          </a:xfrm>
          <a:prstGeom prst="rect">
            <a:avLst/>
          </a:prstGeom>
          <a:noFill/>
          <a:ln/>
        </p:spPr>
        <p:txBody>
          <a:bodyPr wrap="none" lIns="0" tIns="0" rIns="0" bIns="0" rtlCol="0" anchor="t"/>
          <a:lstStyle/>
          <a:p>
            <a:pPr marL="0" indent="0" algn="ctr">
              <a:lnSpc>
                <a:spcPts val="2300"/>
              </a:lnSpc>
              <a:buNone/>
            </a:pPr>
            <a:r>
              <a:rPr lang="en-US" sz="2300" dirty="0">
                <a:solidFill>
                  <a:srgbClr val="4C4C4D"/>
                </a:solidFill>
                <a:latin typeface="Crimson Pro Semi Bold" pitchFamily="34" charset="0"/>
                <a:ea typeface="Crimson Pro Semi Bold" pitchFamily="34" charset="-122"/>
                <a:cs typeface="Crimson Pro Semi Bold" pitchFamily="34" charset="-120"/>
              </a:rPr>
              <a:t>4</a:t>
            </a:r>
            <a:endParaRPr lang="en-US" sz="2300" dirty="0"/>
          </a:p>
        </p:txBody>
      </p:sp>
      <p:sp>
        <p:nvSpPr>
          <p:cNvPr id="20" name="Text 18"/>
          <p:cNvSpPr/>
          <p:nvPr/>
        </p:nvSpPr>
        <p:spPr>
          <a:xfrm>
            <a:off x="8202454" y="6331029"/>
            <a:ext cx="2483406" cy="307538"/>
          </a:xfrm>
          <a:prstGeom prst="rect">
            <a:avLst/>
          </a:prstGeom>
          <a:noFill/>
          <a:ln/>
        </p:spPr>
        <p:txBody>
          <a:bodyPr wrap="none" lIns="0" tIns="0" rIns="0" bIns="0" rtlCol="0" anchor="t"/>
          <a:lstStyle/>
          <a:p>
            <a:pPr marL="0" indent="0" algn="l">
              <a:lnSpc>
                <a:spcPts val="2400"/>
              </a:lnSpc>
              <a:buNone/>
            </a:pPr>
            <a:r>
              <a:rPr lang="en-US" sz="1900" dirty="0">
                <a:solidFill>
                  <a:srgbClr val="4C4C4D"/>
                </a:solidFill>
                <a:latin typeface="Crimson Pro Semi Bold" pitchFamily="34" charset="0"/>
                <a:ea typeface="Crimson Pro Semi Bold" pitchFamily="34" charset="-122"/>
                <a:cs typeface="Crimson Pro Semi Bold" pitchFamily="34" charset="-120"/>
              </a:rPr>
              <a:t>Configuration Oversight</a:t>
            </a:r>
            <a:endParaRPr lang="en-US" sz="1900" dirty="0"/>
          </a:p>
        </p:txBody>
      </p:sp>
      <p:sp>
        <p:nvSpPr>
          <p:cNvPr id="21" name="Text 19"/>
          <p:cNvSpPr/>
          <p:nvPr/>
        </p:nvSpPr>
        <p:spPr>
          <a:xfrm>
            <a:off x="8202454" y="6835378"/>
            <a:ext cx="5648325" cy="629603"/>
          </a:xfrm>
          <a:prstGeom prst="rect">
            <a:avLst/>
          </a:prstGeom>
          <a:noFill/>
          <a:ln/>
        </p:spPr>
        <p:txBody>
          <a:bodyPr wrap="square" lIns="0" tIns="0" rIns="0" bIns="0" rtlCol="0" anchor="t"/>
          <a:lstStyle/>
          <a:p>
            <a:pPr marL="0" indent="0" algn="l">
              <a:lnSpc>
                <a:spcPts val="2450"/>
              </a:lnSpc>
              <a:buNone/>
            </a:pPr>
            <a:r>
              <a:rPr lang="en-US" sz="1500" dirty="0">
                <a:solidFill>
                  <a:srgbClr val="4C4C4D"/>
                </a:solidFill>
                <a:latin typeface="Heebo" pitchFamily="34" charset="0"/>
                <a:ea typeface="Heebo" pitchFamily="34" charset="-122"/>
                <a:cs typeface="Heebo" pitchFamily="34" charset="-120"/>
              </a:rPr>
              <a:t>Approaches to managing tenant builds and environment planning</a:t>
            </a: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043821"/>
            <a:ext cx="5046107" cy="496133"/>
          </a:xfrm>
          <a:prstGeom prst="rect">
            <a:avLst/>
          </a:prstGeom>
          <a:noFill/>
          <a:ln/>
        </p:spPr>
        <p:txBody>
          <a:bodyPr wrap="none" lIns="0" tIns="0" rIns="0" bIns="0" rtlCol="0" anchor="t"/>
          <a:lstStyle/>
          <a:p>
            <a:pPr marL="0" indent="0" algn="l">
              <a:lnSpc>
                <a:spcPts val="3900"/>
              </a:lnSpc>
              <a:buNone/>
            </a:pPr>
            <a:r>
              <a:rPr lang="en-US" sz="3100" dirty="0">
                <a:solidFill>
                  <a:srgbClr val="152D47"/>
                </a:solidFill>
                <a:latin typeface="Crimson Pro Semi Bold" pitchFamily="34" charset="0"/>
                <a:ea typeface="Crimson Pro Semi Bold" pitchFamily="34" charset="-122"/>
                <a:cs typeface="Crimson Pro Semi Bold" pitchFamily="34" charset="-120"/>
              </a:rPr>
              <a:t>Certification Process Overview</a:t>
            </a:r>
            <a:endParaRPr lang="en-US" sz="3100" dirty="0"/>
          </a:p>
        </p:txBody>
      </p:sp>
      <p:sp>
        <p:nvSpPr>
          <p:cNvPr id="3" name="Shape 1"/>
          <p:cNvSpPr/>
          <p:nvPr/>
        </p:nvSpPr>
        <p:spPr>
          <a:xfrm>
            <a:off x="793790" y="1936790"/>
            <a:ext cx="6422231" cy="2096095"/>
          </a:xfrm>
          <a:prstGeom prst="roundRect">
            <a:avLst>
              <a:gd name="adj" fmla="val 1420"/>
            </a:avLst>
          </a:prstGeom>
          <a:solidFill>
            <a:srgbClr val="F2EEEE"/>
          </a:solidFill>
          <a:ln/>
        </p:spPr>
        <p:txBody>
          <a:bodyPr/>
          <a:lstStyle/>
          <a:p>
            <a:endParaRPr lang="en-US"/>
          </a:p>
        </p:txBody>
      </p:sp>
      <p:sp>
        <p:nvSpPr>
          <p:cNvPr id="4" name="Text 2"/>
          <p:cNvSpPr/>
          <p:nvPr/>
        </p:nvSpPr>
        <p:spPr>
          <a:xfrm>
            <a:off x="992148" y="2135148"/>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Enrollment</a:t>
            </a:r>
            <a:endParaRPr lang="en-US" sz="1950" dirty="0"/>
          </a:p>
        </p:txBody>
      </p:sp>
      <p:sp>
        <p:nvSpPr>
          <p:cNvPr id="5" name="Text 3"/>
          <p:cNvSpPr/>
          <p:nvPr/>
        </p:nvSpPr>
        <p:spPr>
          <a:xfrm>
            <a:off x="992148" y="2564368"/>
            <a:ext cx="6025515" cy="127015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Candidates must be sponsored by Workday or an authorized partner organization to begin the certification process. This typically requires internal approval and registration through Workday's learning portal.</a:t>
            </a:r>
            <a:endParaRPr lang="en-US" sz="1550" dirty="0"/>
          </a:p>
        </p:txBody>
      </p:sp>
      <p:sp>
        <p:nvSpPr>
          <p:cNvPr id="6" name="Shape 4"/>
          <p:cNvSpPr/>
          <p:nvPr/>
        </p:nvSpPr>
        <p:spPr>
          <a:xfrm>
            <a:off x="7414379" y="1936790"/>
            <a:ext cx="6422231" cy="2096095"/>
          </a:xfrm>
          <a:prstGeom prst="roundRect">
            <a:avLst>
              <a:gd name="adj" fmla="val 1420"/>
            </a:avLst>
          </a:prstGeom>
          <a:solidFill>
            <a:srgbClr val="F2EEEE"/>
          </a:solidFill>
          <a:ln/>
        </p:spPr>
        <p:txBody>
          <a:bodyPr/>
          <a:lstStyle/>
          <a:p>
            <a:endParaRPr lang="en-US"/>
          </a:p>
        </p:txBody>
      </p:sp>
      <p:sp>
        <p:nvSpPr>
          <p:cNvPr id="7" name="Text 5"/>
          <p:cNvSpPr/>
          <p:nvPr/>
        </p:nvSpPr>
        <p:spPr>
          <a:xfrm>
            <a:off x="7612737" y="2135148"/>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Training Program</a:t>
            </a:r>
            <a:endParaRPr lang="en-US" sz="1950" dirty="0"/>
          </a:p>
        </p:txBody>
      </p:sp>
      <p:sp>
        <p:nvSpPr>
          <p:cNvPr id="8" name="Text 6"/>
          <p:cNvSpPr/>
          <p:nvPr/>
        </p:nvSpPr>
        <p:spPr>
          <a:xfrm>
            <a:off x="7612737" y="2564368"/>
            <a:ext cx="6025515" cy="127015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Participants engage in multi-day training sessions that include interactive workshops, case studies, and hands-on exercises. These sessions cover all aspects of the Workday implementation methodology.</a:t>
            </a:r>
            <a:endParaRPr lang="en-US" sz="1550" dirty="0"/>
          </a:p>
        </p:txBody>
      </p:sp>
      <p:sp>
        <p:nvSpPr>
          <p:cNvPr id="9" name="Shape 7"/>
          <p:cNvSpPr/>
          <p:nvPr/>
        </p:nvSpPr>
        <p:spPr>
          <a:xfrm>
            <a:off x="793790" y="4231243"/>
            <a:ext cx="6422231" cy="2096095"/>
          </a:xfrm>
          <a:prstGeom prst="roundRect">
            <a:avLst>
              <a:gd name="adj" fmla="val 1420"/>
            </a:avLst>
          </a:prstGeom>
          <a:solidFill>
            <a:srgbClr val="F2EEEE"/>
          </a:solidFill>
          <a:ln/>
        </p:spPr>
        <p:txBody>
          <a:bodyPr/>
          <a:lstStyle/>
          <a:p>
            <a:endParaRPr lang="en-US"/>
          </a:p>
        </p:txBody>
      </p:sp>
      <p:sp>
        <p:nvSpPr>
          <p:cNvPr id="10" name="Text 8"/>
          <p:cNvSpPr/>
          <p:nvPr/>
        </p:nvSpPr>
        <p:spPr>
          <a:xfrm>
            <a:off x="992148" y="4429601"/>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Knowledge Assessment</a:t>
            </a:r>
            <a:endParaRPr lang="en-US" sz="1950" dirty="0"/>
          </a:p>
        </p:txBody>
      </p:sp>
      <p:sp>
        <p:nvSpPr>
          <p:cNvPr id="11" name="Text 9"/>
          <p:cNvSpPr/>
          <p:nvPr/>
        </p:nvSpPr>
        <p:spPr>
          <a:xfrm>
            <a:off x="992148" y="4858822"/>
            <a:ext cx="6025515" cy="127015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Candidates must pass comprehensive evaluations that test theoretical knowledge and practical application. This includes scenario-based assessments and role-play exercises that simulate real project challenges.</a:t>
            </a:r>
            <a:endParaRPr lang="en-US" sz="1550" dirty="0"/>
          </a:p>
        </p:txBody>
      </p:sp>
      <p:sp>
        <p:nvSpPr>
          <p:cNvPr id="12" name="Shape 10"/>
          <p:cNvSpPr/>
          <p:nvPr/>
        </p:nvSpPr>
        <p:spPr>
          <a:xfrm>
            <a:off x="7414379" y="4231243"/>
            <a:ext cx="6422231" cy="2096095"/>
          </a:xfrm>
          <a:prstGeom prst="roundRect">
            <a:avLst>
              <a:gd name="adj" fmla="val 1420"/>
            </a:avLst>
          </a:prstGeom>
          <a:solidFill>
            <a:srgbClr val="F2EEEE"/>
          </a:solidFill>
          <a:ln/>
        </p:spPr>
        <p:txBody>
          <a:bodyPr/>
          <a:lstStyle/>
          <a:p>
            <a:endParaRPr lang="en-US"/>
          </a:p>
        </p:txBody>
      </p:sp>
      <p:sp>
        <p:nvSpPr>
          <p:cNvPr id="13" name="Text 11"/>
          <p:cNvSpPr/>
          <p:nvPr/>
        </p:nvSpPr>
        <p:spPr>
          <a:xfrm>
            <a:off x="7612737" y="4429601"/>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Ongoing Access</a:t>
            </a:r>
            <a:endParaRPr lang="en-US" sz="1950" dirty="0"/>
          </a:p>
        </p:txBody>
      </p:sp>
      <p:sp>
        <p:nvSpPr>
          <p:cNvPr id="14" name="Text 12"/>
          <p:cNvSpPr/>
          <p:nvPr/>
        </p:nvSpPr>
        <p:spPr>
          <a:xfrm>
            <a:off x="7612737" y="4858822"/>
            <a:ext cx="6025515" cy="95261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Certified project managers receive continued access to Workday Community resources, updated methodologies, and best practices to maintain their expertise as the platform evolves.</a:t>
            </a:r>
            <a:endParaRPr lang="en-US" sz="1550" dirty="0"/>
          </a:p>
        </p:txBody>
      </p:sp>
      <p:sp>
        <p:nvSpPr>
          <p:cNvPr id="15" name="Text 13"/>
          <p:cNvSpPr/>
          <p:nvPr/>
        </p:nvSpPr>
        <p:spPr>
          <a:xfrm>
            <a:off x="793790" y="6550581"/>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The certification process is rigorous and designed to ensure that only qualified professionals can lead Workday implementations. Participants typically spend 3-5 days in formal training before completing their assessments.</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1258253"/>
            <a:ext cx="7608213" cy="620078"/>
          </a:xfrm>
          <a:prstGeom prst="rect">
            <a:avLst/>
          </a:prstGeom>
          <a:noFill/>
          <a:ln/>
        </p:spPr>
        <p:txBody>
          <a:bodyPr wrap="none" lIns="0" tIns="0" rIns="0" bIns="0" rtlCol="0" anchor="t"/>
          <a:lstStyle/>
          <a:p>
            <a:pPr marL="0" indent="0" algn="l">
              <a:lnSpc>
                <a:spcPts val="4850"/>
              </a:lnSpc>
              <a:buNone/>
            </a:pPr>
            <a:r>
              <a:rPr lang="en-US" sz="3900" dirty="0">
                <a:solidFill>
                  <a:srgbClr val="152D47"/>
                </a:solidFill>
                <a:latin typeface="Crimson Pro Semi Bold" pitchFamily="34" charset="0"/>
                <a:ea typeface="Crimson Pro Semi Bold" pitchFamily="34" charset="-122"/>
                <a:cs typeface="Crimson Pro Semi Bold" pitchFamily="34" charset="-120"/>
              </a:rPr>
              <a:t>Ideal Candidates for the Certification</a:t>
            </a:r>
            <a:endParaRPr lang="en-US" sz="3900" dirty="0"/>
          </a:p>
        </p:txBody>
      </p:sp>
      <p:sp>
        <p:nvSpPr>
          <p:cNvPr id="4" name="Text 1"/>
          <p:cNvSpPr/>
          <p:nvPr/>
        </p:nvSpPr>
        <p:spPr>
          <a:xfrm>
            <a:off x="4451390" y="2175986"/>
            <a:ext cx="9385221" cy="63507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The Workday Project Manager Certification is particularly valuable for professionals who already have project management experience and are looking to specialize in Workday implementations.</a:t>
            </a:r>
            <a:endParaRPr lang="en-US" sz="1550" dirty="0"/>
          </a:p>
        </p:txBody>
      </p:sp>
      <p:pic>
        <p:nvPicPr>
          <p:cNvPr id="5" name="Image 1" descr="preencoded.png"/>
          <p:cNvPicPr>
            <a:picLocks noChangeAspect="1"/>
          </p:cNvPicPr>
          <p:nvPr/>
        </p:nvPicPr>
        <p:blipFill>
          <a:blip r:embed="rId4"/>
          <a:stretch>
            <a:fillRect/>
          </a:stretch>
        </p:blipFill>
        <p:spPr>
          <a:xfrm>
            <a:off x="4451390" y="3034308"/>
            <a:ext cx="496133" cy="496133"/>
          </a:xfrm>
          <a:prstGeom prst="rect">
            <a:avLst/>
          </a:prstGeom>
        </p:spPr>
      </p:pic>
      <p:sp>
        <p:nvSpPr>
          <p:cNvPr id="6" name="Text 2"/>
          <p:cNvSpPr/>
          <p:nvPr/>
        </p:nvSpPr>
        <p:spPr>
          <a:xfrm>
            <a:off x="4451390" y="3778448"/>
            <a:ext cx="2606040"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Implementation Partners</a:t>
            </a:r>
            <a:endParaRPr lang="en-US" sz="1950" dirty="0"/>
          </a:p>
        </p:txBody>
      </p:sp>
      <p:sp>
        <p:nvSpPr>
          <p:cNvPr id="7" name="Text 3"/>
          <p:cNvSpPr/>
          <p:nvPr/>
        </p:nvSpPr>
        <p:spPr>
          <a:xfrm>
            <a:off x="4451390" y="4207669"/>
            <a:ext cx="2962989" cy="1587698"/>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Project managers working for consulting firms like Deloitte, Accenture, and Collaborative Solutions who need to demonstrate expertise to clients</a:t>
            </a:r>
            <a:endParaRPr lang="en-US" sz="1550" dirty="0"/>
          </a:p>
        </p:txBody>
      </p:sp>
      <p:pic>
        <p:nvPicPr>
          <p:cNvPr id="8" name="Image 2" descr="preencoded.png"/>
          <p:cNvPicPr>
            <a:picLocks noChangeAspect="1"/>
          </p:cNvPicPr>
          <p:nvPr/>
        </p:nvPicPr>
        <p:blipFill>
          <a:blip r:embed="rId5"/>
          <a:stretch>
            <a:fillRect/>
          </a:stretch>
        </p:blipFill>
        <p:spPr>
          <a:xfrm>
            <a:off x="7662386" y="3034308"/>
            <a:ext cx="496133" cy="496133"/>
          </a:xfrm>
          <a:prstGeom prst="rect">
            <a:avLst/>
          </a:prstGeom>
        </p:spPr>
      </p:pic>
      <p:sp>
        <p:nvSpPr>
          <p:cNvPr id="9" name="Text 4"/>
          <p:cNvSpPr/>
          <p:nvPr/>
        </p:nvSpPr>
        <p:spPr>
          <a:xfrm>
            <a:off x="7662386" y="3778448"/>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Internal PMs</a:t>
            </a:r>
            <a:endParaRPr lang="en-US" sz="1950" dirty="0"/>
          </a:p>
        </p:txBody>
      </p:sp>
      <p:sp>
        <p:nvSpPr>
          <p:cNvPr id="10" name="Text 5"/>
          <p:cNvSpPr/>
          <p:nvPr/>
        </p:nvSpPr>
        <p:spPr>
          <a:xfrm>
            <a:off x="7662386" y="4207669"/>
            <a:ext cx="2963108" cy="127015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Corporate project managers at organizations implementing Workday who will oversee the transition from legacy systems</a:t>
            </a:r>
            <a:endParaRPr lang="en-US" sz="1550" dirty="0"/>
          </a:p>
        </p:txBody>
      </p:sp>
      <p:pic>
        <p:nvPicPr>
          <p:cNvPr id="11" name="Image 3" descr="preencoded.png"/>
          <p:cNvPicPr>
            <a:picLocks noChangeAspect="1"/>
          </p:cNvPicPr>
          <p:nvPr/>
        </p:nvPicPr>
        <p:blipFill>
          <a:blip r:embed="rId6"/>
          <a:stretch>
            <a:fillRect/>
          </a:stretch>
        </p:blipFill>
        <p:spPr>
          <a:xfrm>
            <a:off x="10873502" y="3034308"/>
            <a:ext cx="496133" cy="496133"/>
          </a:xfrm>
          <a:prstGeom prst="rect">
            <a:avLst/>
          </a:prstGeom>
        </p:spPr>
      </p:pic>
      <p:sp>
        <p:nvSpPr>
          <p:cNvPr id="12" name="Text 6"/>
          <p:cNvSpPr/>
          <p:nvPr/>
        </p:nvSpPr>
        <p:spPr>
          <a:xfrm>
            <a:off x="10873502" y="3778448"/>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Certified PMs</a:t>
            </a:r>
            <a:endParaRPr lang="en-US" sz="1950" dirty="0"/>
          </a:p>
        </p:txBody>
      </p:sp>
      <p:sp>
        <p:nvSpPr>
          <p:cNvPr id="13" name="Text 7"/>
          <p:cNvSpPr/>
          <p:nvPr/>
        </p:nvSpPr>
        <p:spPr>
          <a:xfrm>
            <a:off x="10873502" y="4207669"/>
            <a:ext cx="2962989" cy="127015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Professionals with PMP®, PMI-ACP®, or SAFe® certifications seeking to specialize in enterprise cloud implementations</a:t>
            </a:r>
            <a:endParaRPr lang="en-US" sz="1550" dirty="0"/>
          </a:p>
        </p:txBody>
      </p:sp>
      <p:sp>
        <p:nvSpPr>
          <p:cNvPr id="14" name="Text 8"/>
          <p:cNvSpPr/>
          <p:nvPr/>
        </p:nvSpPr>
        <p:spPr>
          <a:xfrm>
            <a:off x="4451390" y="6018609"/>
            <a:ext cx="9385221" cy="95261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Ideal candidates typically have 3+ years of project management experience, particularly in SaaS implementations, change management, and stakeholder leadership. Familiarity with HR and financial business processes is also highly beneficial.</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568643"/>
            <a:ext cx="5613916" cy="496133"/>
          </a:xfrm>
          <a:prstGeom prst="rect">
            <a:avLst/>
          </a:prstGeom>
          <a:noFill/>
          <a:ln/>
        </p:spPr>
        <p:txBody>
          <a:bodyPr wrap="none" lIns="0" tIns="0" rIns="0" bIns="0" rtlCol="0" anchor="t"/>
          <a:lstStyle/>
          <a:p>
            <a:pPr marL="0" indent="0" algn="l">
              <a:lnSpc>
                <a:spcPts val="3900"/>
              </a:lnSpc>
              <a:buNone/>
            </a:pPr>
            <a:r>
              <a:rPr lang="en-US" sz="3100" dirty="0">
                <a:solidFill>
                  <a:srgbClr val="152D47"/>
                </a:solidFill>
                <a:latin typeface="Crimson Pro Semi Bold" pitchFamily="34" charset="0"/>
                <a:ea typeface="Crimson Pro Semi Bold" pitchFamily="34" charset="-122"/>
                <a:cs typeface="Crimson Pro Semi Bold" pitchFamily="34" charset="-120"/>
              </a:rPr>
              <a:t>Implementation Modules Covered</a:t>
            </a:r>
            <a:endParaRPr lang="en-US" sz="3100" dirty="0"/>
          </a:p>
        </p:txBody>
      </p:sp>
      <p:sp>
        <p:nvSpPr>
          <p:cNvPr id="3" name="Text 1"/>
          <p:cNvSpPr/>
          <p:nvPr/>
        </p:nvSpPr>
        <p:spPr>
          <a:xfrm>
            <a:off x="793790" y="1461611"/>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The certification prepares project managers to lead implementations across Workday's comprehensive suite of applications. Each module presents unique challenges and requirements that certified PMs must understand.</a:t>
            </a:r>
            <a:endParaRPr lang="en-US" sz="1550" dirty="0"/>
          </a:p>
        </p:txBody>
      </p:sp>
      <p:pic>
        <p:nvPicPr>
          <p:cNvPr id="4" name="Image 0" descr="preencoded.png"/>
          <p:cNvPicPr>
            <a:picLocks noChangeAspect="1"/>
          </p:cNvPicPr>
          <p:nvPr/>
        </p:nvPicPr>
        <p:blipFill>
          <a:blip r:embed="rId3"/>
          <a:stretch>
            <a:fillRect/>
          </a:stretch>
        </p:blipFill>
        <p:spPr>
          <a:xfrm>
            <a:off x="793790" y="2319933"/>
            <a:ext cx="4182189" cy="2584728"/>
          </a:xfrm>
          <a:prstGeom prst="rect">
            <a:avLst/>
          </a:prstGeom>
        </p:spPr>
      </p:pic>
      <p:sp>
        <p:nvSpPr>
          <p:cNvPr id="5" name="Text 2"/>
          <p:cNvSpPr/>
          <p:nvPr/>
        </p:nvSpPr>
        <p:spPr>
          <a:xfrm>
            <a:off x="793790" y="5103019"/>
            <a:ext cx="2970371"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Human Capital Management</a:t>
            </a:r>
            <a:endParaRPr lang="en-US" sz="1950" dirty="0"/>
          </a:p>
        </p:txBody>
      </p:sp>
      <p:sp>
        <p:nvSpPr>
          <p:cNvPr id="6" name="Text 3"/>
          <p:cNvSpPr/>
          <p:nvPr/>
        </p:nvSpPr>
        <p:spPr>
          <a:xfrm>
            <a:off x="793790" y="5532239"/>
            <a:ext cx="4182189" cy="127015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Core HR, talent management, recruiting, and employee self-service implementations requiring deep understanding of organizational structures and workforce processes</a:t>
            </a:r>
            <a:endParaRPr lang="en-US" sz="1550" dirty="0"/>
          </a:p>
        </p:txBody>
      </p:sp>
      <p:pic>
        <p:nvPicPr>
          <p:cNvPr id="7" name="Image 1" descr="preencoded.png"/>
          <p:cNvPicPr>
            <a:picLocks noChangeAspect="1"/>
          </p:cNvPicPr>
          <p:nvPr/>
        </p:nvPicPr>
        <p:blipFill>
          <a:blip r:embed="rId4"/>
          <a:stretch>
            <a:fillRect/>
          </a:stretch>
        </p:blipFill>
        <p:spPr>
          <a:xfrm>
            <a:off x="5223986" y="2319933"/>
            <a:ext cx="4182308" cy="2584847"/>
          </a:xfrm>
          <a:prstGeom prst="rect">
            <a:avLst/>
          </a:prstGeom>
        </p:spPr>
      </p:pic>
      <p:sp>
        <p:nvSpPr>
          <p:cNvPr id="8" name="Text 4"/>
          <p:cNvSpPr/>
          <p:nvPr/>
        </p:nvSpPr>
        <p:spPr>
          <a:xfrm>
            <a:off x="5223986" y="5103138"/>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Financial Management</a:t>
            </a:r>
            <a:endParaRPr lang="en-US" sz="1950" dirty="0"/>
          </a:p>
        </p:txBody>
      </p:sp>
      <p:sp>
        <p:nvSpPr>
          <p:cNvPr id="9" name="Text 5"/>
          <p:cNvSpPr/>
          <p:nvPr/>
        </p:nvSpPr>
        <p:spPr>
          <a:xfrm>
            <a:off x="5223986" y="5532358"/>
            <a:ext cx="4182308" cy="127015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General ledger, accounts payable/receivable, assets, and procurement implementations requiring knowledge of accounting principles and financial reporting</a:t>
            </a:r>
            <a:endParaRPr lang="en-US" sz="1550" dirty="0"/>
          </a:p>
        </p:txBody>
      </p:sp>
      <p:pic>
        <p:nvPicPr>
          <p:cNvPr id="10" name="Image 2" descr="preencoded.png"/>
          <p:cNvPicPr>
            <a:picLocks noChangeAspect="1"/>
          </p:cNvPicPr>
          <p:nvPr/>
        </p:nvPicPr>
        <p:blipFill>
          <a:blip r:embed="rId5"/>
          <a:stretch>
            <a:fillRect/>
          </a:stretch>
        </p:blipFill>
        <p:spPr>
          <a:xfrm>
            <a:off x="9654302" y="2319933"/>
            <a:ext cx="4182308" cy="2584847"/>
          </a:xfrm>
          <a:prstGeom prst="rect">
            <a:avLst/>
          </a:prstGeom>
        </p:spPr>
      </p:pic>
      <p:sp>
        <p:nvSpPr>
          <p:cNvPr id="11" name="Text 6"/>
          <p:cNvSpPr/>
          <p:nvPr/>
        </p:nvSpPr>
        <p:spPr>
          <a:xfrm>
            <a:off x="9654302" y="5103138"/>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Payroll</a:t>
            </a:r>
            <a:endParaRPr lang="en-US" sz="1950" dirty="0"/>
          </a:p>
        </p:txBody>
      </p:sp>
      <p:sp>
        <p:nvSpPr>
          <p:cNvPr id="12" name="Text 7"/>
          <p:cNvSpPr/>
          <p:nvPr/>
        </p:nvSpPr>
        <p:spPr>
          <a:xfrm>
            <a:off x="9654302" y="5532358"/>
            <a:ext cx="4182308" cy="127015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Complex implementations involving tax calculations, deductions, and compliance with regional regulations that vary by country and jurisdiction</a:t>
            </a:r>
            <a:endParaRPr lang="en-US" sz="1550" dirty="0"/>
          </a:p>
        </p:txBody>
      </p:sp>
      <p:sp>
        <p:nvSpPr>
          <p:cNvPr id="13" name="Text 8"/>
          <p:cNvSpPr/>
          <p:nvPr/>
        </p:nvSpPr>
        <p:spPr>
          <a:xfrm>
            <a:off x="793790" y="7025759"/>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The certification also covers integrations between these modules and with third-party systems, ensuring project managers can orchestrate seamless data flows across the enterprise.</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108829"/>
            <a:ext cx="5558314" cy="620078"/>
          </a:xfrm>
          <a:prstGeom prst="rect">
            <a:avLst/>
          </a:prstGeom>
          <a:noFill/>
          <a:ln/>
        </p:spPr>
        <p:txBody>
          <a:bodyPr wrap="none" lIns="0" tIns="0" rIns="0" bIns="0" rtlCol="0" anchor="t"/>
          <a:lstStyle/>
          <a:p>
            <a:pPr marL="0" indent="0" algn="l">
              <a:lnSpc>
                <a:spcPts val="4850"/>
              </a:lnSpc>
              <a:buNone/>
            </a:pPr>
            <a:r>
              <a:rPr lang="en-US" sz="3900" dirty="0">
                <a:solidFill>
                  <a:srgbClr val="152D47"/>
                </a:solidFill>
                <a:latin typeface="Crimson Pro Semi Bold" pitchFamily="34" charset="0"/>
                <a:ea typeface="Crimson Pro Semi Bold" pitchFamily="34" charset="-122"/>
                <a:cs typeface="Crimson Pro Semi Bold" pitchFamily="34" charset="-120"/>
              </a:rPr>
              <a:t>Career Impact and Benefits</a:t>
            </a:r>
            <a:endParaRPr lang="en-US" sz="3900" dirty="0"/>
          </a:p>
        </p:txBody>
      </p:sp>
      <p:pic>
        <p:nvPicPr>
          <p:cNvPr id="3" name="Image 0" descr="preencoded.png"/>
          <p:cNvPicPr>
            <a:picLocks noChangeAspect="1"/>
          </p:cNvPicPr>
          <p:nvPr/>
        </p:nvPicPr>
        <p:blipFill>
          <a:blip r:embed="rId3"/>
          <a:stretch>
            <a:fillRect/>
          </a:stretch>
        </p:blipFill>
        <p:spPr>
          <a:xfrm>
            <a:off x="793790" y="2249805"/>
            <a:ext cx="6279356" cy="3516392"/>
          </a:xfrm>
          <a:prstGeom prst="rect">
            <a:avLst/>
          </a:prstGeom>
        </p:spPr>
      </p:pic>
      <p:sp>
        <p:nvSpPr>
          <p:cNvPr id="4" name="Text 1"/>
          <p:cNvSpPr/>
          <p:nvPr/>
        </p:nvSpPr>
        <p:spPr>
          <a:xfrm>
            <a:off x="793790" y="5989439"/>
            <a:ext cx="6279356" cy="95261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Workday-certified project managers typically command higher salaries than their non-certified counterparts, with opportunities for advancement to senior roles.</a:t>
            </a:r>
            <a:endParaRPr lang="en-US" sz="1550" dirty="0"/>
          </a:p>
        </p:txBody>
      </p:sp>
      <p:sp>
        <p:nvSpPr>
          <p:cNvPr id="5" name="Text 2"/>
          <p:cNvSpPr/>
          <p:nvPr/>
        </p:nvSpPr>
        <p:spPr>
          <a:xfrm>
            <a:off x="7564874" y="2224921"/>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152D47"/>
                </a:solidFill>
                <a:latin typeface="Crimson Pro Semi Bold" pitchFamily="34" charset="0"/>
                <a:ea typeface="Crimson Pro Semi Bold" pitchFamily="34" charset="-122"/>
                <a:cs typeface="Crimson Pro Semi Bold" pitchFamily="34" charset="-120"/>
              </a:rPr>
              <a:t>Key Career Benefits</a:t>
            </a:r>
            <a:endParaRPr lang="en-US" sz="1950" dirty="0"/>
          </a:p>
        </p:txBody>
      </p:sp>
      <p:sp>
        <p:nvSpPr>
          <p:cNvPr id="6" name="Text 3"/>
          <p:cNvSpPr/>
          <p:nvPr/>
        </p:nvSpPr>
        <p:spPr>
          <a:xfrm>
            <a:off x="7564874" y="2733437"/>
            <a:ext cx="6279356" cy="635079"/>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4C4C4D"/>
                </a:solidFill>
                <a:latin typeface="Heebo" pitchFamily="34" charset="0"/>
                <a:ea typeface="Heebo" pitchFamily="34" charset="-122"/>
                <a:cs typeface="Heebo" pitchFamily="34" charset="-120"/>
              </a:rPr>
              <a:t>Positions you as a qualified leader for enterprise Workday initiatives</a:t>
            </a:r>
            <a:endParaRPr lang="en-US" sz="1550" dirty="0"/>
          </a:p>
        </p:txBody>
      </p:sp>
      <p:sp>
        <p:nvSpPr>
          <p:cNvPr id="7" name="Text 4"/>
          <p:cNvSpPr/>
          <p:nvPr/>
        </p:nvSpPr>
        <p:spPr>
          <a:xfrm>
            <a:off x="7564874" y="3437930"/>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C4C4D"/>
                </a:solidFill>
                <a:latin typeface="Heebo" pitchFamily="34" charset="0"/>
                <a:ea typeface="Heebo" pitchFamily="34" charset="-122"/>
                <a:cs typeface="Heebo" pitchFamily="34" charset="-120"/>
              </a:rPr>
              <a:t>Increases credibility with HRIS, Finance, and IT stakeholders</a:t>
            </a:r>
            <a:endParaRPr lang="en-US" sz="1550" dirty="0"/>
          </a:p>
        </p:txBody>
      </p:sp>
      <p:sp>
        <p:nvSpPr>
          <p:cNvPr id="8" name="Text 5"/>
          <p:cNvSpPr/>
          <p:nvPr/>
        </p:nvSpPr>
        <p:spPr>
          <a:xfrm>
            <a:off x="7564874" y="3824883"/>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C4C4D"/>
                </a:solidFill>
                <a:latin typeface="Heebo" pitchFamily="34" charset="0"/>
                <a:ea typeface="Heebo" pitchFamily="34" charset="-122"/>
                <a:cs typeface="Heebo" pitchFamily="34" charset="-120"/>
              </a:rPr>
              <a:t>Opens opportunities to work with global clients and partners</a:t>
            </a:r>
            <a:endParaRPr lang="en-US" sz="1550" dirty="0"/>
          </a:p>
        </p:txBody>
      </p:sp>
      <p:sp>
        <p:nvSpPr>
          <p:cNvPr id="9" name="Text 6"/>
          <p:cNvSpPr/>
          <p:nvPr/>
        </p:nvSpPr>
        <p:spPr>
          <a:xfrm>
            <a:off x="7564874" y="4211836"/>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C4C4D"/>
                </a:solidFill>
                <a:latin typeface="Heebo" pitchFamily="34" charset="0"/>
                <a:ea typeface="Heebo" pitchFamily="34" charset="-122"/>
                <a:cs typeface="Heebo" pitchFamily="34" charset="-120"/>
              </a:rPr>
              <a:t>Strengthens your ability to navigate complex transformations</a:t>
            </a:r>
            <a:endParaRPr lang="en-US" sz="1550" dirty="0"/>
          </a:p>
        </p:txBody>
      </p:sp>
      <p:sp>
        <p:nvSpPr>
          <p:cNvPr id="10" name="Text 7"/>
          <p:cNvSpPr/>
          <p:nvPr/>
        </p:nvSpPr>
        <p:spPr>
          <a:xfrm>
            <a:off x="7564874" y="4598789"/>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C4C4D"/>
                </a:solidFill>
                <a:latin typeface="Heebo" pitchFamily="34" charset="0"/>
                <a:ea typeface="Heebo" pitchFamily="34" charset="-122"/>
                <a:cs typeface="Heebo" pitchFamily="34" charset="-120"/>
              </a:rPr>
              <a:t>Provides access to an exclusive network of Workday professionals</a:t>
            </a:r>
            <a:endParaRPr lang="en-US" sz="1550" dirty="0"/>
          </a:p>
        </p:txBody>
      </p:sp>
      <p:sp>
        <p:nvSpPr>
          <p:cNvPr id="11" name="Text 8"/>
          <p:cNvSpPr/>
          <p:nvPr/>
        </p:nvSpPr>
        <p:spPr>
          <a:xfrm>
            <a:off x="7564874" y="5094923"/>
            <a:ext cx="6279356" cy="95261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The certification also creates pathways to specialized roles in change management, integration architecture, and program governance within the Workday ecosystem.</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691515"/>
            <a:ext cx="6914912" cy="620078"/>
          </a:xfrm>
          <a:prstGeom prst="rect">
            <a:avLst/>
          </a:prstGeom>
          <a:noFill/>
          <a:ln/>
        </p:spPr>
        <p:txBody>
          <a:bodyPr wrap="none" lIns="0" tIns="0" rIns="0" bIns="0" rtlCol="0" anchor="t"/>
          <a:lstStyle/>
          <a:p>
            <a:pPr marL="0" indent="0" algn="l">
              <a:lnSpc>
                <a:spcPts val="4850"/>
              </a:lnSpc>
              <a:buNone/>
            </a:pPr>
            <a:r>
              <a:rPr lang="en-US" sz="3900" dirty="0">
                <a:solidFill>
                  <a:srgbClr val="152D47"/>
                </a:solidFill>
                <a:latin typeface="Crimson Pro Semi Bold" pitchFamily="34" charset="0"/>
                <a:ea typeface="Crimson Pro Semi Bold" pitchFamily="34" charset="-122"/>
                <a:cs typeface="Crimson Pro Semi Bold" pitchFamily="34" charset="-120"/>
              </a:rPr>
              <a:t>Real-World Application Scenarios</a:t>
            </a:r>
            <a:endParaRPr lang="en-US" sz="3900" dirty="0"/>
          </a:p>
        </p:txBody>
      </p:sp>
      <p:sp>
        <p:nvSpPr>
          <p:cNvPr id="3" name="Text 1"/>
          <p:cNvSpPr/>
          <p:nvPr/>
        </p:nvSpPr>
        <p:spPr>
          <a:xfrm>
            <a:off x="793790" y="1708428"/>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Certified Workday Project Managers lead some of the most complex enterprise transformations. Their expertise is applied across various scenarios that require both technical knowledge and strong leadership skills.</a:t>
            </a:r>
            <a:endParaRPr lang="en-US" sz="1550" dirty="0"/>
          </a:p>
        </p:txBody>
      </p:sp>
      <p:pic>
        <p:nvPicPr>
          <p:cNvPr id="4" name="Image 0" descr="preencoded.png"/>
          <p:cNvPicPr>
            <a:picLocks noChangeAspect="1"/>
          </p:cNvPicPr>
          <p:nvPr/>
        </p:nvPicPr>
        <p:blipFill>
          <a:blip r:embed="rId3"/>
          <a:stretch>
            <a:fillRect/>
          </a:stretch>
        </p:blipFill>
        <p:spPr>
          <a:xfrm>
            <a:off x="793790" y="2566749"/>
            <a:ext cx="496133" cy="496133"/>
          </a:xfrm>
          <a:prstGeom prst="rect">
            <a:avLst/>
          </a:prstGeom>
        </p:spPr>
      </p:pic>
      <p:sp>
        <p:nvSpPr>
          <p:cNvPr id="5" name="Text 2"/>
          <p:cNvSpPr/>
          <p:nvPr/>
        </p:nvSpPr>
        <p:spPr>
          <a:xfrm>
            <a:off x="793790" y="3310890"/>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Global HCM Rollout</a:t>
            </a:r>
            <a:endParaRPr lang="en-US" sz="1950" dirty="0"/>
          </a:p>
        </p:txBody>
      </p:sp>
      <p:sp>
        <p:nvSpPr>
          <p:cNvPr id="6" name="Text 3"/>
          <p:cNvSpPr/>
          <p:nvPr/>
        </p:nvSpPr>
        <p:spPr>
          <a:xfrm>
            <a:off x="793790" y="3740110"/>
            <a:ext cx="6397347" cy="63507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Leading multi-phase deployments across 40+ countries with diverse regulatory requirements and localization needs</a:t>
            </a:r>
            <a:endParaRPr lang="en-US" sz="1550" dirty="0"/>
          </a:p>
        </p:txBody>
      </p:sp>
      <p:pic>
        <p:nvPicPr>
          <p:cNvPr id="7" name="Image 1" descr="preencoded.png"/>
          <p:cNvPicPr>
            <a:picLocks noChangeAspect="1"/>
          </p:cNvPicPr>
          <p:nvPr/>
        </p:nvPicPr>
        <p:blipFill>
          <a:blip r:embed="rId4"/>
          <a:stretch>
            <a:fillRect/>
          </a:stretch>
        </p:blipFill>
        <p:spPr>
          <a:xfrm>
            <a:off x="7439144" y="2566749"/>
            <a:ext cx="496133" cy="496133"/>
          </a:xfrm>
          <a:prstGeom prst="rect">
            <a:avLst/>
          </a:prstGeom>
        </p:spPr>
      </p:pic>
      <p:sp>
        <p:nvSpPr>
          <p:cNvPr id="8" name="Text 4"/>
          <p:cNvSpPr/>
          <p:nvPr/>
        </p:nvSpPr>
        <p:spPr>
          <a:xfrm>
            <a:off x="7439144" y="3310890"/>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Data Migration</a:t>
            </a:r>
            <a:endParaRPr lang="en-US" sz="1950" dirty="0"/>
          </a:p>
        </p:txBody>
      </p:sp>
      <p:sp>
        <p:nvSpPr>
          <p:cNvPr id="9" name="Text 5"/>
          <p:cNvSpPr/>
          <p:nvPr/>
        </p:nvSpPr>
        <p:spPr>
          <a:xfrm>
            <a:off x="7439144" y="3740110"/>
            <a:ext cx="6397466" cy="63507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Orchestrating complex data conversion from legacy systems while ensuring data integrity and validation protocols</a:t>
            </a:r>
            <a:endParaRPr lang="en-US" sz="1550" dirty="0"/>
          </a:p>
        </p:txBody>
      </p:sp>
      <p:pic>
        <p:nvPicPr>
          <p:cNvPr id="10" name="Image 2" descr="preencoded.png"/>
          <p:cNvPicPr>
            <a:picLocks noChangeAspect="1"/>
          </p:cNvPicPr>
          <p:nvPr/>
        </p:nvPicPr>
        <p:blipFill>
          <a:blip r:embed="rId5"/>
          <a:stretch>
            <a:fillRect/>
          </a:stretch>
        </p:blipFill>
        <p:spPr>
          <a:xfrm>
            <a:off x="793790" y="4871323"/>
            <a:ext cx="496133" cy="496133"/>
          </a:xfrm>
          <a:prstGeom prst="rect">
            <a:avLst/>
          </a:prstGeom>
        </p:spPr>
      </p:pic>
      <p:sp>
        <p:nvSpPr>
          <p:cNvPr id="11" name="Text 6"/>
          <p:cNvSpPr/>
          <p:nvPr/>
        </p:nvSpPr>
        <p:spPr>
          <a:xfrm>
            <a:off x="793790" y="5615464"/>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System Integration</a:t>
            </a:r>
            <a:endParaRPr lang="en-US" sz="1950" dirty="0"/>
          </a:p>
        </p:txBody>
      </p:sp>
      <p:sp>
        <p:nvSpPr>
          <p:cNvPr id="12" name="Text 7"/>
          <p:cNvSpPr/>
          <p:nvPr/>
        </p:nvSpPr>
        <p:spPr>
          <a:xfrm>
            <a:off x="793790" y="6044684"/>
            <a:ext cx="6397347" cy="63507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Managing integrations with SAP, Salesforce, ServiceNow and other enterprise platforms for seamless data exchange</a:t>
            </a:r>
            <a:endParaRPr lang="en-US" sz="1550" dirty="0"/>
          </a:p>
        </p:txBody>
      </p:sp>
      <p:pic>
        <p:nvPicPr>
          <p:cNvPr id="13" name="Image 3" descr="preencoded.png"/>
          <p:cNvPicPr>
            <a:picLocks noChangeAspect="1"/>
          </p:cNvPicPr>
          <p:nvPr/>
        </p:nvPicPr>
        <p:blipFill>
          <a:blip r:embed="rId6"/>
          <a:stretch>
            <a:fillRect/>
          </a:stretch>
        </p:blipFill>
        <p:spPr>
          <a:xfrm>
            <a:off x="7439144" y="4871323"/>
            <a:ext cx="496133" cy="496133"/>
          </a:xfrm>
          <a:prstGeom prst="rect">
            <a:avLst/>
          </a:prstGeom>
        </p:spPr>
      </p:pic>
      <p:sp>
        <p:nvSpPr>
          <p:cNvPr id="14" name="Text 8"/>
          <p:cNvSpPr/>
          <p:nvPr/>
        </p:nvSpPr>
        <p:spPr>
          <a:xfrm>
            <a:off x="7439144" y="5615464"/>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Agile Deployment</a:t>
            </a:r>
            <a:endParaRPr lang="en-US" sz="1950" dirty="0"/>
          </a:p>
        </p:txBody>
      </p:sp>
      <p:sp>
        <p:nvSpPr>
          <p:cNvPr id="15" name="Text 9"/>
          <p:cNvSpPr/>
          <p:nvPr/>
        </p:nvSpPr>
        <p:spPr>
          <a:xfrm>
            <a:off x="7439144" y="6044684"/>
            <a:ext cx="6397466" cy="63507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Implementing phased go-lives or module-by-module execution using adaptive project management approaches</a:t>
            </a:r>
            <a:endParaRPr lang="en-US" sz="1550" dirty="0"/>
          </a:p>
        </p:txBody>
      </p:sp>
      <p:sp>
        <p:nvSpPr>
          <p:cNvPr id="16" name="Text 10"/>
          <p:cNvSpPr/>
          <p:nvPr/>
        </p:nvSpPr>
        <p:spPr>
          <a:xfrm>
            <a:off x="793790" y="6903006"/>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These scenarios require certified PMs to balance technical considerations with change management strategies to ensure successful adoption and business continuity throughout the transformation.</a:t>
            </a:r>
            <a:endParaRPr lang="en-US" sz="15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08422" y="486966"/>
            <a:ext cx="6690360" cy="553403"/>
          </a:xfrm>
          <a:prstGeom prst="rect">
            <a:avLst/>
          </a:prstGeom>
          <a:noFill/>
          <a:ln/>
        </p:spPr>
        <p:txBody>
          <a:bodyPr wrap="none" lIns="0" tIns="0" rIns="0" bIns="0" rtlCol="0" anchor="t"/>
          <a:lstStyle/>
          <a:p>
            <a:pPr marL="0" indent="0" algn="l">
              <a:lnSpc>
                <a:spcPts val="4350"/>
              </a:lnSpc>
              <a:buNone/>
            </a:pPr>
            <a:r>
              <a:rPr lang="en-US" sz="3450" dirty="0">
                <a:solidFill>
                  <a:srgbClr val="152D47"/>
                </a:solidFill>
                <a:latin typeface="Crimson Pro Semi Bold" pitchFamily="34" charset="0"/>
                <a:ea typeface="Crimson Pro Semi Bold" pitchFamily="34" charset="-122"/>
                <a:cs typeface="Crimson Pro Semi Bold" pitchFamily="34" charset="-120"/>
              </a:rPr>
              <a:t>Implementation Methodology Focus</a:t>
            </a:r>
            <a:endParaRPr lang="en-US" sz="3450" dirty="0"/>
          </a:p>
        </p:txBody>
      </p:sp>
      <p:sp>
        <p:nvSpPr>
          <p:cNvPr id="3" name="Text 1"/>
          <p:cNvSpPr/>
          <p:nvPr/>
        </p:nvSpPr>
        <p:spPr>
          <a:xfrm>
            <a:off x="708422" y="1394579"/>
            <a:ext cx="13213556" cy="566738"/>
          </a:xfrm>
          <a:prstGeom prst="rect">
            <a:avLst/>
          </a:prstGeom>
          <a:noFill/>
          <a:ln/>
        </p:spPr>
        <p:txBody>
          <a:bodyPr wrap="square" lIns="0" tIns="0" rIns="0" bIns="0" rtlCol="0" anchor="t"/>
          <a:lstStyle/>
          <a:p>
            <a:pPr marL="0" indent="0" algn="l">
              <a:lnSpc>
                <a:spcPts val="2200"/>
              </a:lnSpc>
              <a:buNone/>
            </a:pPr>
            <a:r>
              <a:rPr lang="en-US" sz="1350" dirty="0">
                <a:solidFill>
                  <a:srgbClr val="4C4C4D"/>
                </a:solidFill>
                <a:latin typeface="Heebo" pitchFamily="34" charset="0"/>
                <a:ea typeface="Heebo" pitchFamily="34" charset="-122"/>
                <a:cs typeface="Heebo" pitchFamily="34" charset="-120"/>
              </a:rPr>
              <a:t>The certification provides deep coverage of Workday's proprietary Launch methodology, which guides the entire implementation lifecycle. Understanding this framework is essential for effective project leadership.</a:t>
            </a:r>
            <a:endParaRPr lang="en-US" sz="1350" dirty="0"/>
          </a:p>
        </p:txBody>
      </p:sp>
      <p:sp>
        <p:nvSpPr>
          <p:cNvPr id="4" name="Shape 2"/>
          <p:cNvSpPr/>
          <p:nvPr/>
        </p:nvSpPr>
        <p:spPr>
          <a:xfrm>
            <a:off x="708422" y="2160508"/>
            <a:ext cx="398383" cy="398383"/>
          </a:xfrm>
          <a:prstGeom prst="roundRect">
            <a:avLst>
              <a:gd name="adj" fmla="val 6669"/>
            </a:avLst>
          </a:prstGeom>
          <a:solidFill>
            <a:srgbClr val="F2EEEE"/>
          </a:solidFill>
          <a:ln/>
        </p:spPr>
        <p:txBody>
          <a:bodyPr/>
          <a:lstStyle/>
          <a:p>
            <a:endParaRPr lang="en-US"/>
          </a:p>
        </p:txBody>
      </p:sp>
      <p:sp>
        <p:nvSpPr>
          <p:cNvPr id="5" name="Text 3"/>
          <p:cNvSpPr/>
          <p:nvPr/>
        </p:nvSpPr>
        <p:spPr>
          <a:xfrm>
            <a:off x="774799" y="2193667"/>
            <a:ext cx="265628" cy="332065"/>
          </a:xfrm>
          <a:prstGeom prst="rect">
            <a:avLst/>
          </a:prstGeom>
          <a:noFill/>
          <a:ln/>
        </p:spPr>
        <p:txBody>
          <a:bodyPr wrap="none" lIns="0" tIns="0" rIns="0" bIns="0" rtlCol="0" anchor="t"/>
          <a:lstStyle/>
          <a:p>
            <a:pPr marL="0" indent="0" algn="ctr">
              <a:lnSpc>
                <a:spcPts val="2050"/>
              </a:lnSpc>
              <a:buNone/>
            </a:pPr>
            <a:r>
              <a:rPr lang="en-US" sz="2050" dirty="0">
                <a:solidFill>
                  <a:srgbClr val="4C4C4D"/>
                </a:solidFill>
                <a:latin typeface="Crimson Pro Semi Bold" pitchFamily="34" charset="0"/>
                <a:ea typeface="Crimson Pro Semi Bold" pitchFamily="34" charset="-122"/>
                <a:cs typeface="Crimson Pro Semi Bold" pitchFamily="34" charset="-120"/>
              </a:rPr>
              <a:t>1</a:t>
            </a:r>
            <a:endParaRPr lang="en-US" sz="2050" dirty="0"/>
          </a:p>
        </p:txBody>
      </p:sp>
      <p:sp>
        <p:nvSpPr>
          <p:cNvPr id="6" name="Text 4"/>
          <p:cNvSpPr/>
          <p:nvPr/>
        </p:nvSpPr>
        <p:spPr>
          <a:xfrm>
            <a:off x="1283851" y="2221349"/>
            <a:ext cx="2213848" cy="276582"/>
          </a:xfrm>
          <a:prstGeom prst="rect">
            <a:avLst/>
          </a:prstGeom>
          <a:noFill/>
          <a:ln/>
        </p:spPr>
        <p:txBody>
          <a:bodyPr wrap="none" lIns="0" tIns="0" rIns="0" bIns="0" rtlCol="0" anchor="t"/>
          <a:lstStyle/>
          <a:p>
            <a:pPr marL="0" indent="0" algn="l">
              <a:lnSpc>
                <a:spcPts val="2150"/>
              </a:lnSpc>
              <a:buNone/>
            </a:pPr>
            <a:r>
              <a:rPr lang="en-US" sz="1700" dirty="0">
                <a:solidFill>
                  <a:srgbClr val="4C4C4D"/>
                </a:solidFill>
                <a:latin typeface="Crimson Pro Semi Bold" pitchFamily="34" charset="0"/>
                <a:ea typeface="Crimson Pro Semi Bold" pitchFamily="34" charset="-122"/>
                <a:cs typeface="Crimson Pro Semi Bold" pitchFamily="34" charset="-120"/>
              </a:rPr>
              <a:t>Plan Phase</a:t>
            </a:r>
            <a:endParaRPr lang="en-US" sz="1700" dirty="0"/>
          </a:p>
        </p:txBody>
      </p:sp>
      <p:sp>
        <p:nvSpPr>
          <p:cNvPr id="7" name="Text 5"/>
          <p:cNvSpPr/>
          <p:nvPr/>
        </p:nvSpPr>
        <p:spPr>
          <a:xfrm>
            <a:off x="1283851" y="2604135"/>
            <a:ext cx="3681532" cy="850106"/>
          </a:xfrm>
          <a:prstGeom prst="rect">
            <a:avLst/>
          </a:prstGeom>
          <a:noFill/>
          <a:ln/>
        </p:spPr>
        <p:txBody>
          <a:bodyPr wrap="square" lIns="0" tIns="0" rIns="0" bIns="0" rtlCol="0" anchor="t"/>
          <a:lstStyle/>
          <a:p>
            <a:pPr marL="0" indent="0" algn="l">
              <a:lnSpc>
                <a:spcPts val="2200"/>
              </a:lnSpc>
              <a:buNone/>
            </a:pPr>
            <a:r>
              <a:rPr lang="en-US" sz="1350" dirty="0">
                <a:solidFill>
                  <a:srgbClr val="4C4C4D"/>
                </a:solidFill>
                <a:latin typeface="Heebo" pitchFamily="34" charset="0"/>
                <a:ea typeface="Heebo" pitchFamily="34" charset="-122"/>
                <a:cs typeface="Heebo" pitchFamily="34" charset="-120"/>
              </a:rPr>
              <a:t>Initial scoping, resource planning, and project kickoff activities that establish the foundation for success</a:t>
            </a:r>
            <a:endParaRPr lang="en-US" sz="1350" dirty="0"/>
          </a:p>
        </p:txBody>
      </p:sp>
      <p:sp>
        <p:nvSpPr>
          <p:cNvPr id="8" name="Text 6"/>
          <p:cNvSpPr/>
          <p:nvPr/>
        </p:nvSpPr>
        <p:spPr>
          <a:xfrm>
            <a:off x="1283851" y="3560445"/>
            <a:ext cx="3681532" cy="283369"/>
          </a:xfrm>
          <a:prstGeom prst="rect">
            <a:avLst/>
          </a:prstGeom>
          <a:noFill/>
          <a:ln/>
        </p:spPr>
        <p:txBody>
          <a:bodyPr wrap="none" lIns="0" tIns="0" rIns="0" bIns="0" rtlCol="0" anchor="t"/>
          <a:lstStyle/>
          <a:p>
            <a:pPr marL="342900" indent="-342900" algn="l">
              <a:lnSpc>
                <a:spcPts val="2200"/>
              </a:lnSpc>
              <a:buSzPct val="100000"/>
              <a:buChar char="•"/>
            </a:pPr>
            <a:r>
              <a:rPr lang="en-US" sz="1350" dirty="0">
                <a:solidFill>
                  <a:srgbClr val="4C4C4D"/>
                </a:solidFill>
                <a:latin typeface="Heebo" pitchFamily="34" charset="0"/>
                <a:ea typeface="Heebo" pitchFamily="34" charset="-122"/>
                <a:cs typeface="Heebo" pitchFamily="34" charset="-120"/>
              </a:rPr>
              <a:t>Project charter development</a:t>
            </a:r>
            <a:endParaRPr lang="en-US" sz="1350" dirty="0"/>
          </a:p>
        </p:txBody>
      </p:sp>
      <p:sp>
        <p:nvSpPr>
          <p:cNvPr id="9" name="Text 7"/>
          <p:cNvSpPr/>
          <p:nvPr/>
        </p:nvSpPr>
        <p:spPr>
          <a:xfrm>
            <a:off x="1283851" y="3905726"/>
            <a:ext cx="3681532" cy="283369"/>
          </a:xfrm>
          <a:prstGeom prst="rect">
            <a:avLst/>
          </a:prstGeom>
          <a:noFill/>
          <a:ln/>
        </p:spPr>
        <p:txBody>
          <a:bodyPr wrap="none" lIns="0" tIns="0" rIns="0" bIns="0" rtlCol="0" anchor="t"/>
          <a:lstStyle/>
          <a:p>
            <a:pPr marL="342900" indent="-342900" algn="l">
              <a:lnSpc>
                <a:spcPts val="2200"/>
              </a:lnSpc>
              <a:buSzPct val="100000"/>
              <a:buChar char="•"/>
            </a:pPr>
            <a:r>
              <a:rPr lang="en-US" sz="1350" dirty="0">
                <a:solidFill>
                  <a:srgbClr val="4C4C4D"/>
                </a:solidFill>
                <a:latin typeface="Heebo" pitchFamily="34" charset="0"/>
                <a:ea typeface="Heebo" pitchFamily="34" charset="-122"/>
                <a:cs typeface="Heebo" pitchFamily="34" charset="-120"/>
              </a:rPr>
              <a:t>Stakeholder alignment</a:t>
            </a:r>
            <a:endParaRPr lang="en-US" sz="1350" dirty="0"/>
          </a:p>
        </p:txBody>
      </p:sp>
      <p:sp>
        <p:nvSpPr>
          <p:cNvPr id="10" name="Text 8"/>
          <p:cNvSpPr/>
          <p:nvPr/>
        </p:nvSpPr>
        <p:spPr>
          <a:xfrm>
            <a:off x="1283851" y="4251008"/>
            <a:ext cx="3681532" cy="283369"/>
          </a:xfrm>
          <a:prstGeom prst="rect">
            <a:avLst/>
          </a:prstGeom>
          <a:noFill/>
          <a:ln/>
        </p:spPr>
        <p:txBody>
          <a:bodyPr wrap="none" lIns="0" tIns="0" rIns="0" bIns="0" rtlCol="0" anchor="t"/>
          <a:lstStyle/>
          <a:p>
            <a:pPr marL="342900" indent="-342900" algn="l">
              <a:lnSpc>
                <a:spcPts val="2200"/>
              </a:lnSpc>
              <a:buSzPct val="100000"/>
              <a:buChar char="•"/>
            </a:pPr>
            <a:r>
              <a:rPr lang="en-US" sz="1350" dirty="0">
                <a:solidFill>
                  <a:srgbClr val="4C4C4D"/>
                </a:solidFill>
                <a:latin typeface="Heebo" pitchFamily="34" charset="0"/>
                <a:ea typeface="Heebo" pitchFamily="34" charset="-122"/>
                <a:cs typeface="Heebo" pitchFamily="34" charset="-120"/>
              </a:rPr>
              <a:t>Resource planning</a:t>
            </a:r>
            <a:endParaRPr lang="en-US" sz="1350" dirty="0"/>
          </a:p>
        </p:txBody>
      </p:sp>
      <p:sp>
        <p:nvSpPr>
          <p:cNvPr id="11" name="Shape 9"/>
          <p:cNvSpPr/>
          <p:nvPr/>
        </p:nvSpPr>
        <p:spPr>
          <a:xfrm>
            <a:off x="5186720" y="2160508"/>
            <a:ext cx="398383" cy="398383"/>
          </a:xfrm>
          <a:prstGeom prst="roundRect">
            <a:avLst>
              <a:gd name="adj" fmla="val 6669"/>
            </a:avLst>
          </a:prstGeom>
          <a:solidFill>
            <a:srgbClr val="F2EEEE"/>
          </a:solidFill>
          <a:ln/>
        </p:spPr>
        <p:txBody>
          <a:bodyPr/>
          <a:lstStyle/>
          <a:p>
            <a:endParaRPr lang="en-US"/>
          </a:p>
        </p:txBody>
      </p:sp>
      <p:sp>
        <p:nvSpPr>
          <p:cNvPr id="12" name="Text 10"/>
          <p:cNvSpPr/>
          <p:nvPr/>
        </p:nvSpPr>
        <p:spPr>
          <a:xfrm>
            <a:off x="5253097" y="2193667"/>
            <a:ext cx="265628" cy="332065"/>
          </a:xfrm>
          <a:prstGeom prst="rect">
            <a:avLst/>
          </a:prstGeom>
          <a:noFill/>
          <a:ln/>
        </p:spPr>
        <p:txBody>
          <a:bodyPr wrap="none" lIns="0" tIns="0" rIns="0" bIns="0" rtlCol="0" anchor="t"/>
          <a:lstStyle/>
          <a:p>
            <a:pPr marL="0" indent="0" algn="ctr">
              <a:lnSpc>
                <a:spcPts val="2050"/>
              </a:lnSpc>
              <a:buNone/>
            </a:pPr>
            <a:r>
              <a:rPr lang="en-US" sz="2050" dirty="0">
                <a:solidFill>
                  <a:srgbClr val="4C4C4D"/>
                </a:solidFill>
                <a:latin typeface="Crimson Pro Semi Bold" pitchFamily="34" charset="0"/>
                <a:ea typeface="Crimson Pro Semi Bold" pitchFamily="34" charset="-122"/>
                <a:cs typeface="Crimson Pro Semi Bold" pitchFamily="34" charset="-120"/>
              </a:rPr>
              <a:t>2</a:t>
            </a:r>
            <a:endParaRPr lang="en-US" sz="2050" dirty="0"/>
          </a:p>
        </p:txBody>
      </p:sp>
      <p:sp>
        <p:nvSpPr>
          <p:cNvPr id="13" name="Text 11"/>
          <p:cNvSpPr/>
          <p:nvPr/>
        </p:nvSpPr>
        <p:spPr>
          <a:xfrm>
            <a:off x="5762149" y="2221349"/>
            <a:ext cx="2213848" cy="276582"/>
          </a:xfrm>
          <a:prstGeom prst="rect">
            <a:avLst/>
          </a:prstGeom>
          <a:noFill/>
          <a:ln/>
        </p:spPr>
        <p:txBody>
          <a:bodyPr wrap="none" lIns="0" tIns="0" rIns="0" bIns="0" rtlCol="0" anchor="t"/>
          <a:lstStyle/>
          <a:p>
            <a:pPr marL="0" indent="0" algn="l">
              <a:lnSpc>
                <a:spcPts val="2150"/>
              </a:lnSpc>
              <a:buNone/>
            </a:pPr>
            <a:r>
              <a:rPr lang="en-US" sz="1700" dirty="0">
                <a:solidFill>
                  <a:srgbClr val="4C4C4D"/>
                </a:solidFill>
                <a:latin typeface="Crimson Pro Semi Bold" pitchFamily="34" charset="0"/>
                <a:ea typeface="Crimson Pro Semi Bold" pitchFamily="34" charset="-122"/>
                <a:cs typeface="Crimson Pro Semi Bold" pitchFamily="34" charset="-120"/>
              </a:rPr>
              <a:t>Architect Phase</a:t>
            </a:r>
            <a:endParaRPr lang="en-US" sz="1700" dirty="0"/>
          </a:p>
        </p:txBody>
      </p:sp>
      <p:sp>
        <p:nvSpPr>
          <p:cNvPr id="14" name="Text 12"/>
          <p:cNvSpPr/>
          <p:nvPr/>
        </p:nvSpPr>
        <p:spPr>
          <a:xfrm>
            <a:off x="5762149" y="2604135"/>
            <a:ext cx="3681532" cy="850106"/>
          </a:xfrm>
          <a:prstGeom prst="rect">
            <a:avLst/>
          </a:prstGeom>
          <a:noFill/>
          <a:ln/>
        </p:spPr>
        <p:txBody>
          <a:bodyPr wrap="square" lIns="0" tIns="0" rIns="0" bIns="0" rtlCol="0" anchor="t"/>
          <a:lstStyle/>
          <a:p>
            <a:pPr marL="0" indent="0" algn="l">
              <a:lnSpc>
                <a:spcPts val="2200"/>
              </a:lnSpc>
              <a:buNone/>
            </a:pPr>
            <a:r>
              <a:rPr lang="en-US" sz="1350" dirty="0">
                <a:solidFill>
                  <a:srgbClr val="4C4C4D"/>
                </a:solidFill>
                <a:latin typeface="Heebo" pitchFamily="34" charset="0"/>
                <a:ea typeface="Heebo" pitchFamily="34" charset="-122"/>
                <a:cs typeface="Heebo" pitchFamily="34" charset="-120"/>
              </a:rPr>
              <a:t>Business process analysis and system design activities that shape the implementation approach</a:t>
            </a:r>
            <a:endParaRPr lang="en-US" sz="1350" dirty="0"/>
          </a:p>
        </p:txBody>
      </p:sp>
      <p:sp>
        <p:nvSpPr>
          <p:cNvPr id="15" name="Text 13"/>
          <p:cNvSpPr/>
          <p:nvPr/>
        </p:nvSpPr>
        <p:spPr>
          <a:xfrm>
            <a:off x="5762149" y="3560445"/>
            <a:ext cx="3681532" cy="283369"/>
          </a:xfrm>
          <a:prstGeom prst="rect">
            <a:avLst/>
          </a:prstGeom>
          <a:noFill/>
          <a:ln/>
        </p:spPr>
        <p:txBody>
          <a:bodyPr wrap="none" lIns="0" tIns="0" rIns="0" bIns="0" rtlCol="0" anchor="t"/>
          <a:lstStyle/>
          <a:p>
            <a:pPr marL="342900" indent="-342900" algn="l">
              <a:lnSpc>
                <a:spcPts val="2200"/>
              </a:lnSpc>
              <a:buSzPct val="100000"/>
              <a:buChar char="•"/>
            </a:pPr>
            <a:r>
              <a:rPr lang="en-US" sz="1350" dirty="0">
                <a:solidFill>
                  <a:srgbClr val="4C4C4D"/>
                </a:solidFill>
                <a:latin typeface="Heebo" pitchFamily="34" charset="0"/>
                <a:ea typeface="Heebo" pitchFamily="34" charset="-122"/>
                <a:cs typeface="Heebo" pitchFamily="34" charset="-120"/>
              </a:rPr>
              <a:t>Business process workshops</a:t>
            </a:r>
            <a:endParaRPr lang="en-US" sz="1350" dirty="0"/>
          </a:p>
        </p:txBody>
      </p:sp>
      <p:sp>
        <p:nvSpPr>
          <p:cNvPr id="16" name="Text 14"/>
          <p:cNvSpPr/>
          <p:nvPr/>
        </p:nvSpPr>
        <p:spPr>
          <a:xfrm>
            <a:off x="5762149" y="3905726"/>
            <a:ext cx="3681532" cy="283369"/>
          </a:xfrm>
          <a:prstGeom prst="rect">
            <a:avLst/>
          </a:prstGeom>
          <a:noFill/>
          <a:ln/>
        </p:spPr>
        <p:txBody>
          <a:bodyPr wrap="none" lIns="0" tIns="0" rIns="0" bIns="0" rtlCol="0" anchor="t"/>
          <a:lstStyle/>
          <a:p>
            <a:pPr marL="342900" indent="-342900" algn="l">
              <a:lnSpc>
                <a:spcPts val="2200"/>
              </a:lnSpc>
              <a:buSzPct val="100000"/>
              <a:buChar char="•"/>
            </a:pPr>
            <a:r>
              <a:rPr lang="en-US" sz="1350" dirty="0">
                <a:solidFill>
                  <a:srgbClr val="4C4C4D"/>
                </a:solidFill>
                <a:latin typeface="Heebo" pitchFamily="34" charset="0"/>
                <a:ea typeface="Heebo" pitchFamily="34" charset="-122"/>
                <a:cs typeface="Heebo" pitchFamily="34" charset="-120"/>
              </a:rPr>
              <a:t>Configuration strategy</a:t>
            </a:r>
            <a:endParaRPr lang="en-US" sz="1350" dirty="0"/>
          </a:p>
        </p:txBody>
      </p:sp>
      <p:sp>
        <p:nvSpPr>
          <p:cNvPr id="17" name="Text 15"/>
          <p:cNvSpPr/>
          <p:nvPr/>
        </p:nvSpPr>
        <p:spPr>
          <a:xfrm>
            <a:off x="5762149" y="4251008"/>
            <a:ext cx="3681532" cy="283369"/>
          </a:xfrm>
          <a:prstGeom prst="rect">
            <a:avLst/>
          </a:prstGeom>
          <a:noFill/>
          <a:ln/>
        </p:spPr>
        <p:txBody>
          <a:bodyPr wrap="none" lIns="0" tIns="0" rIns="0" bIns="0" rtlCol="0" anchor="t"/>
          <a:lstStyle/>
          <a:p>
            <a:pPr marL="342900" indent="-342900" algn="l">
              <a:lnSpc>
                <a:spcPts val="2200"/>
              </a:lnSpc>
              <a:buSzPct val="100000"/>
              <a:buChar char="•"/>
            </a:pPr>
            <a:r>
              <a:rPr lang="en-US" sz="1350" dirty="0">
                <a:solidFill>
                  <a:srgbClr val="4C4C4D"/>
                </a:solidFill>
                <a:latin typeface="Heebo" pitchFamily="34" charset="0"/>
                <a:ea typeface="Heebo" pitchFamily="34" charset="-122"/>
                <a:cs typeface="Heebo" pitchFamily="34" charset="-120"/>
              </a:rPr>
              <a:t>Integration planning</a:t>
            </a:r>
            <a:endParaRPr lang="en-US" sz="1350" dirty="0"/>
          </a:p>
        </p:txBody>
      </p:sp>
      <p:sp>
        <p:nvSpPr>
          <p:cNvPr id="18" name="Shape 16"/>
          <p:cNvSpPr/>
          <p:nvPr/>
        </p:nvSpPr>
        <p:spPr>
          <a:xfrm>
            <a:off x="9665018" y="2160508"/>
            <a:ext cx="398383" cy="398383"/>
          </a:xfrm>
          <a:prstGeom prst="roundRect">
            <a:avLst>
              <a:gd name="adj" fmla="val 6669"/>
            </a:avLst>
          </a:prstGeom>
          <a:solidFill>
            <a:srgbClr val="F2EEEE"/>
          </a:solidFill>
          <a:ln/>
        </p:spPr>
        <p:txBody>
          <a:bodyPr/>
          <a:lstStyle/>
          <a:p>
            <a:endParaRPr lang="en-US"/>
          </a:p>
        </p:txBody>
      </p:sp>
      <p:sp>
        <p:nvSpPr>
          <p:cNvPr id="19" name="Text 17"/>
          <p:cNvSpPr/>
          <p:nvPr/>
        </p:nvSpPr>
        <p:spPr>
          <a:xfrm>
            <a:off x="9731395" y="2193667"/>
            <a:ext cx="265628" cy="332065"/>
          </a:xfrm>
          <a:prstGeom prst="rect">
            <a:avLst/>
          </a:prstGeom>
          <a:noFill/>
          <a:ln/>
        </p:spPr>
        <p:txBody>
          <a:bodyPr wrap="none" lIns="0" tIns="0" rIns="0" bIns="0" rtlCol="0" anchor="t"/>
          <a:lstStyle/>
          <a:p>
            <a:pPr marL="0" indent="0" algn="ctr">
              <a:lnSpc>
                <a:spcPts val="2050"/>
              </a:lnSpc>
              <a:buNone/>
            </a:pPr>
            <a:r>
              <a:rPr lang="en-US" sz="2050" dirty="0">
                <a:solidFill>
                  <a:srgbClr val="4C4C4D"/>
                </a:solidFill>
                <a:latin typeface="Crimson Pro Semi Bold" pitchFamily="34" charset="0"/>
                <a:ea typeface="Crimson Pro Semi Bold" pitchFamily="34" charset="-122"/>
                <a:cs typeface="Crimson Pro Semi Bold" pitchFamily="34" charset="-120"/>
              </a:rPr>
              <a:t>3</a:t>
            </a:r>
            <a:endParaRPr lang="en-US" sz="2050" dirty="0"/>
          </a:p>
        </p:txBody>
      </p:sp>
      <p:sp>
        <p:nvSpPr>
          <p:cNvPr id="20" name="Text 18"/>
          <p:cNvSpPr/>
          <p:nvPr/>
        </p:nvSpPr>
        <p:spPr>
          <a:xfrm>
            <a:off x="10240447" y="2221349"/>
            <a:ext cx="2640925" cy="276582"/>
          </a:xfrm>
          <a:prstGeom prst="rect">
            <a:avLst/>
          </a:prstGeom>
          <a:noFill/>
          <a:ln/>
        </p:spPr>
        <p:txBody>
          <a:bodyPr wrap="none" lIns="0" tIns="0" rIns="0" bIns="0" rtlCol="0" anchor="t"/>
          <a:lstStyle/>
          <a:p>
            <a:pPr marL="0" indent="0" algn="l">
              <a:lnSpc>
                <a:spcPts val="2150"/>
              </a:lnSpc>
              <a:buNone/>
            </a:pPr>
            <a:r>
              <a:rPr lang="en-US" sz="1700" dirty="0">
                <a:solidFill>
                  <a:srgbClr val="4C4C4D"/>
                </a:solidFill>
                <a:latin typeface="Crimson Pro Semi Bold" pitchFamily="34" charset="0"/>
                <a:ea typeface="Crimson Pro Semi Bold" pitchFamily="34" charset="-122"/>
                <a:cs typeface="Crimson Pro Semi Bold" pitchFamily="34" charset="-120"/>
              </a:rPr>
              <a:t>Configure &amp; Prototype Phase</a:t>
            </a:r>
            <a:endParaRPr lang="en-US" sz="1700" dirty="0"/>
          </a:p>
        </p:txBody>
      </p:sp>
      <p:sp>
        <p:nvSpPr>
          <p:cNvPr id="21" name="Text 19"/>
          <p:cNvSpPr/>
          <p:nvPr/>
        </p:nvSpPr>
        <p:spPr>
          <a:xfrm>
            <a:off x="10240447" y="2604135"/>
            <a:ext cx="3681532" cy="566738"/>
          </a:xfrm>
          <a:prstGeom prst="rect">
            <a:avLst/>
          </a:prstGeom>
          <a:noFill/>
          <a:ln/>
        </p:spPr>
        <p:txBody>
          <a:bodyPr wrap="square" lIns="0" tIns="0" rIns="0" bIns="0" rtlCol="0" anchor="t"/>
          <a:lstStyle/>
          <a:p>
            <a:pPr marL="0" indent="0" algn="l">
              <a:lnSpc>
                <a:spcPts val="2200"/>
              </a:lnSpc>
              <a:buNone/>
            </a:pPr>
            <a:r>
              <a:rPr lang="en-US" sz="1350" dirty="0">
                <a:solidFill>
                  <a:srgbClr val="4C4C4D"/>
                </a:solidFill>
                <a:latin typeface="Heebo" pitchFamily="34" charset="0"/>
                <a:ea typeface="Heebo" pitchFamily="34" charset="-122"/>
                <a:cs typeface="Heebo" pitchFamily="34" charset="-120"/>
              </a:rPr>
              <a:t>System configuration and iterative testing to validate design decisions and gather feedback</a:t>
            </a:r>
            <a:endParaRPr lang="en-US" sz="1350" dirty="0"/>
          </a:p>
        </p:txBody>
      </p:sp>
      <p:sp>
        <p:nvSpPr>
          <p:cNvPr id="22" name="Text 20"/>
          <p:cNvSpPr/>
          <p:nvPr/>
        </p:nvSpPr>
        <p:spPr>
          <a:xfrm>
            <a:off x="10240447" y="3277076"/>
            <a:ext cx="3681532" cy="283369"/>
          </a:xfrm>
          <a:prstGeom prst="rect">
            <a:avLst/>
          </a:prstGeom>
          <a:noFill/>
          <a:ln/>
        </p:spPr>
        <p:txBody>
          <a:bodyPr wrap="none" lIns="0" tIns="0" rIns="0" bIns="0" rtlCol="0" anchor="t"/>
          <a:lstStyle/>
          <a:p>
            <a:pPr marL="342900" indent="-342900" algn="l">
              <a:lnSpc>
                <a:spcPts val="2200"/>
              </a:lnSpc>
              <a:buSzPct val="100000"/>
              <a:buChar char="•"/>
            </a:pPr>
            <a:r>
              <a:rPr lang="en-US" sz="1350" dirty="0">
                <a:solidFill>
                  <a:srgbClr val="4C4C4D"/>
                </a:solidFill>
                <a:latin typeface="Heebo" pitchFamily="34" charset="0"/>
                <a:ea typeface="Heebo" pitchFamily="34" charset="-122"/>
                <a:cs typeface="Heebo" pitchFamily="34" charset="-120"/>
              </a:rPr>
              <a:t>Tenant configuration</a:t>
            </a:r>
            <a:endParaRPr lang="en-US" sz="1350" dirty="0"/>
          </a:p>
        </p:txBody>
      </p:sp>
      <p:sp>
        <p:nvSpPr>
          <p:cNvPr id="23" name="Text 21"/>
          <p:cNvSpPr/>
          <p:nvPr/>
        </p:nvSpPr>
        <p:spPr>
          <a:xfrm>
            <a:off x="10240447" y="3622358"/>
            <a:ext cx="3681532" cy="283369"/>
          </a:xfrm>
          <a:prstGeom prst="rect">
            <a:avLst/>
          </a:prstGeom>
          <a:noFill/>
          <a:ln/>
        </p:spPr>
        <p:txBody>
          <a:bodyPr wrap="none" lIns="0" tIns="0" rIns="0" bIns="0" rtlCol="0" anchor="t"/>
          <a:lstStyle/>
          <a:p>
            <a:pPr marL="342900" indent="-342900" algn="l">
              <a:lnSpc>
                <a:spcPts val="2200"/>
              </a:lnSpc>
              <a:buSzPct val="100000"/>
              <a:buChar char="•"/>
            </a:pPr>
            <a:r>
              <a:rPr lang="en-US" sz="1350" dirty="0">
                <a:solidFill>
                  <a:srgbClr val="4C4C4D"/>
                </a:solidFill>
                <a:latin typeface="Heebo" pitchFamily="34" charset="0"/>
                <a:ea typeface="Heebo" pitchFamily="34" charset="-122"/>
                <a:cs typeface="Heebo" pitchFamily="34" charset="-120"/>
              </a:rPr>
              <a:t>Prototype reviews</a:t>
            </a:r>
            <a:endParaRPr lang="en-US" sz="1350" dirty="0"/>
          </a:p>
        </p:txBody>
      </p:sp>
      <p:sp>
        <p:nvSpPr>
          <p:cNvPr id="24" name="Text 22"/>
          <p:cNvSpPr/>
          <p:nvPr/>
        </p:nvSpPr>
        <p:spPr>
          <a:xfrm>
            <a:off x="10240447" y="3967639"/>
            <a:ext cx="3681532" cy="283369"/>
          </a:xfrm>
          <a:prstGeom prst="rect">
            <a:avLst/>
          </a:prstGeom>
          <a:noFill/>
          <a:ln/>
        </p:spPr>
        <p:txBody>
          <a:bodyPr wrap="none" lIns="0" tIns="0" rIns="0" bIns="0" rtlCol="0" anchor="t"/>
          <a:lstStyle/>
          <a:p>
            <a:pPr marL="342900" indent="-342900" algn="l">
              <a:lnSpc>
                <a:spcPts val="2200"/>
              </a:lnSpc>
              <a:buSzPct val="100000"/>
              <a:buChar char="•"/>
            </a:pPr>
            <a:r>
              <a:rPr lang="en-US" sz="1350" dirty="0">
                <a:solidFill>
                  <a:srgbClr val="4C4C4D"/>
                </a:solidFill>
                <a:latin typeface="Heebo" pitchFamily="34" charset="0"/>
                <a:ea typeface="Heebo" pitchFamily="34" charset="-122"/>
                <a:cs typeface="Heebo" pitchFamily="34" charset="-120"/>
              </a:rPr>
              <a:t>Configuration validation</a:t>
            </a:r>
            <a:endParaRPr lang="en-US" sz="1350" dirty="0"/>
          </a:p>
        </p:txBody>
      </p:sp>
      <p:sp>
        <p:nvSpPr>
          <p:cNvPr id="25" name="Shape 23"/>
          <p:cNvSpPr/>
          <p:nvPr/>
        </p:nvSpPr>
        <p:spPr>
          <a:xfrm>
            <a:off x="708422" y="4888587"/>
            <a:ext cx="398383" cy="398383"/>
          </a:xfrm>
          <a:prstGeom prst="roundRect">
            <a:avLst>
              <a:gd name="adj" fmla="val 6669"/>
            </a:avLst>
          </a:prstGeom>
          <a:solidFill>
            <a:srgbClr val="F2EEEE"/>
          </a:solidFill>
          <a:ln/>
        </p:spPr>
        <p:txBody>
          <a:bodyPr/>
          <a:lstStyle/>
          <a:p>
            <a:endParaRPr lang="en-US"/>
          </a:p>
        </p:txBody>
      </p:sp>
      <p:sp>
        <p:nvSpPr>
          <p:cNvPr id="26" name="Text 24"/>
          <p:cNvSpPr/>
          <p:nvPr/>
        </p:nvSpPr>
        <p:spPr>
          <a:xfrm>
            <a:off x="774799" y="4921746"/>
            <a:ext cx="265628" cy="332065"/>
          </a:xfrm>
          <a:prstGeom prst="rect">
            <a:avLst/>
          </a:prstGeom>
          <a:noFill/>
          <a:ln/>
        </p:spPr>
        <p:txBody>
          <a:bodyPr wrap="none" lIns="0" tIns="0" rIns="0" bIns="0" rtlCol="0" anchor="t"/>
          <a:lstStyle/>
          <a:p>
            <a:pPr marL="0" indent="0" algn="ctr">
              <a:lnSpc>
                <a:spcPts val="2050"/>
              </a:lnSpc>
              <a:buNone/>
            </a:pPr>
            <a:r>
              <a:rPr lang="en-US" sz="2050" dirty="0">
                <a:solidFill>
                  <a:srgbClr val="4C4C4D"/>
                </a:solidFill>
                <a:latin typeface="Crimson Pro Semi Bold" pitchFamily="34" charset="0"/>
                <a:ea typeface="Crimson Pro Semi Bold" pitchFamily="34" charset="-122"/>
                <a:cs typeface="Crimson Pro Semi Bold" pitchFamily="34" charset="-120"/>
              </a:rPr>
              <a:t>4</a:t>
            </a:r>
            <a:endParaRPr lang="en-US" sz="2050" dirty="0"/>
          </a:p>
        </p:txBody>
      </p:sp>
      <p:sp>
        <p:nvSpPr>
          <p:cNvPr id="27" name="Text 25"/>
          <p:cNvSpPr/>
          <p:nvPr/>
        </p:nvSpPr>
        <p:spPr>
          <a:xfrm>
            <a:off x="1283851" y="4949428"/>
            <a:ext cx="2213848" cy="276582"/>
          </a:xfrm>
          <a:prstGeom prst="rect">
            <a:avLst/>
          </a:prstGeom>
          <a:noFill/>
          <a:ln/>
        </p:spPr>
        <p:txBody>
          <a:bodyPr wrap="none" lIns="0" tIns="0" rIns="0" bIns="0" rtlCol="0" anchor="t"/>
          <a:lstStyle/>
          <a:p>
            <a:pPr marL="0" indent="0" algn="l">
              <a:lnSpc>
                <a:spcPts val="2150"/>
              </a:lnSpc>
              <a:buNone/>
            </a:pPr>
            <a:r>
              <a:rPr lang="en-US" sz="1700" dirty="0">
                <a:solidFill>
                  <a:srgbClr val="4C4C4D"/>
                </a:solidFill>
                <a:latin typeface="Crimson Pro Semi Bold" pitchFamily="34" charset="0"/>
                <a:ea typeface="Crimson Pro Semi Bold" pitchFamily="34" charset="-122"/>
                <a:cs typeface="Crimson Pro Semi Bold" pitchFamily="34" charset="-120"/>
              </a:rPr>
              <a:t>Test Phase</a:t>
            </a:r>
            <a:endParaRPr lang="en-US" sz="1700" dirty="0"/>
          </a:p>
        </p:txBody>
      </p:sp>
      <p:sp>
        <p:nvSpPr>
          <p:cNvPr id="28" name="Text 26"/>
          <p:cNvSpPr/>
          <p:nvPr/>
        </p:nvSpPr>
        <p:spPr>
          <a:xfrm>
            <a:off x="1283851" y="5332214"/>
            <a:ext cx="5920621" cy="566738"/>
          </a:xfrm>
          <a:prstGeom prst="rect">
            <a:avLst/>
          </a:prstGeom>
          <a:noFill/>
          <a:ln/>
        </p:spPr>
        <p:txBody>
          <a:bodyPr wrap="square" lIns="0" tIns="0" rIns="0" bIns="0" rtlCol="0" anchor="t"/>
          <a:lstStyle/>
          <a:p>
            <a:pPr marL="0" indent="0" algn="l">
              <a:lnSpc>
                <a:spcPts val="2200"/>
              </a:lnSpc>
              <a:buNone/>
            </a:pPr>
            <a:r>
              <a:rPr lang="en-US" sz="1350" dirty="0">
                <a:solidFill>
                  <a:srgbClr val="4C4C4D"/>
                </a:solidFill>
                <a:latin typeface="Heebo" pitchFamily="34" charset="0"/>
                <a:ea typeface="Heebo" pitchFamily="34" charset="-122"/>
                <a:cs typeface="Heebo" pitchFamily="34" charset="-120"/>
              </a:rPr>
              <a:t>Comprehensive testing to ensure system functionality, integration, and performance meet requirements</a:t>
            </a:r>
            <a:endParaRPr lang="en-US" sz="1350" dirty="0"/>
          </a:p>
        </p:txBody>
      </p:sp>
      <p:sp>
        <p:nvSpPr>
          <p:cNvPr id="29" name="Text 27"/>
          <p:cNvSpPr/>
          <p:nvPr/>
        </p:nvSpPr>
        <p:spPr>
          <a:xfrm>
            <a:off x="1283851" y="6005155"/>
            <a:ext cx="5920621" cy="283369"/>
          </a:xfrm>
          <a:prstGeom prst="rect">
            <a:avLst/>
          </a:prstGeom>
          <a:noFill/>
          <a:ln/>
        </p:spPr>
        <p:txBody>
          <a:bodyPr wrap="none" lIns="0" tIns="0" rIns="0" bIns="0" rtlCol="0" anchor="t"/>
          <a:lstStyle/>
          <a:p>
            <a:pPr marL="342900" indent="-342900" algn="l">
              <a:lnSpc>
                <a:spcPts val="2200"/>
              </a:lnSpc>
              <a:buSzPct val="100000"/>
              <a:buChar char="•"/>
            </a:pPr>
            <a:r>
              <a:rPr lang="en-US" sz="1350" dirty="0">
                <a:solidFill>
                  <a:srgbClr val="4C4C4D"/>
                </a:solidFill>
                <a:latin typeface="Heebo" pitchFamily="34" charset="0"/>
                <a:ea typeface="Heebo" pitchFamily="34" charset="-122"/>
                <a:cs typeface="Heebo" pitchFamily="34" charset="-120"/>
              </a:rPr>
              <a:t>Unit testing</a:t>
            </a:r>
            <a:endParaRPr lang="en-US" sz="1350" dirty="0"/>
          </a:p>
        </p:txBody>
      </p:sp>
      <p:sp>
        <p:nvSpPr>
          <p:cNvPr id="30" name="Text 28"/>
          <p:cNvSpPr/>
          <p:nvPr/>
        </p:nvSpPr>
        <p:spPr>
          <a:xfrm>
            <a:off x="1283851" y="6350437"/>
            <a:ext cx="5920621" cy="283369"/>
          </a:xfrm>
          <a:prstGeom prst="rect">
            <a:avLst/>
          </a:prstGeom>
          <a:noFill/>
          <a:ln/>
        </p:spPr>
        <p:txBody>
          <a:bodyPr wrap="none" lIns="0" tIns="0" rIns="0" bIns="0" rtlCol="0" anchor="t"/>
          <a:lstStyle/>
          <a:p>
            <a:pPr marL="342900" indent="-342900" algn="l">
              <a:lnSpc>
                <a:spcPts val="2200"/>
              </a:lnSpc>
              <a:buSzPct val="100000"/>
              <a:buChar char="•"/>
            </a:pPr>
            <a:r>
              <a:rPr lang="en-US" sz="1350" dirty="0">
                <a:solidFill>
                  <a:srgbClr val="4C4C4D"/>
                </a:solidFill>
                <a:latin typeface="Heebo" pitchFamily="34" charset="0"/>
                <a:ea typeface="Heebo" pitchFamily="34" charset="-122"/>
                <a:cs typeface="Heebo" pitchFamily="34" charset="-120"/>
              </a:rPr>
              <a:t>End-to-end testing</a:t>
            </a:r>
            <a:endParaRPr lang="en-US" sz="1350" dirty="0"/>
          </a:p>
        </p:txBody>
      </p:sp>
      <p:sp>
        <p:nvSpPr>
          <p:cNvPr id="31" name="Text 29"/>
          <p:cNvSpPr/>
          <p:nvPr/>
        </p:nvSpPr>
        <p:spPr>
          <a:xfrm>
            <a:off x="1283851" y="6695718"/>
            <a:ext cx="5920621" cy="283369"/>
          </a:xfrm>
          <a:prstGeom prst="rect">
            <a:avLst/>
          </a:prstGeom>
          <a:noFill/>
          <a:ln/>
        </p:spPr>
        <p:txBody>
          <a:bodyPr wrap="none" lIns="0" tIns="0" rIns="0" bIns="0" rtlCol="0" anchor="t"/>
          <a:lstStyle/>
          <a:p>
            <a:pPr marL="342900" indent="-342900" algn="l">
              <a:lnSpc>
                <a:spcPts val="2200"/>
              </a:lnSpc>
              <a:buSzPct val="100000"/>
              <a:buChar char="•"/>
            </a:pPr>
            <a:r>
              <a:rPr lang="en-US" sz="1350" dirty="0">
                <a:solidFill>
                  <a:srgbClr val="4C4C4D"/>
                </a:solidFill>
                <a:latin typeface="Heebo" pitchFamily="34" charset="0"/>
                <a:ea typeface="Heebo" pitchFamily="34" charset="-122"/>
                <a:cs typeface="Heebo" pitchFamily="34" charset="-120"/>
              </a:rPr>
              <a:t>User acceptance testing</a:t>
            </a:r>
            <a:endParaRPr lang="en-US" sz="1350" dirty="0"/>
          </a:p>
        </p:txBody>
      </p:sp>
      <p:sp>
        <p:nvSpPr>
          <p:cNvPr id="32" name="Shape 30"/>
          <p:cNvSpPr/>
          <p:nvPr/>
        </p:nvSpPr>
        <p:spPr>
          <a:xfrm>
            <a:off x="7425809" y="4888587"/>
            <a:ext cx="398383" cy="398383"/>
          </a:xfrm>
          <a:prstGeom prst="roundRect">
            <a:avLst>
              <a:gd name="adj" fmla="val 6669"/>
            </a:avLst>
          </a:prstGeom>
          <a:solidFill>
            <a:srgbClr val="F2EEEE"/>
          </a:solidFill>
          <a:ln/>
        </p:spPr>
        <p:txBody>
          <a:bodyPr/>
          <a:lstStyle/>
          <a:p>
            <a:endParaRPr lang="en-US"/>
          </a:p>
        </p:txBody>
      </p:sp>
      <p:sp>
        <p:nvSpPr>
          <p:cNvPr id="33" name="Text 31"/>
          <p:cNvSpPr/>
          <p:nvPr/>
        </p:nvSpPr>
        <p:spPr>
          <a:xfrm>
            <a:off x="7492186" y="4921746"/>
            <a:ext cx="265628" cy="332065"/>
          </a:xfrm>
          <a:prstGeom prst="rect">
            <a:avLst/>
          </a:prstGeom>
          <a:noFill/>
          <a:ln/>
        </p:spPr>
        <p:txBody>
          <a:bodyPr wrap="none" lIns="0" tIns="0" rIns="0" bIns="0" rtlCol="0" anchor="t"/>
          <a:lstStyle/>
          <a:p>
            <a:pPr marL="0" indent="0" algn="ctr">
              <a:lnSpc>
                <a:spcPts val="2050"/>
              </a:lnSpc>
              <a:buNone/>
            </a:pPr>
            <a:r>
              <a:rPr lang="en-US" sz="2050" dirty="0">
                <a:solidFill>
                  <a:srgbClr val="4C4C4D"/>
                </a:solidFill>
                <a:latin typeface="Crimson Pro Semi Bold" pitchFamily="34" charset="0"/>
                <a:ea typeface="Crimson Pro Semi Bold" pitchFamily="34" charset="-122"/>
                <a:cs typeface="Crimson Pro Semi Bold" pitchFamily="34" charset="-120"/>
              </a:rPr>
              <a:t>5</a:t>
            </a:r>
            <a:endParaRPr lang="en-US" sz="2050" dirty="0"/>
          </a:p>
        </p:txBody>
      </p:sp>
      <p:sp>
        <p:nvSpPr>
          <p:cNvPr id="34" name="Text 32"/>
          <p:cNvSpPr/>
          <p:nvPr/>
        </p:nvSpPr>
        <p:spPr>
          <a:xfrm>
            <a:off x="8001238" y="4949428"/>
            <a:ext cx="2222302" cy="276582"/>
          </a:xfrm>
          <a:prstGeom prst="rect">
            <a:avLst/>
          </a:prstGeom>
          <a:noFill/>
          <a:ln/>
        </p:spPr>
        <p:txBody>
          <a:bodyPr wrap="none" lIns="0" tIns="0" rIns="0" bIns="0" rtlCol="0" anchor="t"/>
          <a:lstStyle/>
          <a:p>
            <a:pPr marL="0" indent="0" algn="l">
              <a:lnSpc>
                <a:spcPts val="2150"/>
              </a:lnSpc>
              <a:buNone/>
            </a:pPr>
            <a:r>
              <a:rPr lang="en-US" sz="1700" dirty="0">
                <a:solidFill>
                  <a:srgbClr val="4C4C4D"/>
                </a:solidFill>
                <a:latin typeface="Crimson Pro Semi Bold" pitchFamily="34" charset="0"/>
                <a:ea typeface="Crimson Pro Semi Bold" pitchFamily="34" charset="-122"/>
                <a:cs typeface="Crimson Pro Semi Bold" pitchFamily="34" charset="-120"/>
              </a:rPr>
              <a:t>Deploy &amp; Support Phase</a:t>
            </a:r>
            <a:endParaRPr lang="en-US" sz="1700" dirty="0"/>
          </a:p>
        </p:txBody>
      </p:sp>
      <p:sp>
        <p:nvSpPr>
          <p:cNvPr id="35" name="Text 33"/>
          <p:cNvSpPr/>
          <p:nvPr/>
        </p:nvSpPr>
        <p:spPr>
          <a:xfrm>
            <a:off x="8001238" y="5332214"/>
            <a:ext cx="5920740" cy="566738"/>
          </a:xfrm>
          <a:prstGeom prst="rect">
            <a:avLst/>
          </a:prstGeom>
          <a:noFill/>
          <a:ln/>
        </p:spPr>
        <p:txBody>
          <a:bodyPr wrap="square" lIns="0" tIns="0" rIns="0" bIns="0" rtlCol="0" anchor="t"/>
          <a:lstStyle/>
          <a:p>
            <a:pPr marL="0" indent="0" algn="l">
              <a:lnSpc>
                <a:spcPts val="2200"/>
              </a:lnSpc>
              <a:buNone/>
            </a:pPr>
            <a:r>
              <a:rPr lang="en-US" sz="1350" dirty="0">
                <a:solidFill>
                  <a:srgbClr val="4C4C4D"/>
                </a:solidFill>
                <a:latin typeface="Heebo" pitchFamily="34" charset="0"/>
                <a:ea typeface="Heebo" pitchFamily="34" charset="-122"/>
                <a:cs typeface="Heebo" pitchFamily="34" charset="-120"/>
              </a:rPr>
              <a:t>Cutover activities, go-live execution, and post-production support to ensure adoption and stability</a:t>
            </a:r>
            <a:endParaRPr lang="en-US" sz="1350" dirty="0"/>
          </a:p>
        </p:txBody>
      </p:sp>
      <p:sp>
        <p:nvSpPr>
          <p:cNvPr id="36" name="Text 34"/>
          <p:cNvSpPr/>
          <p:nvPr/>
        </p:nvSpPr>
        <p:spPr>
          <a:xfrm>
            <a:off x="8001238" y="6005155"/>
            <a:ext cx="5920740" cy="283369"/>
          </a:xfrm>
          <a:prstGeom prst="rect">
            <a:avLst/>
          </a:prstGeom>
          <a:noFill/>
          <a:ln/>
        </p:spPr>
        <p:txBody>
          <a:bodyPr wrap="none" lIns="0" tIns="0" rIns="0" bIns="0" rtlCol="0" anchor="t"/>
          <a:lstStyle/>
          <a:p>
            <a:pPr marL="342900" indent="-342900" algn="l">
              <a:lnSpc>
                <a:spcPts val="2200"/>
              </a:lnSpc>
              <a:buSzPct val="100000"/>
              <a:buChar char="•"/>
            </a:pPr>
            <a:r>
              <a:rPr lang="en-US" sz="1350" dirty="0">
                <a:solidFill>
                  <a:srgbClr val="4C4C4D"/>
                </a:solidFill>
                <a:latin typeface="Heebo" pitchFamily="34" charset="0"/>
                <a:ea typeface="Heebo" pitchFamily="34" charset="-122"/>
                <a:cs typeface="Heebo" pitchFamily="34" charset="-120"/>
              </a:rPr>
              <a:t>Cutover planning</a:t>
            </a:r>
            <a:endParaRPr lang="en-US" sz="1350" dirty="0"/>
          </a:p>
        </p:txBody>
      </p:sp>
      <p:sp>
        <p:nvSpPr>
          <p:cNvPr id="37" name="Text 35"/>
          <p:cNvSpPr/>
          <p:nvPr/>
        </p:nvSpPr>
        <p:spPr>
          <a:xfrm>
            <a:off x="8001238" y="6350437"/>
            <a:ext cx="5920740" cy="283369"/>
          </a:xfrm>
          <a:prstGeom prst="rect">
            <a:avLst/>
          </a:prstGeom>
          <a:noFill/>
          <a:ln/>
        </p:spPr>
        <p:txBody>
          <a:bodyPr wrap="none" lIns="0" tIns="0" rIns="0" bIns="0" rtlCol="0" anchor="t"/>
          <a:lstStyle/>
          <a:p>
            <a:pPr marL="342900" indent="-342900" algn="l">
              <a:lnSpc>
                <a:spcPts val="2200"/>
              </a:lnSpc>
              <a:buSzPct val="100000"/>
              <a:buChar char="•"/>
            </a:pPr>
            <a:r>
              <a:rPr lang="en-US" sz="1350" dirty="0">
                <a:solidFill>
                  <a:srgbClr val="4C4C4D"/>
                </a:solidFill>
                <a:latin typeface="Heebo" pitchFamily="34" charset="0"/>
                <a:ea typeface="Heebo" pitchFamily="34" charset="-122"/>
                <a:cs typeface="Heebo" pitchFamily="34" charset="-120"/>
              </a:rPr>
              <a:t>Go-live execution</a:t>
            </a:r>
            <a:endParaRPr lang="en-US" sz="1350" dirty="0"/>
          </a:p>
        </p:txBody>
      </p:sp>
      <p:sp>
        <p:nvSpPr>
          <p:cNvPr id="38" name="Text 36"/>
          <p:cNvSpPr/>
          <p:nvPr/>
        </p:nvSpPr>
        <p:spPr>
          <a:xfrm>
            <a:off x="8001238" y="6695718"/>
            <a:ext cx="5920740" cy="283369"/>
          </a:xfrm>
          <a:prstGeom prst="rect">
            <a:avLst/>
          </a:prstGeom>
          <a:noFill/>
          <a:ln/>
        </p:spPr>
        <p:txBody>
          <a:bodyPr wrap="none" lIns="0" tIns="0" rIns="0" bIns="0" rtlCol="0" anchor="t"/>
          <a:lstStyle/>
          <a:p>
            <a:pPr marL="342900" indent="-342900" algn="l">
              <a:lnSpc>
                <a:spcPts val="2200"/>
              </a:lnSpc>
              <a:buSzPct val="100000"/>
              <a:buChar char="•"/>
            </a:pPr>
            <a:r>
              <a:rPr lang="en-US" sz="1350" dirty="0">
                <a:solidFill>
                  <a:srgbClr val="4C4C4D"/>
                </a:solidFill>
                <a:latin typeface="Heebo" pitchFamily="34" charset="0"/>
                <a:ea typeface="Heebo" pitchFamily="34" charset="-122"/>
                <a:cs typeface="Heebo" pitchFamily="34" charset="-120"/>
              </a:rPr>
              <a:t>Hypercare support</a:t>
            </a:r>
            <a:endParaRPr lang="en-US" sz="1350" dirty="0"/>
          </a:p>
        </p:txBody>
      </p:sp>
      <p:sp>
        <p:nvSpPr>
          <p:cNvPr id="39" name="Text 37"/>
          <p:cNvSpPr/>
          <p:nvPr/>
        </p:nvSpPr>
        <p:spPr>
          <a:xfrm>
            <a:off x="708422" y="7178278"/>
            <a:ext cx="13213556" cy="566738"/>
          </a:xfrm>
          <a:prstGeom prst="rect">
            <a:avLst/>
          </a:prstGeom>
          <a:noFill/>
          <a:ln/>
        </p:spPr>
        <p:txBody>
          <a:bodyPr wrap="square" lIns="0" tIns="0" rIns="0" bIns="0" rtlCol="0" anchor="t"/>
          <a:lstStyle/>
          <a:p>
            <a:pPr marL="0" indent="0" algn="l">
              <a:lnSpc>
                <a:spcPts val="2200"/>
              </a:lnSpc>
              <a:buNone/>
            </a:pPr>
            <a:r>
              <a:rPr lang="en-US" sz="1350" dirty="0">
                <a:solidFill>
                  <a:srgbClr val="4C4C4D"/>
                </a:solidFill>
                <a:latin typeface="Heebo" pitchFamily="34" charset="0"/>
                <a:ea typeface="Heebo" pitchFamily="34" charset="-122"/>
                <a:cs typeface="Heebo" pitchFamily="34" charset="-120"/>
              </a:rPr>
              <a:t>Certified PMs learn to tailor this methodology to different organizational contexts while maintaining governance and quality standards throughout the implementation lifecycle.</a:t>
            </a:r>
            <a:endParaRPr lang="en-US" sz="13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TotalTime>
  <Words>1809</Words>
  <Application>Microsoft Office PowerPoint</Application>
  <PresentationFormat>Custom</PresentationFormat>
  <Paragraphs>174</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Crimson Pro Semi Bold</vt:lpstr>
      <vt:lpstr>Arial</vt:lpstr>
      <vt:lpstr>Heebo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Kimberly Wiethoff</cp:lastModifiedBy>
  <cp:revision>3</cp:revision>
  <dcterms:created xsi:type="dcterms:W3CDTF">2025-06-18T16:48:24Z</dcterms:created>
  <dcterms:modified xsi:type="dcterms:W3CDTF">2026-01-27T20:45:31Z</dcterms:modified>
</cp:coreProperties>
</file>