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Gelasio" panose="020B0604020202020204" charset="0"/>
      <p:regular r:id="rId15"/>
    </p:embeddedFont>
    <p:embeddedFont>
      <p:font typeface="Gelasio Semi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23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1120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What Project Managers Need to Know About Microsoft Dynamics CRM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47770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 comprehensive guide for project managers navigating the powerful ecosystem of Microsoft Dynamics CRM to drive project success and deliver outstanding customer service.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83846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91302" y="5971103"/>
            <a:ext cx="16787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Gelasio Medium" pitchFamily="34" charset="0"/>
                <a:ea typeface="Gelasio Medium" pitchFamily="34" charset="-122"/>
                <a:cs typeface="Gelasio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821561"/>
            <a:ext cx="309181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746558"/>
                </a:solidFill>
                <a:latin typeface="Gelasio Bold" pitchFamily="34" charset="0"/>
                <a:ea typeface="Gelasio Bold" pitchFamily="34" charset="-122"/>
                <a:cs typeface="Gelasio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8345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Licensing and Environment Management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99632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3038832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2996327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Environment Strategy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3841075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Define Dev, Test, UAT, and Production environments early in the project.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685467" y="299632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537" y="3038832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422583" y="2996327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Deployment Schedule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422583" y="3841075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Plan careful timing for moving changes between environments.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41174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454253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411748"/>
            <a:ext cx="29590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License Management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590216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Understand how licensing tiers impact user roles and access.</a:t>
            </a:r>
            <a:endParaRPr lang="en-US" sz="1750" dirty="0"/>
          </a:p>
        </p:txBody>
      </p:sp>
      <p:sp>
        <p:nvSpPr>
          <p:cNvPr id="16" name="Text 10"/>
          <p:cNvSpPr/>
          <p:nvPr/>
        </p:nvSpPr>
        <p:spPr>
          <a:xfrm>
            <a:off x="793790" y="6520220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Don't overlook licensing and environment setup. Coordinate with IT to manage these critical aspects effectively.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19770"/>
            <a:ext cx="772929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Power Platform Integration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182177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0124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Power BI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502831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Create interactive reports and dashboards to visualize CRM data and track KPIs.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182177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01253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Power Automate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502950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Build automated workflows between apps and services to streamline processes.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182177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0124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Power Apps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502831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Develop custom applications that extend CRM functionality without extensive coding.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793790" y="684680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Explore how these Power Platform tools can enhance the CRM experience through automation, visualization, and customization.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8633" y="568523"/>
            <a:ext cx="5159454" cy="644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Final Thoughts</a:t>
            </a:r>
            <a:endParaRPr lang="en-US" sz="4050" dirty="0"/>
          </a:p>
        </p:txBody>
      </p:sp>
      <p:sp>
        <p:nvSpPr>
          <p:cNvPr id="4" name="Text 1"/>
          <p:cNvSpPr/>
          <p:nvPr/>
        </p:nvSpPr>
        <p:spPr>
          <a:xfrm>
            <a:off x="6208633" y="1626037"/>
            <a:ext cx="3694986" cy="681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50"/>
              </a:lnSpc>
              <a:buNone/>
            </a:pPr>
            <a:r>
              <a:rPr lang="en-US" sz="53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5350" dirty="0"/>
          </a:p>
        </p:txBody>
      </p:sp>
      <p:sp>
        <p:nvSpPr>
          <p:cNvPr id="5" name="Text 2"/>
          <p:cNvSpPr/>
          <p:nvPr/>
        </p:nvSpPr>
        <p:spPr>
          <a:xfrm>
            <a:off x="6766203" y="2564963"/>
            <a:ext cx="2579727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Core Modules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208633" y="3011210"/>
            <a:ext cx="3694986" cy="660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Sales, Service, and Marketing form the foundation.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0213181" y="1626037"/>
            <a:ext cx="3694986" cy="681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50"/>
              </a:lnSpc>
              <a:buNone/>
            </a:pPr>
            <a:r>
              <a:rPr lang="en-US" sz="53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5+</a:t>
            </a:r>
            <a:endParaRPr lang="en-US" sz="5350" dirty="0"/>
          </a:p>
        </p:txBody>
      </p:sp>
      <p:sp>
        <p:nvSpPr>
          <p:cNvPr id="8" name="Text 5"/>
          <p:cNvSpPr/>
          <p:nvPr/>
        </p:nvSpPr>
        <p:spPr>
          <a:xfrm>
            <a:off x="10770751" y="2564963"/>
            <a:ext cx="2579727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Integration Points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0213181" y="3011210"/>
            <a:ext cx="3694986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Connect with multiple business systems.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8210907" y="4393525"/>
            <a:ext cx="3694986" cy="681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50"/>
              </a:lnSpc>
              <a:buNone/>
            </a:pPr>
            <a:r>
              <a:rPr lang="en-US" sz="53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100%</a:t>
            </a:r>
            <a:endParaRPr lang="en-US" sz="5350" dirty="0"/>
          </a:p>
        </p:txBody>
      </p:sp>
      <p:sp>
        <p:nvSpPr>
          <p:cNvPr id="11" name="Text 8"/>
          <p:cNvSpPr/>
          <p:nvPr/>
        </p:nvSpPr>
        <p:spPr>
          <a:xfrm>
            <a:off x="8768477" y="5332452"/>
            <a:ext cx="2579727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Adoption Goal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8210907" y="5778698"/>
            <a:ext cx="3694986" cy="660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Success depends on complete user engagement.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6208633" y="6670953"/>
            <a:ext cx="7699534" cy="990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Microsoft Dynamics CRM transforms how organizations manage customer relationships. As a project manager, ensure implementation aligns with business goals and delivers real value.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4020" y="746046"/>
            <a:ext cx="7675959" cy="13108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Microsoft Dynamics CRM Overview</a:t>
            </a:r>
            <a:endParaRPr lang="en-US" sz="4100" dirty="0"/>
          </a:p>
        </p:txBody>
      </p:sp>
      <p:sp>
        <p:nvSpPr>
          <p:cNvPr id="4" name="Text 1"/>
          <p:cNvSpPr/>
          <p:nvPr/>
        </p:nvSpPr>
        <p:spPr>
          <a:xfrm>
            <a:off x="734020" y="2371487"/>
            <a:ext cx="7675959" cy="1006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In today's customer-centric business environment, CRM systems are essential for growth. Microsoft Dynamics CRM helps streamline sales, marketing, and customer service.</a:t>
            </a:r>
            <a:endParaRPr lang="en-US" sz="1650" dirty="0"/>
          </a:p>
        </p:txBody>
      </p:sp>
      <p:sp>
        <p:nvSpPr>
          <p:cNvPr id="5" name="Text 2"/>
          <p:cNvSpPr/>
          <p:nvPr/>
        </p:nvSpPr>
        <p:spPr>
          <a:xfrm>
            <a:off x="734020" y="3614261"/>
            <a:ext cx="7675959" cy="67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For project managers, it's not just software—it's a robust ecosystem impacting project success.</a:t>
            </a:r>
            <a:endParaRPr lang="en-US" sz="1650" dirty="0"/>
          </a:p>
        </p:txBody>
      </p:sp>
      <p:sp>
        <p:nvSpPr>
          <p:cNvPr id="6" name="Shape 3"/>
          <p:cNvSpPr/>
          <p:nvPr/>
        </p:nvSpPr>
        <p:spPr>
          <a:xfrm>
            <a:off x="734020" y="4521398"/>
            <a:ext cx="3733205" cy="1544002"/>
          </a:xfrm>
          <a:prstGeom prst="roundRect">
            <a:avLst>
              <a:gd name="adj" fmla="val 2038"/>
            </a:avLst>
          </a:prstGeom>
          <a:solidFill>
            <a:srgbClr val="EEE8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943689" y="4731068"/>
            <a:ext cx="2621637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Streamline Sales</a:t>
            </a:r>
            <a:endParaRPr lang="en-US" sz="2050" dirty="0"/>
          </a:p>
        </p:txBody>
      </p:sp>
      <p:sp>
        <p:nvSpPr>
          <p:cNvPr id="8" name="Text 5"/>
          <p:cNvSpPr/>
          <p:nvPr/>
        </p:nvSpPr>
        <p:spPr>
          <a:xfrm>
            <a:off x="943689" y="5184458"/>
            <a:ext cx="3313867" cy="67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Track leads, opportunities, and customer engagements efficiently.</a:t>
            </a:r>
            <a:endParaRPr lang="en-US" sz="1650" dirty="0"/>
          </a:p>
        </p:txBody>
      </p:sp>
      <p:sp>
        <p:nvSpPr>
          <p:cNvPr id="9" name="Shape 6"/>
          <p:cNvSpPr/>
          <p:nvPr/>
        </p:nvSpPr>
        <p:spPr>
          <a:xfrm>
            <a:off x="4676894" y="4521398"/>
            <a:ext cx="3733205" cy="1544002"/>
          </a:xfrm>
          <a:prstGeom prst="roundRect">
            <a:avLst>
              <a:gd name="adj" fmla="val 2038"/>
            </a:avLst>
          </a:prstGeom>
          <a:solidFill>
            <a:srgbClr val="EEE8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4886563" y="4731068"/>
            <a:ext cx="2621637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Enhance Marketing</a:t>
            </a:r>
            <a:endParaRPr lang="en-US" sz="2050" dirty="0"/>
          </a:p>
        </p:txBody>
      </p:sp>
      <p:sp>
        <p:nvSpPr>
          <p:cNvPr id="11" name="Text 8"/>
          <p:cNvSpPr/>
          <p:nvPr/>
        </p:nvSpPr>
        <p:spPr>
          <a:xfrm>
            <a:off x="4886563" y="5184458"/>
            <a:ext cx="3313867" cy="67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Drive campaigns, manage events, and nurture leads effectively.</a:t>
            </a:r>
            <a:endParaRPr lang="en-US" sz="1650" dirty="0"/>
          </a:p>
        </p:txBody>
      </p:sp>
      <p:sp>
        <p:nvSpPr>
          <p:cNvPr id="12" name="Shape 9"/>
          <p:cNvSpPr/>
          <p:nvPr/>
        </p:nvSpPr>
        <p:spPr>
          <a:xfrm>
            <a:off x="734020" y="6275070"/>
            <a:ext cx="7675959" cy="1208365"/>
          </a:xfrm>
          <a:prstGeom prst="roundRect">
            <a:avLst>
              <a:gd name="adj" fmla="val 2604"/>
            </a:avLst>
          </a:prstGeom>
          <a:solidFill>
            <a:srgbClr val="EEE8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43689" y="6484739"/>
            <a:ext cx="2621637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Improve Service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943689" y="6938129"/>
            <a:ext cx="7256621" cy="335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Manage service requests, cases, and support operations seamlessly.</a:t>
            </a: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4202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Core Modules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743789" y="35973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Sales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087773"/>
            <a:ext cx="3785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Manages leads, opportunities, accounts, and customer engagements.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033" y="4187547"/>
            <a:ext cx="318968" cy="3986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97628" y="25524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Customer Service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597628" y="3042880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Tracks service requests, cases, and support operations.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3230" y="3169563"/>
            <a:ext cx="318968" cy="3986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597628" y="50050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Marketing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597628" y="5495449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Drives campaigns, manages events, and nurtures leads.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3230" y="5205532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93790" y="692455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As a project manager, understand which modules are in scope. Each has unique business objectives, stakeholders, and workflows.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58466"/>
            <a:ext cx="64571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Stakeholder Alignment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107406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334220"/>
            <a:ext cx="300561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Identify Stakeholders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2824639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Map all departments involved in the CRM project.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468291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369510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Regular Check-ins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418552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Maintain consistent communication across teams.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4829175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0559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Clarify Goals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5546408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Create shared understanding of success criteria.</a:t>
            </a:r>
            <a:endParaRPr lang="en-US" sz="1750" dirty="0"/>
          </a:p>
        </p:txBody>
      </p:sp>
      <p:sp>
        <p:nvSpPr>
          <p:cNvPr id="13" name="Text 7"/>
          <p:cNvSpPr/>
          <p:nvPr/>
        </p:nvSpPr>
        <p:spPr>
          <a:xfrm>
            <a:off x="793790" y="6445210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CRM projects span multiple departments—sales, marketing, IT, customer service, and finance. Each has unique expectations.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11417"/>
            <a:ext cx="931283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Out-of-the-Box vs. Customization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087172"/>
            <a:ext cx="33179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Out-of-the-Box Benefits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66831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Faster implementation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11051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Easier upgrades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55271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Lower maintenance costs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499491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Microsoft support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3087172"/>
            <a:ext cx="42261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Customization Considerations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599521" y="366831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Longer development time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411051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Higher maintenance needs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455271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Potential upgrade issues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499491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Specialized support required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793790" y="5692259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Dynamics CRM offers high flexibility. Project managers should encourage out-of-the-box features when possible and manage scope creep proactively.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9288"/>
            <a:ext cx="583727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Integration Planning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131695"/>
            <a:ext cx="2173724" cy="1306949"/>
          </a:xfrm>
          <a:prstGeom prst="roundRect">
            <a:avLst>
              <a:gd name="adj" fmla="val 2603"/>
            </a:avLst>
          </a:prstGeom>
          <a:solidFill>
            <a:srgbClr val="EEE8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258579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3585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Identify Systems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2848928"/>
            <a:ext cx="41898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Map all systems needing CRM integration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423404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D4CEC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551992"/>
            <a:ext cx="4347567" cy="1306949"/>
          </a:xfrm>
          <a:prstGeom prst="roundRect">
            <a:avLst>
              <a:gd name="adj" fmla="val 2603"/>
            </a:avLst>
          </a:prstGeom>
          <a:solidFill>
            <a:srgbClr val="EEE8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00609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37788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Assess APIs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269224"/>
            <a:ext cx="471832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Evaluate existing APIs and middleware options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4843701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D4CEC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972288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EEE8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426393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1991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Map Data Flows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5689521"/>
            <a:ext cx="444853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Document how data moves between systems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3790" y="653438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CRM projects often require integrations with ERP systems, email platforms, and marketing tools. These integrations can become complex and cause delays.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7679" y="558998"/>
            <a:ext cx="5080873" cy="634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Data Migration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6426279" y="1498759"/>
            <a:ext cx="22860" cy="5292804"/>
          </a:xfrm>
          <a:prstGeom prst="roundRect">
            <a:avLst>
              <a:gd name="adj" fmla="val 133358"/>
            </a:avLst>
          </a:prstGeom>
          <a:solidFill>
            <a:srgbClr val="D4CEC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632019" y="1944529"/>
            <a:ext cx="609600" cy="22860"/>
          </a:xfrm>
          <a:prstGeom prst="roundRect">
            <a:avLst>
              <a:gd name="adj" fmla="val 133358"/>
            </a:avLst>
          </a:prstGeom>
          <a:solidFill>
            <a:srgbClr val="D4CEC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197679" y="1727359"/>
            <a:ext cx="457200" cy="457200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79" y="1765459"/>
            <a:ext cx="304800" cy="38100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42478" y="1701879"/>
            <a:ext cx="264509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Source Identification</a:t>
            </a:r>
            <a:endParaRPr lang="en-US" sz="2000" dirty="0"/>
          </a:p>
        </p:txBody>
      </p:sp>
      <p:sp>
        <p:nvSpPr>
          <p:cNvPr id="9" name="Text 5"/>
          <p:cNvSpPr/>
          <p:nvPr/>
        </p:nvSpPr>
        <p:spPr>
          <a:xfrm>
            <a:off x="7442478" y="2141339"/>
            <a:ext cx="6476643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Identify all data sources and owners.</a:t>
            </a: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6632019" y="3318510"/>
            <a:ext cx="609600" cy="22860"/>
          </a:xfrm>
          <a:prstGeom prst="roundRect">
            <a:avLst>
              <a:gd name="adj" fmla="val 133358"/>
            </a:avLst>
          </a:prstGeom>
          <a:solidFill>
            <a:srgbClr val="D4CEC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6197679" y="3101340"/>
            <a:ext cx="457200" cy="457200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879" y="3139440"/>
            <a:ext cx="304800" cy="38100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442478" y="3075861"/>
            <a:ext cx="254043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Data Cleansing</a:t>
            </a:r>
            <a:endParaRPr lang="en-US" sz="2000" dirty="0"/>
          </a:p>
        </p:txBody>
      </p:sp>
      <p:sp>
        <p:nvSpPr>
          <p:cNvPr id="14" name="Text 9"/>
          <p:cNvSpPr/>
          <p:nvPr/>
        </p:nvSpPr>
        <p:spPr>
          <a:xfrm>
            <a:off x="7442478" y="3515320"/>
            <a:ext cx="6476643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Remove duplicates and standardize formats.</a:t>
            </a:r>
            <a:endParaRPr lang="en-US" sz="1600" dirty="0"/>
          </a:p>
        </p:txBody>
      </p:sp>
      <p:sp>
        <p:nvSpPr>
          <p:cNvPr id="15" name="Shape 10"/>
          <p:cNvSpPr/>
          <p:nvPr/>
        </p:nvSpPr>
        <p:spPr>
          <a:xfrm>
            <a:off x="6632019" y="4692491"/>
            <a:ext cx="609600" cy="22860"/>
          </a:xfrm>
          <a:prstGeom prst="roundRect">
            <a:avLst>
              <a:gd name="adj" fmla="val 133358"/>
            </a:avLst>
          </a:prstGeom>
          <a:solidFill>
            <a:srgbClr val="D4CEC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6197679" y="4475321"/>
            <a:ext cx="457200" cy="457200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3879" y="4513421"/>
            <a:ext cx="304800" cy="38100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442478" y="4449842"/>
            <a:ext cx="254043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Field Mapping</a:t>
            </a:r>
            <a:endParaRPr lang="en-US" sz="2000" dirty="0"/>
          </a:p>
        </p:txBody>
      </p:sp>
      <p:sp>
        <p:nvSpPr>
          <p:cNvPr id="19" name="Text 13"/>
          <p:cNvSpPr/>
          <p:nvPr/>
        </p:nvSpPr>
        <p:spPr>
          <a:xfrm>
            <a:off x="7442478" y="4889302"/>
            <a:ext cx="6476643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Match source fields to CRM fields.</a:t>
            </a:r>
            <a:endParaRPr lang="en-US" sz="1600" dirty="0"/>
          </a:p>
        </p:txBody>
      </p:sp>
      <p:sp>
        <p:nvSpPr>
          <p:cNvPr id="20" name="Shape 14"/>
          <p:cNvSpPr/>
          <p:nvPr/>
        </p:nvSpPr>
        <p:spPr>
          <a:xfrm>
            <a:off x="6632019" y="6066473"/>
            <a:ext cx="609600" cy="22860"/>
          </a:xfrm>
          <a:prstGeom prst="roundRect">
            <a:avLst>
              <a:gd name="adj" fmla="val 133358"/>
            </a:avLst>
          </a:prstGeom>
          <a:solidFill>
            <a:srgbClr val="D4CEC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6197679" y="5849303"/>
            <a:ext cx="457200" cy="457200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3879" y="5887403"/>
            <a:ext cx="304800" cy="381000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7442478" y="5823823"/>
            <a:ext cx="254043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Validation</a:t>
            </a:r>
            <a:endParaRPr lang="en-US" sz="2000" dirty="0"/>
          </a:p>
        </p:txBody>
      </p:sp>
      <p:sp>
        <p:nvSpPr>
          <p:cNvPr id="24" name="Text 17"/>
          <p:cNvSpPr/>
          <p:nvPr/>
        </p:nvSpPr>
        <p:spPr>
          <a:xfrm>
            <a:off x="7442478" y="6263283"/>
            <a:ext cx="6476643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Test and verify migrated data.</a:t>
            </a:r>
            <a:endParaRPr lang="en-US" sz="1600" dirty="0"/>
          </a:p>
        </p:txBody>
      </p:sp>
      <p:sp>
        <p:nvSpPr>
          <p:cNvPr id="25" name="Text 18"/>
          <p:cNvSpPr/>
          <p:nvPr/>
        </p:nvSpPr>
        <p:spPr>
          <a:xfrm>
            <a:off x="6197679" y="7020163"/>
            <a:ext cx="7721441" cy="650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Never underestimate data migration effort. Treat it as its own workstream with timelines, deliverables, and owners.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596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User Adoption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88369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804398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415183"/>
            <a:ext cx="26485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Measure Success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2905601"/>
            <a:ext cx="264854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Track engagement metrics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508415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D4CEC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551992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006096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7788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Provide Training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269224"/>
            <a:ext cx="429708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Develop comprehensive learning programs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4872038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D4CEC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4915614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36971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1424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Communicate Value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5632847"/>
            <a:ext cx="31212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Explain the "why" behind CRM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47771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Even perfect CRM implementation fails without adoption. Champion change management with training, communication plans, and super users who promote the system internally.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60571"/>
            <a:ext cx="61013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Agile Implementation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5524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Sprint Planning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042880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Prioritize features for each iteration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2686050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5524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Development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042880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Build features in short timeframes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074551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0050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Showcase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495449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Demonstrate progress to stakeholders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300424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0050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Feedback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495449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Incorporate stakeholder input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4911923"/>
            <a:ext cx="339328" cy="424220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793790" y="674310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Many Dynamics CRM projects benefit from Agile methodologies. Frequent iterations and feedback cycles ensure alignment with business needs.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682</Words>
  <Application>Microsoft Office PowerPoint</Application>
  <PresentationFormat>Custom</PresentationFormat>
  <Paragraphs>116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Gelasio</vt:lpstr>
      <vt:lpstr>Gelasio Medium</vt:lpstr>
      <vt:lpstr>Gelasio Bold</vt:lpstr>
      <vt:lpstr>Arial</vt:lpstr>
      <vt:lpstr>Gelasio Semi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2025-03-26T16:13:01Z</dcterms:created>
  <dcterms:modified xsi:type="dcterms:W3CDTF">2025-03-26T16:21:25Z</dcterms:modified>
</cp:coreProperties>
</file>