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5143500" cy="9144000"/>
  <p:embeddedFontLst>
    <p:embeddedFont>
      <p:font typeface="Crimson Pro Bold" panose="020B0604020202020204" charset="0"/>
      <p:regular r:id="rId20"/>
    </p:embeddedFont>
    <p:embeddedFont>
      <p:font typeface="Open Sans" panose="020B0606030504020204" pitchFamily="34" charset="0"/>
      <p:regular r:id="rId21"/>
    </p:embeddedFont>
    <p:embeddedFont>
      <p:font typeface="Open Sans Bold" panose="020B0806030504020204" charset="0"/>
      <p:regular r:id="rId22"/>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46" d="100"/>
          <a:sy n="146" d="100"/>
        </p:scale>
        <p:origin x="594" y="114"/>
      </p:cViewPr>
      <p:guideLst/>
    </p:cSldViewPr>
  </p:slideViewPr>
  <p:notesTextViewPr>
    <p:cViewPr>
      <p:scale>
        <a:sx n="3" d="2"/>
        <a:sy n="3" d="2"/>
      </p:scale>
      <p:origin x="0" y="-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28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7EDE9"/>
          </a:solidFill>
          <a:ln/>
        </p:spPr>
        <p:txBody>
          <a:bodyPr/>
          <a:lstStyle/>
          <a:p>
            <a:endParaRPr lang="en-US"/>
          </a:p>
        </p:txBody>
      </p:sp>
      <p:sp>
        <p:nvSpPr>
          <p:cNvPr id="3" name="Shape 1"/>
          <p:cNvSpPr/>
          <p:nvPr/>
        </p:nvSpPr>
        <p:spPr>
          <a:xfrm>
            <a:off x="0" y="0"/>
            <a:ext cx="9144000" cy="5143500"/>
          </a:xfrm>
          <a:prstGeom prst="rect">
            <a:avLst/>
          </a:prstGeom>
          <a:solidFill>
            <a:srgbClr val="FFFCFA"/>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286000" cy="5143500"/>
          </a:xfrm>
          <a:prstGeom prst="rect">
            <a:avLst/>
          </a:prstGeom>
        </p:spPr>
      </p:pic>
      <p:sp>
        <p:nvSpPr>
          <p:cNvPr id="3" name="Text 0"/>
          <p:cNvSpPr/>
          <p:nvPr/>
        </p:nvSpPr>
        <p:spPr>
          <a:xfrm>
            <a:off x="2782119" y="670247"/>
            <a:ext cx="5865763" cy="1162645"/>
          </a:xfrm>
          <a:prstGeom prst="rect">
            <a:avLst/>
          </a:prstGeom>
          <a:noFill/>
          <a:ln/>
        </p:spPr>
        <p:txBody>
          <a:bodyPr wrap="square" lIns="0" tIns="0" rIns="0" bIns="0" rtlCol="0" anchor="t">
            <a:normAutofit/>
          </a:bodyPr>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Beyond Payroll: How ADP Digital Transformation Modernizes Every Business Function</a:t>
            </a:r>
            <a:endParaRPr lang="en-US" sz="2400" dirty="0"/>
          </a:p>
        </p:txBody>
      </p:sp>
      <p:sp>
        <p:nvSpPr>
          <p:cNvPr id="4" name="Text 1"/>
          <p:cNvSpPr/>
          <p:nvPr/>
        </p:nvSpPr>
        <p:spPr>
          <a:xfrm>
            <a:off x="2782119" y="2018928"/>
            <a:ext cx="5865763"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 successful ADP digital transformation impacts nearly every business function, streamlining processes, improving compliance, enhancing employee experiences, and equipping leaders with the data they need to make confident, informed decisions. Rather than simply replacing legacy software, an ADP implementation is an opportunity to redesign how work gets done across the enterprise.</a:t>
            </a:r>
            <a:endParaRPr lang="en-US" sz="950" dirty="0"/>
          </a:p>
        </p:txBody>
      </p:sp>
      <p:pic>
        <p:nvPicPr>
          <p:cNvPr id="5" name="Image 1" descr="preencoded.png"/>
          <p:cNvPicPr>
            <a:picLocks noChangeAspect="1"/>
          </p:cNvPicPr>
          <p:nvPr/>
        </p:nvPicPr>
        <p:blipFill>
          <a:blip r:embed="rId4"/>
          <a:stretch>
            <a:fillRect/>
          </a:stretch>
        </p:blipFill>
        <p:spPr>
          <a:xfrm>
            <a:off x="2782119" y="2952304"/>
            <a:ext cx="3197572" cy="587573"/>
          </a:xfrm>
          <a:prstGeom prst="rect">
            <a:avLst/>
          </a:prstGeom>
        </p:spPr>
      </p:pic>
      <p:sp>
        <p:nvSpPr>
          <p:cNvPr id="6" name="Text 2"/>
          <p:cNvSpPr/>
          <p:nvPr/>
        </p:nvSpPr>
        <p:spPr>
          <a:xfrm>
            <a:off x="2782119" y="3679403"/>
            <a:ext cx="5865763"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#ADP #DigitalTransformation #HumanCapitalManagement #HRTechnology #Payroll #ProgramManagement #BusinessTransformation #PMO #ChangeManagement #EnterpriseTechnology #HRIS #Leadership #WorkforceManagement #DigitalWorkplace #ManagingProjectsTheAgileWay</a:t>
            </a:r>
            <a:endParaRPr lang="en-US" sz="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96119" y="960090"/>
            <a:ext cx="8151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Information Technology</a:t>
            </a:r>
            <a:endParaRPr lang="en-US" sz="2400" dirty="0"/>
          </a:p>
        </p:txBody>
      </p:sp>
      <p:sp>
        <p:nvSpPr>
          <p:cNvPr id="3" name="Shape 1"/>
          <p:cNvSpPr/>
          <p:nvPr/>
        </p:nvSpPr>
        <p:spPr>
          <a:xfrm>
            <a:off x="406822" y="1533674"/>
            <a:ext cx="3257699" cy="2649662"/>
          </a:xfrm>
          <a:prstGeom prst="roundRect">
            <a:avLst>
              <a:gd name="adj" fmla="val 3371"/>
            </a:avLst>
          </a:prstGeom>
          <a:solidFill>
            <a:srgbClr val="835E54"/>
          </a:solidFill>
          <a:ln/>
        </p:spPr>
        <p:txBody>
          <a:bodyPr/>
          <a:lstStyle/>
          <a:p>
            <a:endParaRPr lang="en-US"/>
          </a:p>
        </p:txBody>
      </p:sp>
      <p:sp>
        <p:nvSpPr>
          <p:cNvPr id="4" name="Text 2"/>
          <p:cNvSpPr/>
          <p:nvPr/>
        </p:nvSpPr>
        <p:spPr>
          <a:xfrm>
            <a:off x="530796" y="1657648"/>
            <a:ext cx="3009751" cy="193849"/>
          </a:xfrm>
          <a:prstGeom prst="rect">
            <a:avLst/>
          </a:prstGeom>
          <a:noFill/>
          <a:ln/>
        </p:spPr>
        <p:txBody>
          <a:bodyPr wrap="none" lIns="0" tIns="0" rIns="0" bIns="0" rtlCol="0" anchor="t"/>
          <a:lstStyle/>
          <a:p>
            <a:pPr marL="0" indent="0" algn="l">
              <a:lnSpc>
                <a:spcPct val="104000"/>
              </a:lnSpc>
              <a:buNone/>
            </a:pPr>
            <a:r>
              <a:rPr lang="en-US" sz="1200" b="1" dirty="0">
                <a:solidFill>
                  <a:srgbClr val="FFFFFF"/>
                </a:solidFill>
                <a:latin typeface="Crimson Pro Bold" pitchFamily="34" charset="0"/>
                <a:ea typeface="Crimson Pro Bold" pitchFamily="34" charset="-122"/>
                <a:cs typeface="Crimson Pro Bold" pitchFamily="34" charset="-120"/>
              </a:rPr>
              <a:t>IT as a Strategic Partner</a:t>
            </a:r>
            <a:endParaRPr lang="en-US" sz="1200" dirty="0"/>
          </a:p>
        </p:txBody>
      </p:sp>
      <p:sp>
        <p:nvSpPr>
          <p:cNvPr id="5" name="Text 3"/>
          <p:cNvSpPr/>
          <p:nvPr/>
        </p:nvSpPr>
        <p:spPr>
          <a:xfrm>
            <a:off x="530796" y="1975470"/>
            <a:ext cx="3009751" cy="2096244"/>
          </a:xfrm>
          <a:prstGeom prst="rect">
            <a:avLst/>
          </a:prstGeom>
          <a:noFill/>
          <a:ln/>
        </p:spPr>
        <p:txBody>
          <a:bodyPr wrap="square" lIns="0" tIns="0" rIns="0" bIns="0" rtlCol="0" anchor="t">
            <a:normAutofit/>
          </a:bodyPr>
          <a:lstStyle/>
          <a:p>
            <a:pPr marL="0" indent="0" algn="l">
              <a:lnSpc>
                <a:spcPct val="133000"/>
              </a:lnSpc>
              <a:spcAft>
                <a:spcPts val="850"/>
              </a:spcAft>
              <a:buNone/>
            </a:pPr>
            <a:r>
              <a:rPr lang="en-US" sz="950" dirty="0">
                <a:solidFill>
                  <a:srgbClr val="FFFFFF"/>
                </a:solidFill>
                <a:latin typeface="Open Sans" pitchFamily="34" charset="0"/>
                <a:ea typeface="Open Sans" pitchFamily="34" charset="-122"/>
                <a:cs typeface="Open Sans" pitchFamily="34" charset="-120"/>
              </a:rPr>
              <a:t>IT plays a critical and often underestimated role throughout an ADP implementation. From infrastructure setup to ongoing integrations and security governance, IT teams are essential to a successful and sustainable transformation.</a:t>
            </a:r>
            <a:endParaRPr lang="en-US" sz="950" dirty="0"/>
          </a:p>
          <a:p>
            <a:pPr marL="0" indent="0" algn="l">
              <a:lnSpc>
                <a:spcPct val="133000"/>
              </a:lnSpc>
              <a:buNone/>
            </a:pPr>
            <a:r>
              <a:rPr lang="en-US" sz="950" dirty="0">
                <a:solidFill>
                  <a:srgbClr val="FFFFFF"/>
                </a:solidFill>
                <a:latin typeface="Open Sans" pitchFamily="34" charset="0"/>
                <a:ea typeface="Open Sans" pitchFamily="34" charset="-122"/>
                <a:cs typeface="Open Sans" pitchFamily="34" charset="-120"/>
              </a:rPr>
              <a:t>Modern ADP platforms are built to integrate with </a:t>
            </a:r>
            <a:r>
              <a:rPr lang="en-US" sz="950" b="1" dirty="0">
                <a:solidFill>
                  <a:srgbClr val="FFFFFF"/>
                </a:solidFill>
                <a:latin typeface="Open Sans Bold" pitchFamily="34" charset="0"/>
                <a:ea typeface="Open Sans Bold" pitchFamily="34" charset="-122"/>
                <a:cs typeface="Open Sans Bold" pitchFamily="34" charset="-120"/>
              </a:rPr>
              <a:t>ERP systems, CRM applications, finance platforms, identity providers, and third-party vendors</a:t>
            </a:r>
            <a:r>
              <a:rPr lang="en-US" sz="950" dirty="0">
                <a:solidFill>
                  <a:srgbClr val="FFFFFF"/>
                </a:solidFill>
                <a:latin typeface="Open Sans" pitchFamily="34" charset="0"/>
                <a:ea typeface="Open Sans" pitchFamily="34" charset="-122"/>
                <a:cs typeface="Open Sans" pitchFamily="34" charset="-120"/>
              </a:rPr>
              <a:t> — making IT coordination essential from day one.</a:t>
            </a:r>
            <a:endParaRPr lang="en-US" sz="950" dirty="0"/>
          </a:p>
        </p:txBody>
      </p:sp>
      <p:sp>
        <p:nvSpPr>
          <p:cNvPr id="6" name="Text 4"/>
          <p:cNvSpPr/>
          <p:nvPr/>
        </p:nvSpPr>
        <p:spPr>
          <a:xfrm>
            <a:off x="3882554" y="1657648"/>
            <a:ext cx="4770016"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Core IT Responsibilities</a:t>
            </a:r>
            <a:endParaRPr lang="en-US" sz="1200" dirty="0"/>
          </a:p>
        </p:txBody>
      </p:sp>
      <p:sp>
        <p:nvSpPr>
          <p:cNvPr id="7" name="Text 5"/>
          <p:cNvSpPr/>
          <p:nvPr/>
        </p:nvSpPr>
        <p:spPr>
          <a:xfrm>
            <a:off x="3882554" y="1975470"/>
            <a:ext cx="4770016" cy="1649537"/>
          </a:xfrm>
          <a:prstGeom prst="rect">
            <a:avLst/>
          </a:prstGeom>
          <a:noFill/>
          <a:ln/>
        </p:spPr>
        <p:txBody>
          <a:bodyPr wrap="square" lIns="0" tIns="0" rIns="0" bIns="0" rtlCol="0" anchor="t">
            <a:normAutofit/>
          </a:bodyPr>
          <a:lstStyle/>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System integrations and API management</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Single Sign-On (SSO) configuration</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Identity and access management</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Security configuration and role governance</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Data migration and validation</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Environment management (dev, test, production)</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Disaster recovery and business continuity planning</a:t>
            </a:r>
            <a:endParaRPr lang="en-US" sz="9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496119" y="800174"/>
            <a:ext cx="8151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Compliance and Risk Management</a:t>
            </a:r>
            <a:endParaRPr lang="en-US" sz="2400" dirty="0"/>
          </a:p>
        </p:txBody>
      </p:sp>
      <p:sp>
        <p:nvSpPr>
          <p:cNvPr id="3" name="Text 1"/>
          <p:cNvSpPr/>
          <p:nvPr/>
        </p:nvSpPr>
        <p:spPr>
          <a:xfrm>
            <a:off x="496119" y="1435745"/>
            <a:ext cx="8151763"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Compliance requirements continue to grow in complexity across every industry. ADP's built-in compliance capabilities help organizations navigate a landscape of constantly shifting federal, state, and local obligations — reducing risk without adding administrative headcount.</a:t>
            </a:r>
            <a:endParaRPr lang="en-US" sz="950" dirty="0"/>
          </a:p>
        </p:txBody>
      </p:sp>
      <p:pic>
        <p:nvPicPr>
          <p:cNvPr id="4"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6119" y="1972196"/>
            <a:ext cx="2634555" cy="1537097"/>
          </a:xfrm>
          <a:prstGeom prst="rect">
            <a:avLst/>
          </a:prstGeom>
        </p:spPr>
      </p:pic>
      <p:sp>
        <p:nvSpPr>
          <p:cNvPr id="5" name="Text 2"/>
          <p:cNvSpPr/>
          <p:nvPr/>
        </p:nvSpPr>
        <p:spPr>
          <a:xfrm>
            <a:off x="691530" y="2110457"/>
            <a:ext cx="2300883"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Tax &amp; Labor Compliance</a:t>
            </a:r>
            <a:endParaRPr lang="en-US" sz="1200" dirty="0"/>
          </a:p>
        </p:txBody>
      </p:sp>
      <p:sp>
        <p:nvSpPr>
          <p:cNvPr id="6" name="Text 3"/>
          <p:cNvSpPr/>
          <p:nvPr/>
        </p:nvSpPr>
        <p:spPr>
          <a:xfrm>
            <a:off x="691530" y="2378720"/>
            <a:ext cx="2300883"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Automated multi-state tax management and labor law reporting ensure organizations stay current with evolving regulatory requirements.</a:t>
            </a:r>
            <a:endParaRPr lang="en-US" sz="950" dirty="0"/>
          </a:p>
        </p:txBody>
      </p:sp>
      <p:pic>
        <p:nvPicPr>
          <p:cNvPr id="7" name="Image 1"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54648" y="1972196"/>
            <a:ext cx="2634630" cy="1537097"/>
          </a:xfrm>
          <a:prstGeom prst="rect">
            <a:avLst/>
          </a:prstGeom>
        </p:spPr>
      </p:pic>
      <p:sp>
        <p:nvSpPr>
          <p:cNvPr id="8" name="Text 4"/>
          <p:cNvSpPr/>
          <p:nvPr/>
        </p:nvSpPr>
        <p:spPr>
          <a:xfrm>
            <a:off x="3450059" y="2110457"/>
            <a:ext cx="2300957"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Regulatory Reporting</a:t>
            </a:r>
            <a:endParaRPr lang="en-US" sz="1200" dirty="0"/>
          </a:p>
        </p:txBody>
      </p:sp>
      <p:sp>
        <p:nvSpPr>
          <p:cNvPr id="9" name="Text 5"/>
          <p:cNvSpPr/>
          <p:nvPr/>
        </p:nvSpPr>
        <p:spPr>
          <a:xfrm>
            <a:off x="3450059" y="2378720"/>
            <a:ext cx="2300957"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ACA reporting, OSHA reporting, and EEO compliance reporting are streamlined and audit-ready within the platform.</a:t>
            </a:r>
            <a:endParaRPr lang="en-US" sz="950" dirty="0"/>
          </a:p>
        </p:txBody>
      </p:sp>
      <p:pic>
        <p:nvPicPr>
          <p:cNvPr id="10" name="Image 2"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13252" y="1972196"/>
            <a:ext cx="2634555" cy="1537097"/>
          </a:xfrm>
          <a:prstGeom prst="rect">
            <a:avLst/>
          </a:prstGeom>
        </p:spPr>
      </p:pic>
      <p:sp>
        <p:nvSpPr>
          <p:cNvPr id="11" name="Text 6"/>
          <p:cNvSpPr/>
          <p:nvPr/>
        </p:nvSpPr>
        <p:spPr>
          <a:xfrm>
            <a:off x="6208663" y="2110457"/>
            <a:ext cx="2300883"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Audit Readiness</a:t>
            </a:r>
            <a:endParaRPr lang="en-US" sz="1200" dirty="0"/>
          </a:p>
        </p:txBody>
      </p:sp>
      <p:sp>
        <p:nvSpPr>
          <p:cNvPr id="12" name="Text 7"/>
          <p:cNvSpPr/>
          <p:nvPr/>
        </p:nvSpPr>
        <p:spPr>
          <a:xfrm>
            <a:off x="6208663" y="2378720"/>
            <a:ext cx="2300883" cy="992312"/>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Electronic audit trails, security permission logs, electronic signatures, and configurable record retention policies protect organizations during audits and investigations.</a:t>
            </a:r>
            <a:endParaRPr lang="en-US" sz="950" dirty="0"/>
          </a:p>
        </p:txBody>
      </p:sp>
      <p:sp>
        <p:nvSpPr>
          <p:cNvPr id="13" name="Shape 8"/>
          <p:cNvSpPr/>
          <p:nvPr/>
        </p:nvSpPr>
        <p:spPr>
          <a:xfrm>
            <a:off x="496119" y="3648819"/>
            <a:ext cx="8151763" cy="694432"/>
          </a:xfrm>
          <a:prstGeom prst="roundRect">
            <a:avLst>
              <a:gd name="adj" fmla="val 7502"/>
            </a:avLst>
          </a:prstGeom>
          <a:solidFill>
            <a:srgbClr val="EBE2E0"/>
          </a:solidFill>
          <a:ln/>
        </p:spPr>
        <p:txBody>
          <a:bodyPr/>
          <a:lstStyle/>
          <a:p>
            <a:endParaRPr lang="en-US"/>
          </a:p>
        </p:txBody>
      </p:sp>
      <p:pic>
        <p:nvPicPr>
          <p:cNvPr id="14" name="Image 3" descr="preencoded.png"/>
          <p:cNvPicPr>
            <a:picLocks noChangeAspect="1"/>
          </p:cNvPicPr>
          <p:nvPr/>
        </p:nvPicPr>
        <p:blipFill>
          <a:blip r:embed="rId4"/>
          <a:stretch>
            <a:fillRect/>
          </a:stretch>
        </p:blipFill>
        <p:spPr>
          <a:xfrm>
            <a:off x="620092" y="3828604"/>
            <a:ext cx="155004" cy="123974"/>
          </a:xfrm>
          <a:prstGeom prst="rect">
            <a:avLst/>
          </a:prstGeom>
        </p:spPr>
      </p:pic>
      <p:sp>
        <p:nvSpPr>
          <p:cNvPr id="15" name="Text 9"/>
          <p:cNvSpPr/>
          <p:nvPr/>
        </p:nvSpPr>
        <p:spPr>
          <a:xfrm>
            <a:off x="899071" y="3803749"/>
            <a:ext cx="7624837"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000000"/>
                </a:solidFill>
                <a:latin typeface="Open Sans" pitchFamily="34" charset="0"/>
                <a:ea typeface="Open Sans" pitchFamily="34" charset="-122"/>
                <a:cs typeface="Open Sans" pitchFamily="34" charset="-120"/>
              </a:rPr>
              <a:t>Automated compliance reduces organizational risk while dramatically simplifying the audit process — freeing compliance teams from reactive firefighting.</a:t>
            </a:r>
            <a:endParaRPr lang="en-US" sz="9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496119" y="1256184"/>
            <a:ext cx="8151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Employee Experience</a:t>
            </a:r>
            <a:endParaRPr lang="en-US" sz="2400" dirty="0"/>
          </a:p>
        </p:txBody>
      </p:sp>
      <p:sp>
        <p:nvSpPr>
          <p:cNvPr id="3" name="Text 1"/>
          <p:cNvSpPr/>
          <p:nvPr/>
        </p:nvSpPr>
        <p:spPr>
          <a:xfrm>
            <a:off x="496119" y="1891754"/>
            <a:ext cx="815176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Today's workforce expects digital experiences that rival the consumer applications they use every day. When employees face friction navigating benefits, pay, or time-off requests, engagement suffers. ADP delivers an intuitive, mobile-first experience that empowers employees to manage their own information — on any device, at any time.</a:t>
            </a:r>
            <a:endParaRPr lang="en-US" sz="950" dirty="0"/>
          </a:p>
        </p:txBody>
      </p:sp>
      <p:pic>
        <p:nvPicPr>
          <p:cNvPr id="4" name="Image 0" descr="preencoded.png"/>
          <p:cNvPicPr>
            <a:picLocks noChangeAspect="1"/>
          </p:cNvPicPr>
          <p:nvPr/>
        </p:nvPicPr>
        <p:blipFill>
          <a:blip r:embed="rId3"/>
          <a:stretch>
            <a:fillRect/>
          </a:stretch>
        </p:blipFill>
        <p:spPr>
          <a:xfrm>
            <a:off x="496119" y="2626668"/>
            <a:ext cx="574997" cy="574997"/>
          </a:xfrm>
          <a:prstGeom prst="rect">
            <a:avLst/>
          </a:prstGeom>
        </p:spPr>
      </p:pic>
      <p:sp>
        <p:nvSpPr>
          <p:cNvPr id="5" name="Text 2"/>
          <p:cNvSpPr/>
          <p:nvPr/>
        </p:nvSpPr>
        <p:spPr>
          <a:xfrm>
            <a:off x="1226121" y="2626668"/>
            <a:ext cx="1883866"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Mobile-First Access</a:t>
            </a:r>
            <a:endParaRPr lang="en-US" sz="1200" dirty="0"/>
          </a:p>
        </p:txBody>
      </p:sp>
      <p:sp>
        <p:nvSpPr>
          <p:cNvPr id="6" name="Text 3"/>
          <p:cNvSpPr/>
          <p:nvPr/>
        </p:nvSpPr>
        <p:spPr>
          <a:xfrm>
            <a:off x="1226121" y="2894930"/>
            <a:ext cx="1883866" cy="992312"/>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Employees access pay statements, PTO balances, benefits information, and company announcements from any device — no desk required.</a:t>
            </a:r>
            <a:endParaRPr lang="en-US" sz="950" dirty="0"/>
          </a:p>
        </p:txBody>
      </p:sp>
      <p:pic>
        <p:nvPicPr>
          <p:cNvPr id="7" name="Image 1" descr="preencoded.png"/>
          <p:cNvPicPr>
            <a:picLocks noChangeAspect="1"/>
          </p:cNvPicPr>
          <p:nvPr/>
        </p:nvPicPr>
        <p:blipFill>
          <a:blip r:embed="rId4"/>
          <a:stretch>
            <a:fillRect/>
          </a:stretch>
        </p:blipFill>
        <p:spPr>
          <a:xfrm>
            <a:off x="3264991" y="2626668"/>
            <a:ext cx="574997" cy="574997"/>
          </a:xfrm>
          <a:prstGeom prst="rect">
            <a:avLst/>
          </a:prstGeom>
        </p:spPr>
      </p:pic>
      <p:sp>
        <p:nvSpPr>
          <p:cNvPr id="8" name="Text 4"/>
          <p:cNvSpPr/>
          <p:nvPr/>
        </p:nvSpPr>
        <p:spPr>
          <a:xfrm>
            <a:off x="3994993" y="2626668"/>
            <a:ext cx="1883941"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Personalized Dashboards</a:t>
            </a:r>
            <a:endParaRPr lang="en-US" sz="1200" dirty="0"/>
          </a:p>
        </p:txBody>
      </p:sp>
      <p:sp>
        <p:nvSpPr>
          <p:cNvPr id="9" name="Text 5"/>
          <p:cNvSpPr/>
          <p:nvPr/>
        </p:nvSpPr>
        <p:spPr>
          <a:xfrm>
            <a:off x="3994993" y="2894930"/>
            <a:ext cx="1883941" cy="992312"/>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Tailored dashboards surface the information each employee needs most, reducing time spent searching and increasing engagement with the platform.</a:t>
            </a:r>
            <a:endParaRPr lang="en-US" sz="950" dirty="0"/>
          </a:p>
        </p:txBody>
      </p:sp>
      <p:pic>
        <p:nvPicPr>
          <p:cNvPr id="10" name="Image 2" descr="preencoded.png"/>
          <p:cNvPicPr>
            <a:picLocks noChangeAspect="1"/>
          </p:cNvPicPr>
          <p:nvPr/>
        </p:nvPicPr>
        <p:blipFill>
          <a:blip r:embed="rId5"/>
          <a:stretch>
            <a:fillRect/>
          </a:stretch>
        </p:blipFill>
        <p:spPr>
          <a:xfrm>
            <a:off x="6033939" y="2626668"/>
            <a:ext cx="574997" cy="574997"/>
          </a:xfrm>
          <a:prstGeom prst="rect">
            <a:avLst/>
          </a:prstGeom>
        </p:spPr>
      </p:pic>
      <p:sp>
        <p:nvSpPr>
          <p:cNvPr id="11" name="Text 6"/>
          <p:cNvSpPr/>
          <p:nvPr/>
        </p:nvSpPr>
        <p:spPr>
          <a:xfrm>
            <a:off x="6763941" y="2626668"/>
            <a:ext cx="1883941"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Learning &amp; Self-Service</a:t>
            </a:r>
            <a:endParaRPr lang="en-US" sz="1200" dirty="0"/>
          </a:p>
        </p:txBody>
      </p:sp>
      <p:sp>
        <p:nvSpPr>
          <p:cNvPr id="12" name="Text 7"/>
          <p:cNvSpPr/>
          <p:nvPr/>
        </p:nvSpPr>
        <p:spPr>
          <a:xfrm>
            <a:off x="6763941" y="2894930"/>
            <a:ext cx="1883941" cy="992312"/>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Access to learning resources, policy documents, and HR support tools helps employees grow and resolve questions independently.</a:t>
            </a:r>
            <a:endParaRPr lang="en-US" sz="9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496119" y="753814"/>
            <a:ext cx="8151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Managers and Leadership</a:t>
            </a:r>
            <a:endParaRPr lang="en-US" sz="2400" dirty="0"/>
          </a:p>
        </p:txBody>
      </p:sp>
      <p:sp>
        <p:nvSpPr>
          <p:cNvPr id="3" name="Text 1"/>
          <p:cNvSpPr/>
          <p:nvPr/>
        </p:nvSpPr>
        <p:spPr>
          <a:xfrm>
            <a:off x="496119" y="1451372"/>
            <a:ext cx="3924598"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From Gut Feel to Data-Driven Decisions</a:t>
            </a:r>
            <a:endParaRPr lang="en-US" sz="1200" dirty="0"/>
          </a:p>
        </p:txBody>
      </p:sp>
      <p:sp>
        <p:nvSpPr>
          <p:cNvPr id="4" name="Text 2"/>
          <p:cNvSpPr/>
          <p:nvPr/>
        </p:nvSpPr>
        <p:spPr>
          <a:xfrm>
            <a:off x="496119" y="1769194"/>
            <a:ext cx="3924598"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Executives and managers cannot lead effectively without accurate, timely workforce information. ADP equips leaders at every level with the dashboards and analytics they need to move from reactive management to proactive, strategic decision-making.</a:t>
            </a:r>
            <a:endParaRPr lang="en-US" sz="950" dirty="0"/>
          </a:p>
        </p:txBody>
      </p:sp>
      <p:sp>
        <p:nvSpPr>
          <p:cNvPr id="5" name="Shape 3"/>
          <p:cNvSpPr/>
          <p:nvPr/>
        </p:nvSpPr>
        <p:spPr>
          <a:xfrm>
            <a:off x="496119" y="2702570"/>
            <a:ext cx="3924598" cy="880542"/>
          </a:xfrm>
          <a:prstGeom prst="roundRect">
            <a:avLst>
              <a:gd name="adj" fmla="val 5917"/>
            </a:avLst>
          </a:prstGeom>
          <a:solidFill>
            <a:srgbClr val="EBE2E0"/>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620092" y="2891879"/>
            <a:ext cx="155004" cy="123974"/>
          </a:xfrm>
          <a:prstGeom prst="rect">
            <a:avLst/>
          </a:prstGeom>
        </p:spPr>
      </p:pic>
      <p:sp>
        <p:nvSpPr>
          <p:cNvPr id="7" name="Text 4"/>
          <p:cNvSpPr/>
          <p:nvPr/>
        </p:nvSpPr>
        <p:spPr>
          <a:xfrm>
            <a:off x="899071" y="2845147"/>
            <a:ext cx="3397672"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000000"/>
                </a:solidFill>
                <a:latin typeface="Open Sans" pitchFamily="34" charset="0"/>
                <a:ea typeface="Open Sans" pitchFamily="34" charset="-122"/>
                <a:cs typeface="Open Sans" pitchFamily="34" charset="-120"/>
              </a:rPr>
              <a:t>Real-time workforce insights enable faster, more confident decisions — reducing reliance on manual reports and outdated spreadsheets.</a:t>
            </a:r>
            <a:endParaRPr lang="en-US" sz="950" dirty="0"/>
          </a:p>
        </p:txBody>
      </p:sp>
      <p:sp>
        <p:nvSpPr>
          <p:cNvPr id="8" name="Text 5"/>
          <p:cNvSpPr/>
          <p:nvPr/>
        </p:nvSpPr>
        <p:spPr>
          <a:xfrm>
            <a:off x="4728046" y="1451372"/>
            <a:ext cx="3924598"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Leadership Analytics</a:t>
            </a:r>
            <a:endParaRPr lang="en-US" sz="1200" dirty="0"/>
          </a:p>
        </p:txBody>
      </p:sp>
      <p:sp>
        <p:nvSpPr>
          <p:cNvPr id="9" name="Shape 6"/>
          <p:cNvSpPr/>
          <p:nvPr/>
        </p:nvSpPr>
        <p:spPr>
          <a:xfrm>
            <a:off x="4728046" y="1784747"/>
            <a:ext cx="1900312" cy="1369144"/>
          </a:xfrm>
          <a:prstGeom prst="roundRect">
            <a:avLst>
              <a:gd name="adj" fmla="val 3805"/>
            </a:avLst>
          </a:prstGeom>
          <a:solidFill>
            <a:srgbClr val="EBE2E0"/>
          </a:solidFill>
          <a:ln w="4763">
            <a:solidFill>
              <a:srgbClr val="D1C8C6"/>
            </a:solidFill>
            <a:prstDash val="solid"/>
          </a:ln>
        </p:spPr>
        <p:txBody>
          <a:bodyPr/>
          <a:lstStyle/>
          <a:p>
            <a:endParaRPr lang="en-US"/>
          </a:p>
        </p:txBody>
      </p:sp>
      <p:sp>
        <p:nvSpPr>
          <p:cNvPr id="10" name="Text 7"/>
          <p:cNvSpPr/>
          <p:nvPr/>
        </p:nvSpPr>
        <p:spPr>
          <a:xfrm>
            <a:off x="4856783" y="1913483"/>
            <a:ext cx="1642839"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Headcount &amp; Turnover</a:t>
            </a:r>
            <a:endParaRPr lang="en-US" sz="1200" dirty="0"/>
          </a:p>
        </p:txBody>
      </p:sp>
      <p:sp>
        <p:nvSpPr>
          <p:cNvPr id="11" name="Text 8"/>
          <p:cNvSpPr/>
          <p:nvPr/>
        </p:nvSpPr>
        <p:spPr>
          <a:xfrm>
            <a:off x="4856783" y="2231306"/>
            <a:ext cx="1642839"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Track workforce size, voluntary attrition, and retention trends by team or department</a:t>
            </a:r>
            <a:endParaRPr lang="en-US" sz="950" dirty="0"/>
          </a:p>
        </p:txBody>
      </p:sp>
      <p:sp>
        <p:nvSpPr>
          <p:cNvPr id="12" name="Shape 9"/>
          <p:cNvSpPr/>
          <p:nvPr/>
        </p:nvSpPr>
        <p:spPr>
          <a:xfrm>
            <a:off x="6752332" y="1784747"/>
            <a:ext cx="1900312" cy="1369144"/>
          </a:xfrm>
          <a:prstGeom prst="roundRect">
            <a:avLst>
              <a:gd name="adj" fmla="val 3805"/>
            </a:avLst>
          </a:prstGeom>
          <a:solidFill>
            <a:srgbClr val="EBE2E0"/>
          </a:solidFill>
          <a:ln w="4763">
            <a:solidFill>
              <a:srgbClr val="D1C8C6"/>
            </a:solidFill>
            <a:prstDash val="solid"/>
          </a:ln>
        </p:spPr>
        <p:txBody>
          <a:bodyPr/>
          <a:lstStyle/>
          <a:p>
            <a:endParaRPr lang="en-US"/>
          </a:p>
        </p:txBody>
      </p:sp>
      <p:sp>
        <p:nvSpPr>
          <p:cNvPr id="13" name="Text 10"/>
          <p:cNvSpPr/>
          <p:nvPr/>
        </p:nvSpPr>
        <p:spPr>
          <a:xfrm>
            <a:off x="6881068" y="1913483"/>
            <a:ext cx="1642839"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Compensation &amp; Labor</a:t>
            </a:r>
            <a:endParaRPr lang="en-US" sz="1200" dirty="0"/>
          </a:p>
        </p:txBody>
      </p:sp>
      <p:sp>
        <p:nvSpPr>
          <p:cNvPr id="14" name="Text 11"/>
          <p:cNvSpPr/>
          <p:nvPr/>
        </p:nvSpPr>
        <p:spPr>
          <a:xfrm>
            <a:off x="6881068" y="2231306"/>
            <a:ext cx="1642839"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Analyze total compensation, labor cost trends, and overtime against budget targets</a:t>
            </a:r>
            <a:endParaRPr lang="en-US" sz="950" dirty="0"/>
          </a:p>
        </p:txBody>
      </p:sp>
      <p:sp>
        <p:nvSpPr>
          <p:cNvPr id="15" name="Shape 12"/>
          <p:cNvSpPr/>
          <p:nvPr/>
        </p:nvSpPr>
        <p:spPr>
          <a:xfrm>
            <a:off x="4728046" y="3277865"/>
            <a:ext cx="3924598" cy="972220"/>
          </a:xfrm>
          <a:prstGeom prst="roundRect">
            <a:avLst>
              <a:gd name="adj" fmla="val 5359"/>
            </a:avLst>
          </a:prstGeom>
          <a:solidFill>
            <a:srgbClr val="EBE2E0"/>
          </a:solidFill>
          <a:ln w="4763">
            <a:solidFill>
              <a:srgbClr val="D1C8C6"/>
            </a:solidFill>
            <a:prstDash val="solid"/>
          </a:ln>
        </p:spPr>
        <p:txBody>
          <a:bodyPr/>
          <a:lstStyle/>
          <a:p>
            <a:endParaRPr lang="en-US"/>
          </a:p>
        </p:txBody>
      </p:sp>
      <p:sp>
        <p:nvSpPr>
          <p:cNvPr id="16" name="Text 13"/>
          <p:cNvSpPr/>
          <p:nvPr/>
        </p:nvSpPr>
        <p:spPr>
          <a:xfrm>
            <a:off x="4856783" y="3406601"/>
            <a:ext cx="3667125"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Workforce Planning</a:t>
            </a:r>
            <a:endParaRPr lang="en-US" sz="1200" dirty="0"/>
          </a:p>
        </p:txBody>
      </p:sp>
      <p:sp>
        <p:nvSpPr>
          <p:cNvPr id="17" name="Text 14"/>
          <p:cNvSpPr/>
          <p:nvPr/>
        </p:nvSpPr>
        <p:spPr>
          <a:xfrm>
            <a:off x="4856783" y="3724424"/>
            <a:ext cx="3667125"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Diversity metrics, hiring velocity, and productivity trends inform strategic workforce plans</a:t>
            </a:r>
            <a:endParaRPr lang="en-US" sz="9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496119" y="375791"/>
            <a:ext cx="8151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Data Analytics and Business Intelligence</a:t>
            </a:r>
            <a:endParaRPr lang="en-US" sz="2400" dirty="0"/>
          </a:p>
        </p:txBody>
      </p:sp>
      <p:sp>
        <p:nvSpPr>
          <p:cNvPr id="3" name="Text 1"/>
          <p:cNvSpPr/>
          <p:nvPr/>
        </p:nvSpPr>
        <p:spPr>
          <a:xfrm>
            <a:off x="496119" y="1011362"/>
            <a:ext cx="815176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One of the most transformative advantages of an ADP implementation is the visibility it creates into workforce data. Rather than reacting to workforce challenges after the fact, leaders can proactively identify trends, surface risks early, and seize opportunities for improvement — all powered by a single, trusted data source.</a:t>
            </a:r>
            <a:endParaRPr lang="en-US" sz="950" dirty="0"/>
          </a:p>
        </p:txBody>
      </p:sp>
      <p:pic>
        <p:nvPicPr>
          <p:cNvPr id="4" name="Image 0" descr="preencoded.png"/>
          <p:cNvPicPr>
            <a:picLocks noChangeAspect="1"/>
          </p:cNvPicPr>
          <p:nvPr/>
        </p:nvPicPr>
        <p:blipFill>
          <a:blip r:embed="rId3"/>
          <a:stretch>
            <a:fillRect/>
          </a:stretch>
        </p:blipFill>
        <p:spPr>
          <a:xfrm>
            <a:off x="1886322" y="1746275"/>
            <a:ext cx="5371356" cy="30213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496119" y="407938"/>
            <a:ext cx="8151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Organizational Change Management</a:t>
            </a:r>
            <a:endParaRPr lang="en-US" sz="2400" dirty="0"/>
          </a:p>
        </p:txBody>
      </p:sp>
      <p:sp>
        <p:nvSpPr>
          <p:cNvPr id="3" name="Text 1"/>
          <p:cNvSpPr/>
          <p:nvPr/>
        </p:nvSpPr>
        <p:spPr>
          <a:xfrm>
            <a:off x="496119" y="1043508"/>
            <a:ext cx="815176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Technology alone does not deliver transformation. The most sophisticated platform in the world will underperform if people are not prepared, supported, and genuinely engaged in the change. Successful ADP implementations pair technical delivery with structured change management — building the human foundation that sustains long-term adoption.</a:t>
            </a:r>
            <a:endParaRPr lang="en-US" sz="950" dirty="0"/>
          </a:p>
        </p:txBody>
      </p:sp>
      <p:sp>
        <p:nvSpPr>
          <p:cNvPr id="4" name="Shape 2"/>
          <p:cNvSpPr/>
          <p:nvPr/>
        </p:nvSpPr>
        <p:spPr>
          <a:xfrm>
            <a:off x="4564856" y="1778422"/>
            <a:ext cx="14288" cy="2420615"/>
          </a:xfrm>
          <a:prstGeom prst="roundRect">
            <a:avLst>
              <a:gd name="adj" fmla="val 364638"/>
            </a:avLst>
          </a:prstGeom>
          <a:solidFill>
            <a:srgbClr val="D1C8C6"/>
          </a:solidFill>
          <a:ln/>
        </p:spPr>
        <p:txBody>
          <a:bodyPr/>
          <a:lstStyle/>
          <a:p>
            <a:endParaRPr lang="en-US"/>
          </a:p>
        </p:txBody>
      </p:sp>
      <p:sp>
        <p:nvSpPr>
          <p:cNvPr id="5" name="Shape 3"/>
          <p:cNvSpPr/>
          <p:nvPr/>
        </p:nvSpPr>
        <p:spPr>
          <a:xfrm>
            <a:off x="4074691" y="1910804"/>
            <a:ext cx="372070" cy="14288"/>
          </a:xfrm>
          <a:prstGeom prst="roundRect">
            <a:avLst>
              <a:gd name="adj" fmla="val 364638"/>
            </a:avLst>
          </a:prstGeom>
          <a:solidFill>
            <a:srgbClr val="D1C8C6"/>
          </a:solidFill>
          <a:ln/>
        </p:spPr>
        <p:txBody>
          <a:bodyPr/>
          <a:lstStyle/>
          <a:p>
            <a:endParaRPr lang="en-US"/>
          </a:p>
        </p:txBody>
      </p:sp>
      <p:sp>
        <p:nvSpPr>
          <p:cNvPr id="6" name="Shape 4"/>
          <p:cNvSpPr/>
          <p:nvPr/>
        </p:nvSpPr>
        <p:spPr>
          <a:xfrm>
            <a:off x="4432474" y="1778422"/>
            <a:ext cx="279053" cy="279053"/>
          </a:xfrm>
          <a:prstGeom prst="roundRect">
            <a:avLst>
              <a:gd name="adj" fmla="val 18670"/>
            </a:avLst>
          </a:prstGeom>
          <a:solidFill>
            <a:srgbClr val="EBE2E0"/>
          </a:solidFill>
          <a:ln w="4763">
            <a:solidFill>
              <a:srgbClr val="D1C8C6"/>
            </a:solidFill>
            <a:prstDash val="solid"/>
          </a:ln>
        </p:spPr>
        <p:txBody>
          <a:bodyPr/>
          <a:lstStyle/>
          <a:p>
            <a:endParaRPr lang="en-US"/>
          </a:p>
        </p:txBody>
      </p:sp>
      <p:sp>
        <p:nvSpPr>
          <p:cNvPr id="7" name="Text 5"/>
          <p:cNvSpPr/>
          <p:nvPr/>
        </p:nvSpPr>
        <p:spPr>
          <a:xfrm>
            <a:off x="4478982" y="1801676"/>
            <a:ext cx="186035" cy="232544"/>
          </a:xfrm>
          <a:prstGeom prst="rect">
            <a:avLst/>
          </a:prstGeom>
          <a:noFill/>
          <a:ln/>
        </p:spPr>
        <p:txBody>
          <a:bodyPr wrap="none" lIns="0" tIns="0" rIns="0" bIns="0" rtlCol="0" anchor="ctr"/>
          <a:lstStyle/>
          <a:p>
            <a:pPr marL="0" indent="0" algn="ctr">
              <a:lnSpc>
                <a:spcPct val="100000"/>
              </a:lnSpc>
              <a:buNone/>
            </a:pPr>
            <a:r>
              <a:rPr lang="en-US" sz="1450" b="1" dirty="0">
                <a:solidFill>
                  <a:srgbClr val="443728"/>
                </a:solidFill>
                <a:latin typeface="Crimson Pro Bold" pitchFamily="34" charset="0"/>
                <a:ea typeface="Crimson Pro Bold" pitchFamily="34" charset="-122"/>
                <a:cs typeface="Crimson Pro Bold" pitchFamily="34" charset="-120"/>
              </a:rPr>
              <a:t>1</a:t>
            </a:r>
            <a:endParaRPr lang="en-US" sz="1450" dirty="0"/>
          </a:p>
        </p:txBody>
      </p:sp>
      <p:sp>
        <p:nvSpPr>
          <p:cNvPr id="8" name="Text 6"/>
          <p:cNvSpPr/>
          <p:nvPr/>
        </p:nvSpPr>
        <p:spPr>
          <a:xfrm>
            <a:off x="496119" y="1821061"/>
            <a:ext cx="3455715" cy="193849"/>
          </a:xfrm>
          <a:prstGeom prst="rect">
            <a:avLst/>
          </a:prstGeom>
          <a:noFill/>
          <a:ln/>
        </p:spPr>
        <p:txBody>
          <a:bodyPr wrap="none" lIns="0" tIns="0" rIns="0" bIns="0" rtlCol="0" anchor="t"/>
          <a:lstStyle/>
          <a:p>
            <a:pPr marL="0" indent="0" algn="r">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Align Leadership</a:t>
            </a:r>
            <a:endParaRPr lang="en-US" sz="1200" dirty="0"/>
          </a:p>
        </p:txBody>
      </p:sp>
      <p:sp>
        <p:nvSpPr>
          <p:cNvPr id="9" name="Text 7"/>
          <p:cNvSpPr/>
          <p:nvPr/>
        </p:nvSpPr>
        <p:spPr>
          <a:xfrm>
            <a:off x="496119" y="2089324"/>
            <a:ext cx="3455715" cy="595387"/>
          </a:xfrm>
          <a:prstGeom prst="rect">
            <a:avLst/>
          </a:prstGeom>
          <a:noFill/>
          <a:ln/>
        </p:spPr>
        <p:txBody>
          <a:bodyPr wrap="square" lIns="0" tIns="0" rIns="0" bIns="0" rtlCol="0" anchor="t">
            <a:normAutofit/>
          </a:bodyPr>
          <a:lstStyle/>
          <a:p>
            <a:pPr marL="0" indent="0" algn="r">
              <a:lnSpc>
                <a:spcPct val="133000"/>
              </a:lnSpc>
              <a:buNone/>
            </a:pPr>
            <a:r>
              <a:rPr lang="en-US" sz="950" dirty="0">
                <a:solidFill>
                  <a:srgbClr val="443728"/>
                </a:solidFill>
                <a:latin typeface="Open Sans" pitchFamily="34" charset="0"/>
                <a:ea typeface="Open Sans" pitchFamily="34" charset="-122"/>
                <a:cs typeface="Open Sans" pitchFamily="34" charset="-120"/>
              </a:rPr>
              <a:t>Executive sponsorship, stakeholder engagement, and communication planning establish the vision and build organizational buy-in from the top down.</a:t>
            </a:r>
            <a:endParaRPr lang="en-US" sz="950" dirty="0"/>
          </a:p>
        </p:txBody>
      </p:sp>
      <p:sp>
        <p:nvSpPr>
          <p:cNvPr id="10" name="Shape 8"/>
          <p:cNvSpPr/>
          <p:nvPr/>
        </p:nvSpPr>
        <p:spPr>
          <a:xfrm>
            <a:off x="4697239" y="2654945"/>
            <a:ext cx="372070" cy="14288"/>
          </a:xfrm>
          <a:prstGeom prst="roundRect">
            <a:avLst>
              <a:gd name="adj" fmla="val 364638"/>
            </a:avLst>
          </a:prstGeom>
          <a:solidFill>
            <a:srgbClr val="D1C8C6"/>
          </a:solidFill>
          <a:ln/>
        </p:spPr>
        <p:txBody>
          <a:bodyPr/>
          <a:lstStyle/>
          <a:p>
            <a:endParaRPr lang="en-US"/>
          </a:p>
        </p:txBody>
      </p:sp>
      <p:sp>
        <p:nvSpPr>
          <p:cNvPr id="11" name="Shape 9"/>
          <p:cNvSpPr/>
          <p:nvPr/>
        </p:nvSpPr>
        <p:spPr>
          <a:xfrm>
            <a:off x="4432474" y="2522562"/>
            <a:ext cx="279053" cy="279053"/>
          </a:xfrm>
          <a:prstGeom prst="roundRect">
            <a:avLst>
              <a:gd name="adj" fmla="val 18670"/>
            </a:avLst>
          </a:prstGeom>
          <a:solidFill>
            <a:srgbClr val="EBE2E0"/>
          </a:solidFill>
          <a:ln w="4763">
            <a:solidFill>
              <a:srgbClr val="D1C8C6"/>
            </a:solidFill>
            <a:prstDash val="solid"/>
          </a:ln>
        </p:spPr>
        <p:txBody>
          <a:bodyPr/>
          <a:lstStyle/>
          <a:p>
            <a:endParaRPr lang="en-US"/>
          </a:p>
        </p:txBody>
      </p:sp>
      <p:sp>
        <p:nvSpPr>
          <p:cNvPr id="12" name="Text 10"/>
          <p:cNvSpPr/>
          <p:nvPr/>
        </p:nvSpPr>
        <p:spPr>
          <a:xfrm>
            <a:off x="4478982" y="2545817"/>
            <a:ext cx="186035" cy="232544"/>
          </a:xfrm>
          <a:prstGeom prst="rect">
            <a:avLst/>
          </a:prstGeom>
          <a:noFill/>
          <a:ln/>
        </p:spPr>
        <p:txBody>
          <a:bodyPr wrap="none" lIns="0" tIns="0" rIns="0" bIns="0" rtlCol="0" anchor="ctr"/>
          <a:lstStyle/>
          <a:p>
            <a:pPr marL="0" indent="0" algn="ctr">
              <a:lnSpc>
                <a:spcPct val="100000"/>
              </a:lnSpc>
              <a:buNone/>
            </a:pPr>
            <a:r>
              <a:rPr lang="en-US" sz="1450" b="1" dirty="0">
                <a:solidFill>
                  <a:srgbClr val="443728"/>
                </a:solidFill>
                <a:latin typeface="Crimson Pro Bold" pitchFamily="34" charset="0"/>
                <a:ea typeface="Crimson Pro Bold" pitchFamily="34" charset="-122"/>
                <a:cs typeface="Crimson Pro Bold" pitchFamily="34" charset="-120"/>
              </a:rPr>
              <a:t>2</a:t>
            </a:r>
            <a:endParaRPr lang="en-US" sz="1450" dirty="0"/>
          </a:p>
        </p:txBody>
      </p:sp>
      <p:sp>
        <p:nvSpPr>
          <p:cNvPr id="13" name="Text 11"/>
          <p:cNvSpPr/>
          <p:nvPr/>
        </p:nvSpPr>
        <p:spPr>
          <a:xfrm>
            <a:off x="5192167" y="2565202"/>
            <a:ext cx="3455715"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Prepare the Organization</a:t>
            </a:r>
            <a:endParaRPr lang="en-US" sz="1200" dirty="0"/>
          </a:p>
        </p:txBody>
      </p:sp>
      <p:sp>
        <p:nvSpPr>
          <p:cNvPr id="14" name="Text 12"/>
          <p:cNvSpPr/>
          <p:nvPr/>
        </p:nvSpPr>
        <p:spPr>
          <a:xfrm>
            <a:off x="5192167" y="2833464"/>
            <a:ext cx="3455715"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Readiness assessments, role-based training programs, and targeted communications equip employees for new ways of working before go-live.</a:t>
            </a:r>
            <a:endParaRPr lang="en-US" sz="950" dirty="0"/>
          </a:p>
        </p:txBody>
      </p:sp>
      <p:sp>
        <p:nvSpPr>
          <p:cNvPr id="15" name="Shape 13"/>
          <p:cNvSpPr/>
          <p:nvPr/>
        </p:nvSpPr>
        <p:spPr>
          <a:xfrm>
            <a:off x="4074691" y="3296394"/>
            <a:ext cx="372070" cy="14288"/>
          </a:xfrm>
          <a:prstGeom prst="roundRect">
            <a:avLst>
              <a:gd name="adj" fmla="val 364638"/>
            </a:avLst>
          </a:prstGeom>
          <a:solidFill>
            <a:srgbClr val="D1C8C6"/>
          </a:solidFill>
          <a:ln/>
        </p:spPr>
        <p:txBody>
          <a:bodyPr/>
          <a:lstStyle/>
          <a:p>
            <a:endParaRPr lang="en-US"/>
          </a:p>
        </p:txBody>
      </p:sp>
      <p:sp>
        <p:nvSpPr>
          <p:cNvPr id="16" name="Shape 14"/>
          <p:cNvSpPr/>
          <p:nvPr/>
        </p:nvSpPr>
        <p:spPr>
          <a:xfrm>
            <a:off x="4432474" y="3164012"/>
            <a:ext cx="279053" cy="279053"/>
          </a:xfrm>
          <a:prstGeom prst="roundRect">
            <a:avLst>
              <a:gd name="adj" fmla="val 18670"/>
            </a:avLst>
          </a:prstGeom>
          <a:solidFill>
            <a:srgbClr val="EBE2E0"/>
          </a:solidFill>
          <a:ln w="4763">
            <a:solidFill>
              <a:srgbClr val="D1C8C6"/>
            </a:solidFill>
            <a:prstDash val="solid"/>
          </a:ln>
        </p:spPr>
        <p:txBody>
          <a:bodyPr/>
          <a:lstStyle/>
          <a:p>
            <a:endParaRPr lang="en-US"/>
          </a:p>
        </p:txBody>
      </p:sp>
      <p:sp>
        <p:nvSpPr>
          <p:cNvPr id="17" name="Text 15"/>
          <p:cNvSpPr/>
          <p:nvPr/>
        </p:nvSpPr>
        <p:spPr>
          <a:xfrm>
            <a:off x="4478982" y="3187266"/>
            <a:ext cx="186035" cy="232544"/>
          </a:xfrm>
          <a:prstGeom prst="rect">
            <a:avLst/>
          </a:prstGeom>
          <a:noFill/>
          <a:ln/>
        </p:spPr>
        <p:txBody>
          <a:bodyPr wrap="none" lIns="0" tIns="0" rIns="0" bIns="0" rtlCol="0" anchor="ctr"/>
          <a:lstStyle/>
          <a:p>
            <a:pPr marL="0" indent="0" algn="ctr">
              <a:lnSpc>
                <a:spcPct val="100000"/>
              </a:lnSpc>
              <a:buNone/>
            </a:pPr>
            <a:r>
              <a:rPr lang="en-US" sz="1450" b="1" dirty="0">
                <a:solidFill>
                  <a:srgbClr val="443728"/>
                </a:solidFill>
                <a:latin typeface="Crimson Pro Bold" pitchFamily="34" charset="0"/>
                <a:ea typeface="Crimson Pro Bold" pitchFamily="34" charset="-122"/>
                <a:cs typeface="Crimson Pro Bold" pitchFamily="34" charset="-120"/>
              </a:rPr>
              <a:t>3</a:t>
            </a:r>
            <a:endParaRPr lang="en-US" sz="1450" dirty="0"/>
          </a:p>
        </p:txBody>
      </p:sp>
      <p:sp>
        <p:nvSpPr>
          <p:cNvPr id="18" name="Text 16"/>
          <p:cNvSpPr/>
          <p:nvPr/>
        </p:nvSpPr>
        <p:spPr>
          <a:xfrm>
            <a:off x="496119" y="3206651"/>
            <a:ext cx="3455715" cy="193849"/>
          </a:xfrm>
          <a:prstGeom prst="rect">
            <a:avLst/>
          </a:prstGeom>
          <a:noFill/>
          <a:ln/>
        </p:spPr>
        <p:txBody>
          <a:bodyPr wrap="none" lIns="0" tIns="0" rIns="0" bIns="0" rtlCol="0" anchor="t"/>
          <a:lstStyle/>
          <a:p>
            <a:pPr marL="0" indent="0" algn="r">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Activate &amp; Sustain</a:t>
            </a:r>
            <a:endParaRPr lang="en-US" sz="1200" dirty="0"/>
          </a:p>
        </p:txBody>
      </p:sp>
      <p:sp>
        <p:nvSpPr>
          <p:cNvPr id="19" name="Text 17"/>
          <p:cNvSpPr/>
          <p:nvPr/>
        </p:nvSpPr>
        <p:spPr>
          <a:xfrm>
            <a:off x="496119" y="3474913"/>
            <a:ext cx="3455715" cy="595387"/>
          </a:xfrm>
          <a:prstGeom prst="rect">
            <a:avLst/>
          </a:prstGeom>
          <a:noFill/>
          <a:ln/>
        </p:spPr>
        <p:txBody>
          <a:bodyPr wrap="square" lIns="0" tIns="0" rIns="0" bIns="0" rtlCol="0" anchor="t">
            <a:normAutofit/>
          </a:bodyPr>
          <a:lstStyle/>
          <a:p>
            <a:pPr marL="0" indent="0" algn="r">
              <a:lnSpc>
                <a:spcPct val="133000"/>
              </a:lnSpc>
              <a:buNone/>
            </a:pPr>
            <a:r>
              <a:rPr lang="en-US" sz="950" dirty="0">
                <a:solidFill>
                  <a:srgbClr val="443728"/>
                </a:solidFill>
                <a:latin typeface="Open Sans" pitchFamily="34" charset="0"/>
                <a:ea typeface="Open Sans" pitchFamily="34" charset="-122"/>
                <a:cs typeface="Open Sans" pitchFamily="34" charset="-120"/>
              </a:rPr>
              <a:t>Adoption monitoring, feedback collection, and continuous improvement cycles ensure the transformation delivers lasting value well beyond the launch date.</a:t>
            </a:r>
            <a:endParaRPr lang="en-US" sz="950" dirty="0"/>
          </a:p>
        </p:txBody>
      </p:sp>
      <p:sp>
        <p:nvSpPr>
          <p:cNvPr id="20" name="Text 18"/>
          <p:cNvSpPr/>
          <p:nvPr/>
        </p:nvSpPr>
        <p:spPr>
          <a:xfrm>
            <a:off x="496119" y="4338563"/>
            <a:ext cx="8151763"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Organizations that invest in change management consistently experience </a:t>
            </a:r>
            <a:r>
              <a:rPr lang="en-US" sz="950" b="1" dirty="0">
                <a:solidFill>
                  <a:srgbClr val="443728"/>
                </a:solidFill>
                <a:latin typeface="Open Sans Bold" pitchFamily="34" charset="0"/>
                <a:ea typeface="Open Sans Bold" pitchFamily="34" charset="-122"/>
                <a:cs typeface="Open Sans Bold" pitchFamily="34" charset="-120"/>
              </a:rPr>
              <a:t>faster adoption, higher platform utilization, and stronger long-term outcomes</a:t>
            </a:r>
            <a:r>
              <a:rPr lang="en-US" sz="950" dirty="0">
                <a:solidFill>
                  <a:srgbClr val="443728"/>
                </a:solidFill>
                <a:latin typeface="Open Sans" pitchFamily="34" charset="0"/>
                <a:ea typeface="Open Sans" pitchFamily="34" charset="-122"/>
                <a:cs typeface="Open Sans" pitchFamily="34" charset="-120"/>
              </a:rPr>
              <a:t> than those that treat it as an afterthought.</a:t>
            </a:r>
            <a:endParaRPr lang="en-US" sz="9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496119" y="355699"/>
            <a:ext cx="8151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Why Program Management Is Essential</a:t>
            </a:r>
            <a:endParaRPr lang="en-US" sz="2400" dirty="0"/>
          </a:p>
        </p:txBody>
      </p:sp>
      <p:sp>
        <p:nvSpPr>
          <p:cNvPr id="3" name="Text 1"/>
          <p:cNvSpPr/>
          <p:nvPr/>
        </p:nvSpPr>
        <p:spPr>
          <a:xfrm>
            <a:off x="496119" y="991270"/>
            <a:ext cx="815176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Because an ADP transformation touches nearly every corner of the organization, these implementations demand coordinated, disciplined leadership. Program managers serve as the connective tissue — aligning cross-functional workstreams, managing dependencies, mitigating risks, and ensuring the transformation delivers measurable business value rather than just a software go-live.</a:t>
            </a:r>
            <a:endParaRPr lang="en-US" sz="950" dirty="0"/>
          </a:p>
        </p:txBody>
      </p:sp>
      <p:pic>
        <p:nvPicPr>
          <p:cNvPr id="4" name="Image 0" descr="preencoded.png"/>
          <p:cNvPicPr>
            <a:picLocks noChangeAspect="1"/>
          </p:cNvPicPr>
          <p:nvPr/>
        </p:nvPicPr>
        <p:blipFill>
          <a:blip r:embed="rId3"/>
          <a:stretch>
            <a:fillRect/>
          </a:stretch>
        </p:blipFill>
        <p:spPr>
          <a:xfrm>
            <a:off x="2327374" y="1726183"/>
            <a:ext cx="4489252" cy="2525167"/>
          </a:xfrm>
          <a:prstGeom prst="rect">
            <a:avLst/>
          </a:prstGeom>
        </p:spPr>
      </p:pic>
      <p:sp>
        <p:nvSpPr>
          <p:cNvPr id="5" name="Text 2"/>
          <p:cNvSpPr/>
          <p:nvPr/>
        </p:nvSpPr>
        <p:spPr>
          <a:xfrm>
            <a:off x="496119" y="4390876"/>
            <a:ext cx="8151763"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Strong governance structures, clear decision rights, and consistent cross-functional communication ensure that each workstream moves forward together — rather than in isolation — toward a unified set of business outcomes.</a:t>
            </a:r>
            <a:endParaRPr lang="en-US" sz="9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496119" y="732830"/>
            <a:ext cx="8151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Final Thoughts</a:t>
            </a:r>
            <a:endParaRPr lang="en-US" sz="2400" dirty="0"/>
          </a:p>
        </p:txBody>
      </p:sp>
      <p:sp>
        <p:nvSpPr>
          <p:cNvPr id="3" name="Text 1"/>
          <p:cNvSpPr/>
          <p:nvPr/>
        </p:nvSpPr>
        <p:spPr>
          <a:xfrm>
            <a:off x="496119" y="1368400"/>
            <a:ext cx="8151763"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An ADP digital transformation is far more than a payroll modernization project. It is an </a:t>
            </a:r>
            <a:r>
              <a:rPr lang="en-US" sz="950" b="1" dirty="0">
                <a:solidFill>
                  <a:srgbClr val="443728"/>
                </a:solidFill>
                <a:latin typeface="Open Sans Bold" pitchFamily="34" charset="0"/>
                <a:ea typeface="Open Sans Bold" pitchFamily="34" charset="-122"/>
                <a:cs typeface="Open Sans Bold" pitchFamily="34" charset="-120"/>
              </a:rPr>
              <a:t>enterprise-wide initiative</a:t>
            </a:r>
            <a:r>
              <a:rPr lang="en-US" sz="950" dirty="0">
                <a:solidFill>
                  <a:srgbClr val="443728"/>
                </a:solidFill>
                <a:latin typeface="Open Sans" pitchFamily="34" charset="0"/>
                <a:ea typeface="Open Sans" pitchFamily="34" charset="-122"/>
                <a:cs typeface="Open Sans" pitchFamily="34" charset="-120"/>
              </a:rPr>
              <a:t> that reshapes how organizations recruit, hire, pay, develop, support, and retain their workforce.</a:t>
            </a:r>
            <a:endParaRPr lang="en-US" sz="950" dirty="0"/>
          </a:p>
        </p:txBody>
      </p:sp>
      <p:sp>
        <p:nvSpPr>
          <p:cNvPr id="4" name="Shape 2"/>
          <p:cNvSpPr/>
          <p:nvPr/>
        </p:nvSpPr>
        <p:spPr>
          <a:xfrm>
            <a:off x="496119" y="1904851"/>
            <a:ext cx="4013895" cy="922660"/>
          </a:xfrm>
          <a:prstGeom prst="roundRect">
            <a:avLst>
              <a:gd name="adj" fmla="val 5647"/>
            </a:avLst>
          </a:prstGeom>
          <a:solidFill>
            <a:srgbClr val="EBE2E0"/>
          </a:solidFill>
          <a:ln w="4763">
            <a:solidFill>
              <a:srgbClr val="D1C8C6"/>
            </a:solidFill>
            <a:prstDash val="solid"/>
          </a:ln>
        </p:spPr>
        <p:txBody>
          <a:bodyPr/>
          <a:lstStyle/>
          <a:p>
            <a:endParaRPr lang="en-US"/>
          </a:p>
        </p:txBody>
      </p:sp>
      <p:sp>
        <p:nvSpPr>
          <p:cNvPr id="5" name="Text 3"/>
          <p:cNvSpPr/>
          <p:nvPr/>
        </p:nvSpPr>
        <p:spPr>
          <a:xfrm>
            <a:off x="624855" y="2033588"/>
            <a:ext cx="3756422"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Operational Efficiency</a:t>
            </a:r>
            <a:endParaRPr lang="en-US" sz="1200" dirty="0"/>
          </a:p>
        </p:txBody>
      </p:sp>
      <p:sp>
        <p:nvSpPr>
          <p:cNvPr id="6" name="Text 4"/>
          <p:cNvSpPr/>
          <p:nvPr/>
        </p:nvSpPr>
        <p:spPr>
          <a:xfrm>
            <a:off x="624855" y="2301850"/>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Unified workflows eliminate redundancy, reduce manual effort, and free teams to focus on higher-value work.</a:t>
            </a:r>
            <a:endParaRPr lang="en-US" sz="950" dirty="0"/>
          </a:p>
        </p:txBody>
      </p:sp>
      <p:sp>
        <p:nvSpPr>
          <p:cNvPr id="7" name="Shape 5"/>
          <p:cNvSpPr/>
          <p:nvPr/>
        </p:nvSpPr>
        <p:spPr>
          <a:xfrm>
            <a:off x="4633987" y="1904851"/>
            <a:ext cx="4013895" cy="922660"/>
          </a:xfrm>
          <a:prstGeom prst="roundRect">
            <a:avLst>
              <a:gd name="adj" fmla="val 5647"/>
            </a:avLst>
          </a:prstGeom>
          <a:solidFill>
            <a:srgbClr val="EBE2E0"/>
          </a:solidFill>
          <a:ln w="4763">
            <a:solidFill>
              <a:srgbClr val="D1C8C6"/>
            </a:solidFill>
            <a:prstDash val="solid"/>
          </a:ln>
        </p:spPr>
        <p:txBody>
          <a:bodyPr/>
          <a:lstStyle/>
          <a:p>
            <a:endParaRPr lang="en-US"/>
          </a:p>
        </p:txBody>
      </p:sp>
      <p:sp>
        <p:nvSpPr>
          <p:cNvPr id="8" name="Text 6"/>
          <p:cNvSpPr/>
          <p:nvPr/>
        </p:nvSpPr>
        <p:spPr>
          <a:xfrm>
            <a:off x="4762723" y="2033588"/>
            <a:ext cx="3756422"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Compliance Confidence</a:t>
            </a:r>
            <a:endParaRPr lang="en-US" sz="1200" dirty="0"/>
          </a:p>
        </p:txBody>
      </p:sp>
      <p:sp>
        <p:nvSpPr>
          <p:cNvPr id="9" name="Text 7"/>
          <p:cNvSpPr/>
          <p:nvPr/>
        </p:nvSpPr>
        <p:spPr>
          <a:xfrm>
            <a:off x="4762723" y="2301850"/>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Automated compliance tools reduce organizational risk and simplify regulatory reporting across every jurisdiction.</a:t>
            </a:r>
            <a:endParaRPr lang="en-US" sz="950" dirty="0"/>
          </a:p>
        </p:txBody>
      </p:sp>
      <p:sp>
        <p:nvSpPr>
          <p:cNvPr id="10" name="Shape 8"/>
          <p:cNvSpPr/>
          <p:nvPr/>
        </p:nvSpPr>
        <p:spPr>
          <a:xfrm>
            <a:off x="496119" y="2951485"/>
            <a:ext cx="4013895" cy="922660"/>
          </a:xfrm>
          <a:prstGeom prst="roundRect">
            <a:avLst>
              <a:gd name="adj" fmla="val 5647"/>
            </a:avLst>
          </a:prstGeom>
          <a:solidFill>
            <a:srgbClr val="EBE2E0"/>
          </a:solidFill>
          <a:ln w="4763">
            <a:solidFill>
              <a:srgbClr val="D1C8C6"/>
            </a:solidFill>
            <a:prstDash val="solid"/>
          </a:ln>
        </p:spPr>
        <p:txBody>
          <a:bodyPr/>
          <a:lstStyle/>
          <a:p>
            <a:endParaRPr lang="en-US"/>
          </a:p>
        </p:txBody>
      </p:sp>
      <p:sp>
        <p:nvSpPr>
          <p:cNvPr id="11" name="Text 9"/>
          <p:cNvSpPr/>
          <p:nvPr/>
        </p:nvSpPr>
        <p:spPr>
          <a:xfrm>
            <a:off x="624855" y="3080221"/>
            <a:ext cx="3756422"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Smarter Decisions</a:t>
            </a:r>
            <a:endParaRPr lang="en-US" sz="1200" dirty="0"/>
          </a:p>
        </p:txBody>
      </p:sp>
      <p:sp>
        <p:nvSpPr>
          <p:cNvPr id="12" name="Text 10"/>
          <p:cNvSpPr/>
          <p:nvPr/>
        </p:nvSpPr>
        <p:spPr>
          <a:xfrm>
            <a:off x="624855" y="3348484"/>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Real-time workforce analytics give leaders the insight they need to act with speed and confidence.</a:t>
            </a:r>
            <a:endParaRPr lang="en-US" sz="950" dirty="0"/>
          </a:p>
        </p:txBody>
      </p:sp>
      <p:sp>
        <p:nvSpPr>
          <p:cNvPr id="13" name="Shape 11"/>
          <p:cNvSpPr/>
          <p:nvPr/>
        </p:nvSpPr>
        <p:spPr>
          <a:xfrm>
            <a:off x="4633987" y="2951485"/>
            <a:ext cx="4013895" cy="922660"/>
          </a:xfrm>
          <a:prstGeom prst="roundRect">
            <a:avLst>
              <a:gd name="adj" fmla="val 5647"/>
            </a:avLst>
          </a:prstGeom>
          <a:solidFill>
            <a:srgbClr val="EBE2E0"/>
          </a:solidFill>
          <a:ln w="4763">
            <a:solidFill>
              <a:srgbClr val="D1C8C6"/>
            </a:solidFill>
            <a:prstDash val="solid"/>
          </a:ln>
        </p:spPr>
        <p:txBody>
          <a:bodyPr/>
          <a:lstStyle/>
          <a:p>
            <a:endParaRPr lang="en-US"/>
          </a:p>
        </p:txBody>
      </p:sp>
      <p:sp>
        <p:nvSpPr>
          <p:cNvPr id="14" name="Text 12"/>
          <p:cNvSpPr/>
          <p:nvPr/>
        </p:nvSpPr>
        <p:spPr>
          <a:xfrm>
            <a:off x="4762723" y="3080221"/>
            <a:ext cx="3756422"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Better Experiences</a:t>
            </a:r>
            <a:endParaRPr lang="en-US" sz="1200" dirty="0"/>
          </a:p>
        </p:txBody>
      </p:sp>
      <p:sp>
        <p:nvSpPr>
          <p:cNvPr id="15" name="Text 13"/>
          <p:cNvSpPr/>
          <p:nvPr/>
        </p:nvSpPr>
        <p:spPr>
          <a:xfrm>
            <a:off x="4762723" y="3348484"/>
            <a:ext cx="3756422"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Intuitive, mobile-first tools create engaging experiences for employees, managers, and HR professionals alike.</a:t>
            </a:r>
            <a:endParaRPr lang="en-US" sz="950" dirty="0"/>
          </a:p>
        </p:txBody>
      </p:sp>
      <p:sp>
        <p:nvSpPr>
          <p:cNvPr id="16" name="Text 14"/>
          <p:cNvSpPr/>
          <p:nvPr/>
        </p:nvSpPr>
        <p:spPr>
          <a:xfrm>
            <a:off x="496119" y="4013671"/>
            <a:ext cx="8151763"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The organizations that realize the greatest value are those that approach ADP as a </a:t>
            </a:r>
            <a:r>
              <a:rPr lang="en-US" sz="950" b="1" dirty="0">
                <a:solidFill>
                  <a:srgbClr val="443728"/>
                </a:solidFill>
                <a:latin typeface="Open Sans Bold" pitchFamily="34" charset="0"/>
                <a:ea typeface="Open Sans Bold" pitchFamily="34" charset="-122"/>
                <a:cs typeface="Open Sans Bold" pitchFamily="34" charset="-120"/>
              </a:rPr>
              <a:t>strategic business transformation</a:t>
            </a:r>
            <a:r>
              <a:rPr lang="en-US" sz="950" dirty="0">
                <a:solidFill>
                  <a:srgbClr val="443728"/>
                </a:solidFill>
                <a:latin typeface="Open Sans" pitchFamily="34" charset="0"/>
                <a:ea typeface="Open Sans" pitchFamily="34" charset="-122"/>
                <a:cs typeface="Open Sans" pitchFamily="34" charset="-120"/>
              </a:rPr>
              <a:t> — supported by strong program governance, thoughtful change management, and a relentless focus on business outcomes.</a:t>
            </a:r>
            <a:endParaRPr lang="en-US" sz="9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429000" cy="5143500"/>
          </a:xfrm>
          <a:prstGeom prst="rect">
            <a:avLst/>
          </a:prstGeom>
        </p:spPr>
      </p:pic>
      <p:sp>
        <p:nvSpPr>
          <p:cNvPr id="3" name="Text 0"/>
          <p:cNvSpPr/>
          <p:nvPr/>
        </p:nvSpPr>
        <p:spPr>
          <a:xfrm>
            <a:off x="3925119" y="711994"/>
            <a:ext cx="4722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Comprehensive HCM Ecosystems</a:t>
            </a:r>
            <a:endParaRPr lang="en-US" sz="2400" dirty="0"/>
          </a:p>
        </p:txBody>
      </p:sp>
      <p:sp>
        <p:nvSpPr>
          <p:cNvPr id="4" name="Text 1"/>
          <p:cNvSpPr/>
          <p:nvPr/>
        </p:nvSpPr>
        <p:spPr>
          <a:xfrm>
            <a:off x="3925119" y="1285577"/>
            <a:ext cx="4722763"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When people hear the name </a:t>
            </a:r>
            <a:r>
              <a:rPr lang="en-US" sz="950" b="1" dirty="0">
                <a:solidFill>
                  <a:srgbClr val="443728"/>
                </a:solidFill>
                <a:latin typeface="Open Sans Bold" pitchFamily="34" charset="0"/>
                <a:ea typeface="Open Sans Bold" pitchFamily="34" charset="-122"/>
                <a:cs typeface="Open Sans Bold" pitchFamily="34" charset="-120"/>
              </a:rPr>
              <a:t>ADP</a:t>
            </a:r>
            <a:r>
              <a:rPr lang="en-US" sz="950" dirty="0">
                <a:solidFill>
                  <a:srgbClr val="443728"/>
                </a:solidFill>
                <a:latin typeface="Open Sans" pitchFamily="34" charset="0"/>
                <a:ea typeface="Open Sans" pitchFamily="34" charset="-122"/>
                <a:cs typeface="Open Sans" pitchFamily="34" charset="-120"/>
              </a:rPr>
              <a:t>, they often think of </a:t>
            </a:r>
            <a:r>
              <a:rPr lang="en-US" sz="950" b="1" dirty="0">
                <a:solidFill>
                  <a:srgbClr val="443728"/>
                </a:solidFill>
                <a:latin typeface="Open Sans Bold" pitchFamily="34" charset="0"/>
                <a:ea typeface="Open Sans Bold" pitchFamily="34" charset="-122"/>
                <a:cs typeface="Open Sans Bold" pitchFamily="34" charset="-120"/>
              </a:rPr>
              <a:t>payroll</a:t>
            </a:r>
            <a:r>
              <a:rPr lang="en-US" sz="950" dirty="0">
                <a:solidFill>
                  <a:srgbClr val="443728"/>
                </a:solidFill>
                <a:latin typeface="Open Sans" pitchFamily="34" charset="0"/>
                <a:ea typeface="Open Sans" pitchFamily="34" charset="-122"/>
                <a:cs typeface="Open Sans" pitchFamily="34" charset="-120"/>
              </a:rPr>
              <a:t>. But today's ADP platforms have evolved far beyond that single function — they are comprehensive </a:t>
            </a:r>
            <a:r>
              <a:rPr lang="en-US" sz="950" b="1" dirty="0">
                <a:solidFill>
                  <a:srgbClr val="443728"/>
                </a:solidFill>
                <a:latin typeface="Open Sans Bold" pitchFamily="34" charset="0"/>
                <a:ea typeface="Open Sans Bold" pitchFamily="34" charset="-122"/>
                <a:cs typeface="Open Sans Bold" pitchFamily="34" charset="-120"/>
              </a:rPr>
              <a:t>Human Capital Management (HCM) ecosystems</a:t>
            </a:r>
            <a:r>
              <a:rPr lang="en-US" sz="950" dirty="0">
                <a:solidFill>
                  <a:srgbClr val="443728"/>
                </a:solidFill>
                <a:latin typeface="Open Sans" pitchFamily="34" charset="0"/>
                <a:ea typeface="Open Sans" pitchFamily="34" charset="-122"/>
                <a:cs typeface="Open Sans" pitchFamily="34" charset="-120"/>
              </a:rPr>
              <a:t> that transform how organizations manage their workforce.</a:t>
            </a:r>
            <a:endParaRPr lang="en-US" sz="950" dirty="0"/>
          </a:p>
        </p:txBody>
      </p:sp>
      <p:sp>
        <p:nvSpPr>
          <p:cNvPr id="5" name="Shape 2"/>
          <p:cNvSpPr/>
          <p:nvPr/>
        </p:nvSpPr>
        <p:spPr>
          <a:xfrm>
            <a:off x="3925119" y="2218953"/>
            <a:ext cx="1491555" cy="947365"/>
          </a:xfrm>
          <a:prstGeom prst="roundRect">
            <a:avLst>
              <a:gd name="adj" fmla="val 5499"/>
            </a:avLst>
          </a:prstGeom>
          <a:solidFill>
            <a:srgbClr val="EBE2E0"/>
          </a:solidFill>
          <a:ln w="4763">
            <a:solidFill>
              <a:srgbClr val="D1C8C6"/>
            </a:solidFill>
            <a:prstDash val="solid"/>
          </a:ln>
        </p:spPr>
        <p:txBody>
          <a:bodyPr/>
          <a:lstStyle/>
          <a:p>
            <a:endParaRPr lang="en-US"/>
          </a:p>
        </p:txBody>
      </p:sp>
      <p:sp>
        <p:nvSpPr>
          <p:cNvPr id="6" name="Shape 3"/>
          <p:cNvSpPr/>
          <p:nvPr/>
        </p:nvSpPr>
        <p:spPr>
          <a:xfrm>
            <a:off x="4053855" y="2347689"/>
            <a:ext cx="372070" cy="372070"/>
          </a:xfrm>
          <a:prstGeom prst="ellipse">
            <a:avLst/>
          </a:prstGeom>
          <a:solidFill>
            <a:srgbClr val="835E54"/>
          </a:solidFill>
          <a:ln/>
        </p:spPr>
        <p:txBody>
          <a:bodyPr/>
          <a:lstStyle/>
          <a:p>
            <a:endParaRPr lang="en-US"/>
          </a:p>
        </p:txBody>
      </p:sp>
      <p:pic>
        <p:nvPicPr>
          <p:cNvPr id="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56174" y="2449934"/>
            <a:ext cx="167432" cy="167432"/>
          </a:xfrm>
          <a:prstGeom prst="rect">
            <a:avLst/>
          </a:prstGeom>
        </p:spPr>
      </p:pic>
      <p:sp>
        <p:nvSpPr>
          <p:cNvPr id="8" name="Text 4"/>
          <p:cNvSpPr/>
          <p:nvPr/>
        </p:nvSpPr>
        <p:spPr>
          <a:xfrm>
            <a:off x="4053855" y="2843733"/>
            <a:ext cx="1234083"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Payroll</a:t>
            </a:r>
            <a:endParaRPr lang="en-US" sz="1200" dirty="0"/>
          </a:p>
        </p:txBody>
      </p:sp>
      <p:sp>
        <p:nvSpPr>
          <p:cNvPr id="9" name="Shape 5"/>
          <p:cNvSpPr/>
          <p:nvPr/>
        </p:nvSpPr>
        <p:spPr>
          <a:xfrm>
            <a:off x="5540648" y="2218953"/>
            <a:ext cx="1491630" cy="947365"/>
          </a:xfrm>
          <a:prstGeom prst="roundRect">
            <a:avLst>
              <a:gd name="adj" fmla="val 5499"/>
            </a:avLst>
          </a:prstGeom>
          <a:solidFill>
            <a:srgbClr val="EBE2E0"/>
          </a:solidFill>
          <a:ln w="4763">
            <a:solidFill>
              <a:srgbClr val="D1C8C6"/>
            </a:solidFill>
            <a:prstDash val="solid"/>
          </a:ln>
        </p:spPr>
        <p:txBody>
          <a:bodyPr/>
          <a:lstStyle/>
          <a:p>
            <a:endParaRPr lang="en-US"/>
          </a:p>
        </p:txBody>
      </p:sp>
      <p:sp>
        <p:nvSpPr>
          <p:cNvPr id="10" name="Shape 6"/>
          <p:cNvSpPr/>
          <p:nvPr/>
        </p:nvSpPr>
        <p:spPr>
          <a:xfrm>
            <a:off x="5669384" y="2347689"/>
            <a:ext cx="372070" cy="372070"/>
          </a:xfrm>
          <a:prstGeom prst="ellipse">
            <a:avLst/>
          </a:prstGeom>
          <a:solidFill>
            <a:srgbClr val="835E54"/>
          </a:solidFill>
          <a:ln/>
        </p:spPr>
        <p:txBody>
          <a:bodyPr/>
          <a:lstStyle/>
          <a:p>
            <a:endParaRPr lang="en-US"/>
          </a:p>
        </p:txBody>
      </p:sp>
      <p:pic>
        <p:nvPicPr>
          <p:cNvPr id="11"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71704" y="2449934"/>
            <a:ext cx="167432" cy="167432"/>
          </a:xfrm>
          <a:prstGeom prst="rect">
            <a:avLst/>
          </a:prstGeom>
        </p:spPr>
      </p:pic>
      <p:sp>
        <p:nvSpPr>
          <p:cNvPr id="12" name="Text 7"/>
          <p:cNvSpPr/>
          <p:nvPr/>
        </p:nvSpPr>
        <p:spPr>
          <a:xfrm>
            <a:off x="5669384" y="2843733"/>
            <a:ext cx="1234157"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HR</a:t>
            </a:r>
            <a:endParaRPr lang="en-US" sz="1200" dirty="0"/>
          </a:p>
        </p:txBody>
      </p:sp>
      <p:sp>
        <p:nvSpPr>
          <p:cNvPr id="13" name="Shape 8"/>
          <p:cNvSpPr/>
          <p:nvPr/>
        </p:nvSpPr>
        <p:spPr>
          <a:xfrm>
            <a:off x="7156252" y="2218953"/>
            <a:ext cx="1491630" cy="947365"/>
          </a:xfrm>
          <a:prstGeom prst="roundRect">
            <a:avLst>
              <a:gd name="adj" fmla="val 5499"/>
            </a:avLst>
          </a:prstGeom>
          <a:solidFill>
            <a:srgbClr val="EBE2E0"/>
          </a:solidFill>
          <a:ln w="4763">
            <a:solidFill>
              <a:srgbClr val="D1C8C6"/>
            </a:solidFill>
            <a:prstDash val="solid"/>
          </a:ln>
        </p:spPr>
        <p:txBody>
          <a:bodyPr/>
          <a:lstStyle/>
          <a:p>
            <a:endParaRPr lang="en-US"/>
          </a:p>
        </p:txBody>
      </p:sp>
      <p:sp>
        <p:nvSpPr>
          <p:cNvPr id="14" name="Shape 9"/>
          <p:cNvSpPr/>
          <p:nvPr/>
        </p:nvSpPr>
        <p:spPr>
          <a:xfrm>
            <a:off x="7284988" y="2347689"/>
            <a:ext cx="372070" cy="372070"/>
          </a:xfrm>
          <a:prstGeom prst="ellipse">
            <a:avLst/>
          </a:prstGeom>
          <a:solidFill>
            <a:srgbClr val="835E54"/>
          </a:solidFill>
          <a:ln/>
        </p:spPr>
        <p:txBody>
          <a:bodyPr/>
          <a:lstStyle/>
          <a:p>
            <a:endParaRPr lang="en-US"/>
          </a:p>
        </p:txBody>
      </p:sp>
      <p:pic>
        <p:nvPicPr>
          <p:cNvPr id="15"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87307" y="2449934"/>
            <a:ext cx="167432" cy="167432"/>
          </a:xfrm>
          <a:prstGeom prst="rect">
            <a:avLst/>
          </a:prstGeom>
        </p:spPr>
      </p:pic>
      <p:sp>
        <p:nvSpPr>
          <p:cNvPr id="16" name="Text 10"/>
          <p:cNvSpPr/>
          <p:nvPr/>
        </p:nvSpPr>
        <p:spPr>
          <a:xfrm>
            <a:off x="7284988" y="2843733"/>
            <a:ext cx="1234157"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Benefits</a:t>
            </a:r>
            <a:endParaRPr lang="en-US" sz="1200" dirty="0"/>
          </a:p>
        </p:txBody>
      </p:sp>
      <p:sp>
        <p:nvSpPr>
          <p:cNvPr id="17" name="Shape 11"/>
          <p:cNvSpPr/>
          <p:nvPr/>
        </p:nvSpPr>
        <p:spPr>
          <a:xfrm>
            <a:off x="3925119" y="3290292"/>
            <a:ext cx="1491555" cy="1141214"/>
          </a:xfrm>
          <a:prstGeom prst="roundRect">
            <a:avLst>
              <a:gd name="adj" fmla="val 4565"/>
            </a:avLst>
          </a:prstGeom>
          <a:solidFill>
            <a:srgbClr val="EBE2E0"/>
          </a:solidFill>
          <a:ln w="4763">
            <a:solidFill>
              <a:srgbClr val="D1C8C6"/>
            </a:solidFill>
            <a:prstDash val="solid"/>
          </a:ln>
        </p:spPr>
        <p:txBody>
          <a:bodyPr/>
          <a:lstStyle/>
          <a:p>
            <a:endParaRPr lang="en-US"/>
          </a:p>
        </p:txBody>
      </p:sp>
      <p:sp>
        <p:nvSpPr>
          <p:cNvPr id="18" name="Shape 12"/>
          <p:cNvSpPr/>
          <p:nvPr/>
        </p:nvSpPr>
        <p:spPr>
          <a:xfrm>
            <a:off x="4053855" y="3419029"/>
            <a:ext cx="372070" cy="372070"/>
          </a:xfrm>
          <a:prstGeom prst="ellipse">
            <a:avLst/>
          </a:prstGeom>
          <a:solidFill>
            <a:srgbClr val="835E54"/>
          </a:solidFill>
          <a:ln/>
        </p:spPr>
        <p:txBody>
          <a:bodyPr/>
          <a:lstStyle/>
          <a:p>
            <a:endParaRPr lang="en-US"/>
          </a:p>
        </p:txBody>
      </p:sp>
      <p:pic>
        <p:nvPicPr>
          <p:cNvPr id="19" name="Image 4"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56174" y="3521273"/>
            <a:ext cx="167432" cy="167432"/>
          </a:xfrm>
          <a:prstGeom prst="rect">
            <a:avLst/>
          </a:prstGeom>
        </p:spPr>
      </p:pic>
      <p:sp>
        <p:nvSpPr>
          <p:cNvPr id="20" name="Text 13"/>
          <p:cNvSpPr/>
          <p:nvPr/>
        </p:nvSpPr>
        <p:spPr>
          <a:xfrm>
            <a:off x="4053855" y="3915073"/>
            <a:ext cx="1234083"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Talent</a:t>
            </a:r>
            <a:endParaRPr lang="en-US" sz="1200" dirty="0"/>
          </a:p>
        </p:txBody>
      </p:sp>
      <p:sp>
        <p:nvSpPr>
          <p:cNvPr id="21" name="Shape 14"/>
          <p:cNvSpPr/>
          <p:nvPr/>
        </p:nvSpPr>
        <p:spPr>
          <a:xfrm>
            <a:off x="5540648" y="3290292"/>
            <a:ext cx="1491630" cy="1141214"/>
          </a:xfrm>
          <a:prstGeom prst="roundRect">
            <a:avLst>
              <a:gd name="adj" fmla="val 4565"/>
            </a:avLst>
          </a:prstGeom>
          <a:solidFill>
            <a:srgbClr val="EBE2E0"/>
          </a:solidFill>
          <a:ln w="4763">
            <a:solidFill>
              <a:srgbClr val="D1C8C6"/>
            </a:solidFill>
            <a:prstDash val="solid"/>
          </a:ln>
        </p:spPr>
        <p:txBody>
          <a:bodyPr/>
          <a:lstStyle/>
          <a:p>
            <a:endParaRPr lang="en-US"/>
          </a:p>
        </p:txBody>
      </p:sp>
      <p:sp>
        <p:nvSpPr>
          <p:cNvPr id="22" name="Shape 15"/>
          <p:cNvSpPr/>
          <p:nvPr/>
        </p:nvSpPr>
        <p:spPr>
          <a:xfrm>
            <a:off x="5669384" y="3419029"/>
            <a:ext cx="372070" cy="372070"/>
          </a:xfrm>
          <a:prstGeom prst="ellipse">
            <a:avLst/>
          </a:prstGeom>
          <a:solidFill>
            <a:srgbClr val="835E54"/>
          </a:solidFill>
          <a:ln/>
        </p:spPr>
        <p:txBody>
          <a:bodyPr/>
          <a:lstStyle/>
          <a:p>
            <a:endParaRPr lang="en-US"/>
          </a:p>
        </p:txBody>
      </p:sp>
      <p:pic>
        <p:nvPicPr>
          <p:cNvPr id="23" name="Image 5" descr="preencoded.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771704" y="3521273"/>
            <a:ext cx="167432" cy="167432"/>
          </a:xfrm>
          <a:prstGeom prst="rect">
            <a:avLst/>
          </a:prstGeom>
        </p:spPr>
      </p:pic>
      <p:sp>
        <p:nvSpPr>
          <p:cNvPr id="24" name="Text 16"/>
          <p:cNvSpPr/>
          <p:nvPr/>
        </p:nvSpPr>
        <p:spPr>
          <a:xfrm>
            <a:off x="5669384" y="3915073"/>
            <a:ext cx="1234157" cy="387697"/>
          </a:xfrm>
          <a:prstGeom prst="rect">
            <a:avLst/>
          </a:prstGeom>
          <a:noFill/>
          <a:ln/>
        </p:spPr>
        <p:txBody>
          <a:bodyPr wrap="square" lIns="0" tIns="0" rIns="0" bIns="0" rtlCol="0" anchor="t">
            <a:normAutofit/>
          </a:bodyPr>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Workforce Management</a:t>
            </a:r>
            <a:endParaRPr lang="en-US" sz="1200" dirty="0"/>
          </a:p>
        </p:txBody>
      </p:sp>
      <p:sp>
        <p:nvSpPr>
          <p:cNvPr id="25" name="Shape 17"/>
          <p:cNvSpPr/>
          <p:nvPr/>
        </p:nvSpPr>
        <p:spPr>
          <a:xfrm>
            <a:off x="7156252" y="3290292"/>
            <a:ext cx="1491630" cy="1141214"/>
          </a:xfrm>
          <a:prstGeom prst="roundRect">
            <a:avLst>
              <a:gd name="adj" fmla="val 4565"/>
            </a:avLst>
          </a:prstGeom>
          <a:solidFill>
            <a:srgbClr val="EBE2E0"/>
          </a:solidFill>
          <a:ln w="4763">
            <a:solidFill>
              <a:srgbClr val="D1C8C6"/>
            </a:solidFill>
            <a:prstDash val="solid"/>
          </a:ln>
        </p:spPr>
        <p:txBody>
          <a:bodyPr/>
          <a:lstStyle/>
          <a:p>
            <a:endParaRPr lang="en-US"/>
          </a:p>
        </p:txBody>
      </p:sp>
      <p:sp>
        <p:nvSpPr>
          <p:cNvPr id="26" name="Shape 18"/>
          <p:cNvSpPr/>
          <p:nvPr/>
        </p:nvSpPr>
        <p:spPr>
          <a:xfrm>
            <a:off x="7284988" y="3419029"/>
            <a:ext cx="372070" cy="372070"/>
          </a:xfrm>
          <a:prstGeom prst="ellipse">
            <a:avLst/>
          </a:prstGeom>
          <a:solidFill>
            <a:srgbClr val="835E54"/>
          </a:solidFill>
          <a:ln/>
        </p:spPr>
        <p:txBody>
          <a:bodyPr/>
          <a:lstStyle/>
          <a:p>
            <a:endParaRPr lang="en-US"/>
          </a:p>
        </p:txBody>
      </p:sp>
      <p:pic>
        <p:nvPicPr>
          <p:cNvPr id="27" name="Image 6" descr="preencoded.png"/>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387307" y="3521273"/>
            <a:ext cx="167432" cy="167432"/>
          </a:xfrm>
          <a:prstGeom prst="rect">
            <a:avLst/>
          </a:prstGeom>
        </p:spPr>
      </p:pic>
      <p:sp>
        <p:nvSpPr>
          <p:cNvPr id="28" name="Text 19"/>
          <p:cNvSpPr/>
          <p:nvPr/>
        </p:nvSpPr>
        <p:spPr>
          <a:xfrm>
            <a:off x="7284988" y="3915073"/>
            <a:ext cx="1234157"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Compliance</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286000" cy="5143500"/>
          </a:xfrm>
          <a:prstGeom prst="rect">
            <a:avLst/>
          </a:prstGeom>
        </p:spPr>
      </p:pic>
      <p:sp>
        <p:nvSpPr>
          <p:cNvPr id="3" name="Text 0"/>
          <p:cNvSpPr/>
          <p:nvPr/>
        </p:nvSpPr>
        <p:spPr>
          <a:xfrm>
            <a:off x="2782119" y="665411"/>
            <a:ext cx="5865763" cy="310083"/>
          </a:xfrm>
          <a:prstGeom prst="rect">
            <a:avLst/>
          </a:prstGeom>
          <a:noFill/>
          <a:ln/>
        </p:spPr>
        <p:txBody>
          <a:bodyPr wrap="none" lIns="0" tIns="0" rIns="0" bIns="0" rtlCol="0" anchor="t"/>
          <a:lstStyle/>
          <a:p>
            <a:pPr marL="0" indent="0" algn="l">
              <a:lnSpc>
                <a:spcPct val="104000"/>
              </a:lnSpc>
              <a:buNone/>
            </a:pPr>
            <a:r>
              <a:rPr lang="en-US" sz="1950" b="1" dirty="0">
                <a:solidFill>
                  <a:srgbClr val="443728"/>
                </a:solidFill>
                <a:latin typeface="Crimson Pro Bold" pitchFamily="34" charset="0"/>
                <a:ea typeface="Crimson Pro Bold" pitchFamily="34" charset="-122"/>
                <a:cs typeface="Crimson Pro Bold" pitchFamily="34" charset="-120"/>
              </a:rPr>
              <a:t>Human Resources: Building a Single Source of Truth</a:t>
            </a:r>
            <a:endParaRPr lang="en-US" sz="1950" dirty="0"/>
          </a:p>
        </p:txBody>
      </p:sp>
      <p:sp>
        <p:nvSpPr>
          <p:cNvPr id="4" name="Text 1"/>
          <p:cNvSpPr/>
          <p:nvPr/>
        </p:nvSpPr>
        <p:spPr>
          <a:xfrm>
            <a:off x="2782119" y="1161529"/>
            <a:ext cx="5865763"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Human Resources sits at the center of any ADP transformation. Instead of maintaining employee information across disconnected spreadsheets, siloed systems, and paper files, organizations consolidate their entire workforce into one secure, authoritative platform — eliminating redundancy and reducing error.</a:t>
            </a:r>
            <a:endParaRPr lang="en-US" sz="950" dirty="0"/>
          </a:p>
        </p:txBody>
      </p:sp>
      <p:sp>
        <p:nvSpPr>
          <p:cNvPr id="5" name="Shape 2"/>
          <p:cNvSpPr/>
          <p:nvPr/>
        </p:nvSpPr>
        <p:spPr>
          <a:xfrm>
            <a:off x="2782119" y="2094905"/>
            <a:ext cx="1872555" cy="1846659"/>
          </a:xfrm>
          <a:prstGeom prst="roundRect">
            <a:avLst>
              <a:gd name="adj" fmla="val 2821"/>
            </a:avLst>
          </a:prstGeom>
          <a:solidFill>
            <a:srgbClr val="EBE2E0"/>
          </a:solidFill>
          <a:ln w="4763">
            <a:solidFill>
              <a:srgbClr val="D1C8C6"/>
            </a:solidFill>
            <a:prstDash val="solid"/>
          </a:ln>
        </p:spPr>
        <p:txBody>
          <a:bodyPr/>
          <a:lstStyle/>
          <a:p>
            <a:endParaRPr lang="en-US"/>
          </a:p>
        </p:txBody>
      </p:sp>
      <p:sp>
        <p:nvSpPr>
          <p:cNvPr id="6" name="Text 3"/>
          <p:cNvSpPr/>
          <p:nvPr/>
        </p:nvSpPr>
        <p:spPr>
          <a:xfrm>
            <a:off x="2910855" y="2223641"/>
            <a:ext cx="1615083"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Core Data</a:t>
            </a:r>
            <a:endParaRPr lang="en-US" sz="1200" dirty="0"/>
          </a:p>
        </p:txBody>
      </p:sp>
      <p:sp>
        <p:nvSpPr>
          <p:cNvPr id="7" name="Text 4"/>
          <p:cNvSpPr/>
          <p:nvPr/>
        </p:nvSpPr>
        <p:spPr>
          <a:xfrm>
            <a:off x="2910855" y="2491904"/>
            <a:ext cx="1615083" cy="1122462"/>
          </a:xfrm>
          <a:prstGeom prst="rect">
            <a:avLst/>
          </a:prstGeom>
          <a:noFill/>
          <a:ln/>
        </p:spPr>
        <p:txBody>
          <a:bodyPr wrap="square" lIns="0" tIns="0" rIns="0" bIns="0" rtlCol="0" anchor="t">
            <a:normAutofit/>
          </a:bodyPr>
          <a:lstStyle/>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Employee records management</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Organizational charts</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Position management</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Document management</a:t>
            </a:r>
            <a:endParaRPr lang="en-US" sz="950" dirty="0"/>
          </a:p>
        </p:txBody>
      </p:sp>
      <p:sp>
        <p:nvSpPr>
          <p:cNvPr id="8" name="Shape 5"/>
          <p:cNvSpPr/>
          <p:nvPr/>
        </p:nvSpPr>
        <p:spPr>
          <a:xfrm>
            <a:off x="4778648" y="2094905"/>
            <a:ext cx="1872630" cy="1846659"/>
          </a:xfrm>
          <a:prstGeom prst="roundRect">
            <a:avLst>
              <a:gd name="adj" fmla="val 2821"/>
            </a:avLst>
          </a:prstGeom>
          <a:solidFill>
            <a:srgbClr val="EBE2E0"/>
          </a:solidFill>
          <a:ln w="4763">
            <a:solidFill>
              <a:srgbClr val="D1C8C6"/>
            </a:solidFill>
            <a:prstDash val="solid"/>
          </a:ln>
        </p:spPr>
        <p:txBody>
          <a:bodyPr/>
          <a:lstStyle/>
          <a:p>
            <a:endParaRPr lang="en-US"/>
          </a:p>
        </p:txBody>
      </p:sp>
      <p:sp>
        <p:nvSpPr>
          <p:cNvPr id="9" name="Text 6"/>
          <p:cNvSpPr/>
          <p:nvPr/>
        </p:nvSpPr>
        <p:spPr>
          <a:xfrm>
            <a:off x="4907384" y="2223641"/>
            <a:ext cx="1615157"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Onboarding</a:t>
            </a:r>
            <a:endParaRPr lang="en-US" sz="1200" dirty="0"/>
          </a:p>
        </p:txBody>
      </p:sp>
      <p:sp>
        <p:nvSpPr>
          <p:cNvPr id="10" name="Text 7"/>
          <p:cNvSpPr/>
          <p:nvPr/>
        </p:nvSpPr>
        <p:spPr>
          <a:xfrm>
            <a:off x="4907384" y="2491904"/>
            <a:ext cx="1615157" cy="1122462"/>
          </a:xfrm>
          <a:prstGeom prst="rect">
            <a:avLst/>
          </a:prstGeom>
          <a:noFill/>
          <a:ln/>
        </p:spPr>
        <p:txBody>
          <a:bodyPr wrap="square" lIns="0" tIns="0" rIns="0" bIns="0" rtlCol="0" anchor="t">
            <a:normAutofit/>
          </a:bodyPr>
          <a:lstStyle/>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Digital onboarding workflows</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Policy acknowledgments</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Electronic forms</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New hire orientation</a:t>
            </a:r>
            <a:endParaRPr lang="en-US" sz="950" dirty="0"/>
          </a:p>
        </p:txBody>
      </p:sp>
      <p:sp>
        <p:nvSpPr>
          <p:cNvPr id="11" name="Shape 8"/>
          <p:cNvSpPr/>
          <p:nvPr/>
        </p:nvSpPr>
        <p:spPr>
          <a:xfrm>
            <a:off x="6775252" y="2094905"/>
            <a:ext cx="1872630" cy="1846659"/>
          </a:xfrm>
          <a:prstGeom prst="roundRect">
            <a:avLst>
              <a:gd name="adj" fmla="val 2821"/>
            </a:avLst>
          </a:prstGeom>
          <a:solidFill>
            <a:srgbClr val="EBE2E0"/>
          </a:solidFill>
          <a:ln w="4763">
            <a:solidFill>
              <a:srgbClr val="D1C8C6"/>
            </a:solidFill>
            <a:prstDash val="solid"/>
          </a:ln>
        </p:spPr>
        <p:txBody>
          <a:bodyPr/>
          <a:lstStyle/>
          <a:p>
            <a:endParaRPr lang="en-US"/>
          </a:p>
        </p:txBody>
      </p:sp>
      <p:sp>
        <p:nvSpPr>
          <p:cNvPr id="12" name="Text 9"/>
          <p:cNvSpPr/>
          <p:nvPr/>
        </p:nvSpPr>
        <p:spPr>
          <a:xfrm>
            <a:off x="6903988" y="2223641"/>
            <a:ext cx="1615157"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Self-Service</a:t>
            </a:r>
            <a:endParaRPr lang="en-US" sz="1200" dirty="0"/>
          </a:p>
        </p:txBody>
      </p:sp>
      <p:sp>
        <p:nvSpPr>
          <p:cNvPr id="13" name="Text 10"/>
          <p:cNvSpPr/>
          <p:nvPr/>
        </p:nvSpPr>
        <p:spPr>
          <a:xfrm>
            <a:off x="6903988" y="2491904"/>
            <a:ext cx="1615157" cy="1320924"/>
          </a:xfrm>
          <a:prstGeom prst="rect">
            <a:avLst/>
          </a:prstGeom>
          <a:noFill/>
          <a:ln/>
        </p:spPr>
        <p:txBody>
          <a:bodyPr wrap="square" lIns="0" tIns="0" rIns="0" bIns="0" rtlCol="0" anchor="t">
            <a:normAutofit/>
          </a:bodyPr>
          <a:lstStyle/>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Employee self-service portal</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Manager self-service tools</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Profile updates</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On-demand HR support</a:t>
            </a:r>
            <a:endParaRPr lang="en-US" sz="950" dirty="0"/>
          </a:p>
        </p:txBody>
      </p:sp>
      <p:sp>
        <p:nvSpPr>
          <p:cNvPr id="14" name="Text 11"/>
          <p:cNvSpPr/>
          <p:nvPr/>
        </p:nvSpPr>
        <p:spPr>
          <a:xfrm>
            <a:off x="2782119" y="4081090"/>
            <a:ext cx="5865763"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By consolidating workforce data, HR teams spend significantly less time on administrative tasks — and far more time supporting strategic initiatives that drive business growth.</a:t>
            </a:r>
            <a:endParaRPr lang="en-US" sz="9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496119" y="1026840"/>
            <a:ext cx="8151763" cy="310083"/>
          </a:xfrm>
          <a:prstGeom prst="rect">
            <a:avLst/>
          </a:prstGeom>
          <a:noFill/>
          <a:ln/>
        </p:spPr>
        <p:txBody>
          <a:bodyPr wrap="none" lIns="0" tIns="0" rIns="0" bIns="0" rtlCol="0" anchor="t"/>
          <a:lstStyle/>
          <a:p>
            <a:pPr marL="0" indent="0" algn="l">
              <a:lnSpc>
                <a:spcPct val="104000"/>
              </a:lnSpc>
              <a:buNone/>
            </a:pPr>
            <a:r>
              <a:rPr lang="en-US" sz="1950" b="1" dirty="0">
                <a:solidFill>
                  <a:srgbClr val="443728"/>
                </a:solidFill>
                <a:latin typeface="Crimson Pro Bold" pitchFamily="34" charset="0"/>
                <a:ea typeface="Crimson Pro Bold" pitchFamily="34" charset="-122"/>
                <a:cs typeface="Crimson Pro Bold" pitchFamily="34" charset="-120"/>
              </a:rPr>
              <a:t>Payroll: Automating One of the Most Critical Business Processes</a:t>
            </a:r>
            <a:endParaRPr lang="en-US" sz="1950" dirty="0"/>
          </a:p>
        </p:txBody>
      </p:sp>
      <p:sp>
        <p:nvSpPr>
          <p:cNvPr id="3" name="Shape 1"/>
          <p:cNvSpPr/>
          <p:nvPr/>
        </p:nvSpPr>
        <p:spPr>
          <a:xfrm>
            <a:off x="406822" y="1522958"/>
            <a:ext cx="4103191" cy="2593702"/>
          </a:xfrm>
          <a:prstGeom prst="roundRect">
            <a:avLst>
              <a:gd name="adj" fmla="val 3443"/>
            </a:avLst>
          </a:prstGeom>
          <a:solidFill>
            <a:srgbClr val="835E54"/>
          </a:solidFill>
          <a:ln/>
        </p:spPr>
        <p:txBody>
          <a:bodyPr/>
          <a:lstStyle/>
          <a:p>
            <a:endParaRPr lang="en-US"/>
          </a:p>
        </p:txBody>
      </p:sp>
      <p:sp>
        <p:nvSpPr>
          <p:cNvPr id="4" name="Text 2"/>
          <p:cNvSpPr/>
          <p:nvPr/>
        </p:nvSpPr>
        <p:spPr>
          <a:xfrm>
            <a:off x="530796" y="1646932"/>
            <a:ext cx="3855244" cy="193849"/>
          </a:xfrm>
          <a:prstGeom prst="rect">
            <a:avLst/>
          </a:prstGeom>
          <a:noFill/>
          <a:ln/>
        </p:spPr>
        <p:txBody>
          <a:bodyPr wrap="none" lIns="0" tIns="0" rIns="0" bIns="0" rtlCol="0" anchor="t"/>
          <a:lstStyle/>
          <a:p>
            <a:pPr marL="0" indent="0" algn="l">
              <a:lnSpc>
                <a:spcPct val="104000"/>
              </a:lnSpc>
              <a:buNone/>
            </a:pPr>
            <a:r>
              <a:rPr lang="en-US" sz="1200" b="1" dirty="0">
                <a:solidFill>
                  <a:srgbClr val="FFFFFF"/>
                </a:solidFill>
                <a:latin typeface="Crimson Pro Bold" pitchFamily="34" charset="0"/>
                <a:ea typeface="Crimson Pro Bold" pitchFamily="34" charset="-122"/>
                <a:cs typeface="Crimson Pro Bold" pitchFamily="34" charset="-120"/>
              </a:rPr>
              <a:t>Why It Matters</a:t>
            </a:r>
            <a:endParaRPr lang="en-US" sz="1200" dirty="0"/>
          </a:p>
        </p:txBody>
      </p:sp>
      <p:sp>
        <p:nvSpPr>
          <p:cNvPr id="5" name="Text 3"/>
          <p:cNvSpPr/>
          <p:nvPr/>
        </p:nvSpPr>
        <p:spPr>
          <a:xfrm>
            <a:off x="530796" y="1964754"/>
            <a:ext cx="3855244" cy="992312"/>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FFFFFF"/>
                </a:solidFill>
                <a:latin typeface="Open Sans" pitchFamily="34" charset="0"/>
                <a:ea typeface="Open Sans" pitchFamily="34" charset="-122"/>
                <a:cs typeface="Open Sans" pitchFamily="34" charset="-120"/>
              </a:rPr>
              <a:t>Payroll accuracy directly affects employee trust. Errors create frustration, erode confidence in leadership, and introduce legal risk. Modern ADP payroll solutions automate time-consuming manual activities while helping organizations stay ahead of constantly evolving tax and labor regulations.</a:t>
            </a:r>
            <a:endParaRPr lang="en-US" sz="950" dirty="0"/>
          </a:p>
        </p:txBody>
      </p:sp>
      <p:sp>
        <p:nvSpPr>
          <p:cNvPr id="6" name="Shape 4"/>
          <p:cNvSpPr/>
          <p:nvPr/>
        </p:nvSpPr>
        <p:spPr>
          <a:xfrm>
            <a:off x="530796" y="3096592"/>
            <a:ext cx="3855244" cy="880542"/>
          </a:xfrm>
          <a:prstGeom prst="roundRect">
            <a:avLst>
              <a:gd name="adj" fmla="val 5917"/>
            </a:avLst>
          </a:prstGeom>
          <a:solidFill>
            <a:srgbClr val="4E3832"/>
          </a:solidFill>
          <a:ln/>
        </p:spPr>
        <p:txBody>
          <a:bodyPr/>
          <a:lstStyle/>
          <a:p>
            <a:endParaRPr lang="en-US"/>
          </a:p>
        </p:txBody>
      </p:sp>
      <p:pic>
        <p:nvPicPr>
          <p:cNvPr id="7" name="Image 0" descr="preencoded.png"/>
          <p:cNvPicPr>
            <a:picLocks noChangeAspect="1"/>
          </p:cNvPicPr>
          <p:nvPr/>
        </p:nvPicPr>
        <p:blipFill>
          <a:blip r:embed="rId3"/>
          <a:stretch>
            <a:fillRect/>
          </a:stretch>
        </p:blipFill>
        <p:spPr>
          <a:xfrm>
            <a:off x="654769" y="3285902"/>
            <a:ext cx="155004" cy="123974"/>
          </a:xfrm>
          <a:prstGeom prst="rect">
            <a:avLst/>
          </a:prstGeom>
        </p:spPr>
      </p:pic>
      <p:sp>
        <p:nvSpPr>
          <p:cNvPr id="8" name="Text 5"/>
          <p:cNvSpPr/>
          <p:nvPr/>
        </p:nvSpPr>
        <p:spPr>
          <a:xfrm>
            <a:off x="933748" y="3239170"/>
            <a:ext cx="3328318"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FFFFFF"/>
                </a:solidFill>
                <a:latin typeface="Open Sans" pitchFamily="34" charset="0"/>
                <a:ea typeface="Open Sans" pitchFamily="34" charset="-122"/>
                <a:cs typeface="Open Sans" pitchFamily="34" charset="-120"/>
              </a:rPr>
              <a:t>Automation reduces processing time while simultaneously improving accuracy, auditability, and transparency across the organization.</a:t>
            </a:r>
            <a:endParaRPr lang="en-US" sz="950" dirty="0"/>
          </a:p>
        </p:txBody>
      </p:sp>
      <p:sp>
        <p:nvSpPr>
          <p:cNvPr id="9" name="Text 6"/>
          <p:cNvSpPr/>
          <p:nvPr/>
        </p:nvSpPr>
        <p:spPr>
          <a:xfrm>
            <a:off x="4728046" y="1646932"/>
            <a:ext cx="3924598"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Core Payroll Capabilities</a:t>
            </a:r>
            <a:endParaRPr lang="en-US" sz="1200" dirty="0"/>
          </a:p>
        </p:txBody>
      </p:sp>
      <p:sp>
        <p:nvSpPr>
          <p:cNvPr id="10" name="Text 7"/>
          <p:cNvSpPr/>
          <p:nvPr/>
        </p:nvSpPr>
        <p:spPr>
          <a:xfrm>
            <a:off x="4728046" y="1964754"/>
            <a:ext cx="3924598" cy="1891382"/>
          </a:xfrm>
          <a:prstGeom prst="rect">
            <a:avLst/>
          </a:prstGeom>
          <a:noFill/>
          <a:ln/>
        </p:spPr>
        <p:txBody>
          <a:bodyPr wrap="square" lIns="0" tIns="0" rIns="0" bIns="0" rtlCol="0" anchor="t">
            <a:normAutofit/>
          </a:bodyPr>
          <a:lstStyle/>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Automated payroll processing</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Multi-state tax management</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Wage garnishments handling</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Direct deposit configuration</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Payroll auditing and reconciliation</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Comprehensive payroll reporting</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Off-cycle payroll runs</a:t>
            </a:r>
            <a:endParaRPr lang="en-US" sz="950" dirty="0"/>
          </a:p>
          <a:p>
            <a:pPr marL="193040" indent="-193040" algn="l">
              <a:lnSpc>
                <a:spcPct val="133000"/>
              </a:lnSpc>
              <a:buSzPct val="100000"/>
              <a:buChar char="•"/>
            </a:pPr>
            <a:r>
              <a:rPr lang="en-US" sz="950" dirty="0">
                <a:solidFill>
                  <a:srgbClr val="443728"/>
                </a:solidFill>
                <a:latin typeface="Open Sans" pitchFamily="34" charset="0"/>
                <a:ea typeface="Open Sans" pitchFamily="34" charset="-122"/>
                <a:cs typeface="Open Sans" pitchFamily="34" charset="-120"/>
              </a:rPr>
              <a:t>Payroll corrections and adjustments</a:t>
            </a:r>
            <a:endParaRPr lang="en-US" sz="9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96119" y="1222102"/>
            <a:ext cx="8151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Benefits Administration</a:t>
            </a:r>
            <a:endParaRPr lang="en-US" sz="2400" dirty="0"/>
          </a:p>
        </p:txBody>
      </p:sp>
      <p:sp>
        <p:nvSpPr>
          <p:cNvPr id="3" name="Text 1"/>
          <p:cNvSpPr/>
          <p:nvPr/>
        </p:nvSpPr>
        <p:spPr>
          <a:xfrm>
            <a:off x="496119" y="1857673"/>
            <a:ext cx="815176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Benefits enrollment has traditionally been one of the most paper-intensive, manually complex processes in HR. ADP simplifies benefits management by integrating enrollment directly into the employee experience — reducing friction for employees and administrative burden for HR teams alike.</a:t>
            </a:r>
            <a:endParaRPr lang="en-US" sz="950" dirty="0"/>
          </a:p>
        </p:txBody>
      </p:sp>
      <p:pic>
        <p:nvPicPr>
          <p:cNvPr id="4"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6119" y="2592586"/>
            <a:ext cx="310083" cy="310083"/>
          </a:xfrm>
          <a:prstGeom prst="rect">
            <a:avLst/>
          </a:prstGeom>
        </p:spPr>
      </p:pic>
      <p:sp>
        <p:nvSpPr>
          <p:cNvPr id="5" name="Text 2"/>
          <p:cNvSpPr/>
          <p:nvPr/>
        </p:nvSpPr>
        <p:spPr>
          <a:xfrm>
            <a:off x="496119" y="3057674"/>
            <a:ext cx="2613868"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Health &amp; Welfare</a:t>
            </a:r>
            <a:endParaRPr lang="en-US" sz="1200" dirty="0"/>
          </a:p>
        </p:txBody>
      </p:sp>
      <p:sp>
        <p:nvSpPr>
          <p:cNvPr id="6" name="Text 3"/>
          <p:cNvSpPr/>
          <p:nvPr/>
        </p:nvSpPr>
        <p:spPr>
          <a:xfrm>
            <a:off x="496119" y="3325937"/>
            <a:ext cx="2613868"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Medical, dental, and vision elections with real-time eligibility tracking and seamless carrier integration.</a:t>
            </a:r>
            <a:endParaRPr lang="en-US" sz="950" dirty="0"/>
          </a:p>
        </p:txBody>
      </p:sp>
      <p:pic>
        <p:nvPicPr>
          <p:cNvPr id="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64991" y="2592586"/>
            <a:ext cx="310083" cy="310083"/>
          </a:xfrm>
          <a:prstGeom prst="rect">
            <a:avLst/>
          </a:prstGeom>
        </p:spPr>
      </p:pic>
      <p:sp>
        <p:nvSpPr>
          <p:cNvPr id="8" name="Text 4"/>
          <p:cNvSpPr/>
          <p:nvPr/>
        </p:nvSpPr>
        <p:spPr>
          <a:xfrm>
            <a:off x="3264991" y="3057674"/>
            <a:ext cx="2613943"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Financial Benefits</a:t>
            </a:r>
            <a:endParaRPr lang="en-US" sz="1200" dirty="0"/>
          </a:p>
        </p:txBody>
      </p:sp>
      <p:sp>
        <p:nvSpPr>
          <p:cNvPr id="9" name="Text 5"/>
          <p:cNvSpPr/>
          <p:nvPr/>
        </p:nvSpPr>
        <p:spPr>
          <a:xfrm>
            <a:off x="3264991" y="3325937"/>
            <a:ext cx="261394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Retirement plans, Flexible Spending Accounts, and Health Savings Accounts — all managed within a single platform.</a:t>
            </a:r>
            <a:endParaRPr lang="en-US" sz="950" dirty="0"/>
          </a:p>
        </p:txBody>
      </p:sp>
      <p:pic>
        <p:nvPicPr>
          <p:cNvPr id="10"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33939" y="2592586"/>
            <a:ext cx="310083" cy="310083"/>
          </a:xfrm>
          <a:prstGeom prst="rect">
            <a:avLst/>
          </a:prstGeom>
        </p:spPr>
      </p:pic>
      <p:sp>
        <p:nvSpPr>
          <p:cNvPr id="11" name="Text 6"/>
          <p:cNvSpPr/>
          <p:nvPr/>
        </p:nvSpPr>
        <p:spPr>
          <a:xfrm>
            <a:off x="6033939" y="3057674"/>
            <a:ext cx="2613943"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Life Events &amp; Open Enrollment</a:t>
            </a:r>
            <a:endParaRPr lang="en-US" sz="1200" dirty="0"/>
          </a:p>
        </p:txBody>
      </p:sp>
      <p:sp>
        <p:nvSpPr>
          <p:cNvPr id="12" name="Text 7"/>
          <p:cNvSpPr/>
          <p:nvPr/>
        </p:nvSpPr>
        <p:spPr>
          <a:xfrm>
            <a:off x="6033939" y="3325937"/>
            <a:ext cx="261394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Guided open enrollment workflows and life event management that keep employees informed and in control of their elections.</a:t>
            </a:r>
            <a:endParaRPr lang="en-US" sz="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286000" cy="5143500"/>
          </a:xfrm>
          <a:prstGeom prst="rect">
            <a:avLst/>
          </a:prstGeom>
        </p:spPr>
      </p:pic>
      <p:sp>
        <p:nvSpPr>
          <p:cNvPr id="3" name="Text 0"/>
          <p:cNvSpPr/>
          <p:nvPr/>
        </p:nvSpPr>
        <p:spPr>
          <a:xfrm>
            <a:off x="2782119" y="433685"/>
            <a:ext cx="5865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Talent Acquisition</a:t>
            </a:r>
            <a:endParaRPr lang="en-US" sz="2400" dirty="0"/>
          </a:p>
        </p:txBody>
      </p:sp>
      <p:sp>
        <p:nvSpPr>
          <p:cNvPr id="4" name="Text 1"/>
          <p:cNvSpPr/>
          <p:nvPr/>
        </p:nvSpPr>
        <p:spPr>
          <a:xfrm>
            <a:off x="2782119" y="1007269"/>
            <a:ext cx="5865763"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Recruiting has become increasingly competitive. Organizations that fail to provide a seamless candidate experience risk losing top talent before an offer is even extended. ADP integrates recruiting workflows end-to-end — from the moment a job requisition is created to the day a new hire completes onboarding.</a:t>
            </a:r>
            <a:endParaRPr lang="en-US" sz="950" dirty="0"/>
          </a:p>
        </p:txBody>
      </p:sp>
      <p:pic>
        <p:nvPicPr>
          <p:cNvPr id="5" name="Image 1" descr="preencoded.png"/>
          <p:cNvPicPr>
            <a:picLocks noChangeAspect="1"/>
          </p:cNvPicPr>
          <p:nvPr/>
        </p:nvPicPr>
        <p:blipFill>
          <a:blip r:embed="rId4"/>
          <a:stretch>
            <a:fillRect/>
          </a:stretch>
        </p:blipFill>
        <p:spPr>
          <a:xfrm>
            <a:off x="2782119" y="1940644"/>
            <a:ext cx="620167" cy="744215"/>
          </a:xfrm>
          <a:prstGeom prst="rect">
            <a:avLst/>
          </a:prstGeom>
        </p:spPr>
      </p:pic>
      <p:sp>
        <p:nvSpPr>
          <p:cNvPr id="6" name="Text 2"/>
          <p:cNvSpPr/>
          <p:nvPr/>
        </p:nvSpPr>
        <p:spPr>
          <a:xfrm>
            <a:off x="3526259" y="2064618"/>
            <a:ext cx="5121622"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Requisition &amp; Posting</a:t>
            </a:r>
            <a:endParaRPr lang="en-US" sz="1200" dirty="0"/>
          </a:p>
        </p:txBody>
      </p:sp>
      <p:sp>
        <p:nvSpPr>
          <p:cNvPr id="7" name="Text 3"/>
          <p:cNvSpPr/>
          <p:nvPr/>
        </p:nvSpPr>
        <p:spPr>
          <a:xfrm>
            <a:off x="3526259" y="2332881"/>
            <a:ext cx="5121622" cy="198462"/>
          </a:xfrm>
          <a:prstGeom prst="rect">
            <a:avLst/>
          </a:prstGeom>
          <a:noFill/>
          <a:ln/>
        </p:spPr>
        <p:txBody>
          <a:bodyPr wrap="none" lIns="0" tIns="0" rIns="0" bIns="0" rtlCol="0" anchor="t"/>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Job requisitions, career portals, and resume management</a:t>
            </a:r>
            <a:endParaRPr lang="en-US" sz="950" dirty="0"/>
          </a:p>
        </p:txBody>
      </p:sp>
      <p:pic>
        <p:nvPicPr>
          <p:cNvPr id="8" name="Image 2" descr="preencoded.png"/>
          <p:cNvPicPr>
            <a:picLocks noChangeAspect="1"/>
          </p:cNvPicPr>
          <p:nvPr/>
        </p:nvPicPr>
        <p:blipFill>
          <a:blip r:embed="rId5"/>
          <a:stretch>
            <a:fillRect/>
          </a:stretch>
        </p:blipFill>
        <p:spPr>
          <a:xfrm>
            <a:off x="2782119" y="2684859"/>
            <a:ext cx="620167" cy="744215"/>
          </a:xfrm>
          <a:prstGeom prst="rect">
            <a:avLst/>
          </a:prstGeom>
        </p:spPr>
      </p:pic>
      <p:sp>
        <p:nvSpPr>
          <p:cNvPr id="9" name="Text 4"/>
          <p:cNvSpPr/>
          <p:nvPr/>
        </p:nvSpPr>
        <p:spPr>
          <a:xfrm>
            <a:off x="3526259" y="2808833"/>
            <a:ext cx="5121622"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Selection</a:t>
            </a:r>
            <a:endParaRPr lang="en-US" sz="1200" dirty="0"/>
          </a:p>
        </p:txBody>
      </p:sp>
      <p:sp>
        <p:nvSpPr>
          <p:cNvPr id="10" name="Text 5"/>
          <p:cNvSpPr/>
          <p:nvPr/>
        </p:nvSpPr>
        <p:spPr>
          <a:xfrm>
            <a:off x="3526259" y="3077096"/>
            <a:ext cx="5121622" cy="198462"/>
          </a:xfrm>
          <a:prstGeom prst="rect">
            <a:avLst/>
          </a:prstGeom>
          <a:noFill/>
          <a:ln/>
        </p:spPr>
        <p:txBody>
          <a:bodyPr wrap="none" lIns="0" tIns="0" rIns="0" bIns="0" rtlCol="0" anchor="t"/>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Candidate tracking, interview scheduling, and background checks</a:t>
            </a:r>
            <a:endParaRPr lang="en-US" sz="950" dirty="0"/>
          </a:p>
        </p:txBody>
      </p:sp>
      <p:pic>
        <p:nvPicPr>
          <p:cNvPr id="11" name="Image 3" descr="preencoded.png"/>
          <p:cNvPicPr>
            <a:picLocks noChangeAspect="1"/>
          </p:cNvPicPr>
          <p:nvPr/>
        </p:nvPicPr>
        <p:blipFill>
          <a:blip r:embed="rId6"/>
          <a:stretch>
            <a:fillRect/>
          </a:stretch>
        </p:blipFill>
        <p:spPr>
          <a:xfrm>
            <a:off x="2782119" y="3429074"/>
            <a:ext cx="620167" cy="744215"/>
          </a:xfrm>
          <a:prstGeom prst="rect">
            <a:avLst/>
          </a:prstGeom>
        </p:spPr>
      </p:pic>
      <p:sp>
        <p:nvSpPr>
          <p:cNvPr id="12" name="Text 6"/>
          <p:cNvSpPr/>
          <p:nvPr/>
        </p:nvSpPr>
        <p:spPr>
          <a:xfrm>
            <a:off x="3526259" y="3553048"/>
            <a:ext cx="5121622"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Offer &amp; Hire</a:t>
            </a:r>
            <a:endParaRPr lang="en-US" sz="1200" dirty="0"/>
          </a:p>
        </p:txBody>
      </p:sp>
      <p:sp>
        <p:nvSpPr>
          <p:cNvPr id="13" name="Text 7"/>
          <p:cNvSpPr/>
          <p:nvPr/>
        </p:nvSpPr>
        <p:spPr>
          <a:xfrm>
            <a:off x="3526259" y="3821311"/>
            <a:ext cx="5121622" cy="198462"/>
          </a:xfrm>
          <a:prstGeom prst="rect">
            <a:avLst/>
          </a:prstGeom>
          <a:noFill/>
          <a:ln/>
        </p:spPr>
        <p:txBody>
          <a:bodyPr wrap="none" lIns="0" tIns="0" rIns="0" bIns="0" rtlCol="0" anchor="t"/>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Offer management and electronic onboarding for a seamless start</a:t>
            </a:r>
            <a:endParaRPr lang="en-US" sz="950" dirty="0"/>
          </a:p>
        </p:txBody>
      </p:sp>
      <p:sp>
        <p:nvSpPr>
          <p:cNvPr id="14" name="Text 8"/>
          <p:cNvSpPr/>
          <p:nvPr/>
        </p:nvSpPr>
        <p:spPr>
          <a:xfrm>
            <a:off x="2782119" y="4312816"/>
            <a:ext cx="5865763"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 smoother hiring process creates a better candidate experience, strengthens employer brand, and measurably accelerates time-to-fill across all roles.</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96119" y="834033"/>
            <a:ext cx="8151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Talent Management</a:t>
            </a:r>
            <a:endParaRPr lang="en-US" sz="2400" dirty="0"/>
          </a:p>
        </p:txBody>
      </p:sp>
      <p:sp>
        <p:nvSpPr>
          <p:cNvPr id="3" name="Text 1"/>
          <p:cNvSpPr/>
          <p:nvPr/>
        </p:nvSpPr>
        <p:spPr>
          <a:xfrm>
            <a:off x="496119" y="1531590"/>
            <a:ext cx="3924598"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Beyond the Hire</a:t>
            </a:r>
            <a:endParaRPr lang="en-US" sz="1200" dirty="0"/>
          </a:p>
        </p:txBody>
      </p:sp>
      <p:sp>
        <p:nvSpPr>
          <p:cNvPr id="4" name="Text 2"/>
          <p:cNvSpPr/>
          <p:nvPr/>
        </p:nvSpPr>
        <p:spPr>
          <a:xfrm>
            <a:off x="496119" y="1849413"/>
            <a:ext cx="3924598" cy="1699320"/>
          </a:xfrm>
          <a:prstGeom prst="rect">
            <a:avLst/>
          </a:prstGeom>
          <a:noFill/>
          <a:ln/>
        </p:spPr>
        <p:txBody>
          <a:bodyPr wrap="square" lIns="0" tIns="0" rIns="0" bIns="0" rtlCol="0" anchor="t">
            <a:normAutofit/>
          </a:bodyPr>
          <a:lstStyle/>
          <a:p>
            <a:pPr marL="0" indent="0" algn="l">
              <a:lnSpc>
                <a:spcPct val="133000"/>
              </a:lnSpc>
              <a:spcAft>
                <a:spcPts val="850"/>
              </a:spcAft>
              <a:buNone/>
            </a:pPr>
            <a:r>
              <a:rPr lang="en-US" sz="950" dirty="0">
                <a:solidFill>
                  <a:srgbClr val="443728"/>
                </a:solidFill>
                <a:latin typeface="Open Sans" pitchFamily="34" charset="0"/>
                <a:ea typeface="Open Sans" pitchFamily="34" charset="-122"/>
                <a:cs typeface="Open Sans" pitchFamily="34" charset="-120"/>
              </a:rPr>
              <a:t>Hiring employees is only the beginning. Organizations must also develop, engage, and retain their talent to realize long-term business value. ADP's talent management capabilities create a continuous development loop — connecting performance, learning, and career growth in one unified experience.</a:t>
            </a:r>
            <a:endParaRPr lang="en-US" sz="950" dirty="0"/>
          </a:p>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These tools help organizations </a:t>
            </a:r>
            <a:r>
              <a:rPr lang="en-US" sz="950" b="1" dirty="0">
                <a:solidFill>
                  <a:srgbClr val="443728"/>
                </a:solidFill>
                <a:latin typeface="Open Sans Bold" pitchFamily="34" charset="0"/>
                <a:ea typeface="Open Sans Bold" pitchFamily="34" charset="-122"/>
                <a:cs typeface="Open Sans Bold" pitchFamily="34" charset="-120"/>
              </a:rPr>
              <a:t>retain high performers</a:t>
            </a:r>
            <a:r>
              <a:rPr lang="en-US" sz="950" dirty="0">
                <a:solidFill>
                  <a:srgbClr val="443728"/>
                </a:solidFill>
                <a:latin typeface="Open Sans" pitchFamily="34" charset="0"/>
                <a:ea typeface="Open Sans" pitchFamily="34" charset="-122"/>
                <a:cs typeface="Open Sans" pitchFamily="34" charset="-120"/>
              </a:rPr>
              <a:t>, identify future leaders, and build a resilient workforce that is ready for tomorrow's challenges.</a:t>
            </a:r>
            <a:endParaRPr lang="en-US" sz="950" dirty="0"/>
          </a:p>
        </p:txBody>
      </p:sp>
      <p:sp>
        <p:nvSpPr>
          <p:cNvPr id="5" name="Text 3"/>
          <p:cNvSpPr/>
          <p:nvPr/>
        </p:nvSpPr>
        <p:spPr>
          <a:xfrm>
            <a:off x="4728046" y="1531590"/>
            <a:ext cx="3924598"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Talent Management Capabilities</a:t>
            </a:r>
            <a:endParaRPr lang="en-US" sz="1200" dirty="0"/>
          </a:p>
        </p:txBody>
      </p:sp>
      <p:sp>
        <p:nvSpPr>
          <p:cNvPr id="6" name="Shape 4"/>
          <p:cNvSpPr/>
          <p:nvPr/>
        </p:nvSpPr>
        <p:spPr>
          <a:xfrm>
            <a:off x="4728046" y="1864965"/>
            <a:ext cx="1900312" cy="1189732"/>
          </a:xfrm>
          <a:prstGeom prst="roundRect">
            <a:avLst>
              <a:gd name="adj" fmla="val 4379"/>
            </a:avLst>
          </a:prstGeom>
          <a:solidFill>
            <a:srgbClr val="FFFCFA"/>
          </a:solidFill>
          <a:ln w="14288">
            <a:solidFill>
              <a:srgbClr val="D1C8C6"/>
            </a:solidFill>
            <a:prstDash val="solid"/>
          </a:ln>
        </p:spPr>
        <p:txBody>
          <a:bodyPr/>
          <a:lstStyle/>
          <a:p>
            <a:endParaRPr lang="en-US"/>
          </a:p>
        </p:txBody>
      </p:sp>
      <p:sp>
        <p:nvSpPr>
          <p:cNvPr id="7" name="Text 5"/>
          <p:cNvSpPr/>
          <p:nvPr/>
        </p:nvSpPr>
        <p:spPr>
          <a:xfrm>
            <a:off x="4866308" y="2003227"/>
            <a:ext cx="1623789"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Performance Reviews</a:t>
            </a:r>
            <a:endParaRPr lang="en-US" sz="1200" dirty="0"/>
          </a:p>
        </p:txBody>
      </p:sp>
      <p:sp>
        <p:nvSpPr>
          <p:cNvPr id="8" name="Text 6"/>
          <p:cNvSpPr/>
          <p:nvPr/>
        </p:nvSpPr>
        <p:spPr>
          <a:xfrm>
            <a:off x="4866308" y="2321049"/>
            <a:ext cx="1623789"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Structured, consistent review cycles aligned to business goals</a:t>
            </a:r>
            <a:endParaRPr lang="en-US" sz="950" dirty="0"/>
          </a:p>
        </p:txBody>
      </p:sp>
      <p:sp>
        <p:nvSpPr>
          <p:cNvPr id="9" name="Shape 7"/>
          <p:cNvSpPr/>
          <p:nvPr/>
        </p:nvSpPr>
        <p:spPr>
          <a:xfrm>
            <a:off x="6752332" y="1864965"/>
            <a:ext cx="1900312" cy="1189732"/>
          </a:xfrm>
          <a:prstGeom prst="roundRect">
            <a:avLst>
              <a:gd name="adj" fmla="val 4379"/>
            </a:avLst>
          </a:prstGeom>
          <a:solidFill>
            <a:srgbClr val="FFFCFA"/>
          </a:solidFill>
          <a:ln w="14288">
            <a:solidFill>
              <a:srgbClr val="D1C8C6"/>
            </a:solidFill>
            <a:prstDash val="solid"/>
          </a:ln>
        </p:spPr>
        <p:txBody>
          <a:bodyPr/>
          <a:lstStyle/>
          <a:p>
            <a:endParaRPr lang="en-US"/>
          </a:p>
        </p:txBody>
      </p:sp>
      <p:sp>
        <p:nvSpPr>
          <p:cNvPr id="10" name="Text 8"/>
          <p:cNvSpPr/>
          <p:nvPr/>
        </p:nvSpPr>
        <p:spPr>
          <a:xfrm>
            <a:off x="6890593" y="2003227"/>
            <a:ext cx="1623789"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Goal Management</a:t>
            </a:r>
            <a:endParaRPr lang="en-US" sz="1200" dirty="0"/>
          </a:p>
        </p:txBody>
      </p:sp>
      <p:sp>
        <p:nvSpPr>
          <p:cNvPr id="11" name="Text 9"/>
          <p:cNvSpPr/>
          <p:nvPr/>
        </p:nvSpPr>
        <p:spPr>
          <a:xfrm>
            <a:off x="6890593" y="2321049"/>
            <a:ext cx="1623789"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Individual and team goals tracked in real time</a:t>
            </a:r>
            <a:endParaRPr lang="en-US" sz="950" dirty="0"/>
          </a:p>
        </p:txBody>
      </p:sp>
      <p:sp>
        <p:nvSpPr>
          <p:cNvPr id="12" name="Shape 10"/>
          <p:cNvSpPr/>
          <p:nvPr/>
        </p:nvSpPr>
        <p:spPr>
          <a:xfrm>
            <a:off x="4728046" y="3178671"/>
            <a:ext cx="1900312" cy="991270"/>
          </a:xfrm>
          <a:prstGeom prst="roundRect">
            <a:avLst>
              <a:gd name="adj" fmla="val 5256"/>
            </a:avLst>
          </a:prstGeom>
          <a:solidFill>
            <a:srgbClr val="FFFCFA"/>
          </a:solidFill>
          <a:ln w="14288">
            <a:solidFill>
              <a:srgbClr val="D1C8C6"/>
            </a:solidFill>
            <a:prstDash val="solid"/>
          </a:ln>
        </p:spPr>
        <p:txBody>
          <a:bodyPr/>
          <a:lstStyle/>
          <a:p>
            <a:endParaRPr lang="en-US"/>
          </a:p>
        </p:txBody>
      </p:sp>
      <p:sp>
        <p:nvSpPr>
          <p:cNvPr id="13" name="Text 11"/>
          <p:cNvSpPr/>
          <p:nvPr/>
        </p:nvSpPr>
        <p:spPr>
          <a:xfrm>
            <a:off x="4866308" y="3316932"/>
            <a:ext cx="1623789"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Learning Management</a:t>
            </a:r>
            <a:endParaRPr lang="en-US" sz="1200" dirty="0"/>
          </a:p>
        </p:txBody>
      </p:sp>
      <p:sp>
        <p:nvSpPr>
          <p:cNvPr id="14" name="Text 12"/>
          <p:cNvSpPr/>
          <p:nvPr/>
        </p:nvSpPr>
        <p:spPr>
          <a:xfrm>
            <a:off x="4866308" y="3634755"/>
            <a:ext cx="1623789"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Courses, certifications, and skills tracking in one place</a:t>
            </a:r>
            <a:endParaRPr lang="en-US" sz="950" dirty="0"/>
          </a:p>
        </p:txBody>
      </p:sp>
      <p:sp>
        <p:nvSpPr>
          <p:cNvPr id="15" name="Shape 13"/>
          <p:cNvSpPr/>
          <p:nvPr/>
        </p:nvSpPr>
        <p:spPr>
          <a:xfrm>
            <a:off x="6752332" y="3178671"/>
            <a:ext cx="1900312" cy="991270"/>
          </a:xfrm>
          <a:prstGeom prst="roundRect">
            <a:avLst>
              <a:gd name="adj" fmla="val 5256"/>
            </a:avLst>
          </a:prstGeom>
          <a:solidFill>
            <a:srgbClr val="FFFCFA"/>
          </a:solidFill>
          <a:ln w="14288">
            <a:solidFill>
              <a:srgbClr val="D1C8C6"/>
            </a:solidFill>
            <a:prstDash val="solid"/>
          </a:ln>
        </p:spPr>
        <p:txBody>
          <a:bodyPr/>
          <a:lstStyle/>
          <a:p>
            <a:endParaRPr lang="en-US"/>
          </a:p>
        </p:txBody>
      </p:sp>
      <p:sp>
        <p:nvSpPr>
          <p:cNvPr id="16" name="Text 14"/>
          <p:cNvSpPr/>
          <p:nvPr/>
        </p:nvSpPr>
        <p:spPr>
          <a:xfrm>
            <a:off x="6890593" y="3316932"/>
            <a:ext cx="1623789"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Succession Planning</a:t>
            </a:r>
            <a:endParaRPr lang="en-US" sz="1200" dirty="0"/>
          </a:p>
        </p:txBody>
      </p:sp>
      <p:sp>
        <p:nvSpPr>
          <p:cNvPr id="17" name="Text 15"/>
          <p:cNvSpPr/>
          <p:nvPr/>
        </p:nvSpPr>
        <p:spPr>
          <a:xfrm>
            <a:off x="6890593" y="3634755"/>
            <a:ext cx="1623789"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Identify and develop your next generation of leaders</a:t>
            </a:r>
            <a:endParaRPr lang="en-US" sz="9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96119" y="922586"/>
            <a:ext cx="8151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Workforce Management</a:t>
            </a:r>
            <a:endParaRPr lang="en-US" sz="2400" dirty="0"/>
          </a:p>
        </p:txBody>
      </p:sp>
      <p:sp>
        <p:nvSpPr>
          <p:cNvPr id="3" name="Text 1"/>
          <p:cNvSpPr/>
          <p:nvPr/>
        </p:nvSpPr>
        <p:spPr>
          <a:xfrm>
            <a:off x="496119" y="1558156"/>
            <a:ext cx="815176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As organizations grow, managing employee schedules, attendance, and labor costs becomes exponentially more complex. ADP workforce management solutions give managers the visibility and control they need to optimize labor utilization without sacrificing compliance or employee satisfaction.</a:t>
            </a:r>
            <a:endParaRPr lang="en-US" sz="950" dirty="0"/>
          </a:p>
        </p:txBody>
      </p:sp>
      <p:pic>
        <p:nvPicPr>
          <p:cNvPr id="4" name="Image 0" descr="preencoded.png"/>
          <p:cNvPicPr>
            <a:picLocks noChangeAspect="1"/>
          </p:cNvPicPr>
          <p:nvPr/>
        </p:nvPicPr>
        <p:blipFill>
          <a:blip r:embed="rId3"/>
          <a:stretch>
            <a:fillRect/>
          </a:stretch>
        </p:blipFill>
        <p:spPr>
          <a:xfrm>
            <a:off x="496119" y="2293069"/>
            <a:ext cx="1150069" cy="710729"/>
          </a:xfrm>
          <a:prstGeom prst="rect">
            <a:avLst/>
          </a:prstGeom>
        </p:spPr>
      </p:pic>
      <p:sp>
        <p:nvSpPr>
          <p:cNvPr id="5" name="Text 2"/>
          <p:cNvSpPr/>
          <p:nvPr/>
        </p:nvSpPr>
        <p:spPr>
          <a:xfrm>
            <a:off x="496119" y="3158803"/>
            <a:ext cx="2613868"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Time &amp; Attendance</a:t>
            </a:r>
            <a:endParaRPr lang="en-US" sz="1200" dirty="0"/>
          </a:p>
        </p:txBody>
      </p:sp>
      <p:sp>
        <p:nvSpPr>
          <p:cNvPr id="6" name="Text 3"/>
          <p:cNvSpPr/>
          <p:nvPr/>
        </p:nvSpPr>
        <p:spPr>
          <a:xfrm>
            <a:off x="496119" y="3427065"/>
            <a:ext cx="2613868"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Accurate time tracking, attendance policy enforcement, and overtime monitoring reduce payroll errors and labor disputes.</a:t>
            </a:r>
            <a:endParaRPr lang="en-US" sz="950" dirty="0"/>
          </a:p>
        </p:txBody>
      </p:sp>
      <p:pic>
        <p:nvPicPr>
          <p:cNvPr id="7" name="Image 1" descr="preencoded.png"/>
          <p:cNvPicPr>
            <a:picLocks noChangeAspect="1"/>
          </p:cNvPicPr>
          <p:nvPr/>
        </p:nvPicPr>
        <p:blipFill>
          <a:blip r:embed="rId4"/>
          <a:stretch>
            <a:fillRect/>
          </a:stretch>
        </p:blipFill>
        <p:spPr>
          <a:xfrm>
            <a:off x="3264991" y="2293069"/>
            <a:ext cx="1150069" cy="710729"/>
          </a:xfrm>
          <a:prstGeom prst="rect">
            <a:avLst/>
          </a:prstGeom>
        </p:spPr>
      </p:pic>
      <p:sp>
        <p:nvSpPr>
          <p:cNvPr id="8" name="Text 4"/>
          <p:cNvSpPr/>
          <p:nvPr/>
        </p:nvSpPr>
        <p:spPr>
          <a:xfrm>
            <a:off x="3264991" y="3158803"/>
            <a:ext cx="2613943"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Scheduling &amp; Shifts</a:t>
            </a:r>
            <a:endParaRPr lang="en-US" sz="1200" dirty="0"/>
          </a:p>
        </p:txBody>
      </p:sp>
      <p:sp>
        <p:nvSpPr>
          <p:cNvPr id="9" name="Text 5"/>
          <p:cNvSpPr/>
          <p:nvPr/>
        </p:nvSpPr>
        <p:spPr>
          <a:xfrm>
            <a:off x="3264991" y="3427065"/>
            <a:ext cx="2613943"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Intelligent scheduling tools and shift management help managers balance coverage needs with employee preferences and labor law requirements.</a:t>
            </a:r>
            <a:endParaRPr lang="en-US" sz="950" dirty="0"/>
          </a:p>
        </p:txBody>
      </p:sp>
      <p:pic>
        <p:nvPicPr>
          <p:cNvPr id="10" name="Image 2" descr="preencoded.png"/>
          <p:cNvPicPr>
            <a:picLocks noChangeAspect="1"/>
          </p:cNvPicPr>
          <p:nvPr/>
        </p:nvPicPr>
        <p:blipFill>
          <a:blip r:embed="rId5"/>
          <a:stretch>
            <a:fillRect/>
          </a:stretch>
        </p:blipFill>
        <p:spPr>
          <a:xfrm>
            <a:off x="6033939" y="2293069"/>
            <a:ext cx="1150069" cy="710729"/>
          </a:xfrm>
          <a:prstGeom prst="rect">
            <a:avLst/>
          </a:prstGeom>
        </p:spPr>
      </p:pic>
      <p:sp>
        <p:nvSpPr>
          <p:cNvPr id="11" name="Text 6"/>
          <p:cNvSpPr/>
          <p:nvPr/>
        </p:nvSpPr>
        <p:spPr>
          <a:xfrm>
            <a:off x="6033939" y="3158803"/>
            <a:ext cx="2613943"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Leave Management</a:t>
            </a:r>
            <a:endParaRPr lang="en-US" sz="1200" dirty="0"/>
          </a:p>
        </p:txBody>
      </p:sp>
      <p:sp>
        <p:nvSpPr>
          <p:cNvPr id="12" name="Text 7"/>
          <p:cNvSpPr/>
          <p:nvPr/>
        </p:nvSpPr>
        <p:spPr>
          <a:xfrm>
            <a:off x="6033939" y="3427065"/>
            <a:ext cx="2613943" cy="595387"/>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Streamlined leave requests, approvals, and labor forecasting ensure teams remain appropriately staffed at all times.</a:t>
            </a:r>
            <a:endParaRPr lang="en-US" sz="9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429000" cy="5143500"/>
          </a:xfrm>
          <a:prstGeom prst="rect">
            <a:avLst/>
          </a:prstGeom>
        </p:spPr>
      </p:pic>
      <p:sp>
        <p:nvSpPr>
          <p:cNvPr id="3" name="Text 0"/>
          <p:cNvSpPr/>
          <p:nvPr/>
        </p:nvSpPr>
        <p:spPr>
          <a:xfrm>
            <a:off x="3925119" y="602679"/>
            <a:ext cx="4722763" cy="387548"/>
          </a:xfrm>
          <a:prstGeom prst="rect">
            <a:avLst/>
          </a:prstGeom>
          <a:noFill/>
          <a:ln/>
        </p:spPr>
        <p:txBody>
          <a:bodyPr wrap="none" lIns="0" tIns="0" rIns="0" bIns="0" rtlCol="0" anchor="t"/>
          <a:lstStyle/>
          <a:p>
            <a:pPr marL="0" indent="0" algn="l">
              <a:lnSpc>
                <a:spcPct val="104000"/>
              </a:lnSpc>
              <a:buNone/>
            </a:pPr>
            <a:r>
              <a:rPr lang="en-US" sz="2400" b="1" dirty="0">
                <a:solidFill>
                  <a:srgbClr val="443728"/>
                </a:solidFill>
                <a:latin typeface="Crimson Pro Bold" pitchFamily="34" charset="0"/>
                <a:ea typeface="Crimson Pro Bold" pitchFamily="34" charset="-122"/>
                <a:cs typeface="Crimson Pro Bold" pitchFamily="34" charset="-120"/>
              </a:rPr>
              <a:t>Finance</a:t>
            </a:r>
            <a:endParaRPr lang="en-US" sz="2400" dirty="0"/>
          </a:p>
        </p:txBody>
      </p:sp>
      <p:sp>
        <p:nvSpPr>
          <p:cNvPr id="4" name="Text 1"/>
          <p:cNvSpPr/>
          <p:nvPr/>
        </p:nvSpPr>
        <p:spPr>
          <a:xfrm>
            <a:off x="3925119" y="1176263"/>
            <a:ext cx="4722763"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Although ADP is often viewed as an HR platform, Finance teams benefit significantly from accurate, real-time workforce data. Payroll is one of the largest line items in any organization's budget — and seamless integration between HR and Finance creates the accuracy and transparency that CFOs demand.</a:t>
            </a:r>
            <a:endParaRPr lang="en-US" sz="950" dirty="0"/>
          </a:p>
        </p:txBody>
      </p:sp>
      <p:sp>
        <p:nvSpPr>
          <p:cNvPr id="5" name="Shape 2"/>
          <p:cNvSpPr/>
          <p:nvPr/>
        </p:nvSpPr>
        <p:spPr>
          <a:xfrm>
            <a:off x="3925119" y="2109639"/>
            <a:ext cx="4722763" cy="2431182"/>
          </a:xfrm>
          <a:prstGeom prst="roundRect">
            <a:avLst>
              <a:gd name="adj" fmla="val 2143"/>
            </a:avLst>
          </a:prstGeom>
          <a:solidFill>
            <a:srgbClr val="EBE2E0"/>
          </a:solidFill>
          <a:ln w="4763">
            <a:solidFill>
              <a:srgbClr val="D1C8C6"/>
            </a:solidFill>
            <a:prstDash val="solid"/>
          </a:ln>
        </p:spPr>
        <p:txBody>
          <a:bodyPr/>
          <a:lstStyle/>
          <a:p>
            <a:endParaRPr lang="en-US"/>
          </a:p>
        </p:txBody>
      </p:sp>
      <p:sp>
        <p:nvSpPr>
          <p:cNvPr id="6" name="Shape 3"/>
          <p:cNvSpPr/>
          <p:nvPr/>
        </p:nvSpPr>
        <p:spPr>
          <a:xfrm>
            <a:off x="3929881" y="2114401"/>
            <a:ext cx="2356619" cy="1508522"/>
          </a:xfrm>
          <a:prstGeom prst="rect">
            <a:avLst/>
          </a:prstGeom>
          <a:solidFill>
            <a:srgbClr val="EBE2E0"/>
          </a:solidFill>
          <a:ln/>
        </p:spPr>
        <p:txBody>
          <a:bodyPr/>
          <a:lstStyle/>
          <a:p>
            <a:endParaRPr lang="en-US"/>
          </a:p>
        </p:txBody>
      </p:sp>
      <p:sp>
        <p:nvSpPr>
          <p:cNvPr id="7" name="Text 4"/>
          <p:cNvSpPr/>
          <p:nvPr/>
        </p:nvSpPr>
        <p:spPr>
          <a:xfrm>
            <a:off x="4053855" y="2238375"/>
            <a:ext cx="2108671"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GL Integration</a:t>
            </a:r>
            <a:endParaRPr lang="en-US" sz="1200" dirty="0"/>
          </a:p>
        </p:txBody>
      </p:sp>
      <p:sp>
        <p:nvSpPr>
          <p:cNvPr id="8" name="Text 5"/>
          <p:cNvSpPr/>
          <p:nvPr/>
        </p:nvSpPr>
        <p:spPr>
          <a:xfrm>
            <a:off x="4053855" y="2506638"/>
            <a:ext cx="2108671" cy="793849"/>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Automated payroll journal entries and General Ledger integration eliminate manual reconciliation and reduce month-end close time.</a:t>
            </a:r>
            <a:endParaRPr lang="en-US" sz="950" dirty="0"/>
          </a:p>
        </p:txBody>
      </p:sp>
      <p:sp>
        <p:nvSpPr>
          <p:cNvPr id="9" name="Shape 6"/>
          <p:cNvSpPr/>
          <p:nvPr/>
        </p:nvSpPr>
        <p:spPr>
          <a:xfrm>
            <a:off x="6286500" y="2114401"/>
            <a:ext cx="2356619" cy="1508522"/>
          </a:xfrm>
          <a:prstGeom prst="rect">
            <a:avLst/>
          </a:prstGeom>
          <a:solidFill>
            <a:srgbClr val="EBE2E0"/>
          </a:solidFill>
          <a:ln/>
        </p:spPr>
        <p:txBody>
          <a:bodyPr/>
          <a:lstStyle/>
          <a:p>
            <a:endParaRPr lang="en-US"/>
          </a:p>
        </p:txBody>
      </p:sp>
      <p:sp>
        <p:nvSpPr>
          <p:cNvPr id="10" name="Shape 7"/>
          <p:cNvSpPr/>
          <p:nvPr/>
        </p:nvSpPr>
        <p:spPr>
          <a:xfrm>
            <a:off x="6286500" y="2114401"/>
            <a:ext cx="14288" cy="1508522"/>
          </a:xfrm>
          <a:prstGeom prst="roundRect">
            <a:avLst>
              <a:gd name="adj" fmla="val 364638"/>
            </a:avLst>
          </a:prstGeom>
          <a:solidFill>
            <a:srgbClr val="D1C8C6"/>
          </a:solidFill>
          <a:ln/>
        </p:spPr>
        <p:txBody>
          <a:bodyPr/>
          <a:lstStyle/>
          <a:p>
            <a:endParaRPr lang="en-US"/>
          </a:p>
        </p:txBody>
      </p:sp>
      <p:sp>
        <p:nvSpPr>
          <p:cNvPr id="11" name="Text 8"/>
          <p:cNvSpPr/>
          <p:nvPr/>
        </p:nvSpPr>
        <p:spPr>
          <a:xfrm>
            <a:off x="6410474" y="2238375"/>
            <a:ext cx="2108671"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Labor Cost Reporting</a:t>
            </a:r>
            <a:endParaRPr lang="en-US" sz="1200" dirty="0"/>
          </a:p>
        </p:txBody>
      </p:sp>
      <p:sp>
        <p:nvSpPr>
          <p:cNvPr id="12" name="Text 9"/>
          <p:cNvSpPr/>
          <p:nvPr/>
        </p:nvSpPr>
        <p:spPr>
          <a:xfrm>
            <a:off x="6410474" y="2506638"/>
            <a:ext cx="2108671" cy="992312"/>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Real-time cost center allocations and labor cost reporting give Finance precise visibility into workforce spend by department, location, or project.</a:t>
            </a:r>
            <a:endParaRPr lang="en-US" sz="950" dirty="0"/>
          </a:p>
        </p:txBody>
      </p:sp>
      <p:sp>
        <p:nvSpPr>
          <p:cNvPr id="13" name="Shape 10"/>
          <p:cNvSpPr/>
          <p:nvPr/>
        </p:nvSpPr>
        <p:spPr>
          <a:xfrm>
            <a:off x="3929881" y="3622923"/>
            <a:ext cx="4713238" cy="913135"/>
          </a:xfrm>
          <a:prstGeom prst="rect">
            <a:avLst/>
          </a:prstGeom>
          <a:solidFill>
            <a:srgbClr val="EBE2E0"/>
          </a:solidFill>
          <a:ln/>
        </p:spPr>
        <p:txBody>
          <a:bodyPr/>
          <a:lstStyle/>
          <a:p>
            <a:endParaRPr lang="en-US"/>
          </a:p>
        </p:txBody>
      </p:sp>
      <p:sp>
        <p:nvSpPr>
          <p:cNvPr id="14" name="Shape 11"/>
          <p:cNvSpPr/>
          <p:nvPr/>
        </p:nvSpPr>
        <p:spPr>
          <a:xfrm>
            <a:off x="3929881" y="3622923"/>
            <a:ext cx="4713238" cy="14288"/>
          </a:xfrm>
          <a:prstGeom prst="roundRect">
            <a:avLst>
              <a:gd name="adj" fmla="val 364638"/>
            </a:avLst>
          </a:prstGeom>
          <a:solidFill>
            <a:srgbClr val="D1C8C6"/>
          </a:solidFill>
          <a:ln/>
        </p:spPr>
        <p:txBody>
          <a:bodyPr/>
          <a:lstStyle/>
          <a:p>
            <a:endParaRPr lang="en-US"/>
          </a:p>
        </p:txBody>
      </p:sp>
      <p:sp>
        <p:nvSpPr>
          <p:cNvPr id="15" name="Text 12"/>
          <p:cNvSpPr/>
          <p:nvPr/>
        </p:nvSpPr>
        <p:spPr>
          <a:xfrm>
            <a:off x="4053855" y="3746897"/>
            <a:ext cx="4465290" cy="193849"/>
          </a:xfrm>
          <a:prstGeom prst="rect">
            <a:avLst/>
          </a:prstGeom>
          <a:noFill/>
          <a:ln/>
        </p:spPr>
        <p:txBody>
          <a:bodyPr wrap="none" lIns="0" tIns="0" rIns="0" bIns="0" rtlCol="0" anchor="t"/>
          <a:lstStyle/>
          <a:p>
            <a:pPr marL="0" indent="0" algn="l">
              <a:lnSpc>
                <a:spcPct val="104000"/>
              </a:lnSpc>
              <a:buNone/>
            </a:pPr>
            <a:r>
              <a:rPr lang="en-US" sz="1200" b="1" dirty="0">
                <a:solidFill>
                  <a:srgbClr val="443728"/>
                </a:solidFill>
                <a:latin typeface="Crimson Pro Bold" pitchFamily="34" charset="0"/>
                <a:ea typeface="Crimson Pro Bold" pitchFamily="34" charset="-122"/>
                <a:cs typeface="Crimson Pro Bold" pitchFamily="34" charset="-120"/>
              </a:rPr>
              <a:t>Budget Forecasting</a:t>
            </a:r>
            <a:endParaRPr lang="en-US" sz="1200" dirty="0"/>
          </a:p>
        </p:txBody>
      </p:sp>
      <p:sp>
        <p:nvSpPr>
          <p:cNvPr id="16" name="Text 13"/>
          <p:cNvSpPr/>
          <p:nvPr/>
        </p:nvSpPr>
        <p:spPr>
          <a:xfrm>
            <a:off x="4053855" y="4015160"/>
            <a:ext cx="4465290" cy="396925"/>
          </a:xfrm>
          <a:prstGeom prst="rect">
            <a:avLst/>
          </a:prstGeom>
          <a:noFill/>
          <a:ln/>
        </p:spPr>
        <p:txBody>
          <a:bodyPr wrap="square" lIns="0" tIns="0" rIns="0" bIns="0" rtlCol="0" anchor="t">
            <a:normAutofit/>
          </a:bodyPr>
          <a:lstStyle/>
          <a:p>
            <a:pPr marL="0" indent="0" algn="l">
              <a:lnSpc>
                <a:spcPct val="133000"/>
              </a:lnSpc>
              <a:buNone/>
            </a:pPr>
            <a:r>
              <a:rPr lang="en-US" sz="950" dirty="0">
                <a:solidFill>
                  <a:srgbClr val="443728"/>
                </a:solidFill>
                <a:latin typeface="Open Sans" pitchFamily="34" charset="0"/>
                <a:ea typeface="Open Sans" pitchFamily="34" charset="-122"/>
                <a:cs typeface="Open Sans" pitchFamily="34" charset="-120"/>
              </a:rPr>
              <a:t>Workforce analytics support more accurate headcount planning and financial forecasting tied directly to business objectives.</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1882</Words>
  <Application>Microsoft Office PowerPoint</Application>
  <PresentationFormat>On-screen Show (16:9)</PresentationFormat>
  <Paragraphs>173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Crimson Pro Bold</vt:lpstr>
      <vt:lpstr>Open Sans</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1</cp:revision>
  <dcterms:created xsi:type="dcterms:W3CDTF">2026-07-15T21:11:18Z</dcterms:created>
  <dcterms:modified xsi:type="dcterms:W3CDTF">2026-07-15T21:44:41Z</dcterms:modified>
</cp:coreProperties>
</file>