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86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7511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Specialty Clinic Billing Excellence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63283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Specialty clinics face unique billing challenges with complex procedures and specific documentation requirements. Small errors lead to costly delays or denials.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97669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Let's explore strategies to maximize reimbursement and maintain steady revenue flow.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5974556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383655" y="6107192"/>
            <a:ext cx="155853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6" dirty="0">
                <a:solidFill>
                  <a:srgbClr val="4D4D5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756440" y="5957649"/>
            <a:ext cx="2812971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kern="0" spc="-3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75848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Denial Management Strategy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728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Root Cause Analysis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37608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why claims are being denied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728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264569" y="378642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Correction Process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4281249" y="4049554"/>
            <a:ext cx="37998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Fix errors and update documentation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728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Resubmission</a:t>
            </a:r>
            <a:endParaRPr lang="en-US" sz="2200" dirty="0"/>
          </a:p>
        </p:txBody>
      </p:sp>
      <p:sp>
        <p:nvSpPr>
          <p:cNvPr id="16" name="Text 12"/>
          <p:cNvSpPr/>
          <p:nvPr/>
        </p:nvSpPr>
        <p:spPr>
          <a:xfrm>
            <a:off x="5911572" y="5469850"/>
            <a:ext cx="35221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Resend corrected claims promptly</a:t>
            </a:r>
            <a:endParaRPr lang="en-US" sz="1750" dirty="0"/>
          </a:p>
        </p:txBody>
      </p:sp>
      <p:sp>
        <p:nvSpPr>
          <p:cNvPr id="17" name="Shape 13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Prevention</a:t>
            </a:r>
            <a:endParaRPr lang="en-US" sz="2200" dirty="0"/>
          </a:p>
        </p:txBody>
      </p:sp>
      <p:sp>
        <p:nvSpPr>
          <p:cNvPr id="21" name="Text 16"/>
          <p:cNvSpPr/>
          <p:nvPr/>
        </p:nvSpPr>
        <p:spPr>
          <a:xfrm>
            <a:off x="7542014" y="6890147"/>
            <a:ext cx="51975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Implement process changes to prevent recurrence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6493" y="927378"/>
            <a:ext cx="7584162" cy="6609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kern="0" spc="-12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Payer Communication Strategy</a:t>
            </a:r>
            <a:endParaRPr lang="en-US" sz="4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493" y="1905476"/>
            <a:ext cx="528638" cy="5286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26493" y="2645569"/>
            <a:ext cx="2643426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Designated Contacts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6226493" y="3102769"/>
            <a:ext cx="3673316" cy="1014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Assign staff members as dedicated liaisons for each major payer. This builds relationships and expertise.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6991" y="1905476"/>
            <a:ext cx="528638" cy="52863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16991" y="2645569"/>
            <a:ext cx="2643426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Regular Check-ins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10216991" y="3102769"/>
            <a:ext cx="3673316" cy="1353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Schedule monthly calls with payer representatives. Discuss pending claims and emerging issues proactively.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493" y="5090160"/>
            <a:ext cx="528638" cy="52863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26493" y="5830253"/>
            <a:ext cx="2643426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Documentation Log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6226493" y="6287453"/>
            <a:ext cx="3673316" cy="1014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Record all communications, including representative names and reference numbers. This creates accountability.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6991" y="5090160"/>
            <a:ext cx="528638" cy="52863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16991" y="5830253"/>
            <a:ext cx="2643426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Policy Education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10216991" y="6287453"/>
            <a:ext cx="3673316" cy="1014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Attend payer-provided training sessions. Stay updated on changing requirements and opportunities.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59193"/>
            <a:ext cx="612814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Leveraging Technology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321600"/>
            <a:ext cx="8127921" cy="3767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34448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Modern technology solutions dramatically improve billing efficiency. Choose integrated systems that address your specialty's specific requirements.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119" y="598765"/>
            <a:ext cx="8134350" cy="680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250" b="1" kern="0" spc="-129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Your Billing Excellence Roadmap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1973104" y="2195989"/>
            <a:ext cx="272188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Expert Team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762119" y="2666762"/>
            <a:ext cx="3932873" cy="69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Hire specialty-trained billing professionals</a:t>
            </a:r>
            <a:endParaRPr lang="en-US" sz="17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580" y="1714619"/>
            <a:ext cx="4587121" cy="4587121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993" y="2491026"/>
            <a:ext cx="325755" cy="4071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5289" y="2370177"/>
            <a:ext cx="366402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Standardized Documentation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9935289" y="2840950"/>
            <a:ext cx="3932992" cy="348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Implement specialty-specific templates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1580" y="1714619"/>
            <a:ext cx="4587121" cy="4587121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5701" y="2881313"/>
            <a:ext cx="325755" cy="40719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5289" y="4652843"/>
            <a:ext cx="272188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Advanced Software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9935289" y="5123617"/>
            <a:ext cx="3932992" cy="69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Utilize technology built for your specialty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1580" y="1714619"/>
            <a:ext cx="4587121" cy="4587121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5414" y="5118021"/>
            <a:ext cx="325755" cy="40719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622584" y="4652843"/>
            <a:ext cx="307240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Performance Monitoring</a:t>
            </a:r>
            <a:endParaRPr lang="en-US" sz="2100" dirty="0"/>
          </a:p>
        </p:txBody>
      </p:sp>
      <p:sp>
        <p:nvSpPr>
          <p:cNvPr id="16" name="Text 8"/>
          <p:cNvSpPr/>
          <p:nvPr/>
        </p:nvSpPr>
        <p:spPr>
          <a:xfrm>
            <a:off x="762119" y="5123617"/>
            <a:ext cx="3932873" cy="69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key metrics and continuously improve</a:t>
            </a:r>
            <a:endParaRPr lang="en-US" sz="17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1580" y="1714619"/>
            <a:ext cx="4587121" cy="4587121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706" y="4727734"/>
            <a:ext cx="325755" cy="407194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62119" y="6546652"/>
            <a:ext cx="13106162" cy="69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specialty clinics, billing isn't one-size-fits-all. By leveraging expertise, modern tools, and smarter processes, you can significantly reduce claim errors.</a:t>
            </a:r>
            <a:endParaRPr lang="en-US" sz="1700" dirty="0"/>
          </a:p>
        </p:txBody>
      </p:sp>
      <p:sp>
        <p:nvSpPr>
          <p:cNvPr id="20" name="Text 10"/>
          <p:cNvSpPr/>
          <p:nvPr/>
        </p:nvSpPr>
        <p:spPr>
          <a:xfrm>
            <a:off x="762119" y="7488317"/>
            <a:ext cx="13106162" cy="348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Enhanced billing efficiency becomes your competitive advantage in today's challenging healthcare environment.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1248" y="957263"/>
            <a:ext cx="6942177" cy="611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b="1" kern="0" spc="-11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Specialty Billing Challenge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391394" y="1862257"/>
            <a:ext cx="22860" cy="5410081"/>
          </a:xfrm>
          <a:prstGeom prst="roundRect">
            <a:avLst>
              <a:gd name="adj" fmla="val 359544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588681" y="2291120"/>
            <a:ext cx="586978" cy="22860"/>
          </a:xfrm>
          <a:prstGeom prst="roundRect">
            <a:avLst>
              <a:gd name="adj" fmla="val 359544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171248" y="2082403"/>
            <a:ext cx="440293" cy="440293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650" y="2119134"/>
            <a:ext cx="293489" cy="3668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369850" y="2057876"/>
            <a:ext cx="2446139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kern="0" spc="-58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Complex Procedures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7369850" y="2481024"/>
            <a:ext cx="6575703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Specialty billing involves intricate coding systems unique to each field.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6588681" y="3614261"/>
            <a:ext cx="586978" cy="22860"/>
          </a:xfrm>
          <a:prstGeom prst="roundRect">
            <a:avLst>
              <a:gd name="adj" fmla="val 359544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171248" y="3405545"/>
            <a:ext cx="440293" cy="440293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650" y="3442275"/>
            <a:ext cx="293489" cy="3668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369850" y="3381018"/>
            <a:ext cx="2446139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kern="0" spc="-58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Multiple Modifiers</a:t>
            </a:r>
            <a:endParaRPr lang="en-US" sz="1900" dirty="0"/>
          </a:p>
        </p:txBody>
      </p:sp>
      <p:sp>
        <p:nvSpPr>
          <p:cNvPr id="14" name="Text 9"/>
          <p:cNvSpPr/>
          <p:nvPr/>
        </p:nvSpPr>
        <p:spPr>
          <a:xfrm>
            <a:off x="7369850" y="3804166"/>
            <a:ext cx="6575703" cy="6262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Claims often require special codes that adjust standard procedure descriptions.</a:t>
            </a:r>
            <a:endParaRPr lang="en-US" sz="1500" dirty="0"/>
          </a:p>
        </p:txBody>
      </p:sp>
      <p:sp>
        <p:nvSpPr>
          <p:cNvPr id="15" name="Shape 10"/>
          <p:cNvSpPr/>
          <p:nvPr/>
        </p:nvSpPr>
        <p:spPr>
          <a:xfrm>
            <a:off x="6588681" y="5250537"/>
            <a:ext cx="586978" cy="22860"/>
          </a:xfrm>
          <a:prstGeom prst="roundRect">
            <a:avLst>
              <a:gd name="adj" fmla="val 359544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171248" y="5041821"/>
            <a:ext cx="440293" cy="440293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4650" y="5078551"/>
            <a:ext cx="293489" cy="36683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69850" y="5017294"/>
            <a:ext cx="336292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kern="0" spc="-58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Documentation Requirements</a:t>
            </a:r>
            <a:endParaRPr lang="en-US" sz="1900" dirty="0"/>
          </a:p>
        </p:txBody>
      </p:sp>
      <p:sp>
        <p:nvSpPr>
          <p:cNvPr id="19" name="Text 13"/>
          <p:cNvSpPr/>
          <p:nvPr/>
        </p:nvSpPr>
        <p:spPr>
          <a:xfrm>
            <a:off x="7369850" y="5440442"/>
            <a:ext cx="6575703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payer has specific documentation needs for specialty services.</a:t>
            </a:r>
            <a:endParaRPr lang="en-US" sz="1500" dirty="0"/>
          </a:p>
        </p:txBody>
      </p:sp>
      <p:sp>
        <p:nvSpPr>
          <p:cNvPr id="20" name="Shape 14"/>
          <p:cNvSpPr/>
          <p:nvPr/>
        </p:nvSpPr>
        <p:spPr>
          <a:xfrm>
            <a:off x="6588681" y="6573679"/>
            <a:ext cx="586978" cy="22860"/>
          </a:xfrm>
          <a:prstGeom prst="roundRect">
            <a:avLst>
              <a:gd name="adj" fmla="val 359544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171248" y="6364962"/>
            <a:ext cx="440293" cy="440293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4650" y="6401693"/>
            <a:ext cx="293489" cy="36683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369850" y="6340435"/>
            <a:ext cx="2446139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kern="0" spc="-58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Revenue Impact</a:t>
            </a:r>
            <a:endParaRPr lang="en-US" sz="1900" dirty="0"/>
          </a:p>
        </p:txBody>
      </p:sp>
      <p:sp>
        <p:nvSpPr>
          <p:cNvPr id="24" name="Text 17"/>
          <p:cNvSpPr/>
          <p:nvPr/>
        </p:nvSpPr>
        <p:spPr>
          <a:xfrm>
            <a:off x="7369850" y="6763583"/>
            <a:ext cx="6575703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Errors lead to delayed payments, affecting cash flow and operations.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9308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Specialty-Trained Billing Professionals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650808"/>
            <a:ext cx="3664863" cy="2773799"/>
          </a:xfrm>
          <a:prstGeom prst="roundRect">
            <a:avLst>
              <a:gd name="adj" fmla="val 343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14624" y="2885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Specialty Expertise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375660"/>
            <a:ext cx="31959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Hire billers who understand CPT codes for your specific field. They'll recognize nuanced differences between similar procedures.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650808"/>
            <a:ext cx="3664863" cy="2773799"/>
          </a:xfrm>
          <a:prstGeom prst="roundRect">
            <a:avLst>
              <a:gd name="adj" fmla="val 343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06301" y="2885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Certification Matters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375660"/>
            <a:ext cx="31959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Look for certified professionals with credentials like CPC or COC. These certifications prove coding competency in medical specialties.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651421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14624" y="58858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Reduced Errors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6376273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Specialists catch common mistakes before submission. This leads to fewer denials and faster reimbursement.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5683" y="924878"/>
            <a:ext cx="9091493" cy="630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b="1" kern="0" spc="-119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Documentation Templates &amp; Checklists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423" y="1958102"/>
            <a:ext cx="1635800" cy="1161574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579" y="2505670"/>
            <a:ext cx="283488" cy="35433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795" y="2159675"/>
            <a:ext cx="2520196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Faster Coding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5029795" y="2595682"/>
            <a:ext cx="4407694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Templates speed up the documentation process</a:t>
            </a:r>
            <a:endParaRPr lang="en-US" sz="1550" dirty="0"/>
          </a:p>
        </p:txBody>
      </p:sp>
      <p:sp>
        <p:nvSpPr>
          <p:cNvPr id="7" name="Shape 3"/>
          <p:cNvSpPr/>
          <p:nvPr/>
        </p:nvSpPr>
        <p:spPr>
          <a:xfrm>
            <a:off x="4878586" y="3135273"/>
            <a:ext cx="8995767" cy="11430"/>
          </a:xfrm>
          <a:prstGeom prst="roundRect">
            <a:avLst>
              <a:gd name="adj" fmla="val 74087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583" y="3170039"/>
            <a:ext cx="3271599" cy="1161574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8579" y="3573661"/>
            <a:ext cx="283488" cy="35433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47755" y="3371612"/>
            <a:ext cx="2520196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Fewer Omissions</a:t>
            </a:r>
            <a:endParaRPr lang="en-US" sz="1950" dirty="0"/>
          </a:p>
        </p:txBody>
      </p:sp>
      <p:sp>
        <p:nvSpPr>
          <p:cNvPr id="11" name="Text 5"/>
          <p:cNvSpPr/>
          <p:nvPr/>
        </p:nvSpPr>
        <p:spPr>
          <a:xfrm>
            <a:off x="5847755" y="3807619"/>
            <a:ext cx="4755832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Checklists ensure all required elements are included</a:t>
            </a:r>
            <a:endParaRPr lang="en-US" sz="1550" dirty="0"/>
          </a:p>
        </p:txBody>
      </p:sp>
      <p:sp>
        <p:nvSpPr>
          <p:cNvPr id="12" name="Shape 6"/>
          <p:cNvSpPr/>
          <p:nvPr/>
        </p:nvSpPr>
        <p:spPr>
          <a:xfrm>
            <a:off x="5696545" y="4347210"/>
            <a:ext cx="8177808" cy="11430"/>
          </a:xfrm>
          <a:prstGeom prst="roundRect">
            <a:avLst>
              <a:gd name="adj" fmla="val 74087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6623" y="4381976"/>
            <a:ext cx="4907518" cy="1161574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8579" y="4785598"/>
            <a:ext cx="283488" cy="35433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65714" y="4583549"/>
            <a:ext cx="3105507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Consistent Documentation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6665714" y="5019556"/>
            <a:ext cx="5396627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Standardized formats create uniformity across all providers</a:t>
            </a:r>
            <a:endParaRPr lang="en-US" sz="1550" dirty="0"/>
          </a:p>
        </p:txBody>
      </p:sp>
      <p:sp>
        <p:nvSpPr>
          <p:cNvPr id="17" name="Shape 9"/>
          <p:cNvSpPr/>
          <p:nvPr/>
        </p:nvSpPr>
        <p:spPr>
          <a:xfrm>
            <a:off x="6514505" y="5559147"/>
            <a:ext cx="7359848" cy="11430"/>
          </a:xfrm>
          <a:prstGeom prst="roundRect">
            <a:avLst>
              <a:gd name="adj" fmla="val 74087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664" y="5593913"/>
            <a:ext cx="6543318" cy="1161574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8579" y="5997535"/>
            <a:ext cx="283488" cy="354330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83554" y="5795486"/>
            <a:ext cx="2520196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Complete Records</a:t>
            </a:r>
            <a:endParaRPr lang="en-US" sz="1950" dirty="0"/>
          </a:p>
        </p:txBody>
      </p:sp>
      <p:sp>
        <p:nvSpPr>
          <p:cNvPr id="21" name="Text 11"/>
          <p:cNvSpPr/>
          <p:nvPr/>
        </p:nvSpPr>
        <p:spPr>
          <a:xfrm>
            <a:off x="7483554" y="6231493"/>
            <a:ext cx="6196846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Templates capture duration, symptoms, labs, and medical necessity</a:t>
            </a:r>
            <a:endParaRPr lang="en-US" sz="1550" dirty="0"/>
          </a:p>
        </p:txBody>
      </p:sp>
      <p:sp>
        <p:nvSpPr>
          <p:cNvPr id="22" name="Text 12"/>
          <p:cNvSpPr/>
          <p:nvPr/>
        </p:nvSpPr>
        <p:spPr>
          <a:xfrm>
            <a:off x="705683" y="6982301"/>
            <a:ext cx="13219033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Specialty-specific documentation templates dramatically reduce claim delays caused by inconsistent or missing information.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3635" y="579596"/>
            <a:ext cx="6165056" cy="658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b="1" kern="0" spc="-12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Specialty Billing Software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223635" y="1790581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2633" y="1830050"/>
            <a:ext cx="315873" cy="39493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08125" y="1790581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Modifier Assistance</a:t>
            </a:r>
            <a:endParaRPr lang="en-US" sz="2050" dirty="0"/>
          </a:p>
        </p:txBody>
      </p:sp>
      <p:sp>
        <p:nvSpPr>
          <p:cNvPr id="7" name="Text 3"/>
          <p:cNvSpPr/>
          <p:nvPr/>
        </p:nvSpPr>
        <p:spPr>
          <a:xfrm>
            <a:off x="6908125" y="2245876"/>
            <a:ext cx="69850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Smart systems suggest appropriate modifiers based on procedure codes and documentation context.</a:t>
            </a:r>
            <a:endParaRPr lang="en-US" sz="1650" dirty="0"/>
          </a:p>
        </p:txBody>
      </p:sp>
      <p:sp>
        <p:nvSpPr>
          <p:cNvPr id="8" name="Shape 4"/>
          <p:cNvSpPr/>
          <p:nvPr/>
        </p:nvSpPr>
        <p:spPr>
          <a:xfrm>
            <a:off x="6223635" y="3367326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2633" y="3406795"/>
            <a:ext cx="315873" cy="39493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08125" y="3367326"/>
            <a:ext cx="3637359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Automated Code Suggestions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6908125" y="3822621"/>
            <a:ext cx="69850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AI-powered tools recommend the most appropriate codes for documented procedures and diagnoses.</a:t>
            </a:r>
            <a:endParaRPr lang="en-US" sz="1650" dirty="0"/>
          </a:p>
        </p:txBody>
      </p:sp>
      <p:sp>
        <p:nvSpPr>
          <p:cNvPr id="12" name="Shape 7"/>
          <p:cNvSpPr/>
          <p:nvPr/>
        </p:nvSpPr>
        <p:spPr>
          <a:xfrm>
            <a:off x="6223635" y="4944070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2633" y="4983540"/>
            <a:ext cx="315873" cy="39493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08125" y="4944070"/>
            <a:ext cx="2774156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Authorization Tracking</a:t>
            </a:r>
            <a:endParaRPr lang="en-US" sz="2050" dirty="0"/>
          </a:p>
        </p:txBody>
      </p:sp>
      <p:sp>
        <p:nvSpPr>
          <p:cNvPr id="15" name="Text 9"/>
          <p:cNvSpPr/>
          <p:nvPr/>
        </p:nvSpPr>
        <p:spPr>
          <a:xfrm>
            <a:off x="6908125" y="5399365"/>
            <a:ext cx="69850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Integrated systems monitor prior authorizations and alert staff when they're missing or expiring.</a:t>
            </a:r>
            <a:endParaRPr lang="en-US" sz="1650" dirty="0"/>
          </a:p>
        </p:txBody>
      </p:sp>
      <p:sp>
        <p:nvSpPr>
          <p:cNvPr id="16" name="Shape 10"/>
          <p:cNvSpPr/>
          <p:nvPr/>
        </p:nvSpPr>
        <p:spPr>
          <a:xfrm>
            <a:off x="6223635" y="6520815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2633" y="6560284"/>
            <a:ext cx="315873" cy="39493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08125" y="6520815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Specialty Templates</a:t>
            </a:r>
            <a:endParaRPr lang="en-US" sz="2050" dirty="0"/>
          </a:p>
        </p:txBody>
      </p:sp>
      <p:sp>
        <p:nvSpPr>
          <p:cNvPr id="19" name="Text 12"/>
          <p:cNvSpPr/>
          <p:nvPr/>
        </p:nvSpPr>
        <p:spPr>
          <a:xfrm>
            <a:off x="6908125" y="6976110"/>
            <a:ext cx="69850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 claim templates designed for specific specialties streamline the billing process.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6281" y="695920"/>
            <a:ext cx="7559159" cy="648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kern="0" spc="-123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Real-Time Eligibility Verification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281" y="1655683"/>
            <a:ext cx="1037630" cy="12451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75140" y="1863209"/>
            <a:ext cx="2594015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kern="0" spc="-6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Pre-Appointment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075140" y="2311837"/>
            <a:ext cx="634257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coverage before patient arrives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281" y="2900839"/>
            <a:ext cx="1037630" cy="12451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75140" y="3108365"/>
            <a:ext cx="2594015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kern="0" spc="-6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Check-In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2075140" y="3556992"/>
            <a:ext cx="634257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Confirm benefits and collect patient responsibility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281" y="4145994"/>
            <a:ext cx="1037630" cy="12451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75140" y="4353520"/>
            <a:ext cx="2810232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kern="0" spc="-6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Service Documentation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2075140" y="4802148"/>
            <a:ext cx="634257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 coverage limitations for specific procedures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281" y="5391150"/>
            <a:ext cx="1037630" cy="124515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75140" y="5598676"/>
            <a:ext cx="2594015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kern="0" spc="-6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Claim Submission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2075140" y="6047303"/>
            <a:ext cx="634257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Include verified insurance details with claim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726281" y="6869668"/>
            <a:ext cx="7691438" cy="663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 eligibility checks catch inactive coverage or unmet deductibles before they affect reimbursement.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77295" y="385643"/>
            <a:ext cx="4112895" cy="43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kern="0" spc="-83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Key Performance Metrics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977295" y="1104424"/>
            <a:ext cx="8162211" cy="46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kern="0" spc="-109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95%+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9181743" y="1742480"/>
            <a:ext cx="1753195" cy="21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kern="0" spc="-4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Clean Claim Rate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977295" y="2045732"/>
            <a:ext cx="8162211" cy="224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Percentage of claims accepted on first submission without errors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77295" y="2760940"/>
            <a:ext cx="8162211" cy="46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kern="0" spc="-109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&lt;5%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9181743" y="3398996"/>
            <a:ext cx="1753195" cy="21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kern="0" spc="-4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Denial Rate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977295" y="3702248"/>
            <a:ext cx="8162211" cy="224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Percentage of claims rejected by payers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977295" y="4417457"/>
            <a:ext cx="8162211" cy="46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kern="0" spc="-109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&lt;30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9181743" y="5055513"/>
            <a:ext cx="1753195" cy="21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kern="0" spc="-4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Days in A/R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977295" y="5358765"/>
            <a:ext cx="8162211" cy="224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Average time from service to payment receipt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977295" y="6073973"/>
            <a:ext cx="8162211" cy="46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kern="0" spc="-109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90%+</a:t>
            </a:r>
            <a:endParaRPr lang="en-US" sz="3600" dirty="0"/>
          </a:p>
        </p:txBody>
      </p:sp>
      <p:sp>
        <p:nvSpPr>
          <p:cNvPr id="14" name="Text 11"/>
          <p:cNvSpPr/>
          <p:nvPr/>
        </p:nvSpPr>
        <p:spPr>
          <a:xfrm>
            <a:off x="9181743" y="6712029"/>
            <a:ext cx="1753195" cy="21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b="1" kern="0" spc="-4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First-Pass Resolution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5977295" y="7015282"/>
            <a:ext cx="8162211" cy="224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Claims paid without additional work or appeals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5977295" y="7397353"/>
            <a:ext cx="8162211" cy="448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Weekly monitoring of these metrics helps identify whether delays stem from front-end processes, coding errors, or payer issues.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4502" y="608528"/>
            <a:ext cx="6571178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50" b="1" kern="0" spc="-13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Staff Education &amp; Training</a:t>
            </a:r>
            <a:endParaRPr lang="en-US" sz="4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781" y="3192542"/>
            <a:ext cx="7848838" cy="784883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9242" y="5757148"/>
            <a:ext cx="373380" cy="466725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0781" y="3192542"/>
            <a:ext cx="7848838" cy="7848838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2060" y="4164330"/>
            <a:ext cx="373380" cy="466725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0781" y="3192542"/>
            <a:ext cx="7848838" cy="7848838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4841" y="4164330"/>
            <a:ext cx="373380" cy="466725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0781" y="3192542"/>
            <a:ext cx="7848838" cy="7848838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7659" y="5757148"/>
            <a:ext cx="373380" cy="466725"/>
          </a:xfrm>
          <a:prstGeom prst="rect">
            <a:avLst/>
          </a:prstGeom>
        </p:spPr>
      </p:pic>
      <p:sp>
        <p:nvSpPr>
          <p:cNvPr id="11" name="Text 1"/>
          <p:cNvSpPr/>
          <p:nvPr/>
        </p:nvSpPr>
        <p:spPr>
          <a:xfrm>
            <a:off x="774502" y="7365802"/>
            <a:ext cx="13081397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Regular training for all staff reduces bottlenecks and significantly boosts claim success rates.</a:t>
            </a:r>
            <a:endParaRPr lang="en-US" sz="1700" dirty="0"/>
          </a:p>
        </p:txBody>
      </p:sp>
      <p:sp>
        <p:nvSpPr>
          <p:cNvPr id="12" name="Text 2"/>
          <p:cNvSpPr/>
          <p:nvPr/>
        </p:nvSpPr>
        <p:spPr>
          <a:xfrm>
            <a:off x="902137" y="3016925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kern="0" spc="-6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Providers</a:t>
            </a:r>
            <a:endParaRPr lang="en-US" sz="2150" dirty="0"/>
          </a:p>
        </p:txBody>
      </p:sp>
      <p:sp>
        <p:nvSpPr>
          <p:cNvPr id="13" name="Text 3"/>
          <p:cNvSpPr/>
          <p:nvPr/>
        </p:nvSpPr>
        <p:spPr>
          <a:xfrm>
            <a:off x="774502" y="3495318"/>
            <a:ext cx="3021449" cy="708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Documentation requirements and medical necessity criteria</a:t>
            </a:r>
            <a:endParaRPr lang="en-US" sz="1700" dirty="0"/>
          </a:p>
        </p:txBody>
      </p:sp>
      <p:sp>
        <p:nvSpPr>
          <p:cNvPr id="14" name="Text 4"/>
          <p:cNvSpPr/>
          <p:nvPr/>
        </p:nvSpPr>
        <p:spPr>
          <a:xfrm>
            <a:off x="4255413" y="1742599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kern="0" spc="-6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Clinical Staff</a:t>
            </a:r>
            <a:endParaRPr lang="en-US" sz="2150" dirty="0"/>
          </a:p>
        </p:txBody>
      </p:sp>
      <p:sp>
        <p:nvSpPr>
          <p:cNvPr id="15" name="Text 5"/>
          <p:cNvSpPr/>
          <p:nvPr/>
        </p:nvSpPr>
        <p:spPr>
          <a:xfrm>
            <a:off x="4127778" y="2220992"/>
            <a:ext cx="3021449" cy="708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Procedure documentation and supplies recording</a:t>
            </a:r>
            <a:endParaRPr lang="en-US" sz="1700" dirty="0"/>
          </a:p>
        </p:txBody>
      </p:sp>
      <p:sp>
        <p:nvSpPr>
          <p:cNvPr id="16" name="Text 6"/>
          <p:cNvSpPr/>
          <p:nvPr/>
        </p:nvSpPr>
        <p:spPr>
          <a:xfrm>
            <a:off x="7608689" y="1742599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kern="0" spc="-6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Front Office</a:t>
            </a:r>
            <a:endParaRPr lang="en-US" sz="2150" dirty="0"/>
          </a:p>
        </p:txBody>
      </p:sp>
      <p:sp>
        <p:nvSpPr>
          <p:cNvPr id="17" name="Text 7"/>
          <p:cNvSpPr/>
          <p:nvPr/>
        </p:nvSpPr>
        <p:spPr>
          <a:xfrm>
            <a:off x="7481054" y="2220992"/>
            <a:ext cx="3021449" cy="708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Insurance verification and patient collections</a:t>
            </a:r>
            <a:endParaRPr lang="en-US" sz="1700" dirty="0"/>
          </a:p>
        </p:txBody>
      </p:sp>
      <p:sp>
        <p:nvSpPr>
          <p:cNvPr id="18" name="Text 8"/>
          <p:cNvSpPr/>
          <p:nvPr/>
        </p:nvSpPr>
        <p:spPr>
          <a:xfrm>
            <a:off x="10961965" y="3016925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kern="0" spc="-6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Billing Team</a:t>
            </a:r>
            <a:endParaRPr lang="en-US" sz="2150" dirty="0"/>
          </a:p>
        </p:txBody>
      </p:sp>
      <p:sp>
        <p:nvSpPr>
          <p:cNvPr id="19" name="Text 9"/>
          <p:cNvSpPr/>
          <p:nvPr/>
        </p:nvSpPr>
        <p:spPr>
          <a:xfrm>
            <a:off x="10834330" y="3495318"/>
            <a:ext cx="3021568" cy="708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Specialty coding updates and payer requirement changes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25773"/>
            <a:ext cx="75239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Claim Scrubbing &amp; Validation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74714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90373" y="2474714"/>
            <a:ext cx="30694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Automated Pre-Checks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2965133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software to verify claims against payer-specific rules before submission. This catches common errors automatically.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917752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130534" y="39177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Expert Review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408170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Have specialty-trained coders review complex claims. They spot nuanced issues that automated systems might miss.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5360789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70815" y="53607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Batch Analysis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851208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Analyze patterns in claim rejections. This helps identify systemic issues in your documentation or coding practices.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720</Words>
  <Application>Microsoft Office PowerPoint</Application>
  <PresentationFormat>Custom</PresentationFormat>
  <Paragraphs>126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Inter</vt:lpstr>
      <vt:lpstr>Inter Bold</vt:lpstr>
      <vt:lpstr>Inter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2025-04-20T22:22:22Z</dcterms:created>
  <dcterms:modified xsi:type="dcterms:W3CDTF">2025-04-20T22:27:40Z</dcterms:modified>
</cp:coreProperties>
</file>