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4630400" cy="8229600"/>
  <p:notesSz cx="8229600" cy="14630400"/>
  <p:embeddedFontLst>
    <p:embeddedFont>
      <p:font typeface="Open Sans" panose="020B0606030504020204" pitchFamily="34" charset="0"/>
      <p:regular r:id="rId18"/>
      <p:bold r:id="rId19"/>
    </p:embeddedFont>
    <p:embeddedFont>
      <p:font typeface="Open Sans Bold" panose="020B0806030504020204" pitchFamily="34" charset="0"/>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867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011204"/>
            <a:ext cx="7556421" cy="2126337"/>
          </a:xfrm>
          <a:prstGeom prst="rect">
            <a:avLst/>
          </a:prstGeom>
          <a:noFill/>
          <a:ln/>
        </p:spPr>
        <p:txBody>
          <a:bodyPr wrap="square" lIns="0" tIns="0" rIns="0" bIns="0" rtlCol="0" anchor="t"/>
          <a:lstStyle/>
          <a:p>
            <a:pPr marL="0" indent="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Certified Business Data Analytics (CBDA) Exam Guide</a:t>
            </a:r>
            <a:endParaRPr lang="en-US" sz="4450" dirty="0"/>
          </a:p>
        </p:txBody>
      </p:sp>
      <p:sp>
        <p:nvSpPr>
          <p:cNvPr id="4" name="Text 1"/>
          <p:cNvSpPr/>
          <p:nvPr/>
        </p:nvSpPr>
        <p:spPr>
          <a:xfrm>
            <a:off x="793790" y="4477703"/>
            <a:ext cx="7556421" cy="1088708"/>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Boost your career in business analysis with the CBDA credential from the International Institute of Business Analysis (IIBA). This guide covers everything you need to know to prepare and pass on your first attempt.</a:t>
            </a:r>
            <a:endParaRPr lang="en-US" sz="1750" dirty="0"/>
          </a:p>
        </p:txBody>
      </p:sp>
      <p:sp>
        <p:nvSpPr>
          <p:cNvPr id="5" name="Shape 2"/>
          <p:cNvSpPr/>
          <p:nvPr/>
        </p:nvSpPr>
        <p:spPr>
          <a:xfrm>
            <a:off x="793790" y="5838468"/>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6" name="Text 3"/>
          <p:cNvSpPr/>
          <p:nvPr/>
        </p:nvSpPr>
        <p:spPr>
          <a:xfrm>
            <a:off x="899160" y="5971103"/>
            <a:ext cx="152162"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Open Sans Medium" pitchFamily="34" charset="0"/>
                <a:ea typeface="Open Sans Medium" pitchFamily="34" charset="-122"/>
                <a:cs typeface="Open Sans Medium" pitchFamily="34" charset="-120"/>
              </a:rPr>
              <a:t>kW</a:t>
            </a:r>
            <a:endParaRPr lang="en-US" sz="750" dirty="0"/>
          </a:p>
        </p:txBody>
      </p:sp>
      <p:sp>
        <p:nvSpPr>
          <p:cNvPr id="7" name="Text 4"/>
          <p:cNvSpPr/>
          <p:nvPr/>
        </p:nvSpPr>
        <p:spPr>
          <a:xfrm>
            <a:off x="1270040" y="5821561"/>
            <a:ext cx="2983349" cy="396835"/>
          </a:xfrm>
          <a:prstGeom prst="rect">
            <a:avLst/>
          </a:prstGeom>
          <a:noFill/>
          <a:ln/>
        </p:spPr>
        <p:txBody>
          <a:bodyPr wrap="none" lIns="0" tIns="0" rIns="0" bIns="0" rtlCol="0" anchor="t"/>
          <a:lstStyle/>
          <a:p>
            <a:pPr marL="0" indent="0" algn="l">
              <a:lnSpc>
                <a:spcPts val="3100"/>
              </a:lnSpc>
              <a:buNone/>
            </a:pPr>
            <a:r>
              <a:rPr lang="en-US" sz="2200" b="1">
                <a:solidFill>
                  <a:srgbClr val="403C4E"/>
                </a:solidFill>
                <a:latin typeface="Open Sans Bold" pitchFamily="34" charset="0"/>
                <a:ea typeface="Open Sans Bold" pitchFamily="34" charset="-122"/>
                <a:cs typeface="Open Sans Bold" pitchFamily="34" charset="-120"/>
              </a:rPr>
              <a:t>by Kimberly </a:t>
            </a:r>
            <a:r>
              <a:rPr lang="en-US" sz="2200" b="1" dirty="0">
                <a:solidFill>
                  <a:srgbClr val="403C4E"/>
                </a:solidFill>
                <a:latin typeface="Open Sans Bold" pitchFamily="34" charset="0"/>
                <a:ea typeface="Open Sans Bold" pitchFamily="34" charset="-122"/>
                <a:cs typeface="Open Sans Bold" pitchFamily="34" charset="-120"/>
              </a:rPr>
              <a:t>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150739"/>
            <a:ext cx="12226052" cy="708779"/>
          </a:xfrm>
          <a:prstGeom prst="rect">
            <a:avLst/>
          </a:prstGeom>
          <a:noFill/>
          <a:ln/>
        </p:spPr>
        <p:txBody>
          <a:bodyPr wrap="none" lIns="0" tIns="0" rIns="0" bIns="0" rtlCol="0" anchor="t"/>
          <a:lstStyle/>
          <a:p>
            <a:pPr marL="0" indent="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Exam Domain: Guide Organization Strategy</a:t>
            </a:r>
            <a:endParaRPr lang="en-US" sz="4450" dirty="0"/>
          </a:p>
        </p:txBody>
      </p:sp>
      <p:sp>
        <p:nvSpPr>
          <p:cNvPr id="3" name="Shape 1"/>
          <p:cNvSpPr/>
          <p:nvPr/>
        </p:nvSpPr>
        <p:spPr>
          <a:xfrm>
            <a:off x="793790" y="2313146"/>
            <a:ext cx="2173724" cy="1306949"/>
          </a:xfrm>
          <a:prstGeom prst="roundRect">
            <a:avLst>
              <a:gd name="adj" fmla="val 7289"/>
            </a:avLst>
          </a:prstGeom>
          <a:solidFill>
            <a:srgbClr val="FFD8CC"/>
          </a:solidFill>
          <a:ln w="7620">
            <a:solidFill>
              <a:srgbClr val="E5BEB2"/>
            </a:solidFill>
            <a:prstDash val="solid"/>
          </a:ln>
        </p:spPr>
        <p:txBody>
          <a:bodyPr/>
          <a:lstStyle/>
          <a:p>
            <a:endParaRPr lang="en-US"/>
          </a:p>
        </p:txBody>
      </p:sp>
      <p:sp>
        <p:nvSpPr>
          <p:cNvPr id="4" name="Text 2"/>
          <p:cNvSpPr/>
          <p:nvPr/>
        </p:nvSpPr>
        <p:spPr>
          <a:xfrm>
            <a:off x="1721167" y="2767251"/>
            <a:ext cx="318968" cy="398621"/>
          </a:xfrm>
          <a:prstGeom prst="rect">
            <a:avLst/>
          </a:prstGeom>
          <a:noFill/>
          <a:ln/>
        </p:spPr>
        <p:txBody>
          <a:bodyPr wrap="none" lIns="0" tIns="0" rIns="0" bIns="0" rtlCol="0" anchor="t"/>
          <a:lstStyle/>
          <a:p>
            <a:pPr marL="0" indent="0" algn="ctr">
              <a:lnSpc>
                <a:spcPts val="4000"/>
              </a:lnSpc>
              <a:buNone/>
            </a:pPr>
            <a:r>
              <a:rPr lang="en-US" sz="2500" b="1" dirty="0">
                <a:solidFill>
                  <a:srgbClr val="403C4E"/>
                </a:solidFill>
                <a:latin typeface="Merriweather Bold" pitchFamily="34" charset="0"/>
                <a:ea typeface="Merriweather Bold" pitchFamily="34" charset="-122"/>
                <a:cs typeface="Merriweather Bold" pitchFamily="34" charset="-120"/>
              </a:rPr>
              <a:t>1</a:t>
            </a:r>
            <a:endParaRPr lang="en-US" sz="2500" dirty="0"/>
          </a:p>
        </p:txBody>
      </p:sp>
      <p:sp>
        <p:nvSpPr>
          <p:cNvPr id="5" name="Text 3"/>
          <p:cNvSpPr/>
          <p:nvPr/>
        </p:nvSpPr>
        <p:spPr>
          <a:xfrm>
            <a:off x="3194328" y="2539960"/>
            <a:ext cx="3262074"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Digital Transformation</a:t>
            </a:r>
            <a:endParaRPr lang="en-US" sz="2200" dirty="0"/>
          </a:p>
        </p:txBody>
      </p:sp>
      <p:sp>
        <p:nvSpPr>
          <p:cNvPr id="6" name="Text 4"/>
          <p:cNvSpPr/>
          <p:nvPr/>
        </p:nvSpPr>
        <p:spPr>
          <a:xfrm>
            <a:off x="3194328" y="3030379"/>
            <a:ext cx="3691176" cy="362903"/>
          </a:xfrm>
          <a:prstGeom prst="rect">
            <a:avLst/>
          </a:prstGeom>
          <a:noFill/>
          <a:ln/>
        </p:spPr>
        <p:txBody>
          <a:bodyPr wrap="non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Analytics role in business evolution</a:t>
            </a:r>
            <a:endParaRPr lang="en-US" sz="1750" dirty="0"/>
          </a:p>
        </p:txBody>
      </p:sp>
      <p:sp>
        <p:nvSpPr>
          <p:cNvPr id="7" name="Shape 5"/>
          <p:cNvSpPr/>
          <p:nvPr/>
        </p:nvSpPr>
        <p:spPr>
          <a:xfrm>
            <a:off x="3080861" y="3604855"/>
            <a:ext cx="10642402" cy="15240"/>
          </a:xfrm>
          <a:prstGeom prst="roundRect">
            <a:avLst>
              <a:gd name="adj" fmla="val 625116"/>
            </a:avLst>
          </a:prstGeom>
          <a:solidFill>
            <a:srgbClr val="E5BEB2"/>
          </a:solidFill>
          <a:ln/>
        </p:spPr>
        <p:txBody>
          <a:bodyPr/>
          <a:lstStyle/>
          <a:p>
            <a:endParaRPr lang="en-US"/>
          </a:p>
        </p:txBody>
      </p:sp>
      <p:sp>
        <p:nvSpPr>
          <p:cNvPr id="8" name="Shape 6"/>
          <p:cNvSpPr/>
          <p:nvPr/>
        </p:nvSpPr>
        <p:spPr>
          <a:xfrm>
            <a:off x="793790" y="3733443"/>
            <a:ext cx="4347567" cy="1306949"/>
          </a:xfrm>
          <a:prstGeom prst="roundRect">
            <a:avLst>
              <a:gd name="adj" fmla="val 7289"/>
            </a:avLst>
          </a:prstGeom>
          <a:solidFill>
            <a:srgbClr val="FFD8CC"/>
          </a:solidFill>
          <a:ln w="7620">
            <a:solidFill>
              <a:srgbClr val="E5BEB2"/>
            </a:solidFill>
            <a:prstDash val="solid"/>
          </a:ln>
        </p:spPr>
        <p:txBody>
          <a:bodyPr/>
          <a:lstStyle/>
          <a:p>
            <a:endParaRPr lang="en-US"/>
          </a:p>
        </p:txBody>
      </p:sp>
      <p:sp>
        <p:nvSpPr>
          <p:cNvPr id="9" name="Text 7"/>
          <p:cNvSpPr/>
          <p:nvPr/>
        </p:nvSpPr>
        <p:spPr>
          <a:xfrm>
            <a:off x="2808089" y="4187547"/>
            <a:ext cx="318968" cy="398621"/>
          </a:xfrm>
          <a:prstGeom prst="rect">
            <a:avLst/>
          </a:prstGeom>
          <a:noFill/>
          <a:ln/>
        </p:spPr>
        <p:txBody>
          <a:bodyPr wrap="none" lIns="0" tIns="0" rIns="0" bIns="0" rtlCol="0" anchor="t"/>
          <a:lstStyle/>
          <a:p>
            <a:pPr marL="0" indent="0" algn="ctr">
              <a:lnSpc>
                <a:spcPts val="4000"/>
              </a:lnSpc>
              <a:buNone/>
            </a:pPr>
            <a:r>
              <a:rPr lang="en-US" sz="2500" b="1" dirty="0">
                <a:solidFill>
                  <a:srgbClr val="403C4E"/>
                </a:solidFill>
                <a:latin typeface="Merriweather Bold" pitchFamily="34" charset="0"/>
                <a:ea typeface="Merriweather Bold" pitchFamily="34" charset="-122"/>
                <a:cs typeface="Merriweather Bold" pitchFamily="34" charset="-120"/>
              </a:rPr>
              <a:t>2</a:t>
            </a:r>
            <a:endParaRPr lang="en-US" sz="2500" dirty="0"/>
          </a:p>
        </p:txBody>
      </p:sp>
      <p:sp>
        <p:nvSpPr>
          <p:cNvPr id="10" name="Text 8"/>
          <p:cNvSpPr/>
          <p:nvPr/>
        </p:nvSpPr>
        <p:spPr>
          <a:xfrm>
            <a:off x="5368171" y="3960257"/>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Strategic Alignment</a:t>
            </a:r>
            <a:endParaRPr lang="en-US" sz="2200" dirty="0"/>
          </a:p>
        </p:txBody>
      </p:sp>
      <p:sp>
        <p:nvSpPr>
          <p:cNvPr id="11" name="Text 9"/>
          <p:cNvSpPr/>
          <p:nvPr/>
        </p:nvSpPr>
        <p:spPr>
          <a:xfrm>
            <a:off x="5368171" y="4450675"/>
            <a:ext cx="3593544" cy="362903"/>
          </a:xfrm>
          <a:prstGeom prst="rect">
            <a:avLst/>
          </a:prstGeom>
          <a:noFill/>
          <a:ln/>
        </p:spPr>
        <p:txBody>
          <a:bodyPr wrap="non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Connecting data to business goals</a:t>
            </a:r>
            <a:endParaRPr lang="en-US" sz="1750" dirty="0"/>
          </a:p>
        </p:txBody>
      </p:sp>
      <p:sp>
        <p:nvSpPr>
          <p:cNvPr id="12" name="Shape 10"/>
          <p:cNvSpPr/>
          <p:nvPr/>
        </p:nvSpPr>
        <p:spPr>
          <a:xfrm>
            <a:off x="5254704" y="5025152"/>
            <a:ext cx="8468558" cy="15240"/>
          </a:xfrm>
          <a:prstGeom prst="roundRect">
            <a:avLst>
              <a:gd name="adj" fmla="val 625116"/>
            </a:avLst>
          </a:prstGeom>
          <a:solidFill>
            <a:srgbClr val="E5BEB2"/>
          </a:solidFill>
          <a:ln/>
        </p:spPr>
        <p:txBody>
          <a:bodyPr/>
          <a:lstStyle/>
          <a:p>
            <a:endParaRPr lang="en-US"/>
          </a:p>
        </p:txBody>
      </p:sp>
      <p:sp>
        <p:nvSpPr>
          <p:cNvPr id="13" name="Shape 11"/>
          <p:cNvSpPr/>
          <p:nvPr/>
        </p:nvSpPr>
        <p:spPr>
          <a:xfrm>
            <a:off x="793790" y="5153739"/>
            <a:ext cx="6521410" cy="1306949"/>
          </a:xfrm>
          <a:prstGeom prst="roundRect">
            <a:avLst>
              <a:gd name="adj" fmla="val 7289"/>
            </a:avLst>
          </a:prstGeom>
          <a:solidFill>
            <a:srgbClr val="FFD8CC"/>
          </a:solidFill>
          <a:ln w="7620">
            <a:solidFill>
              <a:srgbClr val="E5BEB2"/>
            </a:solidFill>
            <a:prstDash val="solid"/>
          </a:ln>
        </p:spPr>
        <p:txBody>
          <a:bodyPr/>
          <a:lstStyle/>
          <a:p>
            <a:endParaRPr lang="en-US"/>
          </a:p>
        </p:txBody>
      </p:sp>
      <p:sp>
        <p:nvSpPr>
          <p:cNvPr id="14" name="Text 12"/>
          <p:cNvSpPr/>
          <p:nvPr/>
        </p:nvSpPr>
        <p:spPr>
          <a:xfrm>
            <a:off x="3895011" y="5607844"/>
            <a:ext cx="318968" cy="398621"/>
          </a:xfrm>
          <a:prstGeom prst="rect">
            <a:avLst/>
          </a:prstGeom>
          <a:noFill/>
          <a:ln/>
        </p:spPr>
        <p:txBody>
          <a:bodyPr wrap="none" lIns="0" tIns="0" rIns="0" bIns="0" rtlCol="0" anchor="t"/>
          <a:lstStyle/>
          <a:p>
            <a:pPr marL="0" indent="0" algn="ctr">
              <a:lnSpc>
                <a:spcPts val="4000"/>
              </a:lnSpc>
              <a:buNone/>
            </a:pPr>
            <a:r>
              <a:rPr lang="en-US" sz="2500" b="1" dirty="0">
                <a:solidFill>
                  <a:srgbClr val="403C4E"/>
                </a:solidFill>
                <a:latin typeface="Merriweather Bold" pitchFamily="34" charset="0"/>
                <a:ea typeface="Merriweather Bold" pitchFamily="34" charset="-122"/>
                <a:cs typeface="Merriweather Bold" pitchFamily="34" charset="-120"/>
              </a:rPr>
              <a:t>3</a:t>
            </a:r>
            <a:endParaRPr lang="en-US" sz="2500" dirty="0"/>
          </a:p>
        </p:txBody>
      </p:sp>
      <p:sp>
        <p:nvSpPr>
          <p:cNvPr id="15" name="Text 13"/>
          <p:cNvSpPr/>
          <p:nvPr/>
        </p:nvSpPr>
        <p:spPr>
          <a:xfrm>
            <a:off x="7542014" y="5380553"/>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Data Culture</a:t>
            </a:r>
            <a:endParaRPr lang="en-US" sz="2200" dirty="0"/>
          </a:p>
        </p:txBody>
      </p:sp>
      <p:sp>
        <p:nvSpPr>
          <p:cNvPr id="16" name="Text 14"/>
          <p:cNvSpPr/>
          <p:nvPr/>
        </p:nvSpPr>
        <p:spPr>
          <a:xfrm>
            <a:off x="7542014" y="5870972"/>
            <a:ext cx="3616285" cy="362903"/>
          </a:xfrm>
          <a:prstGeom prst="rect">
            <a:avLst/>
          </a:prstGeom>
          <a:noFill/>
          <a:ln/>
        </p:spPr>
        <p:txBody>
          <a:bodyPr wrap="non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Building data-driven organizations</a:t>
            </a:r>
            <a:endParaRPr lang="en-US" sz="1750" dirty="0"/>
          </a:p>
        </p:txBody>
      </p:sp>
      <p:sp>
        <p:nvSpPr>
          <p:cNvPr id="17" name="Text 15"/>
          <p:cNvSpPr/>
          <p:nvPr/>
        </p:nvSpPr>
        <p:spPr>
          <a:xfrm>
            <a:off x="793790" y="6715839"/>
            <a:ext cx="13042821" cy="362903"/>
          </a:xfrm>
          <a:prstGeom prst="rect">
            <a:avLst/>
          </a:prstGeom>
          <a:noFill/>
          <a:ln/>
        </p:spPr>
        <p:txBody>
          <a:bodyPr wrap="non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This domain represents 10% of the exam content.</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695682" y="1788200"/>
            <a:ext cx="6388537" cy="621149"/>
          </a:xfrm>
          <a:prstGeom prst="rect">
            <a:avLst/>
          </a:prstGeom>
          <a:noFill/>
          <a:ln/>
        </p:spPr>
        <p:txBody>
          <a:bodyPr wrap="none" lIns="0" tIns="0" rIns="0" bIns="0" rtlCol="0" anchor="t"/>
          <a:lstStyle/>
          <a:p>
            <a:pPr marL="0" indent="0">
              <a:lnSpc>
                <a:spcPts val="4850"/>
              </a:lnSpc>
              <a:buNone/>
            </a:pPr>
            <a:r>
              <a:rPr lang="en-US" sz="3900" b="1" dirty="0">
                <a:solidFill>
                  <a:srgbClr val="403C4E"/>
                </a:solidFill>
                <a:latin typeface="Merriweather Bold" pitchFamily="34" charset="0"/>
                <a:ea typeface="Merriweather Bold" pitchFamily="34" charset="-122"/>
                <a:cs typeface="Merriweather Bold" pitchFamily="34" charset="-120"/>
              </a:rPr>
              <a:t>Essential Study Resources</a:t>
            </a:r>
            <a:endParaRPr lang="en-US" sz="3900" dirty="0"/>
          </a:p>
        </p:txBody>
      </p:sp>
      <p:pic>
        <p:nvPicPr>
          <p:cNvPr id="3" name="Image 0" descr="preencoded.png"/>
          <p:cNvPicPr>
            <a:picLocks noChangeAspect="1"/>
          </p:cNvPicPr>
          <p:nvPr/>
        </p:nvPicPr>
        <p:blipFill>
          <a:blip r:embed="rId3"/>
          <a:stretch>
            <a:fillRect/>
          </a:stretch>
        </p:blipFill>
        <p:spPr>
          <a:xfrm>
            <a:off x="703302" y="2935605"/>
            <a:ext cx="2517577" cy="2517577"/>
          </a:xfrm>
          <a:prstGeom prst="rect">
            <a:avLst/>
          </a:prstGeom>
        </p:spPr>
      </p:pic>
      <p:pic>
        <p:nvPicPr>
          <p:cNvPr id="4" name="Image 1" descr="preencoded.png"/>
          <p:cNvPicPr>
            <a:picLocks noChangeAspect="1"/>
          </p:cNvPicPr>
          <p:nvPr/>
        </p:nvPicPr>
        <p:blipFill>
          <a:blip r:embed="rId4"/>
          <a:stretch>
            <a:fillRect/>
          </a:stretch>
        </p:blipFill>
        <p:spPr>
          <a:xfrm>
            <a:off x="3379827" y="2935605"/>
            <a:ext cx="2517577" cy="2517577"/>
          </a:xfrm>
          <a:prstGeom prst="rect">
            <a:avLst/>
          </a:prstGeom>
        </p:spPr>
      </p:pic>
      <p:pic>
        <p:nvPicPr>
          <p:cNvPr id="5" name="Image 2" descr="preencoded.png"/>
          <p:cNvPicPr>
            <a:picLocks noChangeAspect="1"/>
          </p:cNvPicPr>
          <p:nvPr/>
        </p:nvPicPr>
        <p:blipFill>
          <a:blip r:embed="rId5"/>
          <a:stretch>
            <a:fillRect/>
          </a:stretch>
        </p:blipFill>
        <p:spPr>
          <a:xfrm>
            <a:off x="6056352" y="2935605"/>
            <a:ext cx="2517577" cy="2517577"/>
          </a:xfrm>
          <a:prstGeom prst="rect">
            <a:avLst/>
          </a:prstGeom>
        </p:spPr>
      </p:pic>
      <p:pic>
        <p:nvPicPr>
          <p:cNvPr id="6" name="Image 3" descr="preencoded.png"/>
          <p:cNvPicPr>
            <a:picLocks noChangeAspect="1"/>
          </p:cNvPicPr>
          <p:nvPr/>
        </p:nvPicPr>
        <p:blipFill>
          <a:blip r:embed="rId6"/>
          <a:stretch>
            <a:fillRect/>
          </a:stretch>
        </p:blipFill>
        <p:spPr>
          <a:xfrm>
            <a:off x="8732877" y="2935605"/>
            <a:ext cx="2517577" cy="2517577"/>
          </a:xfrm>
          <a:prstGeom prst="rect">
            <a:avLst/>
          </a:prstGeom>
        </p:spPr>
      </p:pic>
      <p:pic>
        <p:nvPicPr>
          <p:cNvPr id="7" name="Image 4" descr="preencoded.png"/>
          <p:cNvPicPr>
            <a:picLocks noChangeAspect="1"/>
          </p:cNvPicPr>
          <p:nvPr/>
        </p:nvPicPr>
        <p:blipFill>
          <a:blip r:embed="rId7"/>
          <a:stretch>
            <a:fillRect/>
          </a:stretch>
        </p:blipFill>
        <p:spPr>
          <a:xfrm>
            <a:off x="11409402" y="2935605"/>
            <a:ext cx="2517577" cy="2517577"/>
          </a:xfrm>
          <a:prstGeom prst="rect">
            <a:avLst/>
          </a:prstGeom>
        </p:spPr>
      </p:pic>
      <p:sp>
        <p:nvSpPr>
          <p:cNvPr id="8" name="Text 1"/>
          <p:cNvSpPr/>
          <p:nvPr/>
        </p:nvSpPr>
        <p:spPr>
          <a:xfrm>
            <a:off x="695682" y="5805607"/>
            <a:ext cx="13239036" cy="635794"/>
          </a:xfrm>
          <a:prstGeom prst="rect">
            <a:avLst/>
          </a:prstGeom>
          <a:noFill/>
          <a:ln/>
        </p:spPr>
        <p:txBody>
          <a:bodyPr wrap="square" lIns="0" tIns="0" rIns="0" bIns="0" rtlCol="0" anchor="t"/>
          <a:lstStyle/>
          <a:p>
            <a:pPr marL="0" indent="0">
              <a:lnSpc>
                <a:spcPts val="2500"/>
              </a:lnSpc>
              <a:buNone/>
            </a:pPr>
            <a:r>
              <a:rPr lang="en-US" sz="1550" dirty="0">
                <a:solidFill>
                  <a:srgbClr val="403C4E"/>
                </a:solidFill>
                <a:latin typeface="Open Sans" pitchFamily="34" charset="0"/>
                <a:ea typeface="Open Sans" pitchFamily="34" charset="-122"/>
                <a:cs typeface="Open Sans" pitchFamily="34" charset="-120"/>
              </a:rPr>
              <a:t>The IIBA Guide to Business Data Analytics is your primary resource. Supplement with the exam blueprint, study groups, practice exams, and recommended books.</a:t>
            </a:r>
            <a:endParaRPr lang="en-US" sz="15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93739"/>
          </a:xfrm>
          <a:prstGeom prst="rect">
            <a:avLst/>
          </a:prstGeom>
        </p:spPr>
      </p:pic>
      <p:sp>
        <p:nvSpPr>
          <p:cNvPr id="3" name="Text 0"/>
          <p:cNvSpPr/>
          <p:nvPr/>
        </p:nvSpPr>
        <p:spPr>
          <a:xfrm>
            <a:off x="642223" y="2798802"/>
            <a:ext cx="5794296" cy="573405"/>
          </a:xfrm>
          <a:prstGeom prst="rect">
            <a:avLst/>
          </a:prstGeom>
          <a:noFill/>
          <a:ln/>
        </p:spPr>
        <p:txBody>
          <a:bodyPr wrap="none" lIns="0" tIns="0" rIns="0" bIns="0" rtlCol="0" anchor="t"/>
          <a:lstStyle/>
          <a:p>
            <a:pPr marL="0" indent="0">
              <a:lnSpc>
                <a:spcPts val="4500"/>
              </a:lnSpc>
              <a:buNone/>
            </a:pPr>
            <a:r>
              <a:rPr lang="en-US" sz="3600" b="1" dirty="0">
                <a:solidFill>
                  <a:srgbClr val="403C4E"/>
                </a:solidFill>
                <a:latin typeface="Merriweather Bold" pitchFamily="34" charset="0"/>
                <a:ea typeface="Merriweather Bold" pitchFamily="34" charset="-122"/>
                <a:cs typeface="Merriweather Bold" pitchFamily="34" charset="-120"/>
              </a:rPr>
              <a:t>Effective Study Strategies</a:t>
            </a:r>
            <a:endParaRPr lang="en-US" sz="3600" dirty="0"/>
          </a:p>
        </p:txBody>
      </p:sp>
      <p:sp>
        <p:nvSpPr>
          <p:cNvPr id="4" name="Text 1"/>
          <p:cNvSpPr/>
          <p:nvPr/>
        </p:nvSpPr>
        <p:spPr>
          <a:xfrm>
            <a:off x="642223" y="3739039"/>
            <a:ext cx="6535341" cy="605552"/>
          </a:xfrm>
          <a:prstGeom prst="rect">
            <a:avLst/>
          </a:prstGeom>
          <a:noFill/>
          <a:ln/>
        </p:spPr>
        <p:txBody>
          <a:bodyPr wrap="none" lIns="0" tIns="0" rIns="0" bIns="0" rtlCol="0" anchor="t"/>
          <a:lstStyle/>
          <a:p>
            <a:pPr marL="0" indent="0" algn="ctr">
              <a:lnSpc>
                <a:spcPts val="4750"/>
              </a:lnSpc>
              <a:buNone/>
            </a:pPr>
            <a:r>
              <a:rPr lang="en-US" sz="4750" b="1" dirty="0">
                <a:solidFill>
                  <a:srgbClr val="403C4E"/>
                </a:solidFill>
                <a:latin typeface="Merriweather Bold" pitchFamily="34" charset="0"/>
                <a:ea typeface="Merriweather Bold" pitchFamily="34" charset="-122"/>
                <a:cs typeface="Merriweather Bold" pitchFamily="34" charset="-120"/>
              </a:rPr>
              <a:t>1</a:t>
            </a:r>
            <a:endParaRPr lang="en-US" sz="4750" dirty="0"/>
          </a:p>
        </p:txBody>
      </p:sp>
      <p:sp>
        <p:nvSpPr>
          <p:cNvPr id="5" name="Text 2"/>
          <p:cNvSpPr/>
          <p:nvPr/>
        </p:nvSpPr>
        <p:spPr>
          <a:xfrm>
            <a:off x="2762964" y="4573786"/>
            <a:ext cx="2293739" cy="286703"/>
          </a:xfrm>
          <a:prstGeom prst="rect">
            <a:avLst/>
          </a:prstGeom>
          <a:noFill/>
          <a:ln/>
        </p:spPr>
        <p:txBody>
          <a:bodyPr wrap="none" lIns="0" tIns="0" rIns="0" bIns="0" rtlCol="0" anchor="t"/>
          <a:lstStyle/>
          <a:p>
            <a:pPr marL="0" indent="0" algn="ctr">
              <a:lnSpc>
                <a:spcPts val="2250"/>
              </a:lnSpc>
              <a:buNone/>
            </a:pPr>
            <a:r>
              <a:rPr lang="en-US" sz="1800" b="1" dirty="0">
                <a:solidFill>
                  <a:srgbClr val="403C4E"/>
                </a:solidFill>
                <a:latin typeface="Merriweather Bold" pitchFamily="34" charset="0"/>
                <a:ea typeface="Merriweather Bold" pitchFamily="34" charset="-122"/>
                <a:cs typeface="Merriweather Bold" pitchFamily="34" charset="-120"/>
              </a:rPr>
              <a:t>Training Course</a:t>
            </a:r>
            <a:endParaRPr lang="en-US" sz="1800" dirty="0"/>
          </a:p>
        </p:txBody>
      </p:sp>
      <p:sp>
        <p:nvSpPr>
          <p:cNvPr id="6" name="Text 3"/>
          <p:cNvSpPr/>
          <p:nvPr/>
        </p:nvSpPr>
        <p:spPr>
          <a:xfrm>
            <a:off x="642223" y="4970502"/>
            <a:ext cx="6535341" cy="586978"/>
          </a:xfrm>
          <a:prstGeom prst="rect">
            <a:avLst/>
          </a:prstGeom>
          <a:noFill/>
          <a:ln/>
        </p:spPr>
        <p:txBody>
          <a:bodyPr wrap="square" lIns="0" tIns="0" rIns="0" bIns="0" rtlCol="0" anchor="t"/>
          <a:lstStyle/>
          <a:p>
            <a:pPr marL="0" indent="0" algn="ctr">
              <a:lnSpc>
                <a:spcPts val="2300"/>
              </a:lnSpc>
              <a:buNone/>
            </a:pPr>
            <a:r>
              <a:rPr lang="en-US" sz="1400" dirty="0">
                <a:solidFill>
                  <a:srgbClr val="403C4E"/>
                </a:solidFill>
                <a:latin typeface="Open Sans" pitchFamily="34" charset="0"/>
                <a:ea typeface="Open Sans" pitchFamily="34" charset="-122"/>
                <a:cs typeface="Open Sans" pitchFamily="34" charset="-120"/>
              </a:rPr>
              <a:t>Take structured CBDA prep courses from Simplilearn, Adaptive US, or Udemy.</a:t>
            </a:r>
            <a:endParaRPr lang="en-US" sz="1400" dirty="0"/>
          </a:p>
        </p:txBody>
      </p:sp>
      <p:sp>
        <p:nvSpPr>
          <p:cNvPr id="7" name="Text 4"/>
          <p:cNvSpPr/>
          <p:nvPr/>
        </p:nvSpPr>
        <p:spPr>
          <a:xfrm>
            <a:off x="7452717" y="3739039"/>
            <a:ext cx="6535460" cy="605552"/>
          </a:xfrm>
          <a:prstGeom prst="rect">
            <a:avLst/>
          </a:prstGeom>
          <a:noFill/>
          <a:ln/>
        </p:spPr>
        <p:txBody>
          <a:bodyPr wrap="none" lIns="0" tIns="0" rIns="0" bIns="0" rtlCol="0" anchor="t"/>
          <a:lstStyle/>
          <a:p>
            <a:pPr marL="0" indent="0" algn="ctr">
              <a:lnSpc>
                <a:spcPts val="4750"/>
              </a:lnSpc>
              <a:buNone/>
            </a:pPr>
            <a:r>
              <a:rPr lang="en-US" sz="4750" b="1" dirty="0">
                <a:solidFill>
                  <a:srgbClr val="403C4E"/>
                </a:solidFill>
                <a:latin typeface="Merriweather Bold" pitchFamily="34" charset="0"/>
                <a:ea typeface="Merriweather Bold" pitchFamily="34" charset="-122"/>
                <a:cs typeface="Merriweather Bold" pitchFamily="34" charset="-120"/>
              </a:rPr>
              <a:t>2</a:t>
            </a:r>
            <a:endParaRPr lang="en-US" sz="4750" dirty="0"/>
          </a:p>
        </p:txBody>
      </p:sp>
      <p:sp>
        <p:nvSpPr>
          <p:cNvPr id="8" name="Text 5"/>
          <p:cNvSpPr/>
          <p:nvPr/>
        </p:nvSpPr>
        <p:spPr>
          <a:xfrm>
            <a:off x="9573578" y="4573786"/>
            <a:ext cx="2293739" cy="286703"/>
          </a:xfrm>
          <a:prstGeom prst="rect">
            <a:avLst/>
          </a:prstGeom>
          <a:noFill/>
          <a:ln/>
        </p:spPr>
        <p:txBody>
          <a:bodyPr wrap="none" lIns="0" tIns="0" rIns="0" bIns="0" rtlCol="0" anchor="t"/>
          <a:lstStyle/>
          <a:p>
            <a:pPr marL="0" indent="0" algn="ctr">
              <a:lnSpc>
                <a:spcPts val="2250"/>
              </a:lnSpc>
              <a:buNone/>
            </a:pPr>
            <a:r>
              <a:rPr lang="en-US" sz="1800" b="1" dirty="0">
                <a:solidFill>
                  <a:srgbClr val="403C4E"/>
                </a:solidFill>
                <a:latin typeface="Merriweather Bold" pitchFamily="34" charset="0"/>
                <a:ea typeface="Merriweather Bold" pitchFamily="34" charset="-122"/>
                <a:cs typeface="Merriweather Bold" pitchFamily="34" charset="-120"/>
              </a:rPr>
              <a:t>Practice Questions</a:t>
            </a:r>
            <a:endParaRPr lang="en-US" sz="1800" dirty="0"/>
          </a:p>
        </p:txBody>
      </p:sp>
      <p:sp>
        <p:nvSpPr>
          <p:cNvPr id="9" name="Text 6"/>
          <p:cNvSpPr/>
          <p:nvPr/>
        </p:nvSpPr>
        <p:spPr>
          <a:xfrm>
            <a:off x="7452717" y="4970502"/>
            <a:ext cx="6535460" cy="293489"/>
          </a:xfrm>
          <a:prstGeom prst="rect">
            <a:avLst/>
          </a:prstGeom>
          <a:noFill/>
          <a:ln/>
        </p:spPr>
        <p:txBody>
          <a:bodyPr wrap="none" lIns="0" tIns="0" rIns="0" bIns="0" rtlCol="0" anchor="t"/>
          <a:lstStyle/>
          <a:p>
            <a:pPr marL="0" indent="0" algn="ctr">
              <a:lnSpc>
                <a:spcPts val="2300"/>
              </a:lnSpc>
              <a:buNone/>
            </a:pPr>
            <a:r>
              <a:rPr lang="en-US" sz="1400" dirty="0">
                <a:solidFill>
                  <a:srgbClr val="403C4E"/>
                </a:solidFill>
                <a:latin typeface="Open Sans" pitchFamily="34" charset="0"/>
                <a:ea typeface="Open Sans" pitchFamily="34" charset="-122"/>
                <a:cs typeface="Open Sans" pitchFamily="34" charset="-120"/>
              </a:rPr>
              <a:t>Use sample exams from IIBA, Udemy, and BA-Cube to test your knowledge.</a:t>
            </a:r>
            <a:endParaRPr lang="en-US" sz="1400" dirty="0"/>
          </a:p>
        </p:txBody>
      </p:sp>
      <p:sp>
        <p:nvSpPr>
          <p:cNvPr id="10" name="Text 7"/>
          <p:cNvSpPr/>
          <p:nvPr/>
        </p:nvSpPr>
        <p:spPr>
          <a:xfrm>
            <a:off x="642223" y="6199584"/>
            <a:ext cx="6535341" cy="605552"/>
          </a:xfrm>
          <a:prstGeom prst="rect">
            <a:avLst/>
          </a:prstGeom>
          <a:noFill/>
          <a:ln/>
        </p:spPr>
        <p:txBody>
          <a:bodyPr wrap="none" lIns="0" tIns="0" rIns="0" bIns="0" rtlCol="0" anchor="t"/>
          <a:lstStyle/>
          <a:p>
            <a:pPr marL="0" indent="0" algn="ctr">
              <a:lnSpc>
                <a:spcPts val="4750"/>
              </a:lnSpc>
              <a:buNone/>
            </a:pPr>
            <a:r>
              <a:rPr lang="en-US" sz="4750" b="1" dirty="0">
                <a:solidFill>
                  <a:srgbClr val="403C4E"/>
                </a:solidFill>
                <a:latin typeface="Merriweather Bold" pitchFamily="34" charset="0"/>
                <a:ea typeface="Merriweather Bold" pitchFamily="34" charset="-122"/>
                <a:cs typeface="Merriweather Bold" pitchFamily="34" charset="-120"/>
              </a:rPr>
              <a:t>3</a:t>
            </a:r>
            <a:endParaRPr lang="en-US" sz="4750" dirty="0"/>
          </a:p>
        </p:txBody>
      </p:sp>
      <p:sp>
        <p:nvSpPr>
          <p:cNvPr id="11" name="Text 8"/>
          <p:cNvSpPr/>
          <p:nvPr/>
        </p:nvSpPr>
        <p:spPr>
          <a:xfrm>
            <a:off x="2762964" y="7034332"/>
            <a:ext cx="2293739" cy="286703"/>
          </a:xfrm>
          <a:prstGeom prst="rect">
            <a:avLst/>
          </a:prstGeom>
          <a:noFill/>
          <a:ln/>
        </p:spPr>
        <p:txBody>
          <a:bodyPr wrap="none" lIns="0" tIns="0" rIns="0" bIns="0" rtlCol="0" anchor="t"/>
          <a:lstStyle/>
          <a:p>
            <a:pPr marL="0" indent="0" algn="ctr">
              <a:lnSpc>
                <a:spcPts val="2250"/>
              </a:lnSpc>
              <a:buNone/>
            </a:pPr>
            <a:r>
              <a:rPr lang="en-US" sz="1800" b="1" dirty="0">
                <a:solidFill>
                  <a:srgbClr val="403C4E"/>
                </a:solidFill>
                <a:latin typeface="Merriweather Bold" pitchFamily="34" charset="0"/>
                <a:ea typeface="Merriweather Bold" pitchFamily="34" charset="-122"/>
                <a:cs typeface="Merriweather Bold" pitchFamily="34" charset="-120"/>
              </a:rPr>
              <a:t>Study Groups</a:t>
            </a:r>
            <a:endParaRPr lang="en-US" sz="1800" dirty="0"/>
          </a:p>
        </p:txBody>
      </p:sp>
      <p:sp>
        <p:nvSpPr>
          <p:cNvPr id="12" name="Text 9"/>
          <p:cNvSpPr/>
          <p:nvPr/>
        </p:nvSpPr>
        <p:spPr>
          <a:xfrm>
            <a:off x="642223" y="7431048"/>
            <a:ext cx="6535341" cy="293489"/>
          </a:xfrm>
          <a:prstGeom prst="rect">
            <a:avLst/>
          </a:prstGeom>
          <a:noFill/>
          <a:ln/>
        </p:spPr>
        <p:txBody>
          <a:bodyPr wrap="none" lIns="0" tIns="0" rIns="0" bIns="0" rtlCol="0" anchor="t"/>
          <a:lstStyle/>
          <a:p>
            <a:pPr marL="0" indent="0" algn="ctr">
              <a:lnSpc>
                <a:spcPts val="2300"/>
              </a:lnSpc>
              <a:buNone/>
            </a:pPr>
            <a:r>
              <a:rPr lang="en-US" sz="1400" dirty="0">
                <a:solidFill>
                  <a:srgbClr val="403C4E"/>
                </a:solidFill>
                <a:latin typeface="Open Sans" pitchFamily="34" charset="0"/>
                <a:ea typeface="Open Sans" pitchFamily="34" charset="-122"/>
                <a:cs typeface="Open Sans" pitchFamily="34" charset="-120"/>
              </a:rPr>
              <a:t>Join LinkedIn, Reddit, or IIBA groups to learn from peers.</a:t>
            </a:r>
            <a:endParaRPr lang="en-US" sz="1400" dirty="0"/>
          </a:p>
        </p:txBody>
      </p:sp>
      <p:sp>
        <p:nvSpPr>
          <p:cNvPr id="13" name="Text 10"/>
          <p:cNvSpPr/>
          <p:nvPr/>
        </p:nvSpPr>
        <p:spPr>
          <a:xfrm>
            <a:off x="7452717" y="6199584"/>
            <a:ext cx="6535460" cy="605552"/>
          </a:xfrm>
          <a:prstGeom prst="rect">
            <a:avLst/>
          </a:prstGeom>
          <a:noFill/>
          <a:ln/>
        </p:spPr>
        <p:txBody>
          <a:bodyPr wrap="none" lIns="0" tIns="0" rIns="0" bIns="0" rtlCol="0" anchor="t"/>
          <a:lstStyle/>
          <a:p>
            <a:pPr marL="0" indent="0" algn="ctr">
              <a:lnSpc>
                <a:spcPts val="4750"/>
              </a:lnSpc>
              <a:buNone/>
            </a:pPr>
            <a:r>
              <a:rPr lang="en-US" sz="4750" b="1" dirty="0">
                <a:solidFill>
                  <a:srgbClr val="403C4E"/>
                </a:solidFill>
                <a:latin typeface="Merriweather Bold" pitchFamily="34" charset="0"/>
                <a:ea typeface="Merriweather Bold" pitchFamily="34" charset="-122"/>
                <a:cs typeface="Merriweather Bold" pitchFamily="34" charset="-120"/>
              </a:rPr>
              <a:t>4</a:t>
            </a:r>
            <a:endParaRPr lang="en-US" sz="4750" dirty="0"/>
          </a:p>
        </p:txBody>
      </p:sp>
      <p:sp>
        <p:nvSpPr>
          <p:cNvPr id="14" name="Text 11"/>
          <p:cNvSpPr/>
          <p:nvPr/>
        </p:nvSpPr>
        <p:spPr>
          <a:xfrm>
            <a:off x="9531191" y="7034332"/>
            <a:ext cx="2378393" cy="286703"/>
          </a:xfrm>
          <a:prstGeom prst="rect">
            <a:avLst/>
          </a:prstGeom>
          <a:noFill/>
          <a:ln/>
        </p:spPr>
        <p:txBody>
          <a:bodyPr wrap="none" lIns="0" tIns="0" rIns="0" bIns="0" rtlCol="0" anchor="t"/>
          <a:lstStyle/>
          <a:p>
            <a:pPr marL="0" indent="0" algn="ctr">
              <a:lnSpc>
                <a:spcPts val="2250"/>
              </a:lnSpc>
              <a:buNone/>
            </a:pPr>
            <a:r>
              <a:rPr lang="en-US" sz="1800" b="1" dirty="0">
                <a:solidFill>
                  <a:srgbClr val="403C4E"/>
                </a:solidFill>
                <a:latin typeface="Merriweather Bold" pitchFamily="34" charset="0"/>
                <a:ea typeface="Merriweather Bold" pitchFamily="34" charset="-122"/>
                <a:cs typeface="Merriweather Bold" pitchFamily="34" charset="-120"/>
              </a:rPr>
              <a:t>Real-Life Application</a:t>
            </a:r>
            <a:endParaRPr lang="en-US" sz="1800" dirty="0"/>
          </a:p>
        </p:txBody>
      </p:sp>
      <p:sp>
        <p:nvSpPr>
          <p:cNvPr id="15" name="Text 12"/>
          <p:cNvSpPr/>
          <p:nvPr/>
        </p:nvSpPr>
        <p:spPr>
          <a:xfrm>
            <a:off x="7452717" y="7431048"/>
            <a:ext cx="6535460" cy="293489"/>
          </a:xfrm>
          <a:prstGeom prst="rect">
            <a:avLst/>
          </a:prstGeom>
          <a:noFill/>
          <a:ln/>
        </p:spPr>
        <p:txBody>
          <a:bodyPr wrap="none" lIns="0" tIns="0" rIns="0" bIns="0" rtlCol="0" anchor="t"/>
          <a:lstStyle/>
          <a:p>
            <a:pPr marL="0" indent="0" algn="ctr">
              <a:lnSpc>
                <a:spcPts val="2300"/>
              </a:lnSpc>
              <a:buNone/>
            </a:pPr>
            <a:r>
              <a:rPr lang="en-US" sz="1400" dirty="0">
                <a:solidFill>
                  <a:srgbClr val="403C4E"/>
                </a:solidFill>
                <a:latin typeface="Open Sans" pitchFamily="34" charset="0"/>
                <a:ea typeface="Open Sans" pitchFamily="34" charset="-122"/>
                <a:cs typeface="Open Sans" pitchFamily="34" charset="-120"/>
              </a:rPr>
              <a:t>Practice with Excel, Power BI, or Tableau on actual datasets.</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496491" y="705803"/>
            <a:ext cx="4120515" cy="443270"/>
          </a:xfrm>
          <a:prstGeom prst="rect">
            <a:avLst/>
          </a:prstGeom>
          <a:noFill/>
          <a:ln/>
        </p:spPr>
        <p:txBody>
          <a:bodyPr wrap="none" lIns="0" tIns="0" rIns="0" bIns="0" rtlCol="0" anchor="t"/>
          <a:lstStyle/>
          <a:p>
            <a:pPr marL="0" indent="0">
              <a:lnSpc>
                <a:spcPts val="3450"/>
              </a:lnSpc>
              <a:buNone/>
            </a:pPr>
            <a:r>
              <a:rPr lang="en-US" sz="2750" b="1" dirty="0">
                <a:solidFill>
                  <a:srgbClr val="403C4E"/>
                </a:solidFill>
                <a:latin typeface="Merriweather Bold" pitchFamily="34" charset="0"/>
                <a:ea typeface="Merriweather Bold" pitchFamily="34" charset="-122"/>
                <a:cs typeface="Merriweather Bold" pitchFamily="34" charset="-120"/>
              </a:rPr>
              <a:t>Focus Areas for Success</a:t>
            </a:r>
            <a:endParaRPr lang="en-US" sz="2750" dirty="0"/>
          </a:p>
        </p:txBody>
      </p:sp>
      <p:pic>
        <p:nvPicPr>
          <p:cNvPr id="3" name="Image 0" descr="preencoded.png"/>
          <p:cNvPicPr>
            <a:picLocks noChangeAspect="1"/>
          </p:cNvPicPr>
          <p:nvPr/>
        </p:nvPicPr>
        <p:blipFill>
          <a:blip r:embed="rId3"/>
          <a:stretch>
            <a:fillRect/>
          </a:stretch>
        </p:blipFill>
        <p:spPr>
          <a:xfrm>
            <a:off x="496491" y="1432679"/>
            <a:ext cx="2754154" cy="1702118"/>
          </a:xfrm>
          <a:prstGeom prst="rect">
            <a:avLst/>
          </a:prstGeom>
        </p:spPr>
      </p:pic>
      <p:sp>
        <p:nvSpPr>
          <p:cNvPr id="4" name="Text 1"/>
          <p:cNvSpPr/>
          <p:nvPr/>
        </p:nvSpPr>
        <p:spPr>
          <a:xfrm>
            <a:off x="496491" y="3312081"/>
            <a:ext cx="2958584" cy="221575"/>
          </a:xfrm>
          <a:prstGeom prst="rect">
            <a:avLst/>
          </a:prstGeom>
          <a:noFill/>
          <a:ln/>
        </p:spPr>
        <p:txBody>
          <a:bodyPr wrap="none" lIns="0" tIns="0" rIns="0" bIns="0" rtlCol="0" anchor="t"/>
          <a:lstStyle/>
          <a:p>
            <a:pPr marL="0" indent="0" algn="l">
              <a:lnSpc>
                <a:spcPts val="1700"/>
              </a:lnSpc>
              <a:buNone/>
            </a:pPr>
            <a:r>
              <a:rPr lang="en-US" sz="1350" b="1" dirty="0">
                <a:solidFill>
                  <a:srgbClr val="403C4E"/>
                </a:solidFill>
                <a:latin typeface="Merriweather Bold" pitchFamily="34" charset="0"/>
                <a:ea typeface="Merriweather Bold" pitchFamily="34" charset="-122"/>
                <a:cs typeface="Merriweather Bold" pitchFamily="34" charset="-120"/>
              </a:rPr>
              <a:t>Identify Research Questions: 20%</a:t>
            </a:r>
            <a:endParaRPr lang="en-US" sz="1350" dirty="0"/>
          </a:p>
        </p:txBody>
      </p:sp>
      <p:sp>
        <p:nvSpPr>
          <p:cNvPr id="5" name="Text 2"/>
          <p:cNvSpPr/>
          <p:nvPr/>
        </p:nvSpPr>
        <p:spPr>
          <a:xfrm>
            <a:off x="496491" y="3618667"/>
            <a:ext cx="4403884" cy="453628"/>
          </a:xfrm>
          <a:prstGeom prst="rect">
            <a:avLst/>
          </a:prstGeom>
          <a:noFill/>
          <a:ln/>
        </p:spPr>
        <p:txBody>
          <a:bodyPr wrap="square" lIns="0" tIns="0" rIns="0" bIns="0" rtlCol="0" anchor="t"/>
          <a:lstStyle/>
          <a:p>
            <a:pPr marL="0" indent="0" algn="l">
              <a:lnSpc>
                <a:spcPts val="1750"/>
              </a:lnSpc>
              <a:buNone/>
            </a:pPr>
            <a:r>
              <a:rPr lang="en-US" sz="1100" dirty="0">
                <a:solidFill>
                  <a:srgbClr val="403C4E"/>
                </a:solidFill>
                <a:latin typeface="Open Sans" pitchFamily="34" charset="0"/>
                <a:ea typeface="Open Sans" pitchFamily="34" charset="-122"/>
                <a:cs typeface="Open Sans" pitchFamily="34" charset="-120"/>
              </a:rPr>
              <a:t>Prioritize this domain as it represents one-fifth of the exam content and focuses on formulating effective analytical questions.</a:t>
            </a:r>
            <a:endParaRPr lang="en-US" sz="1100" dirty="0"/>
          </a:p>
        </p:txBody>
      </p:sp>
      <p:pic>
        <p:nvPicPr>
          <p:cNvPr id="6" name="Image 1" descr="preencoded.png"/>
          <p:cNvPicPr>
            <a:picLocks noChangeAspect="1"/>
          </p:cNvPicPr>
          <p:nvPr/>
        </p:nvPicPr>
        <p:blipFill>
          <a:blip r:embed="rId4"/>
          <a:stretch>
            <a:fillRect/>
          </a:stretch>
        </p:blipFill>
        <p:spPr>
          <a:xfrm>
            <a:off x="5113139" y="1432679"/>
            <a:ext cx="2754154" cy="1702118"/>
          </a:xfrm>
          <a:prstGeom prst="rect">
            <a:avLst/>
          </a:prstGeom>
        </p:spPr>
      </p:pic>
      <p:sp>
        <p:nvSpPr>
          <p:cNvPr id="7" name="Text 3"/>
          <p:cNvSpPr/>
          <p:nvPr/>
        </p:nvSpPr>
        <p:spPr>
          <a:xfrm>
            <a:off x="5113139" y="3312081"/>
            <a:ext cx="2984421" cy="221575"/>
          </a:xfrm>
          <a:prstGeom prst="rect">
            <a:avLst/>
          </a:prstGeom>
          <a:noFill/>
          <a:ln/>
        </p:spPr>
        <p:txBody>
          <a:bodyPr wrap="none" lIns="0" tIns="0" rIns="0" bIns="0" rtlCol="0" anchor="t"/>
          <a:lstStyle/>
          <a:p>
            <a:pPr marL="0" indent="0" algn="l">
              <a:lnSpc>
                <a:spcPts val="1700"/>
              </a:lnSpc>
              <a:buNone/>
            </a:pPr>
            <a:r>
              <a:rPr lang="en-US" sz="1350" b="1" dirty="0">
                <a:solidFill>
                  <a:srgbClr val="403C4E"/>
                </a:solidFill>
                <a:latin typeface="Merriweather Bold" pitchFamily="34" charset="0"/>
                <a:ea typeface="Merriweather Bold" pitchFamily="34" charset="-122"/>
                <a:cs typeface="Merriweather Bold" pitchFamily="34" charset="-120"/>
              </a:rPr>
              <a:t>Interpret and Report Results: 20%</a:t>
            </a:r>
            <a:endParaRPr lang="en-US" sz="1350" dirty="0"/>
          </a:p>
        </p:txBody>
      </p:sp>
      <p:sp>
        <p:nvSpPr>
          <p:cNvPr id="8" name="Text 4"/>
          <p:cNvSpPr/>
          <p:nvPr/>
        </p:nvSpPr>
        <p:spPr>
          <a:xfrm>
            <a:off x="5113139" y="3618667"/>
            <a:ext cx="4404003" cy="453628"/>
          </a:xfrm>
          <a:prstGeom prst="rect">
            <a:avLst/>
          </a:prstGeom>
          <a:noFill/>
          <a:ln/>
        </p:spPr>
        <p:txBody>
          <a:bodyPr wrap="square" lIns="0" tIns="0" rIns="0" bIns="0" rtlCol="0" anchor="t"/>
          <a:lstStyle/>
          <a:p>
            <a:pPr marL="0" indent="0" algn="l">
              <a:lnSpc>
                <a:spcPts val="1750"/>
              </a:lnSpc>
              <a:buNone/>
            </a:pPr>
            <a:r>
              <a:rPr lang="en-US" sz="1100" dirty="0">
                <a:solidFill>
                  <a:srgbClr val="403C4E"/>
                </a:solidFill>
                <a:latin typeface="Open Sans" pitchFamily="34" charset="0"/>
                <a:ea typeface="Open Sans" pitchFamily="34" charset="-122"/>
                <a:cs typeface="Open Sans" pitchFamily="34" charset="-120"/>
              </a:rPr>
              <a:t>Dedicate equal attention to mastering data visualization and storytelling techniques for this heavily weighted domain.</a:t>
            </a:r>
            <a:endParaRPr lang="en-US" sz="1100" dirty="0"/>
          </a:p>
        </p:txBody>
      </p:sp>
      <p:pic>
        <p:nvPicPr>
          <p:cNvPr id="9" name="Image 2" descr="preencoded.png"/>
          <p:cNvPicPr>
            <a:picLocks noChangeAspect="1"/>
          </p:cNvPicPr>
          <p:nvPr/>
        </p:nvPicPr>
        <p:blipFill>
          <a:blip r:embed="rId5"/>
          <a:stretch>
            <a:fillRect/>
          </a:stretch>
        </p:blipFill>
        <p:spPr>
          <a:xfrm>
            <a:off x="9729907" y="1432679"/>
            <a:ext cx="2754154" cy="1702118"/>
          </a:xfrm>
          <a:prstGeom prst="rect">
            <a:avLst/>
          </a:prstGeom>
        </p:spPr>
      </p:pic>
      <p:sp>
        <p:nvSpPr>
          <p:cNvPr id="10" name="Text 5"/>
          <p:cNvSpPr/>
          <p:nvPr/>
        </p:nvSpPr>
        <p:spPr>
          <a:xfrm>
            <a:off x="9729907" y="3312081"/>
            <a:ext cx="3017758" cy="221575"/>
          </a:xfrm>
          <a:prstGeom prst="rect">
            <a:avLst/>
          </a:prstGeom>
          <a:noFill/>
          <a:ln/>
        </p:spPr>
        <p:txBody>
          <a:bodyPr wrap="none" lIns="0" tIns="0" rIns="0" bIns="0" rtlCol="0" anchor="t"/>
          <a:lstStyle/>
          <a:p>
            <a:pPr marL="0" indent="0" algn="l">
              <a:lnSpc>
                <a:spcPts val="1700"/>
              </a:lnSpc>
              <a:buNone/>
            </a:pPr>
            <a:r>
              <a:rPr lang="en-US" sz="1350" b="1" dirty="0">
                <a:solidFill>
                  <a:srgbClr val="403C4E"/>
                </a:solidFill>
                <a:latin typeface="Merriweather Bold" pitchFamily="34" charset="0"/>
                <a:ea typeface="Merriweather Bold" pitchFamily="34" charset="-122"/>
                <a:cs typeface="Merriweather Bold" pitchFamily="34" charset="-120"/>
              </a:rPr>
              <a:t>Influence Business Decisions: 19%</a:t>
            </a:r>
            <a:endParaRPr lang="en-US" sz="1350" dirty="0"/>
          </a:p>
        </p:txBody>
      </p:sp>
      <p:sp>
        <p:nvSpPr>
          <p:cNvPr id="11" name="Text 6"/>
          <p:cNvSpPr/>
          <p:nvPr/>
        </p:nvSpPr>
        <p:spPr>
          <a:xfrm>
            <a:off x="9729907" y="3618667"/>
            <a:ext cx="4404003" cy="453628"/>
          </a:xfrm>
          <a:prstGeom prst="rect">
            <a:avLst/>
          </a:prstGeom>
          <a:noFill/>
          <a:ln/>
        </p:spPr>
        <p:txBody>
          <a:bodyPr wrap="square" lIns="0" tIns="0" rIns="0" bIns="0" rtlCol="0" anchor="t"/>
          <a:lstStyle/>
          <a:p>
            <a:pPr marL="0" indent="0" algn="l">
              <a:lnSpc>
                <a:spcPts val="1750"/>
              </a:lnSpc>
              <a:buNone/>
            </a:pPr>
            <a:r>
              <a:rPr lang="en-US" sz="1100" dirty="0">
                <a:solidFill>
                  <a:srgbClr val="403C4E"/>
                </a:solidFill>
                <a:latin typeface="Open Sans" pitchFamily="34" charset="0"/>
                <a:ea typeface="Open Sans" pitchFamily="34" charset="-122"/>
                <a:cs typeface="Open Sans" pitchFamily="34" charset="-120"/>
              </a:rPr>
              <a:t>Focus on understanding how analytics drive strategic actions and business cases in this significant exam aea.</a:t>
            </a:r>
            <a:endParaRPr lang="en-US" sz="1100" dirty="0"/>
          </a:p>
        </p:txBody>
      </p:sp>
      <p:pic>
        <p:nvPicPr>
          <p:cNvPr id="12" name="Image 3" descr="preencoded.png"/>
          <p:cNvPicPr>
            <a:picLocks noChangeAspect="1"/>
          </p:cNvPicPr>
          <p:nvPr/>
        </p:nvPicPr>
        <p:blipFill>
          <a:blip r:embed="rId6"/>
          <a:stretch>
            <a:fillRect/>
          </a:stretch>
        </p:blipFill>
        <p:spPr>
          <a:xfrm>
            <a:off x="496491" y="4497824"/>
            <a:ext cx="2754154" cy="1702118"/>
          </a:xfrm>
          <a:prstGeom prst="rect">
            <a:avLst/>
          </a:prstGeom>
        </p:spPr>
      </p:pic>
      <p:sp>
        <p:nvSpPr>
          <p:cNvPr id="13" name="Text 7"/>
          <p:cNvSpPr/>
          <p:nvPr/>
        </p:nvSpPr>
        <p:spPr>
          <a:xfrm>
            <a:off x="496491" y="6377226"/>
            <a:ext cx="1773198" cy="221575"/>
          </a:xfrm>
          <a:prstGeom prst="rect">
            <a:avLst/>
          </a:prstGeom>
          <a:noFill/>
          <a:ln/>
        </p:spPr>
        <p:txBody>
          <a:bodyPr wrap="none" lIns="0" tIns="0" rIns="0" bIns="0" rtlCol="0" anchor="t"/>
          <a:lstStyle/>
          <a:p>
            <a:pPr marL="0" indent="0" algn="l">
              <a:lnSpc>
                <a:spcPts val="1700"/>
              </a:lnSpc>
              <a:buNone/>
            </a:pPr>
            <a:r>
              <a:rPr lang="en-US" sz="1350" b="1" dirty="0">
                <a:solidFill>
                  <a:srgbClr val="403C4E"/>
                </a:solidFill>
                <a:latin typeface="Merriweather Bold" pitchFamily="34" charset="0"/>
                <a:ea typeface="Merriweather Bold" pitchFamily="34" charset="-122"/>
                <a:cs typeface="Merriweather Bold" pitchFamily="34" charset="-120"/>
              </a:rPr>
              <a:t>Analyze Data: 16%</a:t>
            </a:r>
            <a:endParaRPr lang="en-US" sz="1350" dirty="0"/>
          </a:p>
        </p:txBody>
      </p:sp>
      <p:sp>
        <p:nvSpPr>
          <p:cNvPr id="14" name="Text 8"/>
          <p:cNvSpPr/>
          <p:nvPr/>
        </p:nvSpPr>
        <p:spPr>
          <a:xfrm>
            <a:off x="496491" y="6683812"/>
            <a:ext cx="4403884" cy="453628"/>
          </a:xfrm>
          <a:prstGeom prst="rect">
            <a:avLst/>
          </a:prstGeom>
          <a:noFill/>
          <a:ln/>
        </p:spPr>
        <p:txBody>
          <a:bodyPr wrap="square" lIns="0" tIns="0" rIns="0" bIns="0" rtlCol="0" anchor="t"/>
          <a:lstStyle/>
          <a:p>
            <a:pPr marL="0" indent="0" algn="l">
              <a:lnSpc>
                <a:spcPts val="1750"/>
              </a:lnSpc>
              <a:buNone/>
            </a:pPr>
            <a:r>
              <a:rPr lang="en-US" sz="1100" dirty="0">
                <a:solidFill>
                  <a:srgbClr val="403C4E"/>
                </a:solidFill>
                <a:latin typeface="Open Sans" pitchFamily="34" charset="0"/>
                <a:ea typeface="Open Sans" pitchFamily="34" charset="-122"/>
                <a:cs typeface="Open Sans" pitchFamily="34" charset="-120"/>
              </a:rPr>
              <a:t>Develop proficiency in analytical methods and statistical techniques for this substantial exam component.</a:t>
            </a:r>
            <a:endParaRPr lang="en-US" sz="1100" dirty="0"/>
          </a:p>
        </p:txBody>
      </p:sp>
      <p:pic>
        <p:nvPicPr>
          <p:cNvPr id="15" name="Image 4" descr="preencoded.png"/>
          <p:cNvPicPr>
            <a:picLocks noChangeAspect="1"/>
          </p:cNvPicPr>
          <p:nvPr/>
        </p:nvPicPr>
        <p:blipFill>
          <a:blip r:embed="rId7"/>
          <a:stretch>
            <a:fillRect/>
          </a:stretch>
        </p:blipFill>
        <p:spPr>
          <a:xfrm>
            <a:off x="5113139" y="4497824"/>
            <a:ext cx="2754154" cy="1702118"/>
          </a:xfrm>
          <a:prstGeom prst="rect">
            <a:avLst/>
          </a:prstGeom>
        </p:spPr>
      </p:pic>
      <p:sp>
        <p:nvSpPr>
          <p:cNvPr id="16" name="Text 9"/>
          <p:cNvSpPr/>
          <p:nvPr/>
        </p:nvSpPr>
        <p:spPr>
          <a:xfrm>
            <a:off x="5113139" y="6377226"/>
            <a:ext cx="1773198" cy="221575"/>
          </a:xfrm>
          <a:prstGeom prst="rect">
            <a:avLst/>
          </a:prstGeom>
          <a:noFill/>
          <a:ln/>
        </p:spPr>
        <p:txBody>
          <a:bodyPr wrap="none" lIns="0" tIns="0" rIns="0" bIns="0" rtlCol="0" anchor="t"/>
          <a:lstStyle/>
          <a:p>
            <a:pPr marL="0" indent="0" algn="l">
              <a:lnSpc>
                <a:spcPts val="1700"/>
              </a:lnSpc>
              <a:buNone/>
            </a:pPr>
            <a:r>
              <a:rPr lang="en-US" sz="1350" b="1" dirty="0">
                <a:solidFill>
                  <a:srgbClr val="403C4E"/>
                </a:solidFill>
                <a:latin typeface="Merriweather Bold" pitchFamily="34" charset="0"/>
                <a:ea typeface="Merriweather Bold" pitchFamily="34" charset="-122"/>
                <a:cs typeface="Merriweather Bold" pitchFamily="34" charset="-120"/>
              </a:rPr>
              <a:t>Source Data: 15%</a:t>
            </a:r>
            <a:endParaRPr lang="en-US" sz="1350" dirty="0"/>
          </a:p>
        </p:txBody>
      </p:sp>
      <p:sp>
        <p:nvSpPr>
          <p:cNvPr id="17" name="Text 10"/>
          <p:cNvSpPr/>
          <p:nvPr/>
        </p:nvSpPr>
        <p:spPr>
          <a:xfrm>
            <a:off x="5113139" y="6683812"/>
            <a:ext cx="4404003" cy="453628"/>
          </a:xfrm>
          <a:prstGeom prst="rect">
            <a:avLst/>
          </a:prstGeom>
          <a:noFill/>
          <a:ln/>
        </p:spPr>
        <p:txBody>
          <a:bodyPr wrap="square" lIns="0" tIns="0" rIns="0" bIns="0" rtlCol="0" anchor="t"/>
          <a:lstStyle/>
          <a:p>
            <a:pPr marL="0" indent="0" algn="l">
              <a:lnSpc>
                <a:spcPts val="1750"/>
              </a:lnSpc>
              <a:buNone/>
            </a:pPr>
            <a:r>
              <a:rPr lang="en-US" sz="1100" dirty="0">
                <a:solidFill>
                  <a:srgbClr val="403C4E"/>
                </a:solidFill>
                <a:latin typeface="Open Sans" pitchFamily="34" charset="0"/>
                <a:ea typeface="Open Sans" pitchFamily="34" charset="-122"/>
                <a:cs typeface="Open Sans" pitchFamily="34" charset="-120"/>
              </a:rPr>
              <a:t>Build knowledge of data acquisition and management practices for this foundational exam domain.</a:t>
            </a:r>
            <a:endParaRPr lang="en-US" sz="1100" dirty="0"/>
          </a:p>
        </p:txBody>
      </p:sp>
      <p:pic>
        <p:nvPicPr>
          <p:cNvPr id="18" name="Image 5" descr="preencoded.png"/>
          <p:cNvPicPr>
            <a:picLocks noChangeAspect="1"/>
          </p:cNvPicPr>
          <p:nvPr/>
        </p:nvPicPr>
        <p:blipFill>
          <a:blip r:embed="rId8"/>
          <a:stretch>
            <a:fillRect/>
          </a:stretch>
        </p:blipFill>
        <p:spPr>
          <a:xfrm>
            <a:off x="9729907" y="4497824"/>
            <a:ext cx="2754154" cy="1702118"/>
          </a:xfrm>
          <a:prstGeom prst="rect">
            <a:avLst/>
          </a:prstGeom>
        </p:spPr>
      </p:pic>
      <p:sp>
        <p:nvSpPr>
          <p:cNvPr id="19" name="Text 11"/>
          <p:cNvSpPr/>
          <p:nvPr/>
        </p:nvSpPr>
        <p:spPr>
          <a:xfrm>
            <a:off x="9729907" y="6377226"/>
            <a:ext cx="2954774" cy="221575"/>
          </a:xfrm>
          <a:prstGeom prst="rect">
            <a:avLst/>
          </a:prstGeom>
          <a:noFill/>
          <a:ln/>
        </p:spPr>
        <p:txBody>
          <a:bodyPr wrap="none" lIns="0" tIns="0" rIns="0" bIns="0" rtlCol="0" anchor="t"/>
          <a:lstStyle/>
          <a:p>
            <a:pPr marL="0" indent="0" algn="l">
              <a:lnSpc>
                <a:spcPts val="1700"/>
              </a:lnSpc>
              <a:buNone/>
            </a:pPr>
            <a:r>
              <a:rPr lang="en-US" sz="1350" b="1" dirty="0">
                <a:solidFill>
                  <a:srgbClr val="403C4E"/>
                </a:solidFill>
                <a:latin typeface="Merriweather Bold" pitchFamily="34" charset="0"/>
                <a:ea typeface="Merriweather Bold" pitchFamily="34" charset="-122"/>
                <a:cs typeface="Merriweather Bold" pitchFamily="34" charset="-120"/>
              </a:rPr>
              <a:t>Guide Organization Strategy: 10%</a:t>
            </a:r>
            <a:endParaRPr lang="en-US" sz="1350" dirty="0"/>
          </a:p>
        </p:txBody>
      </p:sp>
      <p:sp>
        <p:nvSpPr>
          <p:cNvPr id="20" name="Text 12"/>
          <p:cNvSpPr/>
          <p:nvPr/>
        </p:nvSpPr>
        <p:spPr>
          <a:xfrm>
            <a:off x="9729907" y="6683812"/>
            <a:ext cx="4404003" cy="453628"/>
          </a:xfrm>
          <a:prstGeom prst="rect">
            <a:avLst/>
          </a:prstGeom>
          <a:noFill/>
          <a:ln/>
        </p:spPr>
        <p:txBody>
          <a:bodyPr wrap="square" lIns="0" tIns="0" rIns="0" bIns="0" rtlCol="0" anchor="t"/>
          <a:lstStyle/>
          <a:p>
            <a:pPr marL="0" indent="0" algn="l">
              <a:lnSpc>
                <a:spcPts val="1750"/>
              </a:lnSpc>
              <a:buNone/>
            </a:pPr>
            <a:r>
              <a:rPr lang="en-US" sz="1100" dirty="0">
                <a:solidFill>
                  <a:srgbClr val="403C4E"/>
                </a:solidFill>
                <a:latin typeface="Open Sans" pitchFamily="34" charset="0"/>
                <a:ea typeface="Open Sans" pitchFamily="34" charset="-122"/>
                <a:cs typeface="Open Sans" pitchFamily="34" charset="-120"/>
              </a:rPr>
              <a:t>While representing the smallest portion, understand how analytics shapes business evolution and strategic alignment.</a:t>
            </a:r>
            <a:endParaRPr lang="en-US" sz="1100" dirty="0"/>
          </a:p>
        </p:txBody>
      </p:sp>
      <p:sp>
        <p:nvSpPr>
          <p:cNvPr id="21" name="Text 13"/>
          <p:cNvSpPr/>
          <p:nvPr/>
        </p:nvSpPr>
        <p:spPr>
          <a:xfrm>
            <a:off x="496491" y="7296983"/>
            <a:ext cx="13637419" cy="226814"/>
          </a:xfrm>
          <a:prstGeom prst="rect">
            <a:avLst/>
          </a:prstGeom>
          <a:noFill/>
          <a:ln/>
        </p:spPr>
        <p:txBody>
          <a:bodyPr wrap="none" lIns="0" tIns="0" rIns="0" bIns="0" rtlCol="0" anchor="t"/>
          <a:lstStyle/>
          <a:p>
            <a:pPr marL="0" indent="0">
              <a:lnSpc>
                <a:spcPts val="1750"/>
              </a:lnSpc>
              <a:buNone/>
            </a:pPr>
            <a:r>
              <a:rPr lang="en-US" sz="1100" dirty="0">
                <a:solidFill>
                  <a:srgbClr val="403C4E"/>
                </a:solidFill>
                <a:latin typeface="Open Sans" pitchFamily="34" charset="0"/>
                <a:ea typeface="Open Sans" pitchFamily="34" charset="-122"/>
                <a:cs typeface="Open Sans" pitchFamily="34" charset="-120"/>
              </a:rPr>
              <a:t>Allocate your study time proportionally to these percentages for optimal CBDA exam preparation. Focus on domains with higher weights to maximize your preparation effectiveness.</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93790" y="1333143"/>
            <a:ext cx="8342828" cy="708779"/>
          </a:xfrm>
          <a:prstGeom prst="rect">
            <a:avLst/>
          </a:prstGeom>
          <a:noFill/>
          <a:ln/>
        </p:spPr>
        <p:txBody>
          <a:bodyPr wrap="none" lIns="0" tIns="0" rIns="0" bIns="0" rtlCol="0" anchor="t"/>
          <a:lstStyle/>
          <a:p>
            <a:pPr marL="0" indent="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After Certification: Next Steps</a:t>
            </a:r>
            <a:endParaRPr lang="en-US" sz="4450" dirty="0"/>
          </a:p>
        </p:txBody>
      </p:sp>
      <p:pic>
        <p:nvPicPr>
          <p:cNvPr id="3" name="Image 0" descr="preencoded.png"/>
          <p:cNvPicPr>
            <a:picLocks noChangeAspect="1"/>
          </p:cNvPicPr>
          <p:nvPr/>
        </p:nvPicPr>
        <p:blipFill>
          <a:blip r:embed="rId3"/>
          <a:stretch>
            <a:fillRect/>
          </a:stretch>
        </p:blipFill>
        <p:spPr>
          <a:xfrm>
            <a:off x="793790" y="2495550"/>
            <a:ext cx="4120753" cy="2546747"/>
          </a:xfrm>
          <a:prstGeom prst="rect">
            <a:avLst/>
          </a:prstGeom>
        </p:spPr>
      </p:pic>
      <p:sp>
        <p:nvSpPr>
          <p:cNvPr id="4" name="Text 1"/>
          <p:cNvSpPr/>
          <p:nvPr/>
        </p:nvSpPr>
        <p:spPr>
          <a:xfrm>
            <a:off x="793790" y="5325785"/>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Apply Your Skills</a:t>
            </a:r>
            <a:endParaRPr lang="en-US" sz="2200" dirty="0"/>
          </a:p>
        </p:txBody>
      </p:sp>
      <p:sp>
        <p:nvSpPr>
          <p:cNvPr id="5" name="Text 2"/>
          <p:cNvSpPr/>
          <p:nvPr/>
        </p:nvSpPr>
        <p:spPr>
          <a:xfrm>
            <a:off x="793790" y="5816203"/>
            <a:ext cx="4120753" cy="72580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Start leveraging your new knowledge in data-driven projects at work.</a:t>
            </a:r>
            <a:endParaRPr lang="en-US" sz="1750" dirty="0"/>
          </a:p>
        </p:txBody>
      </p:sp>
      <p:pic>
        <p:nvPicPr>
          <p:cNvPr id="6" name="Image 1" descr="preencoded.png"/>
          <p:cNvPicPr>
            <a:picLocks noChangeAspect="1"/>
          </p:cNvPicPr>
          <p:nvPr/>
        </p:nvPicPr>
        <p:blipFill>
          <a:blip r:embed="rId4"/>
          <a:stretch>
            <a:fillRect/>
          </a:stretch>
        </p:blipFill>
        <p:spPr>
          <a:xfrm>
            <a:off x="5254704" y="2495550"/>
            <a:ext cx="4120872" cy="2546866"/>
          </a:xfrm>
          <a:prstGeom prst="rect">
            <a:avLst/>
          </a:prstGeom>
        </p:spPr>
      </p:pic>
      <p:sp>
        <p:nvSpPr>
          <p:cNvPr id="7" name="Text 3"/>
          <p:cNvSpPr/>
          <p:nvPr/>
        </p:nvSpPr>
        <p:spPr>
          <a:xfrm>
            <a:off x="5254704" y="532590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Update Credentials</a:t>
            </a:r>
            <a:endParaRPr lang="en-US" sz="2200" dirty="0"/>
          </a:p>
        </p:txBody>
      </p:sp>
      <p:sp>
        <p:nvSpPr>
          <p:cNvPr id="8" name="Text 4"/>
          <p:cNvSpPr/>
          <p:nvPr/>
        </p:nvSpPr>
        <p:spPr>
          <a:xfrm>
            <a:off x="5254704" y="5816322"/>
            <a:ext cx="4120872" cy="72580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Add your certification to your resume and LinkedIn profile.</a:t>
            </a:r>
            <a:endParaRPr lang="en-US" sz="1750" dirty="0"/>
          </a:p>
        </p:txBody>
      </p:sp>
      <p:pic>
        <p:nvPicPr>
          <p:cNvPr id="9" name="Image 2" descr="preencoded.png"/>
          <p:cNvPicPr>
            <a:picLocks noChangeAspect="1"/>
          </p:cNvPicPr>
          <p:nvPr/>
        </p:nvPicPr>
        <p:blipFill>
          <a:blip r:embed="rId5"/>
          <a:stretch>
            <a:fillRect/>
          </a:stretch>
        </p:blipFill>
        <p:spPr>
          <a:xfrm>
            <a:off x="9715738" y="2495550"/>
            <a:ext cx="4120753" cy="2546747"/>
          </a:xfrm>
          <a:prstGeom prst="rect">
            <a:avLst/>
          </a:prstGeom>
        </p:spPr>
      </p:pic>
      <p:sp>
        <p:nvSpPr>
          <p:cNvPr id="10" name="Text 5"/>
          <p:cNvSpPr/>
          <p:nvPr/>
        </p:nvSpPr>
        <p:spPr>
          <a:xfrm>
            <a:off x="9715738" y="5325785"/>
            <a:ext cx="4120753" cy="708660"/>
          </a:xfrm>
          <a:prstGeom prst="rect">
            <a:avLst/>
          </a:prstGeom>
          <a:noFill/>
          <a:ln/>
        </p:spPr>
        <p:txBody>
          <a:bodyPr wrap="squar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Consider Advanced Certifications</a:t>
            </a:r>
            <a:endParaRPr lang="en-US" sz="2200" dirty="0"/>
          </a:p>
        </p:txBody>
      </p:sp>
      <p:sp>
        <p:nvSpPr>
          <p:cNvPr id="11" name="Text 6"/>
          <p:cNvSpPr/>
          <p:nvPr/>
        </p:nvSpPr>
        <p:spPr>
          <a:xfrm>
            <a:off x="9715738" y="6170533"/>
            <a:ext cx="4120753" cy="72580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Explore higher credentials like CAP or Google Data Analytics Certificate.</a:t>
            </a:r>
            <a:endParaRPr lang="en-US" sz="17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93790" y="760571"/>
            <a:ext cx="7636907" cy="708779"/>
          </a:xfrm>
          <a:prstGeom prst="rect">
            <a:avLst/>
          </a:prstGeom>
          <a:noFill/>
          <a:ln/>
        </p:spPr>
        <p:txBody>
          <a:bodyPr wrap="none" lIns="0" tIns="0" rIns="0" bIns="0" rtlCol="0" anchor="t"/>
          <a:lstStyle/>
          <a:p>
            <a:pPr marL="0" indent="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Final Preparation Checklist</a:t>
            </a:r>
            <a:endParaRPr lang="en-US" sz="4450" dirty="0"/>
          </a:p>
        </p:txBody>
      </p:sp>
      <p:sp>
        <p:nvSpPr>
          <p:cNvPr id="3" name="Text 1"/>
          <p:cNvSpPr/>
          <p:nvPr/>
        </p:nvSpPr>
        <p:spPr>
          <a:xfrm>
            <a:off x="1857256" y="2461736"/>
            <a:ext cx="2835235" cy="354330"/>
          </a:xfrm>
          <a:prstGeom prst="rect">
            <a:avLst/>
          </a:prstGeom>
          <a:noFill/>
          <a:ln/>
        </p:spPr>
        <p:txBody>
          <a:bodyPr wrap="none" lIns="0" tIns="0" rIns="0" bIns="0" rtlCol="0" anchor="t"/>
          <a:lstStyle/>
          <a:p>
            <a:pPr marL="0" indent="0" algn="r">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Review All Domains</a:t>
            </a:r>
            <a:endParaRPr lang="en-US" sz="2200" dirty="0"/>
          </a:p>
        </p:txBody>
      </p:sp>
      <p:sp>
        <p:nvSpPr>
          <p:cNvPr id="4" name="Text 2"/>
          <p:cNvSpPr/>
          <p:nvPr/>
        </p:nvSpPr>
        <p:spPr>
          <a:xfrm>
            <a:off x="793790" y="2952155"/>
            <a:ext cx="3898702" cy="725805"/>
          </a:xfrm>
          <a:prstGeom prst="rect">
            <a:avLst/>
          </a:prstGeom>
          <a:noFill/>
          <a:ln/>
        </p:spPr>
        <p:txBody>
          <a:bodyPr wrap="square" lIns="0" tIns="0" rIns="0" bIns="0" rtlCol="0" anchor="t"/>
          <a:lstStyle/>
          <a:p>
            <a:pPr marL="0" indent="0" algn="r">
              <a:lnSpc>
                <a:spcPts val="2850"/>
              </a:lnSpc>
              <a:buNone/>
            </a:pPr>
            <a:r>
              <a:rPr lang="en-US" sz="1750" dirty="0">
                <a:solidFill>
                  <a:srgbClr val="403C4E"/>
                </a:solidFill>
                <a:latin typeface="Open Sans" pitchFamily="34" charset="0"/>
                <a:ea typeface="Open Sans" pitchFamily="34" charset="-122"/>
                <a:cs typeface="Open Sans" pitchFamily="34" charset="-120"/>
              </a:rPr>
              <a:t>Ensure complete coverage of the six exam areas</a:t>
            </a:r>
            <a:endParaRPr lang="en-US" sz="1750" dirty="0"/>
          </a:p>
        </p:txBody>
      </p:sp>
      <p:pic>
        <p:nvPicPr>
          <p:cNvPr id="5" name="Image 0" descr="preencoded.png"/>
          <p:cNvPicPr>
            <a:picLocks noChangeAspect="1"/>
          </p:cNvPicPr>
          <p:nvPr/>
        </p:nvPicPr>
        <p:blipFill>
          <a:blip r:embed="rId3"/>
          <a:stretch>
            <a:fillRect/>
          </a:stretch>
        </p:blipFill>
        <p:spPr>
          <a:xfrm>
            <a:off x="5032653" y="1922978"/>
            <a:ext cx="4564975" cy="4564975"/>
          </a:xfrm>
          <a:prstGeom prst="rect">
            <a:avLst/>
          </a:prstGeom>
        </p:spPr>
      </p:pic>
      <p:sp>
        <p:nvSpPr>
          <p:cNvPr id="6" name="Text 3"/>
          <p:cNvSpPr/>
          <p:nvPr/>
        </p:nvSpPr>
        <p:spPr>
          <a:xfrm>
            <a:off x="6226731" y="2686050"/>
            <a:ext cx="339328" cy="424220"/>
          </a:xfrm>
          <a:prstGeom prst="rect">
            <a:avLst/>
          </a:prstGeom>
          <a:noFill/>
          <a:ln/>
        </p:spPr>
        <p:txBody>
          <a:bodyPr wrap="none" lIns="0" tIns="0" rIns="0" bIns="0" rtlCol="0" anchor="t"/>
          <a:lstStyle/>
          <a:p>
            <a:pPr marL="0" indent="0">
              <a:lnSpc>
                <a:spcPts val="4250"/>
              </a:lnSpc>
              <a:buNone/>
            </a:pPr>
            <a:r>
              <a:rPr lang="en-US" sz="2650" b="1" dirty="0">
                <a:solidFill>
                  <a:srgbClr val="403C4E"/>
                </a:solidFill>
                <a:latin typeface="Merriweather Bold" pitchFamily="34" charset="0"/>
                <a:ea typeface="Merriweather Bold" pitchFamily="34" charset="-122"/>
                <a:cs typeface="Merriweather Bold" pitchFamily="34" charset="-120"/>
              </a:rPr>
              <a:t>1</a:t>
            </a:r>
            <a:endParaRPr lang="en-US" sz="2650" dirty="0"/>
          </a:p>
        </p:txBody>
      </p:sp>
      <p:sp>
        <p:nvSpPr>
          <p:cNvPr id="7" name="Text 4"/>
          <p:cNvSpPr/>
          <p:nvPr/>
        </p:nvSpPr>
        <p:spPr>
          <a:xfrm>
            <a:off x="9937790" y="264318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Take Practice Tests</a:t>
            </a:r>
            <a:endParaRPr lang="en-US" sz="2200" dirty="0"/>
          </a:p>
        </p:txBody>
      </p:sp>
      <p:sp>
        <p:nvSpPr>
          <p:cNvPr id="8" name="Text 5"/>
          <p:cNvSpPr/>
          <p:nvPr/>
        </p:nvSpPr>
        <p:spPr>
          <a:xfrm>
            <a:off x="9937790" y="3133606"/>
            <a:ext cx="3898821" cy="362903"/>
          </a:xfrm>
          <a:prstGeom prst="rect">
            <a:avLst/>
          </a:prstGeom>
          <a:noFill/>
          <a:ln/>
        </p:spPr>
        <p:txBody>
          <a:bodyPr wrap="non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Simulate exam conditions</a:t>
            </a:r>
            <a:endParaRPr lang="en-US" sz="1750" dirty="0"/>
          </a:p>
        </p:txBody>
      </p:sp>
      <p:pic>
        <p:nvPicPr>
          <p:cNvPr id="9" name="Image 1" descr="preencoded.png"/>
          <p:cNvPicPr>
            <a:picLocks noChangeAspect="1"/>
          </p:cNvPicPr>
          <p:nvPr/>
        </p:nvPicPr>
        <p:blipFill>
          <a:blip r:embed="rId4"/>
          <a:stretch>
            <a:fillRect/>
          </a:stretch>
        </p:blipFill>
        <p:spPr>
          <a:xfrm>
            <a:off x="5032653" y="1922978"/>
            <a:ext cx="4564975" cy="4564975"/>
          </a:xfrm>
          <a:prstGeom prst="rect">
            <a:avLst/>
          </a:prstGeom>
        </p:spPr>
      </p:pic>
      <p:sp>
        <p:nvSpPr>
          <p:cNvPr id="10" name="Text 6"/>
          <p:cNvSpPr/>
          <p:nvPr/>
        </p:nvSpPr>
        <p:spPr>
          <a:xfrm>
            <a:off x="8452604" y="3074551"/>
            <a:ext cx="339328" cy="424220"/>
          </a:xfrm>
          <a:prstGeom prst="rect">
            <a:avLst/>
          </a:prstGeom>
          <a:noFill/>
          <a:ln/>
        </p:spPr>
        <p:txBody>
          <a:bodyPr wrap="none" lIns="0" tIns="0" rIns="0" bIns="0" rtlCol="0" anchor="t"/>
          <a:lstStyle/>
          <a:p>
            <a:pPr marL="0" indent="0">
              <a:lnSpc>
                <a:spcPts val="4250"/>
              </a:lnSpc>
              <a:buNone/>
            </a:pPr>
            <a:r>
              <a:rPr lang="en-US" sz="2650" b="1" dirty="0">
                <a:solidFill>
                  <a:srgbClr val="403C4E"/>
                </a:solidFill>
                <a:latin typeface="Merriweather Bold" pitchFamily="34" charset="0"/>
                <a:ea typeface="Merriweather Bold" pitchFamily="34" charset="-122"/>
                <a:cs typeface="Merriweather Bold" pitchFamily="34" charset="-120"/>
              </a:rPr>
              <a:t>2</a:t>
            </a:r>
            <a:endParaRPr lang="en-US" sz="2650" dirty="0"/>
          </a:p>
        </p:txBody>
      </p:sp>
      <p:sp>
        <p:nvSpPr>
          <p:cNvPr id="11" name="Text 7"/>
          <p:cNvSpPr/>
          <p:nvPr/>
        </p:nvSpPr>
        <p:spPr>
          <a:xfrm>
            <a:off x="9937790" y="5095756"/>
            <a:ext cx="2933343"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Focus on Weak Areas</a:t>
            </a:r>
            <a:endParaRPr lang="en-US" sz="2200" dirty="0"/>
          </a:p>
        </p:txBody>
      </p:sp>
      <p:sp>
        <p:nvSpPr>
          <p:cNvPr id="12" name="Text 8"/>
          <p:cNvSpPr/>
          <p:nvPr/>
        </p:nvSpPr>
        <p:spPr>
          <a:xfrm>
            <a:off x="9937790" y="5586174"/>
            <a:ext cx="3898821" cy="362903"/>
          </a:xfrm>
          <a:prstGeom prst="rect">
            <a:avLst/>
          </a:prstGeom>
          <a:noFill/>
          <a:ln/>
        </p:spPr>
        <p:txBody>
          <a:bodyPr wrap="non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Address knowledge gaps</a:t>
            </a:r>
            <a:endParaRPr lang="en-US" sz="1750" dirty="0"/>
          </a:p>
        </p:txBody>
      </p:sp>
      <p:pic>
        <p:nvPicPr>
          <p:cNvPr id="13" name="Image 2" descr="preencoded.png"/>
          <p:cNvPicPr>
            <a:picLocks noChangeAspect="1"/>
          </p:cNvPicPr>
          <p:nvPr/>
        </p:nvPicPr>
        <p:blipFill>
          <a:blip r:embed="rId5"/>
          <a:stretch>
            <a:fillRect/>
          </a:stretch>
        </p:blipFill>
        <p:spPr>
          <a:xfrm>
            <a:off x="5032653" y="1922978"/>
            <a:ext cx="4564975" cy="4564975"/>
          </a:xfrm>
          <a:prstGeom prst="rect">
            <a:avLst/>
          </a:prstGeom>
        </p:spPr>
      </p:pic>
      <p:sp>
        <p:nvSpPr>
          <p:cNvPr id="14" name="Text 9"/>
          <p:cNvSpPr/>
          <p:nvPr/>
        </p:nvSpPr>
        <p:spPr>
          <a:xfrm>
            <a:off x="8064103" y="5300424"/>
            <a:ext cx="339328" cy="424220"/>
          </a:xfrm>
          <a:prstGeom prst="rect">
            <a:avLst/>
          </a:prstGeom>
          <a:noFill/>
          <a:ln/>
        </p:spPr>
        <p:txBody>
          <a:bodyPr wrap="none" lIns="0" tIns="0" rIns="0" bIns="0" rtlCol="0" anchor="t"/>
          <a:lstStyle/>
          <a:p>
            <a:pPr marL="0" indent="0">
              <a:lnSpc>
                <a:spcPts val="4250"/>
              </a:lnSpc>
              <a:buNone/>
            </a:pPr>
            <a:r>
              <a:rPr lang="en-US" sz="2650" b="1" dirty="0">
                <a:solidFill>
                  <a:srgbClr val="403C4E"/>
                </a:solidFill>
                <a:latin typeface="Merriweather Bold" pitchFamily="34" charset="0"/>
                <a:ea typeface="Merriweather Bold" pitchFamily="34" charset="-122"/>
                <a:cs typeface="Merriweather Bold" pitchFamily="34" charset="-120"/>
              </a:rPr>
              <a:t>3</a:t>
            </a:r>
            <a:endParaRPr lang="en-US" sz="2650" dirty="0"/>
          </a:p>
        </p:txBody>
      </p:sp>
      <p:sp>
        <p:nvSpPr>
          <p:cNvPr id="15" name="Text 10"/>
          <p:cNvSpPr/>
          <p:nvPr/>
        </p:nvSpPr>
        <p:spPr>
          <a:xfrm>
            <a:off x="1857256" y="5095756"/>
            <a:ext cx="2835235" cy="354330"/>
          </a:xfrm>
          <a:prstGeom prst="rect">
            <a:avLst/>
          </a:prstGeom>
          <a:noFill/>
          <a:ln/>
        </p:spPr>
        <p:txBody>
          <a:bodyPr wrap="none" lIns="0" tIns="0" rIns="0" bIns="0" rtlCol="0" anchor="t"/>
          <a:lstStyle/>
          <a:p>
            <a:pPr marL="0" indent="0" algn="r">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Rest Before Exam</a:t>
            </a:r>
            <a:endParaRPr lang="en-US" sz="2200" dirty="0"/>
          </a:p>
        </p:txBody>
      </p:sp>
      <p:sp>
        <p:nvSpPr>
          <p:cNvPr id="16" name="Text 11"/>
          <p:cNvSpPr/>
          <p:nvPr/>
        </p:nvSpPr>
        <p:spPr>
          <a:xfrm>
            <a:off x="793790" y="5586174"/>
            <a:ext cx="3898702" cy="362903"/>
          </a:xfrm>
          <a:prstGeom prst="rect">
            <a:avLst/>
          </a:prstGeom>
          <a:noFill/>
          <a:ln/>
        </p:spPr>
        <p:txBody>
          <a:bodyPr wrap="none" lIns="0" tIns="0" rIns="0" bIns="0" rtlCol="0" anchor="t"/>
          <a:lstStyle/>
          <a:p>
            <a:pPr marL="0" indent="0" algn="r">
              <a:lnSpc>
                <a:spcPts val="2850"/>
              </a:lnSpc>
              <a:buNone/>
            </a:pPr>
            <a:r>
              <a:rPr lang="en-US" sz="1750" dirty="0">
                <a:solidFill>
                  <a:srgbClr val="403C4E"/>
                </a:solidFill>
                <a:latin typeface="Open Sans" pitchFamily="34" charset="0"/>
                <a:ea typeface="Open Sans" pitchFamily="34" charset="-122"/>
                <a:cs typeface="Open Sans" pitchFamily="34" charset="-120"/>
              </a:rPr>
              <a:t>Be mentally prepared</a:t>
            </a:r>
            <a:endParaRPr lang="en-US" sz="1750" dirty="0"/>
          </a:p>
        </p:txBody>
      </p:sp>
      <p:pic>
        <p:nvPicPr>
          <p:cNvPr id="17" name="Image 3" descr="preencoded.png"/>
          <p:cNvPicPr>
            <a:picLocks noChangeAspect="1"/>
          </p:cNvPicPr>
          <p:nvPr/>
        </p:nvPicPr>
        <p:blipFill>
          <a:blip r:embed="rId6"/>
          <a:stretch>
            <a:fillRect/>
          </a:stretch>
        </p:blipFill>
        <p:spPr>
          <a:xfrm>
            <a:off x="5032653" y="1922978"/>
            <a:ext cx="4564975" cy="4564975"/>
          </a:xfrm>
          <a:prstGeom prst="rect">
            <a:avLst/>
          </a:prstGeom>
        </p:spPr>
      </p:pic>
      <p:sp>
        <p:nvSpPr>
          <p:cNvPr id="18" name="Text 12"/>
          <p:cNvSpPr/>
          <p:nvPr/>
        </p:nvSpPr>
        <p:spPr>
          <a:xfrm>
            <a:off x="5838230" y="4911923"/>
            <a:ext cx="339328" cy="424220"/>
          </a:xfrm>
          <a:prstGeom prst="rect">
            <a:avLst/>
          </a:prstGeom>
          <a:noFill/>
          <a:ln/>
        </p:spPr>
        <p:txBody>
          <a:bodyPr wrap="none" lIns="0" tIns="0" rIns="0" bIns="0" rtlCol="0" anchor="t"/>
          <a:lstStyle/>
          <a:p>
            <a:pPr marL="0" indent="0">
              <a:lnSpc>
                <a:spcPts val="4250"/>
              </a:lnSpc>
              <a:buNone/>
            </a:pPr>
            <a:r>
              <a:rPr lang="en-US" sz="2650" b="1" dirty="0">
                <a:solidFill>
                  <a:srgbClr val="403C4E"/>
                </a:solidFill>
                <a:latin typeface="Merriweather Bold" pitchFamily="34" charset="0"/>
                <a:ea typeface="Merriweather Bold" pitchFamily="34" charset="-122"/>
                <a:cs typeface="Merriweather Bold" pitchFamily="34" charset="-120"/>
              </a:rPr>
              <a:t>4</a:t>
            </a:r>
            <a:endParaRPr lang="en-US" sz="2650" dirty="0"/>
          </a:p>
        </p:txBody>
      </p:sp>
      <p:sp>
        <p:nvSpPr>
          <p:cNvPr id="19" name="Text 13"/>
          <p:cNvSpPr/>
          <p:nvPr/>
        </p:nvSpPr>
        <p:spPr>
          <a:xfrm>
            <a:off x="793790" y="6743105"/>
            <a:ext cx="13042821" cy="725805"/>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The CBDA certification is your gateway to standing out in business analysis and data analytics. With proper preparation, you'll be well-positioned to pass and advance your career.</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106805"/>
            <a:ext cx="7556421" cy="1417558"/>
          </a:xfrm>
          <a:prstGeom prst="rect">
            <a:avLst/>
          </a:prstGeom>
          <a:noFill/>
          <a:ln/>
        </p:spPr>
        <p:txBody>
          <a:bodyPr wrap="square" lIns="0" tIns="0" rIns="0" bIns="0" rtlCol="0" anchor="t"/>
          <a:lstStyle/>
          <a:p>
            <a:pPr marL="0" indent="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What Is the CBDA Certification?</a:t>
            </a:r>
            <a:endParaRPr lang="en-US" sz="4450" dirty="0"/>
          </a:p>
        </p:txBody>
      </p:sp>
      <p:sp>
        <p:nvSpPr>
          <p:cNvPr id="4" name="Shape 1"/>
          <p:cNvSpPr/>
          <p:nvPr/>
        </p:nvSpPr>
        <p:spPr>
          <a:xfrm>
            <a:off x="793790" y="3119676"/>
            <a:ext cx="510302" cy="510302"/>
          </a:xfrm>
          <a:prstGeom prst="roundRect">
            <a:avLst>
              <a:gd name="adj" fmla="val 18669"/>
            </a:avLst>
          </a:prstGeom>
          <a:solidFill>
            <a:srgbClr val="FFD8CC"/>
          </a:solidFill>
          <a:ln w="7620">
            <a:solidFill>
              <a:srgbClr val="E5BEB2"/>
            </a:solidFill>
            <a:prstDash val="solid"/>
          </a:ln>
        </p:spPr>
        <p:txBody>
          <a:bodyPr/>
          <a:lstStyle/>
          <a:p>
            <a:endParaRPr lang="en-US"/>
          </a:p>
        </p:txBody>
      </p:sp>
      <p:sp>
        <p:nvSpPr>
          <p:cNvPr id="5" name="Text 2"/>
          <p:cNvSpPr/>
          <p:nvPr/>
        </p:nvSpPr>
        <p:spPr>
          <a:xfrm>
            <a:off x="878860" y="3162181"/>
            <a:ext cx="340162" cy="425291"/>
          </a:xfrm>
          <a:prstGeom prst="rect">
            <a:avLst/>
          </a:prstGeom>
          <a:noFill/>
          <a:ln/>
        </p:spPr>
        <p:txBody>
          <a:bodyPr wrap="none" lIns="0" tIns="0" rIns="0" bIns="0" rtlCol="0" anchor="t"/>
          <a:lstStyle/>
          <a:p>
            <a:pPr marL="0" indent="0" algn="ctr">
              <a:lnSpc>
                <a:spcPts val="2650"/>
              </a:lnSpc>
              <a:buNone/>
            </a:pPr>
            <a:r>
              <a:rPr lang="en-US" sz="2650" b="1" dirty="0">
                <a:solidFill>
                  <a:srgbClr val="403C4E"/>
                </a:solidFill>
                <a:latin typeface="Merriweather Bold" pitchFamily="34" charset="0"/>
                <a:ea typeface="Merriweather Bold" pitchFamily="34" charset="-122"/>
                <a:cs typeface="Merriweather Bold" pitchFamily="34" charset="-120"/>
              </a:rPr>
              <a:t>1</a:t>
            </a:r>
            <a:endParaRPr lang="en-US" sz="2650" dirty="0"/>
          </a:p>
        </p:txBody>
      </p:sp>
      <p:sp>
        <p:nvSpPr>
          <p:cNvPr id="6" name="Text 3"/>
          <p:cNvSpPr/>
          <p:nvPr/>
        </p:nvSpPr>
        <p:spPr>
          <a:xfrm>
            <a:off x="1530906" y="3119676"/>
            <a:ext cx="2839879" cy="354330"/>
          </a:xfrm>
          <a:prstGeom prst="rect">
            <a:avLst/>
          </a:prstGeom>
          <a:noFill/>
          <a:ln/>
        </p:spPr>
        <p:txBody>
          <a:bodyPr wrap="none" lIns="0" tIns="0" rIns="0" bIns="0" rtlCol="0" anchor="t"/>
          <a:lstStyle/>
          <a:p>
            <a:pPr marL="0" indent="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Credential Overview</a:t>
            </a:r>
            <a:endParaRPr lang="en-US" sz="2200" dirty="0"/>
          </a:p>
        </p:txBody>
      </p:sp>
      <p:sp>
        <p:nvSpPr>
          <p:cNvPr id="7" name="Text 4"/>
          <p:cNvSpPr/>
          <p:nvPr/>
        </p:nvSpPr>
        <p:spPr>
          <a:xfrm>
            <a:off x="1530906" y="3610094"/>
            <a:ext cx="2927747" cy="1814513"/>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Offered by IIBA for professionals who analyze and interpret data to support business decision-making.</a:t>
            </a:r>
            <a:endParaRPr lang="en-US" sz="1750" dirty="0"/>
          </a:p>
        </p:txBody>
      </p:sp>
      <p:sp>
        <p:nvSpPr>
          <p:cNvPr id="8" name="Shape 5"/>
          <p:cNvSpPr/>
          <p:nvPr/>
        </p:nvSpPr>
        <p:spPr>
          <a:xfrm>
            <a:off x="4685467" y="3119676"/>
            <a:ext cx="510302" cy="510302"/>
          </a:xfrm>
          <a:prstGeom prst="roundRect">
            <a:avLst>
              <a:gd name="adj" fmla="val 18669"/>
            </a:avLst>
          </a:prstGeom>
          <a:solidFill>
            <a:srgbClr val="FFD8CC"/>
          </a:solidFill>
          <a:ln w="7620">
            <a:solidFill>
              <a:srgbClr val="E5BEB2"/>
            </a:solidFill>
            <a:prstDash val="solid"/>
          </a:ln>
        </p:spPr>
        <p:txBody>
          <a:bodyPr/>
          <a:lstStyle/>
          <a:p>
            <a:endParaRPr lang="en-US"/>
          </a:p>
        </p:txBody>
      </p:sp>
      <p:sp>
        <p:nvSpPr>
          <p:cNvPr id="9" name="Text 6"/>
          <p:cNvSpPr/>
          <p:nvPr/>
        </p:nvSpPr>
        <p:spPr>
          <a:xfrm>
            <a:off x="4770537" y="3162181"/>
            <a:ext cx="340162" cy="425291"/>
          </a:xfrm>
          <a:prstGeom prst="rect">
            <a:avLst/>
          </a:prstGeom>
          <a:noFill/>
          <a:ln/>
        </p:spPr>
        <p:txBody>
          <a:bodyPr wrap="none" lIns="0" tIns="0" rIns="0" bIns="0" rtlCol="0" anchor="t"/>
          <a:lstStyle/>
          <a:p>
            <a:pPr marL="0" indent="0" algn="ctr">
              <a:lnSpc>
                <a:spcPts val="2650"/>
              </a:lnSpc>
              <a:buNone/>
            </a:pPr>
            <a:r>
              <a:rPr lang="en-US" sz="2650" b="1" dirty="0">
                <a:solidFill>
                  <a:srgbClr val="403C4E"/>
                </a:solidFill>
                <a:latin typeface="Merriweather Bold" pitchFamily="34" charset="0"/>
                <a:ea typeface="Merriweather Bold" pitchFamily="34" charset="-122"/>
                <a:cs typeface="Merriweather Bold" pitchFamily="34" charset="-120"/>
              </a:rPr>
              <a:t>2</a:t>
            </a:r>
            <a:endParaRPr lang="en-US" sz="2650" dirty="0"/>
          </a:p>
        </p:txBody>
      </p:sp>
      <p:sp>
        <p:nvSpPr>
          <p:cNvPr id="10" name="Text 7"/>
          <p:cNvSpPr/>
          <p:nvPr/>
        </p:nvSpPr>
        <p:spPr>
          <a:xfrm>
            <a:off x="5422583" y="3119676"/>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Ideal For</a:t>
            </a:r>
            <a:endParaRPr lang="en-US" sz="2200" dirty="0"/>
          </a:p>
        </p:txBody>
      </p:sp>
      <p:sp>
        <p:nvSpPr>
          <p:cNvPr id="11" name="Text 8"/>
          <p:cNvSpPr/>
          <p:nvPr/>
        </p:nvSpPr>
        <p:spPr>
          <a:xfrm>
            <a:off x="5422583" y="3610094"/>
            <a:ext cx="2927747" cy="1814513"/>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Business Analysts working with data, Data Analysts, IT and BI Professionals, Product Managers, and anyone in data analytics.</a:t>
            </a:r>
            <a:endParaRPr lang="en-US" sz="1750" dirty="0"/>
          </a:p>
        </p:txBody>
      </p:sp>
      <p:sp>
        <p:nvSpPr>
          <p:cNvPr id="12" name="Shape 9"/>
          <p:cNvSpPr/>
          <p:nvPr/>
        </p:nvSpPr>
        <p:spPr>
          <a:xfrm>
            <a:off x="793790" y="5906572"/>
            <a:ext cx="510302" cy="510302"/>
          </a:xfrm>
          <a:prstGeom prst="roundRect">
            <a:avLst>
              <a:gd name="adj" fmla="val 18669"/>
            </a:avLst>
          </a:prstGeom>
          <a:solidFill>
            <a:srgbClr val="FFD8CC"/>
          </a:solidFill>
          <a:ln w="7620">
            <a:solidFill>
              <a:srgbClr val="E5BEB2"/>
            </a:solidFill>
            <a:prstDash val="solid"/>
          </a:ln>
        </p:spPr>
        <p:txBody>
          <a:bodyPr/>
          <a:lstStyle/>
          <a:p>
            <a:endParaRPr lang="en-US"/>
          </a:p>
        </p:txBody>
      </p:sp>
      <p:sp>
        <p:nvSpPr>
          <p:cNvPr id="13" name="Text 10"/>
          <p:cNvSpPr/>
          <p:nvPr/>
        </p:nvSpPr>
        <p:spPr>
          <a:xfrm>
            <a:off x="878860" y="5949077"/>
            <a:ext cx="340162" cy="425291"/>
          </a:xfrm>
          <a:prstGeom prst="rect">
            <a:avLst/>
          </a:prstGeom>
          <a:noFill/>
          <a:ln/>
        </p:spPr>
        <p:txBody>
          <a:bodyPr wrap="none" lIns="0" tIns="0" rIns="0" bIns="0" rtlCol="0" anchor="t"/>
          <a:lstStyle/>
          <a:p>
            <a:pPr marL="0" indent="0" algn="ctr">
              <a:lnSpc>
                <a:spcPts val="2650"/>
              </a:lnSpc>
              <a:buNone/>
            </a:pPr>
            <a:r>
              <a:rPr lang="en-US" sz="2650" b="1" dirty="0">
                <a:solidFill>
                  <a:srgbClr val="403C4E"/>
                </a:solidFill>
                <a:latin typeface="Merriweather Bold" pitchFamily="34" charset="0"/>
                <a:ea typeface="Merriweather Bold" pitchFamily="34" charset="-122"/>
                <a:cs typeface="Merriweather Bold" pitchFamily="34" charset="-120"/>
              </a:rPr>
              <a:t>3</a:t>
            </a:r>
            <a:endParaRPr lang="en-US" sz="2650" dirty="0"/>
          </a:p>
        </p:txBody>
      </p:sp>
      <p:sp>
        <p:nvSpPr>
          <p:cNvPr id="14" name="Text 11"/>
          <p:cNvSpPr/>
          <p:nvPr/>
        </p:nvSpPr>
        <p:spPr>
          <a:xfrm>
            <a:off x="1530906" y="5906572"/>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Career Value</a:t>
            </a:r>
            <a:endParaRPr lang="en-US" sz="2200" dirty="0"/>
          </a:p>
        </p:txBody>
      </p:sp>
      <p:sp>
        <p:nvSpPr>
          <p:cNvPr id="15" name="Text 12"/>
          <p:cNvSpPr/>
          <p:nvPr/>
        </p:nvSpPr>
        <p:spPr>
          <a:xfrm>
            <a:off x="1530906" y="6396990"/>
            <a:ext cx="6819305" cy="725805"/>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Validates expertise and enhances credibility in the growing field of business data analytics.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76618" y="622340"/>
            <a:ext cx="6266140" cy="705564"/>
          </a:xfrm>
          <a:prstGeom prst="rect">
            <a:avLst/>
          </a:prstGeom>
          <a:noFill/>
          <a:ln/>
        </p:spPr>
        <p:txBody>
          <a:bodyPr wrap="none" lIns="0" tIns="0" rIns="0" bIns="0" rtlCol="0" anchor="t"/>
          <a:lstStyle/>
          <a:p>
            <a:pPr marL="0" indent="0">
              <a:lnSpc>
                <a:spcPts val="5550"/>
              </a:lnSpc>
              <a:buNone/>
            </a:pPr>
            <a:r>
              <a:rPr lang="en-US" sz="4400" b="1" dirty="0">
                <a:solidFill>
                  <a:srgbClr val="403C4E"/>
                </a:solidFill>
                <a:latin typeface="Merriweather Bold" pitchFamily="34" charset="0"/>
                <a:ea typeface="Merriweather Bold" pitchFamily="34" charset="-122"/>
                <a:cs typeface="Merriweather Bold" pitchFamily="34" charset="-120"/>
              </a:rPr>
              <a:t>Exam Cost Breakdown</a:t>
            </a:r>
            <a:endParaRPr lang="en-US" sz="4400" dirty="0"/>
          </a:p>
        </p:txBody>
      </p:sp>
      <p:sp>
        <p:nvSpPr>
          <p:cNvPr id="4" name="Shape 1"/>
          <p:cNvSpPr/>
          <p:nvPr/>
        </p:nvSpPr>
        <p:spPr>
          <a:xfrm>
            <a:off x="6276618" y="1666518"/>
            <a:ext cx="7563564" cy="1315879"/>
          </a:xfrm>
          <a:prstGeom prst="roundRect">
            <a:avLst>
              <a:gd name="adj" fmla="val 7206"/>
            </a:avLst>
          </a:prstGeom>
          <a:solidFill>
            <a:srgbClr val="FFD8CC"/>
          </a:solidFill>
          <a:ln w="7620">
            <a:solidFill>
              <a:srgbClr val="E5BEB2"/>
            </a:solidFill>
            <a:prstDash val="solid"/>
          </a:ln>
        </p:spPr>
        <p:txBody>
          <a:bodyPr/>
          <a:lstStyle/>
          <a:p>
            <a:endParaRPr lang="en-US"/>
          </a:p>
        </p:txBody>
      </p:sp>
      <p:sp>
        <p:nvSpPr>
          <p:cNvPr id="5" name="Text 2"/>
          <p:cNvSpPr/>
          <p:nvPr/>
        </p:nvSpPr>
        <p:spPr>
          <a:xfrm>
            <a:off x="6509980" y="1899880"/>
            <a:ext cx="2822258" cy="352663"/>
          </a:xfrm>
          <a:prstGeom prst="rect">
            <a:avLst/>
          </a:prstGeom>
          <a:noFill/>
          <a:ln/>
        </p:spPr>
        <p:txBody>
          <a:bodyPr wrap="none" lIns="0" tIns="0" rIns="0" bIns="0" rtlCol="0" anchor="t"/>
          <a:lstStyle/>
          <a:p>
            <a:pPr marL="0" indent="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IIBA Members</a:t>
            </a:r>
            <a:endParaRPr lang="en-US" sz="2200" dirty="0"/>
          </a:p>
        </p:txBody>
      </p:sp>
      <p:sp>
        <p:nvSpPr>
          <p:cNvPr id="6" name="Text 3"/>
          <p:cNvSpPr/>
          <p:nvPr/>
        </p:nvSpPr>
        <p:spPr>
          <a:xfrm>
            <a:off x="6509980" y="2387918"/>
            <a:ext cx="7096839" cy="361117"/>
          </a:xfrm>
          <a:prstGeom prst="rect">
            <a:avLst/>
          </a:prstGeom>
          <a:noFill/>
          <a:ln/>
        </p:spPr>
        <p:txBody>
          <a:bodyPr wrap="none" lIns="0" tIns="0" rIns="0" bIns="0" rtlCol="0" anchor="t"/>
          <a:lstStyle/>
          <a:p>
            <a:pPr marL="0" indent="0">
              <a:lnSpc>
                <a:spcPts val="2800"/>
              </a:lnSpc>
              <a:buNone/>
            </a:pPr>
            <a:r>
              <a:rPr lang="en-US" sz="1750" dirty="0">
                <a:solidFill>
                  <a:srgbClr val="403C4E"/>
                </a:solidFill>
                <a:latin typeface="Open Sans" pitchFamily="34" charset="0"/>
                <a:ea typeface="Open Sans" pitchFamily="34" charset="-122"/>
                <a:cs typeface="Open Sans" pitchFamily="34" charset="-120"/>
              </a:rPr>
              <a:t>$250 for the exam</a:t>
            </a:r>
            <a:endParaRPr lang="en-US" sz="1750" dirty="0"/>
          </a:p>
        </p:txBody>
      </p:sp>
      <p:sp>
        <p:nvSpPr>
          <p:cNvPr id="7" name="Shape 4"/>
          <p:cNvSpPr/>
          <p:nvPr/>
        </p:nvSpPr>
        <p:spPr>
          <a:xfrm>
            <a:off x="6276618" y="3208139"/>
            <a:ext cx="7563564" cy="1315879"/>
          </a:xfrm>
          <a:prstGeom prst="roundRect">
            <a:avLst>
              <a:gd name="adj" fmla="val 7206"/>
            </a:avLst>
          </a:prstGeom>
          <a:solidFill>
            <a:srgbClr val="FFD8CC"/>
          </a:solidFill>
          <a:ln w="7620">
            <a:solidFill>
              <a:srgbClr val="E5BEB2"/>
            </a:solidFill>
            <a:prstDash val="solid"/>
          </a:ln>
        </p:spPr>
        <p:txBody>
          <a:bodyPr/>
          <a:lstStyle/>
          <a:p>
            <a:endParaRPr lang="en-US"/>
          </a:p>
        </p:txBody>
      </p:sp>
      <p:sp>
        <p:nvSpPr>
          <p:cNvPr id="8" name="Text 5"/>
          <p:cNvSpPr/>
          <p:nvPr/>
        </p:nvSpPr>
        <p:spPr>
          <a:xfrm>
            <a:off x="6509980" y="3441502"/>
            <a:ext cx="2822258" cy="352663"/>
          </a:xfrm>
          <a:prstGeom prst="rect">
            <a:avLst/>
          </a:prstGeom>
          <a:noFill/>
          <a:ln/>
        </p:spPr>
        <p:txBody>
          <a:bodyPr wrap="none" lIns="0" tIns="0" rIns="0" bIns="0" rtlCol="0" anchor="t"/>
          <a:lstStyle/>
          <a:p>
            <a:pPr marL="0" indent="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Non-Members</a:t>
            </a:r>
            <a:endParaRPr lang="en-US" sz="2200" dirty="0"/>
          </a:p>
        </p:txBody>
      </p:sp>
      <p:sp>
        <p:nvSpPr>
          <p:cNvPr id="9" name="Text 6"/>
          <p:cNvSpPr/>
          <p:nvPr/>
        </p:nvSpPr>
        <p:spPr>
          <a:xfrm>
            <a:off x="6509980" y="3929539"/>
            <a:ext cx="7096839" cy="361117"/>
          </a:xfrm>
          <a:prstGeom prst="rect">
            <a:avLst/>
          </a:prstGeom>
          <a:noFill/>
          <a:ln/>
        </p:spPr>
        <p:txBody>
          <a:bodyPr wrap="none" lIns="0" tIns="0" rIns="0" bIns="0" rtlCol="0" anchor="t"/>
          <a:lstStyle/>
          <a:p>
            <a:pPr marL="0" indent="0">
              <a:lnSpc>
                <a:spcPts val="2800"/>
              </a:lnSpc>
              <a:buNone/>
            </a:pPr>
            <a:r>
              <a:rPr lang="en-US" sz="1750" dirty="0">
                <a:solidFill>
                  <a:srgbClr val="403C4E"/>
                </a:solidFill>
                <a:latin typeface="Open Sans" pitchFamily="34" charset="0"/>
                <a:ea typeface="Open Sans" pitchFamily="34" charset="-122"/>
                <a:cs typeface="Open Sans" pitchFamily="34" charset="-120"/>
              </a:rPr>
              <a:t>$400 for the exam</a:t>
            </a:r>
            <a:endParaRPr lang="en-US" sz="1750" dirty="0"/>
          </a:p>
        </p:txBody>
      </p:sp>
      <p:sp>
        <p:nvSpPr>
          <p:cNvPr id="10" name="Shape 7"/>
          <p:cNvSpPr/>
          <p:nvPr/>
        </p:nvSpPr>
        <p:spPr>
          <a:xfrm>
            <a:off x="6276618" y="4749760"/>
            <a:ext cx="7563564" cy="1315879"/>
          </a:xfrm>
          <a:prstGeom prst="roundRect">
            <a:avLst>
              <a:gd name="adj" fmla="val 7206"/>
            </a:avLst>
          </a:prstGeom>
          <a:solidFill>
            <a:srgbClr val="FFD8CC"/>
          </a:solidFill>
          <a:ln w="7620">
            <a:solidFill>
              <a:srgbClr val="E5BEB2"/>
            </a:solidFill>
            <a:prstDash val="solid"/>
          </a:ln>
        </p:spPr>
        <p:txBody>
          <a:bodyPr/>
          <a:lstStyle/>
          <a:p>
            <a:endParaRPr lang="en-US"/>
          </a:p>
        </p:txBody>
      </p:sp>
      <p:sp>
        <p:nvSpPr>
          <p:cNvPr id="11" name="Text 8"/>
          <p:cNvSpPr/>
          <p:nvPr/>
        </p:nvSpPr>
        <p:spPr>
          <a:xfrm>
            <a:off x="6509980" y="4983123"/>
            <a:ext cx="2822258" cy="352663"/>
          </a:xfrm>
          <a:prstGeom prst="rect">
            <a:avLst/>
          </a:prstGeom>
          <a:noFill/>
          <a:ln/>
        </p:spPr>
        <p:txBody>
          <a:bodyPr wrap="none" lIns="0" tIns="0" rIns="0" bIns="0" rtlCol="0" anchor="t"/>
          <a:lstStyle/>
          <a:p>
            <a:pPr marL="0" indent="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Retake Fee</a:t>
            </a:r>
            <a:endParaRPr lang="en-US" sz="2200" dirty="0"/>
          </a:p>
        </p:txBody>
      </p:sp>
      <p:sp>
        <p:nvSpPr>
          <p:cNvPr id="12" name="Text 9"/>
          <p:cNvSpPr/>
          <p:nvPr/>
        </p:nvSpPr>
        <p:spPr>
          <a:xfrm>
            <a:off x="6509980" y="5471160"/>
            <a:ext cx="7096839" cy="361117"/>
          </a:xfrm>
          <a:prstGeom prst="rect">
            <a:avLst/>
          </a:prstGeom>
          <a:noFill/>
          <a:ln/>
        </p:spPr>
        <p:txBody>
          <a:bodyPr wrap="none" lIns="0" tIns="0" rIns="0" bIns="0" rtlCol="0" anchor="t"/>
          <a:lstStyle/>
          <a:p>
            <a:pPr marL="0" indent="0">
              <a:lnSpc>
                <a:spcPts val="2800"/>
              </a:lnSpc>
              <a:buNone/>
            </a:pPr>
            <a:r>
              <a:rPr lang="en-US" sz="1750" dirty="0">
                <a:solidFill>
                  <a:srgbClr val="403C4E"/>
                </a:solidFill>
                <a:latin typeface="Open Sans" pitchFamily="34" charset="0"/>
                <a:ea typeface="Open Sans" pitchFamily="34" charset="-122"/>
                <a:cs typeface="Open Sans" pitchFamily="34" charset="-120"/>
              </a:rPr>
              <a:t>$195 if you need another attempt</a:t>
            </a:r>
            <a:endParaRPr lang="en-US" sz="1750" dirty="0"/>
          </a:p>
        </p:txBody>
      </p:sp>
      <p:sp>
        <p:nvSpPr>
          <p:cNvPr id="13" name="Shape 10"/>
          <p:cNvSpPr/>
          <p:nvPr/>
        </p:nvSpPr>
        <p:spPr>
          <a:xfrm>
            <a:off x="6276618" y="6291382"/>
            <a:ext cx="7563564" cy="1315879"/>
          </a:xfrm>
          <a:prstGeom prst="roundRect">
            <a:avLst>
              <a:gd name="adj" fmla="val 7206"/>
            </a:avLst>
          </a:prstGeom>
          <a:solidFill>
            <a:srgbClr val="FFD8CC"/>
          </a:solidFill>
          <a:ln w="7620">
            <a:solidFill>
              <a:srgbClr val="E5BEB2"/>
            </a:solidFill>
            <a:prstDash val="solid"/>
          </a:ln>
        </p:spPr>
        <p:txBody>
          <a:bodyPr/>
          <a:lstStyle/>
          <a:p>
            <a:endParaRPr lang="en-US"/>
          </a:p>
        </p:txBody>
      </p:sp>
      <p:sp>
        <p:nvSpPr>
          <p:cNvPr id="14" name="Text 11"/>
          <p:cNvSpPr/>
          <p:nvPr/>
        </p:nvSpPr>
        <p:spPr>
          <a:xfrm>
            <a:off x="6509980" y="6524744"/>
            <a:ext cx="2822258" cy="352663"/>
          </a:xfrm>
          <a:prstGeom prst="rect">
            <a:avLst/>
          </a:prstGeom>
          <a:noFill/>
          <a:ln/>
        </p:spPr>
        <p:txBody>
          <a:bodyPr wrap="none" lIns="0" tIns="0" rIns="0" bIns="0" rtlCol="0" anchor="t"/>
          <a:lstStyle/>
          <a:p>
            <a:pPr marL="0" indent="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IIBA Membership</a:t>
            </a:r>
            <a:endParaRPr lang="en-US" sz="2200" dirty="0"/>
          </a:p>
        </p:txBody>
      </p:sp>
      <p:sp>
        <p:nvSpPr>
          <p:cNvPr id="15" name="Text 12"/>
          <p:cNvSpPr/>
          <p:nvPr/>
        </p:nvSpPr>
        <p:spPr>
          <a:xfrm>
            <a:off x="6509980" y="7012781"/>
            <a:ext cx="7096839" cy="361117"/>
          </a:xfrm>
          <a:prstGeom prst="rect">
            <a:avLst/>
          </a:prstGeom>
          <a:noFill/>
          <a:ln/>
        </p:spPr>
        <p:txBody>
          <a:bodyPr wrap="none" lIns="0" tIns="0" rIns="0" bIns="0" rtlCol="0" anchor="t"/>
          <a:lstStyle/>
          <a:p>
            <a:pPr marL="0" indent="0">
              <a:lnSpc>
                <a:spcPts val="2800"/>
              </a:lnSpc>
              <a:buNone/>
            </a:pPr>
            <a:r>
              <a:rPr lang="en-US" sz="1750" dirty="0">
                <a:solidFill>
                  <a:srgbClr val="403C4E"/>
                </a:solidFill>
                <a:latin typeface="Open Sans" pitchFamily="34" charset="0"/>
                <a:ea typeface="Open Sans" pitchFamily="34" charset="-122"/>
                <a:cs typeface="Open Sans" pitchFamily="34" charset="-120"/>
              </a:rPr>
              <a:t>$139 per year (optional but recommended)</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821430"/>
            <a:ext cx="5670590" cy="708779"/>
          </a:xfrm>
          <a:prstGeom prst="rect">
            <a:avLst/>
          </a:prstGeom>
          <a:noFill/>
          <a:ln/>
        </p:spPr>
        <p:txBody>
          <a:bodyPr wrap="none" lIns="0" tIns="0" rIns="0" bIns="0" rtlCol="0" anchor="t"/>
          <a:lstStyle/>
          <a:p>
            <a:pPr marL="0" indent="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Taking the Exam</a:t>
            </a:r>
            <a:endParaRPr lang="en-US" sz="4450" dirty="0"/>
          </a:p>
        </p:txBody>
      </p:sp>
      <p:pic>
        <p:nvPicPr>
          <p:cNvPr id="4" name="Image 1" descr="preencoded.png"/>
          <p:cNvPicPr>
            <a:picLocks noChangeAspect="1"/>
          </p:cNvPicPr>
          <p:nvPr/>
        </p:nvPicPr>
        <p:blipFill>
          <a:blip r:embed="rId4"/>
          <a:stretch>
            <a:fillRect/>
          </a:stretch>
        </p:blipFill>
        <p:spPr>
          <a:xfrm>
            <a:off x="793790" y="4870371"/>
            <a:ext cx="566976" cy="566976"/>
          </a:xfrm>
          <a:prstGeom prst="rect">
            <a:avLst/>
          </a:prstGeom>
        </p:spPr>
      </p:pic>
      <p:sp>
        <p:nvSpPr>
          <p:cNvPr id="5" name="Text 1"/>
          <p:cNvSpPr/>
          <p:nvPr/>
        </p:nvSpPr>
        <p:spPr>
          <a:xfrm>
            <a:off x="793790" y="566416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Online Format</a:t>
            </a:r>
            <a:endParaRPr lang="en-US" sz="2200" dirty="0"/>
          </a:p>
        </p:txBody>
      </p:sp>
      <p:sp>
        <p:nvSpPr>
          <p:cNvPr id="6" name="Text 2"/>
          <p:cNvSpPr/>
          <p:nvPr/>
        </p:nvSpPr>
        <p:spPr>
          <a:xfrm>
            <a:off x="793790" y="6154579"/>
            <a:ext cx="4120753" cy="1088708"/>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Take the exam from anywhere through remote proctoring via PSI Online Exams.</a:t>
            </a:r>
            <a:endParaRPr lang="en-US" sz="1750" dirty="0"/>
          </a:p>
        </p:txBody>
      </p:sp>
      <p:pic>
        <p:nvPicPr>
          <p:cNvPr id="7" name="Image 2" descr="preencoded.png"/>
          <p:cNvPicPr>
            <a:picLocks noChangeAspect="1"/>
          </p:cNvPicPr>
          <p:nvPr/>
        </p:nvPicPr>
        <p:blipFill>
          <a:blip r:embed="rId5"/>
          <a:stretch>
            <a:fillRect/>
          </a:stretch>
        </p:blipFill>
        <p:spPr>
          <a:xfrm>
            <a:off x="5254704" y="4870371"/>
            <a:ext cx="566976" cy="566976"/>
          </a:xfrm>
          <a:prstGeom prst="rect">
            <a:avLst/>
          </a:prstGeom>
        </p:spPr>
      </p:pic>
      <p:sp>
        <p:nvSpPr>
          <p:cNvPr id="8" name="Text 3"/>
          <p:cNvSpPr/>
          <p:nvPr/>
        </p:nvSpPr>
        <p:spPr>
          <a:xfrm>
            <a:off x="5254704" y="566416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Time Limit</a:t>
            </a:r>
            <a:endParaRPr lang="en-US" sz="2200" dirty="0"/>
          </a:p>
        </p:txBody>
      </p:sp>
      <p:sp>
        <p:nvSpPr>
          <p:cNvPr id="9" name="Text 4"/>
          <p:cNvSpPr/>
          <p:nvPr/>
        </p:nvSpPr>
        <p:spPr>
          <a:xfrm>
            <a:off x="5254704" y="6154579"/>
            <a:ext cx="4120872" cy="72580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2 hours to complete 75 multiple-choice, scenario-based questions.</a:t>
            </a:r>
            <a:endParaRPr lang="en-US" sz="1750" dirty="0"/>
          </a:p>
        </p:txBody>
      </p:sp>
      <p:pic>
        <p:nvPicPr>
          <p:cNvPr id="10" name="Image 3" descr="preencoded.png"/>
          <p:cNvPicPr>
            <a:picLocks noChangeAspect="1"/>
          </p:cNvPicPr>
          <p:nvPr/>
        </p:nvPicPr>
        <p:blipFill>
          <a:blip r:embed="rId6"/>
          <a:stretch>
            <a:fillRect/>
          </a:stretch>
        </p:blipFill>
        <p:spPr>
          <a:xfrm>
            <a:off x="9715738" y="4870371"/>
            <a:ext cx="566976" cy="566976"/>
          </a:xfrm>
          <a:prstGeom prst="rect">
            <a:avLst/>
          </a:prstGeom>
        </p:spPr>
      </p:pic>
      <p:sp>
        <p:nvSpPr>
          <p:cNvPr id="11" name="Text 5"/>
          <p:cNvSpPr/>
          <p:nvPr/>
        </p:nvSpPr>
        <p:spPr>
          <a:xfrm>
            <a:off x="9715738" y="566416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Passing Score</a:t>
            </a:r>
            <a:endParaRPr lang="en-US" sz="2200" dirty="0"/>
          </a:p>
        </p:txBody>
      </p:sp>
      <p:sp>
        <p:nvSpPr>
          <p:cNvPr id="12" name="Text 6"/>
          <p:cNvSpPr/>
          <p:nvPr/>
        </p:nvSpPr>
        <p:spPr>
          <a:xfrm>
            <a:off x="9715738" y="6154579"/>
            <a:ext cx="4120753" cy="72580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Not officially disclosed, but estimated around 70%.</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398627"/>
            <a:ext cx="12156877" cy="708779"/>
          </a:xfrm>
          <a:prstGeom prst="rect">
            <a:avLst/>
          </a:prstGeom>
          <a:noFill/>
          <a:ln/>
        </p:spPr>
        <p:txBody>
          <a:bodyPr wrap="none" lIns="0" tIns="0" rIns="0" bIns="0" rtlCol="0" anchor="t"/>
          <a:lstStyle/>
          <a:p>
            <a:pPr marL="0" indent="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Exam Domain: Identify Research Questions</a:t>
            </a:r>
            <a:endParaRPr lang="en-US" sz="4450" dirty="0"/>
          </a:p>
        </p:txBody>
      </p:sp>
      <p:sp>
        <p:nvSpPr>
          <p:cNvPr id="3" name="Text 1"/>
          <p:cNvSpPr/>
          <p:nvPr/>
        </p:nvSpPr>
        <p:spPr>
          <a:xfrm>
            <a:off x="2200394" y="3597354"/>
            <a:ext cx="2835235" cy="354330"/>
          </a:xfrm>
          <a:prstGeom prst="rect">
            <a:avLst/>
          </a:prstGeom>
          <a:noFill/>
          <a:ln/>
        </p:spPr>
        <p:txBody>
          <a:bodyPr wrap="none" lIns="0" tIns="0" rIns="0" bIns="0" rtlCol="0" anchor="t"/>
          <a:lstStyle/>
          <a:p>
            <a:pPr marL="0" indent="0" algn="r">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Business Problems</a:t>
            </a:r>
            <a:endParaRPr lang="en-US" sz="2200" dirty="0"/>
          </a:p>
        </p:txBody>
      </p:sp>
      <p:sp>
        <p:nvSpPr>
          <p:cNvPr id="4" name="Text 2"/>
          <p:cNvSpPr/>
          <p:nvPr/>
        </p:nvSpPr>
        <p:spPr>
          <a:xfrm>
            <a:off x="793790" y="4087773"/>
            <a:ext cx="4241840" cy="1088708"/>
          </a:xfrm>
          <a:prstGeom prst="rect">
            <a:avLst/>
          </a:prstGeom>
          <a:noFill/>
          <a:ln/>
        </p:spPr>
        <p:txBody>
          <a:bodyPr wrap="square" lIns="0" tIns="0" rIns="0" bIns="0" rtlCol="0" anchor="t"/>
          <a:lstStyle/>
          <a:p>
            <a:pPr marL="0" indent="0" algn="r">
              <a:lnSpc>
                <a:spcPts val="2850"/>
              </a:lnSpc>
              <a:buNone/>
            </a:pPr>
            <a:r>
              <a:rPr lang="en-US" sz="1750" dirty="0">
                <a:solidFill>
                  <a:srgbClr val="403C4E"/>
                </a:solidFill>
                <a:latin typeface="Open Sans" pitchFamily="34" charset="0"/>
                <a:ea typeface="Open Sans" pitchFamily="34" charset="-122"/>
                <a:cs typeface="Open Sans" pitchFamily="34" charset="-120"/>
              </a:rPr>
              <a:t>Understanding core business challenges that require data-driven solutions.</a:t>
            </a:r>
            <a:endParaRPr lang="en-US" sz="1750" dirty="0"/>
          </a:p>
        </p:txBody>
      </p:sp>
      <p:pic>
        <p:nvPicPr>
          <p:cNvPr id="5" name="Image 0" descr="preencoded.png"/>
          <p:cNvPicPr>
            <a:picLocks noChangeAspect="1"/>
          </p:cNvPicPr>
          <p:nvPr/>
        </p:nvPicPr>
        <p:blipFill>
          <a:blip r:embed="rId3"/>
          <a:stretch>
            <a:fillRect/>
          </a:stretch>
        </p:blipFill>
        <p:spPr>
          <a:xfrm>
            <a:off x="5489258" y="2561034"/>
            <a:ext cx="3651885" cy="3651885"/>
          </a:xfrm>
          <a:prstGeom prst="rect">
            <a:avLst/>
          </a:prstGeom>
        </p:spPr>
      </p:pic>
      <p:sp>
        <p:nvSpPr>
          <p:cNvPr id="6" name="Shape 3"/>
          <p:cNvSpPr/>
          <p:nvPr/>
        </p:nvSpPr>
        <p:spPr>
          <a:xfrm>
            <a:off x="5274231" y="4103489"/>
            <a:ext cx="566976" cy="566976"/>
          </a:xfrm>
          <a:prstGeom prst="roundRect">
            <a:avLst>
              <a:gd name="adj" fmla="val 1611154"/>
            </a:avLst>
          </a:prstGeom>
          <a:solidFill>
            <a:srgbClr val="FFD8CC"/>
          </a:solidFill>
          <a:ln w="7620">
            <a:solidFill>
              <a:srgbClr val="E5BEB2"/>
            </a:solidFill>
            <a:prstDash val="solid"/>
          </a:ln>
        </p:spPr>
        <p:txBody>
          <a:bodyPr/>
          <a:lstStyle/>
          <a:p>
            <a:endParaRPr lang="en-US"/>
          </a:p>
        </p:txBody>
      </p:sp>
      <p:sp>
        <p:nvSpPr>
          <p:cNvPr id="7" name="Text 4"/>
          <p:cNvSpPr/>
          <p:nvPr/>
        </p:nvSpPr>
        <p:spPr>
          <a:xfrm>
            <a:off x="5430083" y="4227433"/>
            <a:ext cx="255151" cy="318968"/>
          </a:xfrm>
          <a:prstGeom prst="rect">
            <a:avLst/>
          </a:prstGeom>
          <a:noFill/>
          <a:ln/>
        </p:spPr>
        <p:txBody>
          <a:bodyPr wrap="none" lIns="0" tIns="0" rIns="0" bIns="0" rtlCol="0" anchor="t"/>
          <a:lstStyle/>
          <a:p>
            <a:pPr marL="0" indent="0">
              <a:lnSpc>
                <a:spcPts val="3200"/>
              </a:lnSpc>
              <a:buNone/>
            </a:pPr>
            <a:r>
              <a:rPr lang="en-US" sz="2000" b="1" dirty="0">
                <a:solidFill>
                  <a:srgbClr val="403C4E"/>
                </a:solidFill>
                <a:latin typeface="Merriweather Bold" pitchFamily="34" charset="0"/>
                <a:ea typeface="Merriweather Bold" pitchFamily="34" charset="-122"/>
                <a:cs typeface="Merriweather Bold" pitchFamily="34" charset="-120"/>
              </a:rPr>
              <a:t>1</a:t>
            </a:r>
            <a:endParaRPr lang="en-US" sz="2000" dirty="0"/>
          </a:p>
        </p:txBody>
      </p:sp>
      <p:sp>
        <p:nvSpPr>
          <p:cNvPr id="8" name="Text 5"/>
          <p:cNvSpPr/>
          <p:nvPr/>
        </p:nvSpPr>
        <p:spPr>
          <a:xfrm>
            <a:off x="9481304" y="278082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Project Scope</a:t>
            </a:r>
            <a:endParaRPr lang="en-US" sz="2200" dirty="0"/>
          </a:p>
        </p:txBody>
      </p:sp>
      <p:sp>
        <p:nvSpPr>
          <p:cNvPr id="9" name="Text 6"/>
          <p:cNvSpPr/>
          <p:nvPr/>
        </p:nvSpPr>
        <p:spPr>
          <a:xfrm>
            <a:off x="9481304" y="3271242"/>
            <a:ext cx="4355306" cy="72580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Defining boundaries and objectives for analytics initiatives.</a:t>
            </a:r>
            <a:endParaRPr lang="en-US" sz="1750" dirty="0"/>
          </a:p>
        </p:txBody>
      </p:sp>
      <p:pic>
        <p:nvPicPr>
          <p:cNvPr id="10" name="Image 1" descr="preencoded.png"/>
          <p:cNvPicPr>
            <a:picLocks noChangeAspect="1"/>
          </p:cNvPicPr>
          <p:nvPr/>
        </p:nvPicPr>
        <p:blipFill>
          <a:blip r:embed="rId4"/>
          <a:stretch>
            <a:fillRect/>
          </a:stretch>
        </p:blipFill>
        <p:spPr>
          <a:xfrm>
            <a:off x="5489258" y="2561034"/>
            <a:ext cx="3651885" cy="3651885"/>
          </a:xfrm>
          <a:prstGeom prst="rect">
            <a:avLst/>
          </a:prstGeom>
        </p:spPr>
      </p:pic>
      <p:sp>
        <p:nvSpPr>
          <p:cNvPr id="11" name="Shape 7"/>
          <p:cNvSpPr/>
          <p:nvPr/>
        </p:nvSpPr>
        <p:spPr>
          <a:xfrm>
            <a:off x="7910393" y="2581394"/>
            <a:ext cx="566976" cy="566976"/>
          </a:xfrm>
          <a:prstGeom prst="roundRect">
            <a:avLst>
              <a:gd name="adj" fmla="val 1611154"/>
            </a:avLst>
          </a:prstGeom>
          <a:solidFill>
            <a:srgbClr val="FFD8CC"/>
          </a:solidFill>
          <a:ln w="7620">
            <a:solidFill>
              <a:srgbClr val="E5BEB2"/>
            </a:solidFill>
            <a:prstDash val="solid"/>
          </a:ln>
        </p:spPr>
        <p:txBody>
          <a:bodyPr/>
          <a:lstStyle/>
          <a:p>
            <a:endParaRPr lang="en-US"/>
          </a:p>
        </p:txBody>
      </p:sp>
      <p:sp>
        <p:nvSpPr>
          <p:cNvPr id="12" name="Text 8"/>
          <p:cNvSpPr/>
          <p:nvPr/>
        </p:nvSpPr>
        <p:spPr>
          <a:xfrm>
            <a:off x="8066246" y="2705338"/>
            <a:ext cx="255151" cy="318968"/>
          </a:xfrm>
          <a:prstGeom prst="rect">
            <a:avLst/>
          </a:prstGeom>
          <a:noFill/>
          <a:ln/>
        </p:spPr>
        <p:txBody>
          <a:bodyPr wrap="none" lIns="0" tIns="0" rIns="0" bIns="0" rtlCol="0" anchor="t"/>
          <a:lstStyle/>
          <a:p>
            <a:pPr marL="0" indent="0">
              <a:lnSpc>
                <a:spcPts val="3200"/>
              </a:lnSpc>
              <a:buNone/>
            </a:pPr>
            <a:r>
              <a:rPr lang="en-US" sz="2000" b="1" dirty="0">
                <a:solidFill>
                  <a:srgbClr val="403C4E"/>
                </a:solidFill>
                <a:latin typeface="Merriweather Bold" pitchFamily="34" charset="0"/>
                <a:ea typeface="Merriweather Bold" pitchFamily="34" charset="-122"/>
                <a:cs typeface="Merriweather Bold" pitchFamily="34" charset="-120"/>
              </a:rPr>
              <a:t>2</a:t>
            </a:r>
            <a:endParaRPr lang="en-US" sz="2000" dirty="0"/>
          </a:p>
        </p:txBody>
      </p:sp>
      <p:sp>
        <p:nvSpPr>
          <p:cNvPr id="13" name="Text 9"/>
          <p:cNvSpPr/>
          <p:nvPr/>
        </p:nvSpPr>
        <p:spPr>
          <a:xfrm>
            <a:off x="9481304" y="4776788"/>
            <a:ext cx="308669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Research Formulation</a:t>
            </a:r>
            <a:endParaRPr lang="en-US" sz="2200" dirty="0"/>
          </a:p>
        </p:txBody>
      </p:sp>
      <p:sp>
        <p:nvSpPr>
          <p:cNvPr id="14" name="Text 10"/>
          <p:cNvSpPr/>
          <p:nvPr/>
        </p:nvSpPr>
        <p:spPr>
          <a:xfrm>
            <a:off x="9481304" y="5267206"/>
            <a:ext cx="4355306" cy="72580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Creating targeted questions that address specific business needs.</a:t>
            </a:r>
            <a:endParaRPr lang="en-US" sz="1750" dirty="0"/>
          </a:p>
        </p:txBody>
      </p:sp>
      <p:pic>
        <p:nvPicPr>
          <p:cNvPr id="15" name="Image 2" descr="preencoded.png"/>
          <p:cNvPicPr>
            <a:picLocks noChangeAspect="1"/>
          </p:cNvPicPr>
          <p:nvPr/>
        </p:nvPicPr>
        <p:blipFill>
          <a:blip r:embed="rId5"/>
          <a:stretch>
            <a:fillRect/>
          </a:stretch>
        </p:blipFill>
        <p:spPr>
          <a:xfrm>
            <a:off x="5489258" y="2561034"/>
            <a:ext cx="3651885" cy="3651885"/>
          </a:xfrm>
          <a:prstGeom prst="rect">
            <a:avLst/>
          </a:prstGeom>
        </p:spPr>
      </p:pic>
      <p:sp>
        <p:nvSpPr>
          <p:cNvPr id="16" name="Shape 11"/>
          <p:cNvSpPr/>
          <p:nvPr/>
        </p:nvSpPr>
        <p:spPr>
          <a:xfrm>
            <a:off x="7910393" y="5625465"/>
            <a:ext cx="566976" cy="566976"/>
          </a:xfrm>
          <a:prstGeom prst="roundRect">
            <a:avLst>
              <a:gd name="adj" fmla="val 1611154"/>
            </a:avLst>
          </a:prstGeom>
          <a:solidFill>
            <a:srgbClr val="FFD8CC"/>
          </a:solidFill>
          <a:ln w="7620">
            <a:solidFill>
              <a:srgbClr val="E5BEB2"/>
            </a:solidFill>
            <a:prstDash val="solid"/>
          </a:ln>
        </p:spPr>
        <p:txBody>
          <a:bodyPr/>
          <a:lstStyle/>
          <a:p>
            <a:endParaRPr lang="en-US"/>
          </a:p>
        </p:txBody>
      </p:sp>
      <p:sp>
        <p:nvSpPr>
          <p:cNvPr id="17" name="Text 12"/>
          <p:cNvSpPr/>
          <p:nvPr/>
        </p:nvSpPr>
        <p:spPr>
          <a:xfrm>
            <a:off x="8066246" y="5749409"/>
            <a:ext cx="255151" cy="318968"/>
          </a:xfrm>
          <a:prstGeom prst="rect">
            <a:avLst/>
          </a:prstGeom>
          <a:noFill/>
          <a:ln/>
        </p:spPr>
        <p:txBody>
          <a:bodyPr wrap="none" lIns="0" tIns="0" rIns="0" bIns="0" rtlCol="0" anchor="t"/>
          <a:lstStyle/>
          <a:p>
            <a:pPr marL="0" indent="0">
              <a:lnSpc>
                <a:spcPts val="3200"/>
              </a:lnSpc>
              <a:buNone/>
            </a:pPr>
            <a:r>
              <a:rPr lang="en-US" sz="2000" b="1" dirty="0">
                <a:solidFill>
                  <a:srgbClr val="403C4E"/>
                </a:solidFill>
                <a:latin typeface="Merriweather Bold" pitchFamily="34" charset="0"/>
                <a:ea typeface="Merriweather Bold" pitchFamily="34" charset="-122"/>
                <a:cs typeface="Merriweather Bold" pitchFamily="34" charset="-120"/>
              </a:rPr>
              <a:t>3</a:t>
            </a:r>
            <a:endParaRPr lang="en-US" sz="2000" dirty="0"/>
          </a:p>
        </p:txBody>
      </p:sp>
      <p:sp>
        <p:nvSpPr>
          <p:cNvPr id="18" name="Text 13"/>
          <p:cNvSpPr/>
          <p:nvPr/>
        </p:nvSpPr>
        <p:spPr>
          <a:xfrm>
            <a:off x="793790" y="6468070"/>
            <a:ext cx="13042821" cy="362903"/>
          </a:xfrm>
          <a:prstGeom prst="rect">
            <a:avLst/>
          </a:prstGeom>
          <a:noFill/>
          <a:ln/>
        </p:spPr>
        <p:txBody>
          <a:bodyPr wrap="non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This domain represents 20% of the exam content.</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48784" y="1094780"/>
            <a:ext cx="7167562" cy="668536"/>
          </a:xfrm>
          <a:prstGeom prst="rect">
            <a:avLst/>
          </a:prstGeom>
          <a:noFill/>
          <a:ln/>
        </p:spPr>
        <p:txBody>
          <a:bodyPr wrap="none" lIns="0" tIns="0" rIns="0" bIns="0" rtlCol="0" anchor="t"/>
          <a:lstStyle/>
          <a:p>
            <a:pPr marL="0" indent="0">
              <a:lnSpc>
                <a:spcPts val="5250"/>
              </a:lnSpc>
              <a:buNone/>
            </a:pPr>
            <a:r>
              <a:rPr lang="en-US" sz="4200" b="1" dirty="0">
                <a:solidFill>
                  <a:srgbClr val="403C4E"/>
                </a:solidFill>
                <a:latin typeface="Merriweather Bold" pitchFamily="34" charset="0"/>
                <a:ea typeface="Merriweather Bold" pitchFamily="34" charset="-122"/>
                <a:cs typeface="Merriweather Bold" pitchFamily="34" charset="-120"/>
              </a:rPr>
              <a:t>Exam Domain: Source Data</a:t>
            </a:r>
            <a:endParaRPr lang="en-US" sz="4200" dirty="0"/>
          </a:p>
        </p:txBody>
      </p:sp>
      <p:sp>
        <p:nvSpPr>
          <p:cNvPr id="4" name="Shape 1"/>
          <p:cNvSpPr/>
          <p:nvPr/>
        </p:nvSpPr>
        <p:spPr>
          <a:xfrm>
            <a:off x="989409" y="2084189"/>
            <a:ext cx="30480" cy="4467582"/>
          </a:xfrm>
          <a:prstGeom prst="roundRect">
            <a:avLst>
              <a:gd name="adj" fmla="val 294815"/>
            </a:avLst>
          </a:prstGeom>
          <a:solidFill>
            <a:srgbClr val="E5BEB2"/>
          </a:solidFill>
          <a:ln/>
        </p:spPr>
        <p:txBody>
          <a:bodyPr/>
          <a:lstStyle/>
          <a:p>
            <a:endParaRPr lang="en-US"/>
          </a:p>
        </p:txBody>
      </p:sp>
      <p:sp>
        <p:nvSpPr>
          <p:cNvPr id="5" name="Shape 2"/>
          <p:cNvSpPr/>
          <p:nvPr/>
        </p:nvSpPr>
        <p:spPr>
          <a:xfrm>
            <a:off x="1199614" y="2550200"/>
            <a:ext cx="641747" cy="30480"/>
          </a:xfrm>
          <a:prstGeom prst="roundRect">
            <a:avLst>
              <a:gd name="adj" fmla="val 294815"/>
            </a:avLst>
          </a:prstGeom>
          <a:solidFill>
            <a:srgbClr val="E5BEB2"/>
          </a:solidFill>
          <a:ln/>
        </p:spPr>
        <p:txBody>
          <a:bodyPr/>
          <a:lstStyle/>
          <a:p>
            <a:endParaRPr lang="en-US"/>
          </a:p>
        </p:txBody>
      </p:sp>
      <p:sp>
        <p:nvSpPr>
          <p:cNvPr id="6" name="Shape 3"/>
          <p:cNvSpPr/>
          <p:nvPr/>
        </p:nvSpPr>
        <p:spPr>
          <a:xfrm>
            <a:off x="748725" y="2324814"/>
            <a:ext cx="481370" cy="481370"/>
          </a:xfrm>
          <a:prstGeom prst="roundRect">
            <a:avLst>
              <a:gd name="adj" fmla="val 18667"/>
            </a:avLst>
          </a:prstGeom>
          <a:solidFill>
            <a:srgbClr val="FFD8CC"/>
          </a:solidFill>
          <a:ln w="7620">
            <a:solidFill>
              <a:srgbClr val="E5BEB2"/>
            </a:solidFill>
            <a:prstDash val="solid"/>
          </a:ln>
        </p:spPr>
        <p:txBody>
          <a:bodyPr/>
          <a:lstStyle/>
          <a:p>
            <a:endParaRPr lang="en-US"/>
          </a:p>
        </p:txBody>
      </p:sp>
      <p:sp>
        <p:nvSpPr>
          <p:cNvPr id="7" name="Text 4"/>
          <p:cNvSpPr/>
          <p:nvPr/>
        </p:nvSpPr>
        <p:spPr>
          <a:xfrm>
            <a:off x="828913" y="2364879"/>
            <a:ext cx="320873" cy="401122"/>
          </a:xfrm>
          <a:prstGeom prst="rect">
            <a:avLst/>
          </a:prstGeom>
          <a:noFill/>
          <a:ln/>
        </p:spPr>
        <p:txBody>
          <a:bodyPr wrap="none" lIns="0" tIns="0" rIns="0" bIns="0" rtlCol="0" anchor="t"/>
          <a:lstStyle/>
          <a:p>
            <a:pPr marL="0" indent="0" algn="ctr">
              <a:lnSpc>
                <a:spcPts val="2500"/>
              </a:lnSpc>
              <a:buNone/>
            </a:pPr>
            <a:r>
              <a:rPr lang="en-US" sz="2500" b="1" dirty="0">
                <a:solidFill>
                  <a:srgbClr val="403C4E"/>
                </a:solidFill>
                <a:latin typeface="Merriweather Bold" pitchFamily="34" charset="0"/>
                <a:ea typeface="Merriweather Bold" pitchFamily="34" charset="-122"/>
                <a:cs typeface="Merriweather Bold" pitchFamily="34" charset="-120"/>
              </a:rPr>
              <a:t>1</a:t>
            </a:r>
            <a:endParaRPr lang="en-US" sz="2500" dirty="0"/>
          </a:p>
        </p:txBody>
      </p:sp>
      <p:sp>
        <p:nvSpPr>
          <p:cNvPr id="8" name="Text 5"/>
          <p:cNvSpPr/>
          <p:nvPr/>
        </p:nvSpPr>
        <p:spPr>
          <a:xfrm>
            <a:off x="2059186" y="2298025"/>
            <a:ext cx="3437573" cy="334208"/>
          </a:xfrm>
          <a:prstGeom prst="rect">
            <a:avLst/>
          </a:prstGeom>
          <a:noFill/>
          <a:ln/>
        </p:spPr>
        <p:txBody>
          <a:bodyPr wrap="none" lIns="0" tIns="0" rIns="0" bIns="0" rtlCol="0" anchor="t"/>
          <a:lstStyle/>
          <a:p>
            <a:pPr marL="0" indent="0" algn="l">
              <a:lnSpc>
                <a:spcPts val="2600"/>
              </a:lnSpc>
              <a:buNone/>
            </a:pPr>
            <a:r>
              <a:rPr lang="en-US" sz="2100" b="1" dirty="0">
                <a:solidFill>
                  <a:srgbClr val="403C4E"/>
                </a:solidFill>
                <a:latin typeface="Merriweather Bold" pitchFamily="34" charset="0"/>
                <a:ea typeface="Merriweather Bold" pitchFamily="34" charset="-122"/>
                <a:cs typeface="Merriweather Bold" pitchFamily="34" charset="-120"/>
              </a:rPr>
              <a:t>Data Source Identification</a:t>
            </a:r>
            <a:endParaRPr lang="en-US" sz="2100" dirty="0"/>
          </a:p>
        </p:txBody>
      </p:sp>
      <p:sp>
        <p:nvSpPr>
          <p:cNvPr id="9" name="Text 6"/>
          <p:cNvSpPr/>
          <p:nvPr/>
        </p:nvSpPr>
        <p:spPr>
          <a:xfrm>
            <a:off x="2059186" y="2760583"/>
            <a:ext cx="6336030" cy="684609"/>
          </a:xfrm>
          <a:prstGeom prst="rect">
            <a:avLst/>
          </a:prstGeom>
          <a:noFill/>
          <a:ln/>
        </p:spPr>
        <p:txBody>
          <a:bodyPr wrap="square" lIns="0" tIns="0" rIns="0" bIns="0" rtlCol="0" anchor="t"/>
          <a:lstStyle/>
          <a:p>
            <a:pPr marL="0" indent="0" algn="l">
              <a:lnSpc>
                <a:spcPts val="2650"/>
              </a:lnSpc>
              <a:buNone/>
            </a:pPr>
            <a:r>
              <a:rPr lang="en-US" sz="1650" dirty="0">
                <a:solidFill>
                  <a:srgbClr val="403C4E"/>
                </a:solidFill>
                <a:latin typeface="Open Sans" pitchFamily="34" charset="0"/>
                <a:ea typeface="Open Sans" pitchFamily="34" charset="-122"/>
                <a:cs typeface="Open Sans" pitchFamily="34" charset="-120"/>
              </a:rPr>
              <a:t>Finding and evaluating internal and external data sources for analysis.</a:t>
            </a:r>
            <a:endParaRPr lang="en-US" sz="1650" dirty="0"/>
          </a:p>
        </p:txBody>
      </p:sp>
      <p:sp>
        <p:nvSpPr>
          <p:cNvPr id="10" name="Shape 7"/>
          <p:cNvSpPr/>
          <p:nvPr/>
        </p:nvSpPr>
        <p:spPr>
          <a:xfrm>
            <a:off x="1199614" y="4338876"/>
            <a:ext cx="641747" cy="30480"/>
          </a:xfrm>
          <a:prstGeom prst="roundRect">
            <a:avLst>
              <a:gd name="adj" fmla="val 294815"/>
            </a:avLst>
          </a:prstGeom>
          <a:solidFill>
            <a:srgbClr val="E5BEB2"/>
          </a:solidFill>
          <a:ln/>
        </p:spPr>
        <p:txBody>
          <a:bodyPr/>
          <a:lstStyle/>
          <a:p>
            <a:endParaRPr lang="en-US"/>
          </a:p>
        </p:txBody>
      </p:sp>
      <p:sp>
        <p:nvSpPr>
          <p:cNvPr id="11" name="Shape 8"/>
          <p:cNvSpPr/>
          <p:nvPr/>
        </p:nvSpPr>
        <p:spPr>
          <a:xfrm>
            <a:off x="748725" y="4113490"/>
            <a:ext cx="481370" cy="481370"/>
          </a:xfrm>
          <a:prstGeom prst="roundRect">
            <a:avLst>
              <a:gd name="adj" fmla="val 18667"/>
            </a:avLst>
          </a:prstGeom>
          <a:solidFill>
            <a:srgbClr val="FFD8CC"/>
          </a:solidFill>
          <a:ln w="7620">
            <a:solidFill>
              <a:srgbClr val="E5BEB2"/>
            </a:solidFill>
            <a:prstDash val="solid"/>
          </a:ln>
        </p:spPr>
        <p:txBody>
          <a:bodyPr/>
          <a:lstStyle/>
          <a:p>
            <a:endParaRPr lang="en-US"/>
          </a:p>
        </p:txBody>
      </p:sp>
      <p:sp>
        <p:nvSpPr>
          <p:cNvPr id="12" name="Text 9"/>
          <p:cNvSpPr/>
          <p:nvPr/>
        </p:nvSpPr>
        <p:spPr>
          <a:xfrm>
            <a:off x="828913" y="4153555"/>
            <a:ext cx="320873" cy="401122"/>
          </a:xfrm>
          <a:prstGeom prst="rect">
            <a:avLst/>
          </a:prstGeom>
          <a:noFill/>
          <a:ln/>
        </p:spPr>
        <p:txBody>
          <a:bodyPr wrap="none" lIns="0" tIns="0" rIns="0" bIns="0" rtlCol="0" anchor="t"/>
          <a:lstStyle/>
          <a:p>
            <a:pPr marL="0" indent="0" algn="ctr">
              <a:lnSpc>
                <a:spcPts val="2500"/>
              </a:lnSpc>
              <a:buNone/>
            </a:pPr>
            <a:r>
              <a:rPr lang="en-US" sz="2500" b="1" dirty="0">
                <a:solidFill>
                  <a:srgbClr val="403C4E"/>
                </a:solidFill>
                <a:latin typeface="Merriweather Bold" pitchFamily="34" charset="0"/>
                <a:ea typeface="Merriweather Bold" pitchFamily="34" charset="-122"/>
                <a:cs typeface="Merriweather Bold" pitchFamily="34" charset="-120"/>
              </a:rPr>
              <a:t>2</a:t>
            </a:r>
            <a:endParaRPr lang="en-US" sz="2500" dirty="0"/>
          </a:p>
        </p:txBody>
      </p:sp>
      <p:sp>
        <p:nvSpPr>
          <p:cNvPr id="13" name="Text 10"/>
          <p:cNvSpPr/>
          <p:nvPr/>
        </p:nvSpPr>
        <p:spPr>
          <a:xfrm>
            <a:off x="2059186" y="4086701"/>
            <a:ext cx="3003471" cy="334208"/>
          </a:xfrm>
          <a:prstGeom prst="rect">
            <a:avLst/>
          </a:prstGeom>
          <a:noFill/>
          <a:ln/>
        </p:spPr>
        <p:txBody>
          <a:bodyPr wrap="none" lIns="0" tIns="0" rIns="0" bIns="0" rtlCol="0" anchor="t"/>
          <a:lstStyle/>
          <a:p>
            <a:pPr marL="0" indent="0" algn="l">
              <a:lnSpc>
                <a:spcPts val="2600"/>
              </a:lnSpc>
              <a:buNone/>
            </a:pPr>
            <a:r>
              <a:rPr lang="en-US" sz="2100" b="1" dirty="0">
                <a:solidFill>
                  <a:srgbClr val="403C4E"/>
                </a:solidFill>
                <a:latin typeface="Merriweather Bold" pitchFamily="34" charset="0"/>
                <a:ea typeface="Merriweather Bold" pitchFamily="34" charset="-122"/>
                <a:cs typeface="Merriweather Bold" pitchFamily="34" charset="-120"/>
              </a:rPr>
              <a:t>Governance &amp; Security</a:t>
            </a:r>
            <a:endParaRPr lang="en-US" sz="2100" dirty="0"/>
          </a:p>
        </p:txBody>
      </p:sp>
      <p:sp>
        <p:nvSpPr>
          <p:cNvPr id="14" name="Text 11"/>
          <p:cNvSpPr/>
          <p:nvPr/>
        </p:nvSpPr>
        <p:spPr>
          <a:xfrm>
            <a:off x="2059186" y="4549259"/>
            <a:ext cx="6336030" cy="342305"/>
          </a:xfrm>
          <a:prstGeom prst="rect">
            <a:avLst/>
          </a:prstGeom>
          <a:noFill/>
          <a:ln/>
        </p:spPr>
        <p:txBody>
          <a:bodyPr wrap="none" lIns="0" tIns="0" rIns="0" bIns="0" rtlCol="0" anchor="t"/>
          <a:lstStyle/>
          <a:p>
            <a:pPr marL="0" indent="0" algn="l">
              <a:lnSpc>
                <a:spcPts val="2650"/>
              </a:lnSpc>
              <a:buNone/>
            </a:pPr>
            <a:r>
              <a:rPr lang="en-US" sz="1650" dirty="0">
                <a:solidFill>
                  <a:srgbClr val="403C4E"/>
                </a:solidFill>
                <a:latin typeface="Open Sans" pitchFamily="34" charset="0"/>
                <a:ea typeface="Open Sans" pitchFamily="34" charset="-122"/>
                <a:cs typeface="Open Sans" pitchFamily="34" charset="-120"/>
              </a:rPr>
              <a:t>Understanding data privacy regulations and security protocols.</a:t>
            </a:r>
            <a:endParaRPr lang="en-US" sz="1650" dirty="0"/>
          </a:p>
        </p:txBody>
      </p:sp>
      <p:sp>
        <p:nvSpPr>
          <p:cNvPr id="15" name="Shape 12"/>
          <p:cNvSpPr/>
          <p:nvPr/>
        </p:nvSpPr>
        <p:spPr>
          <a:xfrm>
            <a:off x="1199614" y="5785247"/>
            <a:ext cx="641747" cy="30480"/>
          </a:xfrm>
          <a:prstGeom prst="roundRect">
            <a:avLst>
              <a:gd name="adj" fmla="val 294815"/>
            </a:avLst>
          </a:prstGeom>
          <a:solidFill>
            <a:srgbClr val="E5BEB2"/>
          </a:solidFill>
          <a:ln/>
        </p:spPr>
        <p:txBody>
          <a:bodyPr/>
          <a:lstStyle/>
          <a:p>
            <a:endParaRPr lang="en-US"/>
          </a:p>
        </p:txBody>
      </p:sp>
      <p:sp>
        <p:nvSpPr>
          <p:cNvPr id="16" name="Shape 13"/>
          <p:cNvSpPr/>
          <p:nvPr/>
        </p:nvSpPr>
        <p:spPr>
          <a:xfrm>
            <a:off x="748725" y="5559862"/>
            <a:ext cx="481370" cy="481370"/>
          </a:xfrm>
          <a:prstGeom prst="roundRect">
            <a:avLst>
              <a:gd name="adj" fmla="val 18667"/>
            </a:avLst>
          </a:prstGeom>
          <a:solidFill>
            <a:srgbClr val="FFD8CC"/>
          </a:solidFill>
          <a:ln w="7620">
            <a:solidFill>
              <a:srgbClr val="E5BEB2"/>
            </a:solidFill>
            <a:prstDash val="solid"/>
          </a:ln>
        </p:spPr>
        <p:txBody>
          <a:bodyPr/>
          <a:lstStyle/>
          <a:p>
            <a:endParaRPr lang="en-US"/>
          </a:p>
        </p:txBody>
      </p:sp>
      <p:sp>
        <p:nvSpPr>
          <p:cNvPr id="17" name="Text 14"/>
          <p:cNvSpPr/>
          <p:nvPr/>
        </p:nvSpPr>
        <p:spPr>
          <a:xfrm>
            <a:off x="828913" y="5599926"/>
            <a:ext cx="320873" cy="401122"/>
          </a:xfrm>
          <a:prstGeom prst="rect">
            <a:avLst/>
          </a:prstGeom>
          <a:noFill/>
          <a:ln/>
        </p:spPr>
        <p:txBody>
          <a:bodyPr wrap="none" lIns="0" tIns="0" rIns="0" bIns="0" rtlCol="0" anchor="t"/>
          <a:lstStyle/>
          <a:p>
            <a:pPr marL="0" indent="0" algn="ctr">
              <a:lnSpc>
                <a:spcPts val="2500"/>
              </a:lnSpc>
              <a:buNone/>
            </a:pPr>
            <a:r>
              <a:rPr lang="en-US" sz="2500" b="1" dirty="0">
                <a:solidFill>
                  <a:srgbClr val="403C4E"/>
                </a:solidFill>
                <a:latin typeface="Merriweather Bold" pitchFamily="34" charset="0"/>
                <a:ea typeface="Merriweather Bold" pitchFamily="34" charset="-122"/>
                <a:cs typeface="Merriweather Bold" pitchFamily="34" charset="-120"/>
              </a:rPr>
              <a:t>3</a:t>
            </a:r>
            <a:endParaRPr lang="en-US" sz="2500" dirty="0"/>
          </a:p>
        </p:txBody>
      </p:sp>
      <p:sp>
        <p:nvSpPr>
          <p:cNvPr id="18" name="Text 15"/>
          <p:cNvSpPr/>
          <p:nvPr/>
        </p:nvSpPr>
        <p:spPr>
          <a:xfrm>
            <a:off x="2059186" y="5533072"/>
            <a:ext cx="2674382" cy="334208"/>
          </a:xfrm>
          <a:prstGeom prst="rect">
            <a:avLst/>
          </a:prstGeom>
          <a:noFill/>
          <a:ln/>
        </p:spPr>
        <p:txBody>
          <a:bodyPr wrap="none" lIns="0" tIns="0" rIns="0" bIns="0" rtlCol="0" anchor="t"/>
          <a:lstStyle/>
          <a:p>
            <a:pPr marL="0" indent="0" algn="l">
              <a:lnSpc>
                <a:spcPts val="2600"/>
              </a:lnSpc>
              <a:buNone/>
            </a:pPr>
            <a:r>
              <a:rPr lang="en-US" sz="2100" b="1" dirty="0">
                <a:solidFill>
                  <a:srgbClr val="403C4E"/>
                </a:solidFill>
                <a:latin typeface="Merriweather Bold" pitchFamily="34" charset="0"/>
                <a:ea typeface="Merriweather Bold" pitchFamily="34" charset="-122"/>
                <a:cs typeface="Merriweather Bold" pitchFamily="34" charset="-120"/>
              </a:rPr>
              <a:t>Data Preparation</a:t>
            </a:r>
            <a:endParaRPr lang="en-US" sz="2100" dirty="0"/>
          </a:p>
        </p:txBody>
      </p:sp>
      <p:sp>
        <p:nvSpPr>
          <p:cNvPr id="19" name="Text 16"/>
          <p:cNvSpPr/>
          <p:nvPr/>
        </p:nvSpPr>
        <p:spPr>
          <a:xfrm>
            <a:off x="2059186" y="5995630"/>
            <a:ext cx="6336030" cy="342305"/>
          </a:xfrm>
          <a:prstGeom prst="rect">
            <a:avLst/>
          </a:prstGeom>
          <a:noFill/>
          <a:ln/>
        </p:spPr>
        <p:txBody>
          <a:bodyPr wrap="none" lIns="0" tIns="0" rIns="0" bIns="0" rtlCol="0" anchor="t"/>
          <a:lstStyle/>
          <a:p>
            <a:pPr marL="0" indent="0" algn="l">
              <a:lnSpc>
                <a:spcPts val="2650"/>
              </a:lnSpc>
              <a:buNone/>
            </a:pPr>
            <a:r>
              <a:rPr lang="en-US" sz="1650" dirty="0">
                <a:solidFill>
                  <a:srgbClr val="403C4E"/>
                </a:solidFill>
                <a:latin typeface="Open Sans" pitchFamily="34" charset="0"/>
                <a:ea typeface="Open Sans" pitchFamily="34" charset="-122"/>
                <a:cs typeface="Open Sans" pitchFamily="34" charset="-120"/>
              </a:rPr>
              <a:t>Extracting and cleaning raw data for analytical processing.</a:t>
            </a:r>
            <a:endParaRPr lang="en-US" sz="1650" dirty="0"/>
          </a:p>
        </p:txBody>
      </p:sp>
      <p:sp>
        <p:nvSpPr>
          <p:cNvPr id="20" name="Text 17"/>
          <p:cNvSpPr/>
          <p:nvPr/>
        </p:nvSpPr>
        <p:spPr>
          <a:xfrm>
            <a:off x="748784" y="6792397"/>
            <a:ext cx="7646432" cy="342305"/>
          </a:xfrm>
          <a:prstGeom prst="rect">
            <a:avLst/>
          </a:prstGeom>
          <a:noFill/>
          <a:ln/>
        </p:spPr>
        <p:txBody>
          <a:bodyPr wrap="none" lIns="0" tIns="0" rIns="0" bIns="0" rtlCol="0" anchor="t"/>
          <a:lstStyle/>
          <a:p>
            <a:pPr marL="0" indent="0">
              <a:lnSpc>
                <a:spcPts val="2650"/>
              </a:lnSpc>
              <a:buNone/>
            </a:pPr>
            <a:r>
              <a:rPr lang="en-US" sz="1650" dirty="0">
                <a:solidFill>
                  <a:srgbClr val="403C4E"/>
                </a:solidFill>
                <a:latin typeface="Open Sans" pitchFamily="34" charset="0"/>
                <a:ea typeface="Open Sans" pitchFamily="34" charset="-122"/>
                <a:cs typeface="Open Sans" pitchFamily="34" charset="-120"/>
              </a:rPr>
              <a:t>This domain represents 15% of the exam content.</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56642" y="1080373"/>
            <a:ext cx="7567136" cy="675680"/>
          </a:xfrm>
          <a:prstGeom prst="rect">
            <a:avLst/>
          </a:prstGeom>
          <a:noFill/>
          <a:ln/>
        </p:spPr>
        <p:txBody>
          <a:bodyPr wrap="none" lIns="0" tIns="0" rIns="0" bIns="0" rtlCol="0" anchor="t"/>
          <a:lstStyle/>
          <a:p>
            <a:pPr marL="0" indent="0">
              <a:lnSpc>
                <a:spcPts val="5300"/>
              </a:lnSpc>
              <a:buNone/>
            </a:pPr>
            <a:r>
              <a:rPr lang="en-US" sz="4250" b="1" dirty="0">
                <a:solidFill>
                  <a:srgbClr val="403C4E"/>
                </a:solidFill>
                <a:latin typeface="Merriweather Bold" pitchFamily="34" charset="0"/>
                <a:ea typeface="Merriweather Bold" pitchFamily="34" charset="-122"/>
                <a:cs typeface="Merriweather Bold" pitchFamily="34" charset="-120"/>
              </a:rPr>
              <a:t>Exam Domain: Analyze Data</a:t>
            </a:r>
            <a:endParaRPr lang="en-US" sz="4250" dirty="0"/>
          </a:p>
        </p:txBody>
      </p:sp>
      <p:pic>
        <p:nvPicPr>
          <p:cNvPr id="4" name="Image 1" descr="preencoded.png"/>
          <p:cNvPicPr>
            <a:picLocks noChangeAspect="1"/>
          </p:cNvPicPr>
          <p:nvPr/>
        </p:nvPicPr>
        <p:blipFill>
          <a:blip r:embed="rId4"/>
          <a:stretch>
            <a:fillRect/>
          </a:stretch>
        </p:blipFill>
        <p:spPr>
          <a:xfrm>
            <a:off x="756642" y="2080260"/>
            <a:ext cx="1080968" cy="1591389"/>
          </a:xfrm>
          <a:prstGeom prst="rect">
            <a:avLst/>
          </a:prstGeom>
        </p:spPr>
      </p:pic>
      <p:sp>
        <p:nvSpPr>
          <p:cNvPr id="5" name="Text 1"/>
          <p:cNvSpPr/>
          <p:nvPr/>
        </p:nvSpPr>
        <p:spPr>
          <a:xfrm>
            <a:off x="2161818" y="2296358"/>
            <a:ext cx="2790230" cy="337780"/>
          </a:xfrm>
          <a:prstGeom prst="rect">
            <a:avLst/>
          </a:prstGeom>
          <a:noFill/>
          <a:ln/>
        </p:spPr>
        <p:txBody>
          <a:bodyPr wrap="none" lIns="0" tIns="0" rIns="0" bIns="0" rtlCol="0" anchor="t"/>
          <a:lstStyle/>
          <a:p>
            <a:pPr marL="0" indent="0" algn="l">
              <a:lnSpc>
                <a:spcPts val="2650"/>
              </a:lnSpc>
              <a:buNone/>
            </a:pPr>
            <a:r>
              <a:rPr lang="en-US" sz="2100" b="1" dirty="0">
                <a:solidFill>
                  <a:srgbClr val="403C4E"/>
                </a:solidFill>
                <a:latin typeface="Merriweather Bold" pitchFamily="34" charset="0"/>
                <a:ea typeface="Merriweather Bold" pitchFamily="34" charset="-122"/>
                <a:cs typeface="Merriweather Bold" pitchFamily="34" charset="-120"/>
              </a:rPr>
              <a:t>Exploratory Analysis</a:t>
            </a:r>
            <a:endParaRPr lang="en-US" sz="2100" dirty="0"/>
          </a:p>
        </p:txBody>
      </p:sp>
      <p:sp>
        <p:nvSpPr>
          <p:cNvPr id="6" name="Text 2"/>
          <p:cNvSpPr/>
          <p:nvPr/>
        </p:nvSpPr>
        <p:spPr>
          <a:xfrm>
            <a:off x="2161818" y="2763798"/>
            <a:ext cx="6225540" cy="691753"/>
          </a:xfrm>
          <a:prstGeom prst="rect">
            <a:avLst/>
          </a:prstGeom>
          <a:noFill/>
          <a:ln/>
        </p:spPr>
        <p:txBody>
          <a:bodyPr wrap="square" lIns="0" tIns="0" rIns="0" bIns="0" rtlCol="0" anchor="t"/>
          <a:lstStyle/>
          <a:p>
            <a:pPr marL="0" indent="0" algn="l">
              <a:lnSpc>
                <a:spcPts val="2700"/>
              </a:lnSpc>
              <a:buNone/>
            </a:pPr>
            <a:r>
              <a:rPr lang="en-US" sz="1700" dirty="0">
                <a:solidFill>
                  <a:srgbClr val="403C4E"/>
                </a:solidFill>
                <a:latin typeface="Open Sans" pitchFamily="34" charset="0"/>
                <a:ea typeface="Open Sans" pitchFamily="34" charset="-122"/>
                <a:cs typeface="Open Sans" pitchFamily="34" charset="-120"/>
              </a:rPr>
              <a:t>Initial investigation to discover patterns and anomalies in datasets.</a:t>
            </a:r>
            <a:endParaRPr lang="en-US" sz="1700" dirty="0"/>
          </a:p>
        </p:txBody>
      </p:sp>
      <p:pic>
        <p:nvPicPr>
          <p:cNvPr id="7" name="Image 2" descr="preencoded.png"/>
          <p:cNvPicPr>
            <a:picLocks noChangeAspect="1"/>
          </p:cNvPicPr>
          <p:nvPr/>
        </p:nvPicPr>
        <p:blipFill>
          <a:blip r:embed="rId5"/>
          <a:stretch>
            <a:fillRect/>
          </a:stretch>
        </p:blipFill>
        <p:spPr>
          <a:xfrm>
            <a:off x="756642" y="3671649"/>
            <a:ext cx="1080968" cy="1591389"/>
          </a:xfrm>
          <a:prstGeom prst="rect">
            <a:avLst/>
          </a:prstGeom>
        </p:spPr>
      </p:pic>
      <p:sp>
        <p:nvSpPr>
          <p:cNvPr id="8" name="Text 3"/>
          <p:cNvSpPr/>
          <p:nvPr/>
        </p:nvSpPr>
        <p:spPr>
          <a:xfrm>
            <a:off x="2161818" y="3887748"/>
            <a:ext cx="2948821" cy="337780"/>
          </a:xfrm>
          <a:prstGeom prst="rect">
            <a:avLst/>
          </a:prstGeom>
          <a:noFill/>
          <a:ln/>
        </p:spPr>
        <p:txBody>
          <a:bodyPr wrap="none" lIns="0" tIns="0" rIns="0" bIns="0" rtlCol="0" anchor="t"/>
          <a:lstStyle/>
          <a:p>
            <a:pPr marL="0" indent="0" algn="l">
              <a:lnSpc>
                <a:spcPts val="2650"/>
              </a:lnSpc>
              <a:buNone/>
            </a:pPr>
            <a:r>
              <a:rPr lang="en-US" sz="2100" b="1" dirty="0">
                <a:solidFill>
                  <a:srgbClr val="403C4E"/>
                </a:solidFill>
                <a:latin typeface="Merriweather Bold" pitchFamily="34" charset="0"/>
                <a:ea typeface="Merriweather Bold" pitchFamily="34" charset="-122"/>
                <a:cs typeface="Merriweather Bold" pitchFamily="34" charset="-120"/>
              </a:rPr>
              <a:t>Statistical Techniques</a:t>
            </a:r>
            <a:endParaRPr lang="en-US" sz="2100" dirty="0"/>
          </a:p>
        </p:txBody>
      </p:sp>
      <p:sp>
        <p:nvSpPr>
          <p:cNvPr id="9" name="Text 4"/>
          <p:cNvSpPr/>
          <p:nvPr/>
        </p:nvSpPr>
        <p:spPr>
          <a:xfrm>
            <a:off x="2161818" y="4355187"/>
            <a:ext cx="6225540" cy="691753"/>
          </a:xfrm>
          <a:prstGeom prst="rect">
            <a:avLst/>
          </a:prstGeom>
          <a:noFill/>
          <a:ln/>
        </p:spPr>
        <p:txBody>
          <a:bodyPr wrap="square" lIns="0" tIns="0" rIns="0" bIns="0" rtlCol="0" anchor="t"/>
          <a:lstStyle/>
          <a:p>
            <a:pPr marL="0" indent="0" algn="l">
              <a:lnSpc>
                <a:spcPts val="2700"/>
              </a:lnSpc>
              <a:buNone/>
            </a:pPr>
            <a:r>
              <a:rPr lang="en-US" sz="1700" dirty="0">
                <a:solidFill>
                  <a:srgbClr val="403C4E"/>
                </a:solidFill>
                <a:latin typeface="Open Sans" pitchFamily="34" charset="0"/>
                <a:ea typeface="Open Sans" pitchFamily="34" charset="-122"/>
                <a:cs typeface="Open Sans" pitchFamily="34" charset="-120"/>
              </a:rPr>
              <a:t>Applying appropriate statistical methods to extract meaningful insights.</a:t>
            </a:r>
            <a:endParaRPr lang="en-US" sz="1700" dirty="0"/>
          </a:p>
        </p:txBody>
      </p:sp>
      <p:pic>
        <p:nvPicPr>
          <p:cNvPr id="10" name="Image 3" descr="preencoded.png"/>
          <p:cNvPicPr>
            <a:picLocks noChangeAspect="1"/>
          </p:cNvPicPr>
          <p:nvPr/>
        </p:nvPicPr>
        <p:blipFill>
          <a:blip r:embed="rId6"/>
          <a:stretch>
            <a:fillRect/>
          </a:stretch>
        </p:blipFill>
        <p:spPr>
          <a:xfrm>
            <a:off x="756642" y="5263039"/>
            <a:ext cx="1080968" cy="1297186"/>
          </a:xfrm>
          <a:prstGeom prst="rect">
            <a:avLst/>
          </a:prstGeom>
        </p:spPr>
      </p:pic>
      <p:sp>
        <p:nvSpPr>
          <p:cNvPr id="11" name="Text 5"/>
          <p:cNvSpPr/>
          <p:nvPr/>
        </p:nvSpPr>
        <p:spPr>
          <a:xfrm>
            <a:off x="2161818" y="5479137"/>
            <a:ext cx="2702600" cy="337780"/>
          </a:xfrm>
          <a:prstGeom prst="rect">
            <a:avLst/>
          </a:prstGeom>
          <a:noFill/>
          <a:ln/>
        </p:spPr>
        <p:txBody>
          <a:bodyPr wrap="none" lIns="0" tIns="0" rIns="0" bIns="0" rtlCol="0" anchor="t"/>
          <a:lstStyle/>
          <a:p>
            <a:pPr marL="0" indent="0" algn="l">
              <a:lnSpc>
                <a:spcPts val="2650"/>
              </a:lnSpc>
              <a:buNone/>
            </a:pPr>
            <a:r>
              <a:rPr lang="en-US" sz="2100" b="1" dirty="0">
                <a:solidFill>
                  <a:srgbClr val="403C4E"/>
                </a:solidFill>
                <a:latin typeface="Merriweather Bold" pitchFamily="34" charset="0"/>
                <a:ea typeface="Merriweather Bold" pitchFamily="34" charset="-122"/>
                <a:cs typeface="Merriweather Bold" pitchFamily="34" charset="-120"/>
              </a:rPr>
              <a:t>Pattern Recognition</a:t>
            </a:r>
            <a:endParaRPr lang="en-US" sz="2100" dirty="0"/>
          </a:p>
        </p:txBody>
      </p:sp>
      <p:sp>
        <p:nvSpPr>
          <p:cNvPr id="12" name="Text 6"/>
          <p:cNvSpPr/>
          <p:nvPr/>
        </p:nvSpPr>
        <p:spPr>
          <a:xfrm>
            <a:off x="2161818" y="5946577"/>
            <a:ext cx="6225540" cy="345877"/>
          </a:xfrm>
          <a:prstGeom prst="rect">
            <a:avLst/>
          </a:prstGeom>
          <a:noFill/>
          <a:ln/>
        </p:spPr>
        <p:txBody>
          <a:bodyPr wrap="none" lIns="0" tIns="0" rIns="0" bIns="0" rtlCol="0" anchor="t"/>
          <a:lstStyle/>
          <a:p>
            <a:pPr marL="0" indent="0" algn="l">
              <a:lnSpc>
                <a:spcPts val="2700"/>
              </a:lnSpc>
              <a:buNone/>
            </a:pPr>
            <a:r>
              <a:rPr lang="en-US" sz="1700" dirty="0">
                <a:solidFill>
                  <a:srgbClr val="403C4E"/>
                </a:solidFill>
                <a:latin typeface="Open Sans" pitchFamily="34" charset="0"/>
                <a:ea typeface="Open Sans" pitchFamily="34" charset="-122"/>
                <a:cs typeface="Open Sans" pitchFamily="34" charset="-120"/>
              </a:rPr>
              <a:t>Identifying trends, correlations, and outliers within the data.</a:t>
            </a:r>
            <a:endParaRPr lang="en-US" sz="1700" dirty="0"/>
          </a:p>
        </p:txBody>
      </p:sp>
      <p:sp>
        <p:nvSpPr>
          <p:cNvPr id="13" name="Text 7"/>
          <p:cNvSpPr/>
          <p:nvPr/>
        </p:nvSpPr>
        <p:spPr>
          <a:xfrm>
            <a:off x="756642" y="6803350"/>
            <a:ext cx="7630716" cy="345877"/>
          </a:xfrm>
          <a:prstGeom prst="rect">
            <a:avLst/>
          </a:prstGeom>
          <a:noFill/>
          <a:ln/>
        </p:spPr>
        <p:txBody>
          <a:bodyPr wrap="none" lIns="0" tIns="0" rIns="0" bIns="0" rtlCol="0" anchor="t"/>
          <a:lstStyle/>
          <a:p>
            <a:pPr marL="0" indent="0">
              <a:lnSpc>
                <a:spcPts val="2700"/>
              </a:lnSpc>
              <a:buNone/>
            </a:pPr>
            <a:r>
              <a:rPr lang="en-US" sz="1700" dirty="0">
                <a:solidFill>
                  <a:srgbClr val="403C4E"/>
                </a:solidFill>
                <a:latin typeface="Open Sans" pitchFamily="34" charset="0"/>
                <a:ea typeface="Open Sans" pitchFamily="34" charset="-122"/>
                <a:cs typeface="Open Sans" pitchFamily="34" charset="-120"/>
              </a:rPr>
              <a:t>This domain represents 16% of the exam content.</a:t>
            </a:r>
            <a:endParaRPr lang="en-US"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762357"/>
            <a:ext cx="7556421" cy="1417558"/>
          </a:xfrm>
          <a:prstGeom prst="rect">
            <a:avLst/>
          </a:prstGeom>
          <a:noFill/>
          <a:ln/>
        </p:spPr>
        <p:txBody>
          <a:bodyPr wrap="square" lIns="0" tIns="0" rIns="0" bIns="0" rtlCol="0" anchor="t"/>
          <a:lstStyle/>
          <a:p>
            <a:pPr marL="0" indent="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Exam Domain: Interpret and Report Results</a:t>
            </a:r>
            <a:endParaRPr lang="en-US" sz="4450" dirty="0"/>
          </a:p>
        </p:txBody>
      </p:sp>
      <p:sp>
        <p:nvSpPr>
          <p:cNvPr id="4" name="Shape 1"/>
          <p:cNvSpPr/>
          <p:nvPr/>
        </p:nvSpPr>
        <p:spPr>
          <a:xfrm>
            <a:off x="6280190" y="2520077"/>
            <a:ext cx="170021" cy="1216223"/>
          </a:xfrm>
          <a:prstGeom prst="roundRect">
            <a:avLst>
              <a:gd name="adj" fmla="val 56033"/>
            </a:avLst>
          </a:prstGeom>
          <a:solidFill>
            <a:srgbClr val="FFD8CC"/>
          </a:solidFill>
          <a:ln w="7620">
            <a:solidFill>
              <a:srgbClr val="E5BEB2"/>
            </a:solidFill>
            <a:prstDash val="solid"/>
          </a:ln>
        </p:spPr>
        <p:txBody>
          <a:bodyPr/>
          <a:lstStyle/>
          <a:p>
            <a:endParaRPr lang="en-US"/>
          </a:p>
        </p:txBody>
      </p:sp>
      <p:sp>
        <p:nvSpPr>
          <p:cNvPr id="5" name="Text 2"/>
          <p:cNvSpPr/>
          <p:nvPr/>
        </p:nvSpPr>
        <p:spPr>
          <a:xfrm>
            <a:off x="6790373" y="2520077"/>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Data Visualization</a:t>
            </a:r>
            <a:endParaRPr lang="en-US" sz="2200" dirty="0"/>
          </a:p>
        </p:txBody>
      </p:sp>
      <p:sp>
        <p:nvSpPr>
          <p:cNvPr id="6" name="Text 3"/>
          <p:cNvSpPr/>
          <p:nvPr/>
        </p:nvSpPr>
        <p:spPr>
          <a:xfrm>
            <a:off x="6790373" y="3010495"/>
            <a:ext cx="7046238" cy="72580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Creating clear, compelling visual representations of analytical findings.</a:t>
            </a:r>
            <a:endParaRPr lang="en-US" sz="1750" dirty="0"/>
          </a:p>
        </p:txBody>
      </p:sp>
      <p:sp>
        <p:nvSpPr>
          <p:cNvPr id="7" name="Shape 4"/>
          <p:cNvSpPr/>
          <p:nvPr/>
        </p:nvSpPr>
        <p:spPr>
          <a:xfrm>
            <a:off x="6620351" y="3963114"/>
            <a:ext cx="170021" cy="1216223"/>
          </a:xfrm>
          <a:prstGeom prst="roundRect">
            <a:avLst>
              <a:gd name="adj" fmla="val 56033"/>
            </a:avLst>
          </a:prstGeom>
          <a:solidFill>
            <a:srgbClr val="FFD8CC"/>
          </a:solidFill>
          <a:ln w="7620">
            <a:solidFill>
              <a:srgbClr val="E5BEB2"/>
            </a:solidFill>
            <a:prstDash val="solid"/>
          </a:ln>
        </p:spPr>
        <p:txBody>
          <a:bodyPr/>
          <a:lstStyle/>
          <a:p>
            <a:endParaRPr lang="en-US"/>
          </a:p>
        </p:txBody>
      </p:sp>
      <p:sp>
        <p:nvSpPr>
          <p:cNvPr id="8" name="Text 5"/>
          <p:cNvSpPr/>
          <p:nvPr/>
        </p:nvSpPr>
        <p:spPr>
          <a:xfrm>
            <a:off x="7130534" y="396311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Storytelling</a:t>
            </a:r>
            <a:endParaRPr lang="en-US" sz="2200" dirty="0"/>
          </a:p>
        </p:txBody>
      </p:sp>
      <p:sp>
        <p:nvSpPr>
          <p:cNvPr id="9" name="Text 6"/>
          <p:cNvSpPr/>
          <p:nvPr/>
        </p:nvSpPr>
        <p:spPr>
          <a:xfrm>
            <a:off x="7130534" y="4453533"/>
            <a:ext cx="6706076" cy="72580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Crafting narratives that explain data insights in business context.</a:t>
            </a:r>
            <a:endParaRPr lang="en-US" sz="1750" dirty="0"/>
          </a:p>
        </p:txBody>
      </p:sp>
      <p:sp>
        <p:nvSpPr>
          <p:cNvPr id="10" name="Shape 7"/>
          <p:cNvSpPr/>
          <p:nvPr/>
        </p:nvSpPr>
        <p:spPr>
          <a:xfrm>
            <a:off x="6960632" y="5406152"/>
            <a:ext cx="170021" cy="1216223"/>
          </a:xfrm>
          <a:prstGeom prst="roundRect">
            <a:avLst>
              <a:gd name="adj" fmla="val 56033"/>
            </a:avLst>
          </a:prstGeom>
          <a:solidFill>
            <a:srgbClr val="FFD8CC"/>
          </a:solidFill>
          <a:ln w="7620">
            <a:solidFill>
              <a:srgbClr val="E5BEB2"/>
            </a:solidFill>
            <a:prstDash val="solid"/>
          </a:ln>
        </p:spPr>
        <p:txBody>
          <a:bodyPr/>
          <a:lstStyle/>
          <a:p>
            <a:endParaRPr lang="en-US"/>
          </a:p>
        </p:txBody>
      </p:sp>
      <p:sp>
        <p:nvSpPr>
          <p:cNvPr id="11" name="Text 8"/>
          <p:cNvSpPr/>
          <p:nvPr/>
        </p:nvSpPr>
        <p:spPr>
          <a:xfrm>
            <a:off x="7470815" y="5406152"/>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Tool Utilization</a:t>
            </a:r>
            <a:endParaRPr lang="en-US" sz="2200" dirty="0"/>
          </a:p>
        </p:txBody>
      </p:sp>
      <p:sp>
        <p:nvSpPr>
          <p:cNvPr id="12" name="Text 9"/>
          <p:cNvSpPr/>
          <p:nvPr/>
        </p:nvSpPr>
        <p:spPr>
          <a:xfrm>
            <a:off x="7470815" y="5896570"/>
            <a:ext cx="6365796" cy="72580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Using platforms like Power BI, Tableau, and Excel to communicate results.</a:t>
            </a:r>
            <a:endParaRPr lang="en-US" sz="1750" dirty="0"/>
          </a:p>
        </p:txBody>
      </p:sp>
      <p:sp>
        <p:nvSpPr>
          <p:cNvPr id="13" name="Text 10"/>
          <p:cNvSpPr/>
          <p:nvPr/>
        </p:nvSpPr>
        <p:spPr>
          <a:xfrm>
            <a:off x="6280190" y="7104340"/>
            <a:ext cx="7556421" cy="362903"/>
          </a:xfrm>
          <a:prstGeom prst="rect">
            <a:avLst/>
          </a:prstGeom>
          <a:noFill/>
          <a:ln/>
        </p:spPr>
        <p:txBody>
          <a:bodyPr wrap="non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This domain represents 20% of the exam content.</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75216" y="610314"/>
            <a:ext cx="12165687" cy="692110"/>
          </a:xfrm>
          <a:prstGeom prst="rect">
            <a:avLst/>
          </a:prstGeom>
          <a:noFill/>
          <a:ln/>
        </p:spPr>
        <p:txBody>
          <a:bodyPr wrap="none" lIns="0" tIns="0" rIns="0" bIns="0" rtlCol="0" anchor="t"/>
          <a:lstStyle/>
          <a:p>
            <a:pPr marL="0" indent="0">
              <a:lnSpc>
                <a:spcPts val="5450"/>
              </a:lnSpc>
              <a:buNone/>
            </a:pPr>
            <a:r>
              <a:rPr lang="en-US" sz="4350" b="1" dirty="0">
                <a:solidFill>
                  <a:srgbClr val="403C4E"/>
                </a:solidFill>
                <a:latin typeface="Merriweather Bold" pitchFamily="34" charset="0"/>
                <a:ea typeface="Merriweather Bold" pitchFamily="34" charset="-122"/>
                <a:cs typeface="Merriweather Bold" pitchFamily="34" charset="-120"/>
              </a:rPr>
              <a:t>Exam Domain: Influence Business Decisions</a:t>
            </a:r>
            <a:endParaRPr lang="en-US" sz="4350" dirty="0"/>
          </a:p>
        </p:txBody>
      </p:sp>
      <p:pic>
        <p:nvPicPr>
          <p:cNvPr id="3" name="Image 0" descr="preencoded.png"/>
          <p:cNvPicPr>
            <a:picLocks noChangeAspect="1"/>
          </p:cNvPicPr>
          <p:nvPr/>
        </p:nvPicPr>
        <p:blipFill>
          <a:blip r:embed="rId3"/>
          <a:stretch>
            <a:fillRect/>
          </a:stretch>
        </p:blipFill>
        <p:spPr>
          <a:xfrm>
            <a:off x="3235881" y="1745337"/>
            <a:ext cx="1618536" cy="1276112"/>
          </a:xfrm>
          <a:prstGeom prst="rect">
            <a:avLst/>
          </a:prstGeom>
        </p:spPr>
      </p:pic>
      <p:sp>
        <p:nvSpPr>
          <p:cNvPr id="4" name="Text 1"/>
          <p:cNvSpPr/>
          <p:nvPr/>
        </p:nvSpPr>
        <p:spPr>
          <a:xfrm>
            <a:off x="3889296" y="2346841"/>
            <a:ext cx="311468" cy="389334"/>
          </a:xfrm>
          <a:prstGeom prst="rect">
            <a:avLst/>
          </a:prstGeom>
          <a:noFill/>
          <a:ln/>
        </p:spPr>
        <p:txBody>
          <a:bodyPr wrap="none" lIns="0" tIns="0" rIns="0" bIns="0" rtlCol="0" anchor="t"/>
          <a:lstStyle/>
          <a:p>
            <a:pPr marL="0" indent="0" algn="ctr">
              <a:lnSpc>
                <a:spcPts val="3900"/>
              </a:lnSpc>
              <a:buNone/>
            </a:pPr>
            <a:r>
              <a:rPr lang="en-US" sz="2450" b="1" dirty="0">
                <a:solidFill>
                  <a:srgbClr val="403C4E"/>
                </a:solidFill>
                <a:latin typeface="Merriweather Bold" pitchFamily="34" charset="0"/>
                <a:ea typeface="Merriweather Bold" pitchFamily="34" charset="-122"/>
                <a:cs typeface="Merriweather Bold" pitchFamily="34" charset="-120"/>
              </a:rPr>
              <a:t>1</a:t>
            </a:r>
            <a:endParaRPr lang="en-US" sz="2450" dirty="0"/>
          </a:p>
        </p:txBody>
      </p:sp>
      <p:sp>
        <p:nvSpPr>
          <p:cNvPr id="5" name="Text 2"/>
          <p:cNvSpPr/>
          <p:nvPr/>
        </p:nvSpPr>
        <p:spPr>
          <a:xfrm>
            <a:off x="5075873" y="1966793"/>
            <a:ext cx="2768679" cy="345996"/>
          </a:xfrm>
          <a:prstGeom prst="rect">
            <a:avLst/>
          </a:prstGeom>
          <a:noFill/>
          <a:ln/>
        </p:spPr>
        <p:txBody>
          <a:bodyPr wrap="none" lIns="0" tIns="0" rIns="0" bIns="0" rtlCol="0" anchor="t"/>
          <a:lstStyle/>
          <a:p>
            <a:pPr marL="0" indent="0" algn="l">
              <a:lnSpc>
                <a:spcPts val="2700"/>
              </a:lnSpc>
              <a:buNone/>
            </a:pPr>
            <a:r>
              <a:rPr lang="en-US" sz="2150" b="1" dirty="0">
                <a:solidFill>
                  <a:srgbClr val="403C4E"/>
                </a:solidFill>
                <a:latin typeface="Merriweather Bold" pitchFamily="34" charset="0"/>
                <a:ea typeface="Merriweather Bold" pitchFamily="34" charset="-122"/>
                <a:cs typeface="Merriweather Bold" pitchFamily="34" charset="-120"/>
              </a:rPr>
              <a:t>Strategic Action</a:t>
            </a:r>
            <a:endParaRPr lang="en-US" sz="2150" dirty="0"/>
          </a:p>
        </p:txBody>
      </p:sp>
      <p:sp>
        <p:nvSpPr>
          <p:cNvPr id="6" name="Text 3"/>
          <p:cNvSpPr/>
          <p:nvPr/>
        </p:nvSpPr>
        <p:spPr>
          <a:xfrm>
            <a:off x="5075873" y="2445663"/>
            <a:ext cx="3743682" cy="354330"/>
          </a:xfrm>
          <a:prstGeom prst="rect">
            <a:avLst/>
          </a:prstGeom>
          <a:noFill/>
          <a:ln/>
        </p:spPr>
        <p:txBody>
          <a:bodyPr wrap="none" lIns="0" tIns="0" rIns="0" bIns="0" rtlCol="0" anchor="t"/>
          <a:lstStyle/>
          <a:p>
            <a:pPr marL="0" indent="0" algn="l">
              <a:lnSpc>
                <a:spcPts val="2750"/>
              </a:lnSpc>
              <a:buNone/>
            </a:pPr>
            <a:r>
              <a:rPr lang="en-US" sz="1700" dirty="0">
                <a:solidFill>
                  <a:srgbClr val="403C4E"/>
                </a:solidFill>
                <a:latin typeface="Open Sans" pitchFamily="34" charset="0"/>
                <a:ea typeface="Open Sans" pitchFamily="34" charset="-122"/>
                <a:cs typeface="Open Sans" pitchFamily="34" charset="-120"/>
              </a:rPr>
              <a:t>Implementing data-driven strategies</a:t>
            </a:r>
            <a:endParaRPr lang="en-US" sz="1700" dirty="0"/>
          </a:p>
        </p:txBody>
      </p:sp>
      <p:sp>
        <p:nvSpPr>
          <p:cNvPr id="7" name="Shape 4"/>
          <p:cNvSpPr/>
          <p:nvPr/>
        </p:nvSpPr>
        <p:spPr>
          <a:xfrm>
            <a:off x="4909780" y="3033832"/>
            <a:ext cx="8890040" cy="15240"/>
          </a:xfrm>
          <a:prstGeom prst="roundRect">
            <a:avLst>
              <a:gd name="adj" fmla="val 610422"/>
            </a:avLst>
          </a:prstGeom>
          <a:solidFill>
            <a:srgbClr val="E5BEB2"/>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2426494" y="3076813"/>
            <a:ext cx="3237190" cy="1276112"/>
          </a:xfrm>
          <a:prstGeom prst="rect">
            <a:avLst/>
          </a:prstGeom>
        </p:spPr>
      </p:pic>
      <p:sp>
        <p:nvSpPr>
          <p:cNvPr id="9" name="Text 5"/>
          <p:cNvSpPr/>
          <p:nvPr/>
        </p:nvSpPr>
        <p:spPr>
          <a:xfrm>
            <a:off x="3889296" y="3520202"/>
            <a:ext cx="311468" cy="389334"/>
          </a:xfrm>
          <a:prstGeom prst="rect">
            <a:avLst/>
          </a:prstGeom>
          <a:noFill/>
          <a:ln/>
        </p:spPr>
        <p:txBody>
          <a:bodyPr wrap="none" lIns="0" tIns="0" rIns="0" bIns="0" rtlCol="0" anchor="t"/>
          <a:lstStyle/>
          <a:p>
            <a:pPr marL="0" indent="0" algn="ctr">
              <a:lnSpc>
                <a:spcPts val="3900"/>
              </a:lnSpc>
              <a:buNone/>
            </a:pPr>
            <a:r>
              <a:rPr lang="en-US" sz="2450" b="1" dirty="0">
                <a:solidFill>
                  <a:srgbClr val="403C4E"/>
                </a:solidFill>
                <a:latin typeface="Merriweather Bold" pitchFamily="34" charset="0"/>
                <a:ea typeface="Merriweather Bold" pitchFamily="34" charset="-122"/>
                <a:cs typeface="Merriweather Bold" pitchFamily="34" charset="-120"/>
              </a:rPr>
              <a:t>2</a:t>
            </a:r>
            <a:endParaRPr lang="en-US" sz="2450" dirty="0"/>
          </a:p>
        </p:txBody>
      </p:sp>
      <p:sp>
        <p:nvSpPr>
          <p:cNvPr id="10" name="Text 6"/>
          <p:cNvSpPr/>
          <p:nvPr/>
        </p:nvSpPr>
        <p:spPr>
          <a:xfrm>
            <a:off x="5885140" y="3298269"/>
            <a:ext cx="2768679" cy="345996"/>
          </a:xfrm>
          <a:prstGeom prst="rect">
            <a:avLst/>
          </a:prstGeom>
          <a:noFill/>
          <a:ln/>
        </p:spPr>
        <p:txBody>
          <a:bodyPr wrap="none" lIns="0" tIns="0" rIns="0" bIns="0" rtlCol="0" anchor="t"/>
          <a:lstStyle/>
          <a:p>
            <a:pPr marL="0" indent="0" algn="l">
              <a:lnSpc>
                <a:spcPts val="2700"/>
              </a:lnSpc>
              <a:buNone/>
            </a:pPr>
            <a:r>
              <a:rPr lang="en-US" sz="2150" b="1" dirty="0">
                <a:solidFill>
                  <a:srgbClr val="403C4E"/>
                </a:solidFill>
                <a:latin typeface="Merriweather Bold" pitchFamily="34" charset="0"/>
                <a:ea typeface="Merriweather Bold" pitchFamily="34" charset="-122"/>
                <a:cs typeface="Merriweather Bold" pitchFamily="34" charset="-120"/>
              </a:rPr>
              <a:t>Business Cases</a:t>
            </a:r>
            <a:endParaRPr lang="en-US" sz="2150" dirty="0"/>
          </a:p>
        </p:txBody>
      </p:sp>
      <p:sp>
        <p:nvSpPr>
          <p:cNvPr id="11" name="Text 7"/>
          <p:cNvSpPr/>
          <p:nvPr/>
        </p:nvSpPr>
        <p:spPr>
          <a:xfrm>
            <a:off x="5885140" y="3777139"/>
            <a:ext cx="4190643" cy="354330"/>
          </a:xfrm>
          <a:prstGeom prst="rect">
            <a:avLst/>
          </a:prstGeom>
          <a:noFill/>
          <a:ln/>
        </p:spPr>
        <p:txBody>
          <a:bodyPr wrap="none" lIns="0" tIns="0" rIns="0" bIns="0" rtlCol="0" anchor="t"/>
          <a:lstStyle/>
          <a:p>
            <a:pPr marL="0" indent="0" algn="l">
              <a:lnSpc>
                <a:spcPts val="2750"/>
              </a:lnSpc>
              <a:buNone/>
            </a:pPr>
            <a:r>
              <a:rPr lang="en-US" sz="1700" dirty="0">
                <a:solidFill>
                  <a:srgbClr val="403C4E"/>
                </a:solidFill>
                <a:latin typeface="Open Sans" pitchFamily="34" charset="0"/>
                <a:ea typeface="Open Sans" pitchFamily="34" charset="-122"/>
                <a:cs typeface="Open Sans" pitchFamily="34" charset="-120"/>
              </a:rPr>
              <a:t>Developing proposals based on analytics</a:t>
            </a:r>
            <a:endParaRPr lang="en-US" sz="1700" dirty="0"/>
          </a:p>
        </p:txBody>
      </p:sp>
      <p:sp>
        <p:nvSpPr>
          <p:cNvPr id="12" name="Shape 8"/>
          <p:cNvSpPr/>
          <p:nvPr/>
        </p:nvSpPr>
        <p:spPr>
          <a:xfrm>
            <a:off x="5719048" y="4365308"/>
            <a:ext cx="8080772" cy="15240"/>
          </a:xfrm>
          <a:prstGeom prst="roundRect">
            <a:avLst>
              <a:gd name="adj" fmla="val 610422"/>
            </a:avLst>
          </a:prstGeom>
          <a:solidFill>
            <a:srgbClr val="E5BEB2"/>
          </a:solidFill>
          <a:ln/>
        </p:spPr>
        <p:txBody>
          <a:bodyPr/>
          <a:lstStyle/>
          <a:p>
            <a:endParaRPr lang="en-US"/>
          </a:p>
        </p:txBody>
      </p:sp>
      <p:pic>
        <p:nvPicPr>
          <p:cNvPr id="13" name="Image 2" descr="preencoded.png"/>
          <p:cNvPicPr>
            <a:picLocks noChangeAspect="1"/>
          </p:cNvPicPr>
          <p:nvPr/>
        </p:nvPicPr>
        <p:blipFill>
          <a:blip r:embed="rId5"/>
          <a:stretch>
            <a:fillRect/>
          </a:stretch>
        </p:blipFill>
        <p:spPr>
          <a:xfrm>
            <a:off x="1617226" y="4408289"/>
            <a:ext cx="4855845" cy="1276112"/>
          </a:xfrm>
          <a:prstGeom prst="rect">
            <a:avLst/>
          </a:prstGeom>
        </p:spPr>
      </p:pic>
      <p:sp>
        <p:nvSpPr>
          <p:cNvPr id="14" name="Text 9"/>
          <p:cNvSpPr/>
          <p:nvPr/>
        </p:nvSpPr>
        <p:spPr>
          <a:xfrm>
            <a:off x="3889296" y="4851678"/>
            <a:ext cx="311468" cy="389334"/>
          </a:xfrm>
          <a:prstGeom prst="rect">
            <a:avLst/>
          </a:prstGeom>
          <a:noFill/>
          <a:ln/>
        </p:spPr>
        <p:txBody>
          <a:bodyPr wrap="none" lIns="0" tIns="0" rIns="0" bIns="0" rtlCol="0" anchor="t"/>
          <a:lstStyle/>
          <a:p>
            <a:pPr marL="0" indent="0" algn="ctr">
              <a:lnSpc>
                <a:spcPts val="3900"/>
              </a:lnSpc>
              <a:buNone/>
            </a:pPr>
            <a:r>
              <a:rPr lang="en-US" sz="2450" b="1" dirty="0">
                <a:solidFill>
                  <a:srgbClr val="403C4E"/>
                </a:solidFill>
                <a:latin typeface="Merriweather Bold" pitchFamily="34" charset="0"/>
                <a:ea typeface="Merriweather Bold" pitchFamily="34" charset="-122"/>
                <a:cs typeface="Merriweather Bold" pitchFamily="34" charset="-120"/>
              </a:rPr>
              <a:t>3</a:t>
            </a:r>
            <a:endParaRPr lang="en-US" sz="2450" dirty="0"/>
          </a:p>
        </p:txBody>
      </p:sp>
      <p:sp>
        <p:nvSpPr>
          <p:cNvPr id="15" name="Text 10"/>
          <p:cNvSpPr/>
          <p:nvPr/>
        </p:nvSpPr>
        <p:spPr>
          <a:xfrm>
            <a:off x="6694527" y="4629745"/>
            <a:ext cx="3556278" cy="345996"/>
          </a:xfrm>
          <a:prstGeom prst="rect">
            <a:avLst/>
          </a:prstGeom>
          <a:noFill/>
          <a:ln/>
        </p:spPr>
        <p:txBody>
          <a:bodyPr wrap="none" lIns="0" tIns="0" rIns="0" bIns="0" rtlCol="0" anchor="t"/>
          <a:lstStyle/>
          <a:p>
            <a:pPr marL="0" indent="0" algn="l">
              <a:lnSpc>
                <a:spcPts val="2700"/>
              </a:lnSpc>
              <a:buNone/>
            </a:pPr>
            <a:r>
              <a:rPr lang="en-US" sz="2150" b="1" dirty="0">
                <a:solidFill>
                  <a:srgbClr val="403C4E"/>
                </a:solidFill>
                <a:latin typeface="Merriweather Bold" pitchFamily="34" charset="0"/>
                <a:ea typeface="Merriweather Bold" pitchFamily="34" charset="-122"/>
                <a:cs typeface="Merriweather Bold" pitchFamily="34" charset="-120"/>
              </a:rPr>
              <a:t>Stakeholder Collaboration</a:t>
            </a:r>
            <a:endParaRPr lang="en-US" sz="2150" dirty="0"/>
          </a:p>
        </p:txBody>
      </p:sp>
      <p:sp>
        <p:nvSpPr>
          <p:cNvPr id="16" name="Text 11"/>
          <p:cNvSpPr/>
          <p:nvPr/>
        </p:nvSpPr>
        <p:spPr>
          <a:xfrm>
            <a:off x="6694527" y="5108615"/>
            <a:ext cx="3556278" cy="354330"/>
          </a:xfrm>
          <a:prstGeom prst="rect">
            <a:avLst/>
          </a:prstGeom>
          <a:noFill/>
          <a:ln/>
        </p:spPr>
        <p:txBody>
          <a:bodyPr wrap="none" lIns="0" tIns="0" rIns="0" bIns="0" rtlCol="0" anchor="t"/>
          <a:lstStyle/>
          <a:p>
            <a:pPr marL="0" indent="0" algn="l">
              <a:lnSpc>
                <a:spcPts val="2750"/>
              </a:lnSpc>
              <a:buNone/>
            </a:pPr>
            <a:r>
              <a:rPr lang="en-US" sz="1700" dirty="0">
                <a:solidFill>
                  <a:srgbClr val="403C4E"/>
                </a:solidFill>
                <a:latin typeface="Open Sans" pitchFamily="34" charset="0"/>
                <a:ea typeface="Open Sans" pitchFamily="34" charset="-122"/>
                <a:cs typeface="Open Sans" pitchFamily="34" charset="-120"/>
              </a:rPr>
              <a:t>Working with decision-makers</a:t>
            </a:r>
            <a:endParaRPr lang="en-US" sz="1700" dirty="0"/>
          </a:p>
        </p:txBody>
      </p:sp>
      <p:sp>
        <p:nvSpPr>
          <p:cNvPr id="17" name="Shape 12"/>
          <p:cNvSpPr/>
          <p:nvPr/>
        </p:nvSpPr>
        <p:spPr>
          <a:xfrm>
            <a:off x="6528435" y="5696783"/>
            <a:ext cx="7271385" cy="15240"/>
          </a:xfrm>
          <a:prstGeom prst="roundRect">
            <a:avLst>
              <a:gd name="adj" fmla="val 610422"/>
            </a:avLst>
          </a:prstGeom>
          <a:solidFill>
            <a:srgbClr val="E5BEB2"/>
          </a:solidFill>
          <a:ln/>
        </p:spPr>
        <p:txBody>
          <a:bodyPr/>
          <a:lstStyle/>
          <a:p>
            <a:endParaRPr lang="en-US"/>
          </a:p>
        </p:txBody>
      </p:sp>
      <p:pic>
        <p:nvPicPr>
          <p:cNvPr id="18" name="Image 3" descr="preencoded.png"/>
          <p:cNvPicPr>
            <a:picLocks noChangeAspect="1"/>
          </p:cNvPicPr>
          <p:nvPr/>
        </p:nvPicPr>
        <p:blipFill>
          <a:blip r:embed="rId6"/>
          <a:stretch>
            <a:fillRect/>
          </a:stretch>
        </p:blipFill>
        <p:spPr>
          <a:xfrm>
            <a:off x="807839" y="5739765"/>
            <a:ext cx="6474500" cy="1276112"/>
          </a:xfrm>
          <a:prstGeom prst="rect">
            <a:avLst/>
          </a:prstGeom>
        </p:spPr>
      </p:pic>
      <p:sp>
        <p:nvSpPr>
          <p:cNvPr id="19" name="Text 13"/>
          <p:cNvSpPr/>
          <p:nvPr/>
        </p:nvSpPr>
        <p:spPr>
          <a:xfrm>
            <a:off x="3889296" y="6183154"/>
            <a:ext cx="311468" cy="389334"/>
          </a:xfrm>
          <a:prstGeom prst="rect">
            <a:avLst/>
          </a:prstGeom>
          <a:noFill/>
          <a:ln/>
        </p:spPr>
        <p:txBody>
          <a:bodyPr wrap="none" lIns="0" tIns="0" rIns="0" bIns="0" rtlCol="0" anchor="t"/>
          <a:lstStyle/>
          <a:p>
            <a:pPr marL="0" indent="0" algn="ctr">
              <a:lnSpc>
                <a:spcPts val="3900"/>
              </a:lnSpc>
              <a:buNone/>
            </a:pPr>
            <a:r>
              <a:rPr lang="en-US" sz="2450" b="1" dirty="0">
                <a:solidFill>
                  <a:srgbClr val="403C4E"/>
                </a:solidFill>
                <a:latin typeface="Merriweather Bold" pitchFamily="34" charset="0"/>
                <a:ea typeface="Merriweather Bold" pitchFamily="34" charset="-122"/>
                <a:cs typeface="Merriweather Bold" pitchFamily="34" charset="-120"/>
              </a:rPr>
              <a:t>4</a:t>
            </a:r>
            <a:endParaRPr lang="en-US" sz="2450" dirty="0"/>
          </a:p>
        </p:txBody>
      </p:sp>
      <p:sp>
        <p:nvSpPr>
          <p:cNvPr id="20" name="Text 14"/>
          <p:cNvSpPr/>
          <p:nvPr/>
        </p:nvSpPr>
        <p:spPr>
          <a:xfrm>
            <a:off x="7503795" y="5961221"/>
            <a:ext cx="2768679" cy="345996"/>
          </a:xfrm>
          <a:prstGeom prst="rect">
            <a:avLst/>
          </a:prstGeom>
          <a:noFill/>
          <a:ln/>
        </p:spPr>
        <p:txBody>
          <a:bodyPr wrap="none" lIns="0" tIns="0" rIns="0" bIns="0" rtlCol="0" anchor="t"/>
          <a:lstStyle/>
          <a:p>
            <a:pPr marL="0" indent="0" algn="l">
              <a:lnSpc>
                <a:spcPts val="2700"/>
              </a:lnSpc>
              <a:buNone/>
            </a:pPr>
            <a:r>
              <a:rPr lang="en-US" sz="2150" b="1" dirty="0">
                <a:solidFill>
                  <a:srgbClr val="403C4E"/>
                </a:solidFill>
                <a:latin typeface="Merriweather Bold" pitchFamily="34" charset="0"/>
                <a:ea typeface="Merriweather Bold" pitchFamily="34" charset="-122"/>
                <a:cs typeface="Merriweather Bold" pitchFamily="34" charset="-120"/>
              </a:rPr>
              <a:t>Insight Translation</a:t>
            </a:r>
            <a:endParaRPr lang="en-US" sz="2150" dirty="0"/>
          </a:p>
        </p:txBody>
      </p:sp>
      <p:sp>
        <p:nvSpPr>
          <p:cNvPr id="21" name="Text 15"/>
          <p:cNvSpPr/>
          <p:nvPr/>
        </p:nvSpPr>
        <p:spPr>
          <a:xfrm>
            <a:off x="7503795" y="6440091"/>
            <a:ext cx="3479602" cy="354330"/>
          </a:xfrm>
          <a:prstGeom prst="rect">
            <a:avLst/>
          </a:prstGeom>
          <a:noFill/>
          <a:ln/>
        </p:spPr>
        <p:txBody>
          <a:bodyPr wrap="none" lIns="0" tIns="0" rIns="0" bIns="0" rtlCol="0" anchor="t"/>
          <a:lstStyle/>
          <a:p>
            <a:pPr marL="0" indent="0" algn="l">
              <a:lnSpc>
                <a:spcPts val="2750"/>
              </a:lnSpc>
              <a:buNone/>
            </a:pPr>
            <a:r>
              <a:rPr lang="en-US" sz="1700" dirty="0">
                <a:solidFill>
                  <a:srgbClr val="403C4E"/>
                </a:solidFill>
                <a:latin typeface="Open Sans" pitchFamily="34" charset="0"/>
                <a:ea typeface="Open Sans" pitchFamily="34" charset="-122"/>
                <a:cs typeface="Open Sans" pitchFamily="34" charset="-120"/>
              </a:rPr>
              <a:t>Converting data to business value</a:t>
            </a:r>
            <a:endParaRPr lang="en-US" sz="1700" dirty="0"/>
          </a:p>
        </p:txBody>
      </p:sp>
      <p:sp>
        <p:nvSpPr>
          <p:cNvPr id="22" name="Text 16"/>
          <p:cNvSpPr/>
          <p:nvPr/>
        </p:nvSpPr>
        <p:spPr>
          <a:xfrm>
            <a:off x="775216" y="7264956"/>
            <a:ext cx="13079968" cy="354330"/>
          </a:xfrm>
          <a:prstGeom prst="rect">
            <a:avLst/>
          </a:prstGeom>
          <a:noFill/>
          <a:ln/>
        </p:spPr>
        <p:txBody>
          <a:bodyPr wrap="none" lIns="0" tIns="0" rIns="0" bIns="0" rtlCol="0" anchor="t"/>
          <a:lstStyle/>
          <a:p>
            <a:pPr marL="0" indent="0">
              <a:lnSpc>
                <a:spcPts val="2750"/>
              </a:lnSpc>
              <a:buNone/>
            </a:pPr>
            <a:r>
              <a:rPr lang="en-US" sz="1700" dirty="0">
                <a:solidFill>
                  <a:srgbClr val="403C4E"/>
                </a:solidFill>
                <a:latin typeface="Open Sans" pitchFamily="34" charset="0"/>
                <a:ea typeface="Open Sans" pitchFamily="34" charset="-122"/>
                <a:cs typeface="Open Sans" pitchFamily="34" charset="-120"/>
              </a:rPr>
              <a:t>This domain represents 19% of the exam content.</a:t>
            </a:r>
            <a:endParaRPr lang="en-US" sz="1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877</Words>
  <Application>Microsoft Office PowerPoint</Application>
  <PresentationFormat>Custom</PresentationFormat>
  <Paragraphs>158</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Merriweather Bold</vt:lpstr>
      <vt:lpstr>Open Sans Bold</vt:lpstr>
      <vt:lpstr>Open Sans Medium</vt:lpstr>
      <vt:lpstr>Open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2025-03-07T19:42:22Z</dcterms:created>
  <dcterms:modified xsi:type="dcterms:W3CDTF">2025-03-07T19:43:46Z</dcterms:modified>
</cp:coreProperties>
</file>