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embeddedFontLst>
    <p:embeddedFont>
      <p:font typeface="Instrument Sans Medium" panose="020B0604020202020204" charset="0"/>
      <p:regular r:id="rId19"/>
    </p:embeddedFont>
    <p:embeddedFont>
      <p:font typeface="Instrument Sans Semi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240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10667"/>
            <a:ext cx="7556421" cy="2968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How to Manage Hybrid Projects with Both Infrastructure and Software Components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3829521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 the world of IT, not all project management approaches are created equal. Let's explore the key differences between infrastructure and software development projects.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AC72752-FC87-F286-7487-2CC6C2941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89" y="5168096"/>
            <a:ext cx="7176505" cy="11990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5D7FBB-2918-52CD-FF41-A4CB56E7C21D}"/>
              </a:ext>
            </a:extLst>
          </p:cNvPr>
          <p:cNvSpPr txBox="1"/>
          <p:nvPr/>
        </p:nvSpPr>
        <p:spPr>
          <a:xfrm>
            <a:off x="793790" y="6506682"/>
            <a:ext cx="807589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#HybridProjects #ITProjectManagement #AgileDelivery #InfrastructurePM #SoftwareDevelopmentPM #CloudMigration #DevOps #DigitalTransformation #ProjectManagerTips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8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6521" y="578644"/>
            <a:ext cx="5489019" cy="657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Project Dependencies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21" y="1551861"/>
            <a:ext cx="1052274" cy="203311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04430" y="1762244"/>
            <a:ext cx="3556159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Dependencies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104430" y="2217301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Hardware delivery timelines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2104430" y="2627590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Vendor support schedules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2104430" y="3037880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Change control board approvals</a:t>
            </a:r>
            <a:endParaRPr lang="en-US" sz="16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521" y="3584972"/>
            <a:ext cx="1052274" cy="203311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04430" y="3795355"/>
            <a:ext cx="2970252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Dependencies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2104430" y="425041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 resource availability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2104430" y="466070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API integration readiness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2104430" y="5070991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Design approval workflows</a:t>
            </a:r>
            <a:endParaRPr lang="en-US" sz="16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21" y="5618083"/>
            <a:ext cx="1052274" cy="203311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104430" y="5828467"/>
            <a:ext cx="2728555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Dependencies</a:t>
            </a:r>
            <a:endParaRPr lang="en-US" sz="2050" dirty="0"/>
          </a:p>
        </p:txBody>
      </p:sp>
      <p:sp>
        <p:nvSpPr>
          <p:cNvPr id="16" name="Text 10"/>
          <p:cNvSpPr/>
          <p:nvPr/>
        </p:nvSpPr>
        <p:spPr>
          <a:xfrm>
            <a:off x="2104430" y="6283523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Budget approval cycles</a:t>
            </a:r>
            <a:endParaRPr lang="en-US" sz="1650" dirty="0"/>
          </a:p>
        </p:txBody>
      </p:sp>
      <p:sp>
        <p:nvSpPr>
          <p:cNvPr id="17" name="Text 11"/>
          <p:cNvSpPr/>
          <p:nvPr/>
        </p:nvSpPr>
        <p:spPr>
          <a:xfrm>
            <a:off x="2104430" y="6693813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Stakeholder sign-offs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2104430" y="710410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Compliance requirements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341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Tools of the Trade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61235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406140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Tools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250888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ServiceNow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280190" y="4693087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CMDB systems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6280190" y="5135285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Monitoring dashboards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6280190" y="5940385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 mapping tools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2612350"/>
            <a:ext cx="566976" cy="56697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12304" y="3406140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Development Tools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8912304" y="4250888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Jira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8912304" y="4693087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GitHub/GitLab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912304" y="5135285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CI/CD pipelines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8912304" y="5577483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Testing frameworks</a:t>
            </a:r>
            <a:endParaRPr lang="en-US" sz="17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2612350"/>
            <a:ext cx="566976" cy="56697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544538" y="3406140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Tools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11544538" y="3896558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Microsoft Project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11544538" y="4338757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Confluence</a:t>
            </a:r>
            <a:endParaRPr lang="en-US" sz="1750" dirty="0"/>
          </a:p>
        </p:txBody>
      </p:sp>
      <p:sp>
        <p:nvSpPr>
          <p:cNvPr id="20" name="Text 14"/>
          <p:cNvSpPr/>
          <p:nvPr/>
        </p:nvSpPr>
        <p:spPr>
          <a:xfrm>
            <a:off x="11544538" y="4780955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Slack/Teams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11544538" y="5223153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Reporting dashboards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5399"/>
            <a:ext cx="91532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Change Management Approaches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054662" y="2447806"/>
            <a:ext cx="30944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Changes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938224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Formal change requests with detailed documentation.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800118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Scheduled maintenance windows, often during off-hours.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81304" y="2447806"/>
            <a:ext cx="38416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Stakeholder Communication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9481304" y="2938224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Advanced notifications of system downtime.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9481304" y="3800118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Detailed impact assessments for business units.</a:t>
            </a:r>
            <a:endParaRPr lang="en-US" sz="17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81304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Changes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9481304" y="535650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Sprint-based releases with regular cadence.</a:t>
            </a:r>
            <a:endParaRPr lang="en-US" sz="1750" dirty="0"/>
          </a:p>
        </p:txBody>
      </p:sp>
      <p:sp>
        <p:nvSpPr>
          <p:cNvPr id="17" name="Text 11"/>
          <p:cNvSpPr/>
          <p:nvPr/>
        </p:nvSpPr>
        <p:spPr>
          <a:xfrm>
            <a:off x="9481304" y="6218396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 toggles to control deployment impact.</a:t>
            </a:r>
            <a:endParaRPr lang="en-US" sz="175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3"/>
          <p:cNvSpPr/>
          <p:nvPr/>
        </p:nvSpPr>
        <p:spPr>
          <a:xfrm>
            <a:off x="8430220" y="577905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4"/>
          <p:cNvSpPr/>
          <p:nvPr/>
        </p:nvSpPr>
        <p:spPr>
          <a:xfrm>
            <a:off x="2313861" y="50475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User Notification</a:t>
            </a:r>
            <a:endParaRPr lang="en-US" sz="2200" dirty="0"/>
          </a:p>
        </p:txBody>
      </p:sp>
      <p:sp>
        <p:nvSpPr>
          <p:cNvPr id="22" name="Text 15"/>
          <p:cNvSpPr/>
          <p:nvPr/>
        </p:nvSpPr>
        <p:spPr>
          <a:xfrm>
            <a:off x="793790" y="553795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In-app announcements for new features.</a:t>
            </a:r>
            <a:endParaRPr lang="en-US" sz="1750" dirty="0"/>
          </a:p>
        </p:txBody>
      </p:sp>
      <p:sp>
        <p:nvSpPr>
          <p:cNvPr id="23" name="Text 16"/>
          <p:cNvSpPr/>
          <p:nvPr/>
        </p:nvSpPr>
        <p:spPr>
          <a:xfrm>
            <a:off x="793790" y="6036945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Training materials for significant changes.</a:t>
            </a:r>
            <a:endParaRPr lang="en-US" sz="175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5928"/>
            <a:ext cx="612564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Budget Considerations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18335"/>
            <a:ext cx="13042583" cy="43169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970961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327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258735" y="6265783"/>
            <a:ext cx="102155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Hardware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3569970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64E9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857744" y="6265783"/>
            <a:ext cx="19242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Licenses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341864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975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629638" y="6265783"/>
            <a:ext cx="165854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Staff Resources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024818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389B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312593" y="6265783"/>
            <a:ext cx="15705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Cloud Services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11349752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81BF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637526" y="6265783"/>
            <a:ext cx="85486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Training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93790" y="674774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projects often have higher upfront capital expenses. Software development typically involves more ongoing operational costs for maintenance and enhancements.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232" y="560308"/>
            <a:ext cx="5205174" cy="63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PM Skills Comparison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944" y="1603296"/>
            <a:ext cx="1307306" cy="117252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484" y="2156103"/>
            <a:ext cx="286107" cy="3576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70728" y="1806773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Strategic Vision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4870728" y="2246828"/>
            <a:ext cx="5041344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Understanding how projects align with business goals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4718090" y="2791658"/>
            <a:ext cx="9149239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6291" y="2826663"/>
            <a:ext cx="2614732" cy="117252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484" y="3234095"/>
            <a:ext cx="286107" cy="3576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524500" y="3030141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Leadership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5524500" y="3470196"/>
            <a:ext cx="4645700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Managing diverse technical specialists effectively</a:t>
            </a:r>
            <a:endParaRPr lang="en-US" sz="1600" dirty="0"/>
          </a:p>
        </p:txBody>
      </p:sp>
      <p:sp>
        <p:nvSpPr>
          <p:cNvPr id="12" name="Shape 6"/>
          <p:cNvSpPr/>
          <p:nvPr/>
        </p:nvSpPr>
        <p:spPr>
          <a:xfrm>
            <a:off x="5371862" y="4015026"/>
            <a:ext cx="8495467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2518" y="4050030"/>
            <a:ext cx="3922157" cy="117252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0484" y="4457462"/>
            <a:ext cx="286107" cy="35766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78153" y="4253508"/>
            <a:ext cx="3447812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Stakeholder Communication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6178153" y="4693563"/>
            <a:ext cx="453449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Translating technical concepts to business value</a:t>
            </a:r>
            <a:endParaRPr lang="en-US" sz="1600" dirty="0"/>
          </a:p>
        </p:txBody>
      </p:sp>
      <p:sp>
        <p:nvSpPr>
          <p:cNvPr id="17" name="Shape 9"/>
          <p:cNvSpPr/>
          <p:nvPr/>
        </p:nvSpPr>
        <p:spPr>
          <a:xfrm>
            <a:off x="6025515" y="5238393"/>
            <a:ext cx="7841813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865" y="5273397"/>
            <a:ext cx="5229463" cy="117252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0484" y="5680829"/>
            <a:ext cx="286107" cy="35766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31806" y="5476875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Risk Management</a:t>
            </a:r>
            <a:endParaRPr lang="en-US" sz="2000" dirty="0"/>
          </a:p>
        </p:txBody>
      </p:sp>
      <p:sp>
        <p:nvSpPr>
          <p:cNvPr id="21" name="Text 11"/>
          <p:cNvSpPr/>
          <p:nvPr/>
        </p:nvSpPr>
        <p:spPr>
          <a:xfrm>
            <a:off x="6831806" y="5916930"/>
            <a:ext cx="3947874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Identifying and mitigating potential issues</a:t>
            </a:r>
            <a:endParaRPr lang="en-US" sz="1600" dirty="0"/>
          </a:p>
        </p:txBody>
      </p:sp>
      <p:sp>
        <p:nvSpPr>
          <p:cNvPr id="22" name="Shape 12"/>
          <p:cNvSpPr/>
          <p:nvPr/>
        </p:nvSpPr>
        <p:spPr>
          <a:xfrm>
            <a:off x="6679168" y="6461760"/>
            <a:ext cx="7188160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212" y="6496764"/>
            <a:ext cx="6536888" cy="1172528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0484" y="6904196"/>
            <a:ext cx="286107" cy="357664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7485578" y="6700242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Domain Knowledge</a:t>
            </a:r>
            <a:endParaRPr lang="en-US" sz="2000" dirty="0"/>
          </a:p>
        </p:txBody>
      </p:sp>
      <p:sp>
        <p:nvSpPr>
          <p:cNvPr id="26" name="Text 14"/>
          <p:cNvSpPr/>
          <p:nvPr/>
        </p:nvSpPr>
        <p:spPr>
          <a:xfrm>
            <a:off x="7485578" y="7140297"/>
            <a:ext cx="4957882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Understanding technical specifics of the project area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256" y="0"/>
            <a:ext cx="1536144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886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Key Takeaways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050971"/>
            <a:ext cx="561975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218598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Project Types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573185"/>
            <a:ext cx="561975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focuses on operational stability while software emphasizes user value.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753701" y="2050971"/>
            <a:ext cx="561986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4+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814601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Methodologies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753701" y="3573185"/>
            <a:ext cx="561986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From traditional waterfall to agile approaches, each has its place.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5092779"/>
            <a:ext cx="561975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218598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Critical Skills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93790" y="6614993"/>
            <a:ext cx="561975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 need both technical understanding and business acumen.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753701" y="5092779"/>
            <a:ext cx="561986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814601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Adaptability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753701" y="6614993"/>
            <a:ext cx="561986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most valuable PMs can bridge both infrastructure and software worlds.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6127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82368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 in both domains require similar core skills but with different emphasis based on their area of focus: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41734"/>
            <a:ext cx="4120753" cy="2546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271968"/>
            <a:ext cx="41207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 Managers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116717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operational stability and system integrity, ensuring reliable technical foundations and minimal disruptions.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441734"/>
            <a:ext cx="4120872" cy="25468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54704" y="5272088"/>
            <a:ext cx="36235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Project Managers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54704" y="5762506"/>
            <a:ext cx="41208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product value, feature delivery, and user experience, driving innovation while meeting business requirements.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441734"/>
            <a:ext cx="4120753" cy="25467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5738" y="5271968"/>
            <a:ext cx="41207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Cross-Trained Project Managers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5738" y="6116717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Professionals who understand both domains become invaluable assets in today's hybrid tech environments.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1049" y="605790"/>
            <a:ext cx="8149828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Understanding IT Project Types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49" y="1734741"/>
            <a:ext cx="4519315" cy="27931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1049" y="4740555"/>
            <a:ext cx="2927866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771049" y="5216924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hardware, networks, and systems integration.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70930" y="5696283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Build the foundation that supports business operations.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1049" y="6186092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Emphasize stability and security.</a:t>
            </a:r>
            <a:endParaRPr lang="en-US" sz="17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40" y="1734742"/>
            <a:ext cx="4519398" cy="27931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80340" y="4740674"/>
            <a:ext cx="4126706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Projects</a:t>
            </a:r>
            <a:endParaRPr lang="en-US" sz="2150" dirty="0"/>
          </a:p>
        </p:txBody>
      </p:sp>
      <p:sp>
        <p:nvSpPr>
          <p:cNvPr id="10" name="Text 6"/>
          <p:cNvSpPr/>
          <p:nvPr/>
        </p:nvSpPr>
        <p:spPr>
          <a:xfrm>
            <a:off x="7480340" y="5217043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Center on building or enhancing applications.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480340" y="5701627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solutions for users and businesses.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480340" y="6186212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functionality and user experience.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523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7241" y="3430429"/>
            <a:ext cx="7490341" cy="702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 Scope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7241" y="4723686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38" y="4765834"/>
            <a:ext cx="337423" cy="4217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18285" y="4723686"/>
            <a:ext cx="3881557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Server Setup &amp; Configuration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18285" y="5210056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Physical and virtual server deployment with precise specifications.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427714" y="4723686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010" y="4765834"/>
            <a:ext cx="337423" cy="4217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58758" y="4723686"/>
            <a:ext cx="4469963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Network Security Implementation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8158758" y="5210056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Firewalls, VPNs, and security measures to protect organizational assets.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87241" y="6407587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538" y="6449735"/>
            <a:ext cx="337423" cy="42171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18285" y="6407587"/>
            <a:ext cx="3795236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Cloud Resource Provisioning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18285" y="6893957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AWS, Azure, or GCP environments configured for optimal performance.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427714" y="6407587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2010" y="6449735"/>
            <a:ext cx="337423" cy="42171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158758" y="6407587"/>
            <a:ext cx="2811899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System Integration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8158758" y="6893957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Connecting disparate systems to work seamlessly together.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9415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Project Scope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51879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651879"/>
            <a:ext cx="31403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Requirement Gathering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142298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Collecting user stories and defining functional specifications.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732014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732014"/>
            <a:ext cx="29603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Iterative Development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222433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Building features in sprints with regular feedback loops.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812149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812149"/>
            <a:ext cx="37572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Testing &amp; Quality Assurance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30256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Ensuring code works correctly through unit and integration tests.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6255187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324695" y="6255187"/>
            <a:ext cx="39607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Deployment &amp; User Feedback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745605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Releasing code and gathering real-world usage insights.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2082" y="705803"/>
            <a:ext cx="7258050" cy="621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Composition Differences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182082" y="1625084"/>
            <a:ext cx="3777020" cy="3005257"/>
          </a:xfrm>
          <a:prstGeom prst="roundRect">
            <a:avLst>
              <a:gd name="adj" fmla="val 59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80798" y="1823799"/>
            <a:ext cx="2484596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Teams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80798" y="2253496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System administrators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380798" y="2640925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 engineers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380798" y="3028355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Cybersecurity experts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380798" y="3415784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Cloud architects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380798" y="3803213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Database administrators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10157817" y="1625084"/>
            <a:ext cx="3777020" cy="3005257"/>
          </a:xfrm>
          <a:prstGeom prst="roundRect">
            <a:avLst>
              <a:gd name="adj" fmla="val 59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356533" y="1823799"/>
            <a:ext cx="3379589" cy="621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Teams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10356533" y="2564011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Frontend/backend developers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0356533" y="2951440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UX/UI designers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10356533" y="3338870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QA testers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0356533" y="3726299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Product managers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10356533" y="4113728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Scrum masters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6182082" y="4829056"/>
            <a:ext cx="7752636" cy="2694742"/>
          </a:xfrm>
          <a:prstGeom prst="roundRect">
            <a:avLst>
              <a:gd name="adj" fmla="val 6639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380798" y="5027771"/>
            <a:ext cx="2484596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Roles</a:t>
            </a:r>
            <a:endParaRPr lang="en-US" sz="1950" dirty="0"/>
          </a:p>
        </p:txBody>
      </p:sp>
      <p:sp>
        <p:nvSpPr>
          <p:cNvPr id="20" name="Text 17"/>
          <p:cNvSpPr/>
          <p:nvPr/>
        </p:nvSpPr>
        <p:spPr>
          <a:xfrm>
            <a:off x="6380798" y="5457468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6380798" y="5844897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Business analysts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380798" y="6232327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Technical writers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6380798" y="6619756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Executive sponsors</a:t>
            </a:r>
            <a:endParaRPr lang="en-US" sz="1550" dirty="0"/>
          </a:p>
        </p:txBody>
      </p:sp>
      <p:sp>
        <p:nvSpPr>
          <p:cNvPr id="24" name="Text 21"/>
          <p:cNvSpPr/>
          <p:nvPr/>
        </p:nvSpPr>
        <p:spPr>
          <a:xfrm>
            <a:off x="6380798" y="7007185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End-user representatives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55784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Methodological Approaches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Traditional/Waterfall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Often used in infrastructure for linear, sequential progress.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Agile/Scrum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Preferred in software for iterative development and adaptation.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ITIL Framework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Common in infrastructure for standardized service management.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DevOps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Bridges both worlds, emphasizing automation and collaboration.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63887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Risk Profile Comparison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Risk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53844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High operational impact, affects entire organization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Mitigation Strategy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504694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Careful change control, redundancy, and testing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Risk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42344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Feature-specific impact, easier rollbacks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Mitigation Strategy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52138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Version control, feature flags, and CI/CD pipelines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5030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Success Metrics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99241"/>
            <a:ext cx="7556421" cy="4280059"/>
          </a:xfrm>
          <a:prstGeom prst="roundRect">
            <a:avLst>
              <a:gd name="adj" fmla="val 477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801410" y="2506861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28224" y="26505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Projects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02624" y="2650569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Development Projects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01410" y="3520083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28224" y="366379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System uptime (99.9%+)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02624" y="366379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 completion rate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801410" y="4170402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28224" y="431411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Performance benchmarks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02624" y="431411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Code quality metrics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01410" y="4820722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028224" y="496443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Security compliance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802624" y="496443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User adoption rates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801410" y="5471041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28224" y="561474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 continuity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4802624" y="561474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Sprint velocity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801410" y="612136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028224" y="62650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Capacity utilization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4802624" y="62650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Bug resolution time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68348"/>
            <a:ext cx="740592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Key Differences at a Glance: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230755"/>
            <a:ext cx="13042821" cy="4930378"/>
          </a:xfrm>
          <a:prstGeom prst="roundRect">
            <a:avLst>
              <a:gd name="adj" fmla="val 414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2238375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8343" y="238208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Aspect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3774400" y="238208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PM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917662" y="238208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Development PM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801410" y="2888694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8343" y="303240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3774400" y="303240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Physical/virtual systems, environments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8917662" y="303240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Application features, code functionality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01410" y="3539014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28343" y="368272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Methodologies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3774400" y="368272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Waterfall, ITIL, hybrid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8917662" y="368272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Agile, Scrum, Kanban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4189333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28343" y="433304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Team Roles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3774400" y="433304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Network/Cloud Engineers, Security Analysts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8917662" y="433304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Developers, QA, Designers, Product Owners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801410" y="4839653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28343" y="4983361"/>
            <a:ext cx="22848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Change Management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3774400" y="4983361"/>
            <a:ext cx="46820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Formal CRs, scheduled maintenance windows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917662" y="4983361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Agile sprints, version control, hotfixes</a:t>
            </a:r>
            <a:endParaRPr lang="en-US" sz="1750" dirty="0"/>
          </a:p>
        </p:txBody>
      </p:sp>
      <p:sp>
        <p:nvSpPr>
          <p:cNvPr id="24" name="Shape 22"/>
          <p:cNvSpPr/>
          <p:nvPr/>
        </p:nvSpPr>
        <p:spPr>
          <a:xfrm>
            <a:off x="801410" y="5852874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028343" y="599658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Tools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3774400" y="599658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ServiceNow, CMDB, monitoring dashboards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8917662" y="599658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Jira, GitHub, CI/CD tools</a:t>
            </a:r>
            <a:endParaRPr lang="en-US" sz="1750" dirty="0"/>
          </a:p>
        </p:txBody>
      </p:sp>
      <p:sp>
        <p:nvSpPr>
          <p:cNvPr id="28" name="Shape 26"/>
          <p:cNvSpPr/>
          <p:nvPr/>
        </p:nvSpPr>
        <p:spPr>
          <a:xfrm>
            <a:off x="801410" y="6503194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028343" y="664690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Risk Profile</a:t>
            </a:r>
            <a:endParaRPr lang="en-US" sz="1750" dirty="0"/>
          </a:p>
        </p:txBody>
      </p:sp>
      <p:sp>
        <p:nvSpPr>
          <p:cNvPr id="30" name="Text 28"/>
          <p:cNvSpPr/>
          <p:nvPr/>
        </p:nvSpPr>
        <p:spPr>
          <a:xfrm>
            <a:off x="3774400" y="664690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High operational risk</a:t>
            </a:r>
            <a:endParaRPr lang="en-US" sz="1750" dirty="0"/>
          </a:p>
        </p:txBody>
      </p:sp>
      <p:sp>
        <p:nvSpPr>
          <p:cNvPr id="31" name="Text 29"/>
          <p:cNvSpPr/>
          <p:nvPr/>
        </p:nvSpPr>
        <p:spPr>
          <a:xfrm>
            <a:off x="8917662" y="664690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Lower, with faster iteration cycles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840</Words>
  <Application>Microsoft Office PowerPoint</Application>
  <PresentationFormat>Custom</PresentationFormat>
  <Paragraphs>200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Instrument Sans Medium</vt:lpstr>
      <vt:lpstr>Instrument Sans Semi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2025-04-23T17:56:26Z</dcterms:created>
  <dcterms:modified xsi:type="dcterms:W3CDTF">2026-05-30T22:59:18Z</dcterms:modified>
</cp:coreProperties>
</file>