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Kanit Light" panose="020B0604020202020204" charset="-34"/>
      <p:regular r:id="rId17"/>
    </p:embeddedFont>
    <p:embeddedFont>
      <p:font typeface="Martel San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30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3922" y="478575"/>
            <a:ext cx="8165274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Managing Omnichannel E-Commerce Projects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423922" y="2236294"/>
            <a:ext cx="816527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 today's retail landscape, customers expect seamless experiences across every touchpoint. Project managers play a vital role in orchestrating the systems, departments, and touchpoints that make omnichannel commerce possible.</a:t>
            </a:r>
            <a:endParaRPr lang="en-US" sz="1750" dirty="0"/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F95D6DB0-6FC4-E7DB-DBA7-971707BDC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22" y="4304872"/>
            <a:ext cx="6049246" cy="1116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582DFD-2E1D-82D2-6B4E-26ED8FF32B5E}"/>
              </a:ext>
            </a:extLst>
          </p:cNvPr>
          <p:cNvSpPr txBox="1"/>
          <p:nvPr/>
        </p:nvSpPr>
        <p:spPr>
          <a:xfrm>
            <a:off x="503434" y="5856270"/>
            <a:ext cx="8165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#OmnichannelCommerce #EcommerceProjectManagement #CustomerExperience #RetailTech #AgileEcommerce #DigitalTransformation #CrossFunctionalTeams #ERPIntegration #InventoryManagement #ShopifyPlus #SalesforceCommerceCloud #EcommerceStrategy #DigitalPM #EcommerceGrowth #OmnichannelStrategy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1279" y="560308"/>
            <a:ext cx="6126123" cy="634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Customer Journey Mapping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7303770" y="1601629"/>
            <a:ext cx="22860" cy="6067663"/>
          </a:xfrm>
          <a:prstGeom prst="roundRect">
            <a:avLst>
              <a:gd name="adj" fmla="val 373402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499860" y="1818799"/>
            <a:ext cx="609600" cy="22860"/>
          </a:xfrm>
          <a:prstGeom prst="roundRect">
            <a:avLst>
              <a:gd name="adj" fmla="val 373402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086600" y="1601629"/>
            <a:ext cx="457200" cy="457200"/>
          </a:xfrm>
          <a:prstGeom prst="roundRect">
            <a:avLst>
              <a:gd name="adj" fmla="val 1867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639729"/>
            <a:ext cx="304800" cy="3810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758684" y="1671399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Discovery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711279" y="2110859"/>
            <a:ext cx="5587841" cy="650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Customer researches products on social media and website.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7520940" y="3037999"/>
            <a:ext cx="609600" cy="22860"/>
          </a:xfrm>
          <a:prstGeom prst="roundRect">
            <a:avLst>
              <a:gd name="adj" fmla="val 373402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7086600" y="2820829"/>
            <a:ext cx="457200" cy="457200"/>
          </a:xfrm>
          <a:prstGeom prst="roundRect">
            <a:avLst>
              <a:gd name="adj" fmla="val 1867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858929"/>
            <a:ext cx="304800" cy="38100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8331279" y="2890599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Consideration</a:t>
            </a:r>
            <a:endParaRPr lang="en-US" sz="2000" dirty="0"/>
          </a:p>
        </p:txBody>
      </p:sp>
      <p:sp>
        <p:nvSpPr>
          <p:cNvPr id="13" name="Text 9"/>
          <p:cNvSpPr/>
          <p:nvPr/>
        </p:nvSpPr>
        <p:spPr>
          <a:xfrm>
            <a:off x="8331279" y="3330059"/>
            <a:ext cx="5587841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Browses on mobile app, saves items to wishlist.</a:t>
            </a: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6499860" y="4088963"/>
            <a:ext cx="609600" cy="22860"/>
          </a:xfrm>
          <a:prstGeom prst="roundRect">
            <a:avLst>
              <a:gd name="adj" fmla="val 373402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1"/>
          <p:cNvSpPr/>
          <p:nvPr/>
        </p:nvSpPr>
        <p:spPr>
          <a:xfrm>
            <a:off x="7086600" y="3871793"/>
            <a:ext cx="457200" cy="457200"/>
          </a:xfrm>
          <a:prstGeom prst="roundRect">
            <a:avLst>
              <a:gd name="adj" fmla="val 1867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3909893"/>
            <a:ext cx="304800" cy="38100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3758684" y="3941564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Purchase</a:t>
            </a:r>
            <a:endParaRPr lang="en-US" sz="2000" dirty="0"/>
          </a:p>
        </p:txBody>
      </p:sp>
      <p:sp>
        <p:nvSpPr>
          <p:cNvPr id="18" name="Text 13"/>
          <p:cNvSpPr/>
          <p:nvPr/>
        </p:nvSpPr>
        <p:spPr>
          <a:xfrm>
            <a:off x="711279" y="4381024"/>
            <a:ext cx="5587841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Visits store to try product, completes purchase.</a:t>
            </a:r>
            <a:endParaRPr lang="en-US" sz="1600" dirty="0"/>
          </a:p>
        </p:txBody>
      </p:sp>
      <p:sp>
        <p:nvSpPr>
          <p:cNvPr id="19" name="Shape 14"/>
          <p:cNvSpPr/>
          <p:nvPr/>
        </p:nvSpPr>
        <p:spPr>
          <a:xfrm>
            <a:off x="7520940" y="5139928"/>
            <a:ext cx="609600" cy="22860"/>
          </a:xfrm>
          <a:prstGeom prst="roundRect">
            <a:avLst>
              <a:gd name="adj" fmla="val 373402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5"/>
          <p:cNvSpPr/>
          <p:nvPr/>
        </p:nvSpPr>
        <p:spPr>
          <a:xfrm>
            <a:off x="7086600" y="4922758"/>
            <a:ext cx="457200" cy="457200"/>
          </a:xfrm>
          <a:prstGeom prst="roundRect">
            <a:avLst>
              <a:gd name="adj" fmla="val 1867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4960858"/>
            <a:ext cx="304800" cy="381000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8331279" y="4992529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Fulfillment</a:t>
            </a:r>
            <a:endParaRPr lang="en-US" sz="2000" dirty="0"/>
          </a:p>
        </p:txBody>
      </p:sp>
      <p:sp>
        <p:nvSpPr>
          <p:cNvPr id="23" name="Text 17"/>
          <p:cNvSpPr/>
          <p:nvPr/>
        </p:nvSpPr>
        <p:spPr>
          <a:xfrm>
            <a:off x="8331279" y="5431988"/>
            <a:ext cx="5587841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Chooses delivery or pickup option.</a:t>
            </a:r>
            <a:endParaRPr lang="en-US" sz="1600" dirty="0"/>
          </a:p>
        </p:txBody>
      </p:sp>
      <p:sp>
        <p:nvSpPr>
          <p:cNvPr id="24" name="Shape 18"/>
          <p:cNvSpPr/>
          <p:nvPr/>
        </p:nvSpPr>
        <p:spPr>
          <a:xfrm>
            <a:off x="6499860" y="6190893"/>
            <a:ext cx="609600" cy="22860"/>
          </a:xfrm>
          <a:prstGeom prst="roundRect">
            <a:avLst>
              <a:gd name="adj" fmla="val 373402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19"/>
          <p:cNvSpPr/>
          <p:nvPr/>
        </p:nvSpPr>
        <p:spPr>
          <a:xfrm>
            <a:off x="7086600" y="5973723"/>
            <a:ext cx="457200" cy="457200"/>
          </a:xfrm>
          <a:prstGeom prst="roundRect">
            <a:avLst>
              <a:gd name="adj" fmla="val 1867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6011823"/>
            <a:ext cx="304800" cy="381000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3758684" y="6043493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Loyalty</a:t>
            </a:r>
            <a:endParaRPr lang="en-US" sz="2000" dirty="0"/>
          </a:p>
        </p:txBody>
      </p:sp>
      <p:sp>
        <p:nvSpPr>
          <p:cNvPr id="28" name="Text 21"/>
          <p:cNvSpPr/>
          <p:nvPr/>
        </p:nvSpPr>
        <p:spPr>
          <a:xfrm>
            <a:off x="711279" y="6482953"/>
            <a:ext cx="5587841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Receives personalized offers, makes repeat purchases.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76978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Agile for Omnichannel Projects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728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36612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38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MVP Release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29257"/>
            <a:ext cx="54942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Launch core functionality across primary channels.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728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8642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Measure &amp; Learn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4049554"/>
            <a:ext cx="537460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Gather customer feedback and performance data.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728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20672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Iterate &amp; Improve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469850"/>
            <a:ext cx="38754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Enhance features based on insights.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627019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99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Scale &amp; Optimize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90147"/>
            <a:ext cx="48517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Expand to additional channels and use cases.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792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6155" y="2902625"/>
            <a:ext cx="6062901" cy="594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Omnichannel KPIs to Monitor</a:t>
            </a:r>
            <a:endParaRPr lang="en-US" sz="3700" dirty="0"/>
          </a:p>
        </p:txBody>
      </p:sp>
      <p:sp>
        <p:nvSpPr>
          <p:cNvPr id="4" name="Text 1"/>
          <p:cNvSpPr/>
          <p:nvPr/>
        </p:nvSpPr>
        <p:spPr>
          <a:xfrm>
            <a:off x="666155" y="3878104"/>
            <a:ext cx="6506289" cy="628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98%</a:t>
            </a:r>
            <a:endParaRPr lang="en-US" sz="4900" dirty="0"/>
          </a:p>
        </p:txBody>
      </p:sp>
      <p:sp>
        <p:nvSpPr>
          <p:cNvPr id="5" name="Text 2"/>
          <p:cNvSpPr/>
          <p:nvPr/>
        </p:nvSpPr>
        <p:spPr>
          <a:xfrm>
            <a:off x="2729627" y="4744045"/>
            <a:ext cx="2379226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Inventory Accuracy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666155" y="5155525"/>
            <a:ext cx="650628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Consistency between reported and actual stock levels.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7457956" y="3878104"/>
            <a:ext cx="6506289" cy="628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85%</a:t>
            </a:r>
            <a:endParaRPr lang="en-US" sz="4900" dirty="0"/>
          </a:p>
        </p:txBody>
      </p:sp>
      <p:sp>
        <p:nvSpPr>
          <p:cNvPr id="8" name="Text 5"/>
          <p:cNvSpPr/>
          <p:nvPr/>
        </p:nvSpPr>
        <p:spPr>
          <a:xfrm>
            <a:off x="9521428" y="4744045"/>
            <a:ext cx="2379226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Order Fulfillment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7457956" y="5155525"/>
            <a:ext cx="650628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Orders delivered on time and accurately.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666155" y="6126242"/>
            <a:ext cx="6506289" cy="628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3.2</a:t>
            </a:r>
            <a:endParaRPr lang="en-US" sz="4900" dirty="0"/>
          </a:p>
        </p:txBody>
      </p:sp>
      <p:sp>
        <p:nvSpPr>
          <p:cNvPr id="11" name="Text 8"/>
          <p:cNvSpPr/>
          <p:nvPr/>
        </p:nvSpPr>
        <p:spPr>
          <a:xfrm>
            <a:off x="2729627" y="6992183"/>
            <a:ext cx="2379226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Channel Crossover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666155" y="7403663"/>
            <a:ext cx="650628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Average channels used per customer journey.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7457956" y="6126242"/>
            <a:ext cx="6506289" cy="628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24%</a:t>
            </a:r>
            <a:endParaRPr lang="en-US" sz="4900" dirty="0"/>
          </a:p>
        </p:txBody>
      </p:sp>
      <p:sp>
        <p:nvSpPr>
          <p:cNvPr id="14" name="Text 11"/>
          <p:cNvSpPr/>
          <p:nvPr/>
        </p:nvSpPr>
        <p:spPr>
          <a:xfrm>
            <a:off x="9521428" y="6992183"/>
            <a:ext cx="2379226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BOPIS Adoption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7457956" y="7403663"/>
            <a:ext cx="650628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Percentage of online orders picked up in-store.</a:t>
            </a:r>
            <a:endParaRPr lang="en-US" sz="14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73355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Keys to Omnichannel Success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36654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Customer-Centric Experience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49982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Seamless journey that builds trust and loyalty.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38767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Cross-Functional Collaboration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610457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Aligned teams with clear ownership and communication.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Integrated Systems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476797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Connected platforms sharing real-time data.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Measurable Outcomes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53056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Clear KPIs tracking business value and efficiency.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193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3425" y="3363039"/>
            <a:ext cx="5238869" cy="654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Final Thoughts</a:t>
            </a:r>
            <a:endParaRPr lang="en-US" sz="4100" dirty="0"/>
          </a:p>
        </p:txBody>
      </p:sp>
      <p:sp>
        <p:nvSpPr>
          <p:cNvPr id="4" name="Text 1"/>
          <p:cNvSpPr/>
          <p:nvPr/>
        </p:nvSpPr>
        <p:spPr>
          <a:xfrm>
            <a:off x="733425" y="4332208"/>
            <a:ext cx="1316355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Omnichannel e-commerce isn't just a buzzword—it's a competitive necessity. As a project manager, your role is to connect the dots between platforms, people, and processes. That means more than just managing timelines. It means </a:t>
            </a:r>
            <a:r>
              <a:rPr lang="en-US" sz="16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building an experience</a:t>
            </a: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that earns customer trust, supports operational efficiency, and delivers measurable business value.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733425" y="5573792"/>
            <a:ext cx="1316355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With the right tools, a clear plan, and cross-functional collaboration, you can successfully lead complex omnichannel initiatives and set your organization up for long-term success.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733425" y="6480096"/>
            <a:ext cx="1316355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To stay competitive in today's retail landscape, e-commerce leaders need to embrace seamless customer experiences across platforms. This blog explores how project managers can lead complex omnichannel initiatives with the right tools, strategies, and KPIs.</a:t>
            </a:r>
            <a:endParaRPr lang="en-US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5599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What is Omnichannel E-Commerce?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013710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32481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Consistent Experience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738563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Provides integrated customer experience across all sales channels.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013710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9901" y="32481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Connected Data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738563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Ensures information flows between systems for a fluid customer journey.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288518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8224" y="55229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Multiple Touchpoints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013371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Integrates web, mobile, physical stores, marketplaces, and social media.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7235" y="579239"/>
            <a:ext cx="6886575" cy="658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Omnichannel vs. Multichannel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737235" y="1763911"/>
            <a:ext cx="2632948" cy="328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Multichannel</a:t>
            </a:r>
            <a:endParaRPr lang="en-US" sz="2050" dirty="0"/>
          </a:p>
        </p:txBody>
      </p:sp>
      <p:sp>
        <p:nvSpPr>
          <p:cNvPr id="4" name="Text 2"/>
          <p:cNvSpPr/>
          <p:nvPr/>
        </p:nvSpPr>
        <p:spPr>
          <a:xfrm>
            <a:off x="737235" y="2303502"/>
            <a:ext cx="6321028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Each channel operates independently.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37235" y="2829997"/>
            <a:ext cx="6321028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Customer data stays within each channel.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737235" y="3356491"/>
            <a:ext cx="6321028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Disjointed customer experience.</a:t>
            </a:r>
            <a:endParaRPr lang="en-US" sz="16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" y="3930372"/>
            <a:ext cx="6321028" cy="3792617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579757" y="1763911"/>
            <a:ext cx="2632948" cy="328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Omnichannel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579757" y="2303502"/>
            <a:ext cx="6321028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All channels are integrated.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7579757" y="2829997"/>
            <a:ext cx="6321028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Data flows freely between systems.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7579757" y="3356491"/>
            <a:ext cx="6321028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Seamless customer journey.</a:t>
            </a:r>
            <a:endParaRPr lang="en-US" sz="165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757" y="3930372"/>
            <a:ext cx="6321028" cy="37926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Data Silos Challenge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Customer Data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Purchase history, preferences, and contact information.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Product Data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Pricing, descriptions, and availability across channels.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Inventory Data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Stock levels across warehouses and stores.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Integration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Connecting POS, ERP, CMS, and CRM systems.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9473" y="608409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Inventory and Fulfillment Complexity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73" y="2320052"/>
            <a:ext cx="1104424" cy="13252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5128" y="2540913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Online Purchase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695128" y="3018473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Customer orders through website or app.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73" y="3645337"/>
            <a:ext cx="1104424" cy="13252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5128" y="3866198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Fulfillment Options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695128" y="434375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Ship from warehouse, store, or third-party.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473" y="4970621"/>
            <a:ext cx="1104424" cy="13252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95128" y="519148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Pickup Options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695128" y="5669042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In-store, curbside, or locker pickup.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473" y="6295906"/>
            <a:ext cx="1104424" cy="13252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95128" y="6516767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Return Options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7695128" y="699432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Mail back or return to any store.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36715"/>
            <a:ext cx="72419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Brand Consistency Challenge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645093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645093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645093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645093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16708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Marketing and design teams must deliver cohesive experiences across email, SMS, web, and physical environments. Without centralized oversight, brand messaging becomes inconsistent.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5329" y="569833"/>
            <a:ext cx="7087314" cy="647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Cross-Functional Collaboration</a:t>
            </a:r>
            <a:endParaRPr lang="en-US" sz="4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243" y="3489365"/>
            <a:ext cx="9225796" cy="922579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826" y="6814483"/>
            <a:ext cx="349687" cy="437078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243" y="3489365"/>
            <a:ext cx="9225796" cy="9225796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6650" y="5084743"/>
            <a:ext cx="349687" cy="437078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2243" y="3489365"/>
            <a:ext cx="9225796" cy="9225796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0238" y="4423946"/>
            <a:ext cx="349687" cy="437078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2243" y="3489365"/>
            <a:ext cx="9225796" cy="9225796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3706" y="5084743"/>
            <a:ext cx="349687" cy="437078"/>
          </a:xfrm>
          <a:prstGeom prst="rect">
            <a:avLst/>
          </a:prstGeom>
        </p:spPr>
      </p:pic>
      <p:pic>
        <p:nvPicPr>
          <p:cNvPr id="1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2243" y="3489365"/>
            <a:ext cx="9225796" cy="9225796"/>
          </a:xfrm>
          <a:prstGeom prst="rect">
            <a:avLst/>
          </a:prstGeom>
        </p:spPr>
      </p:pic>
      <p:pic>
        <p:nvPicPr>
          <p:cNvPr id="1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30530" y="6814483"/>
            <a:ext cx="349687" cy="437078"/>
          </a:xfrm>
          <a:prstGeom prst="rect">
            <a:avLst/>
          </a:prstGeom>
        </p:spPr>
      </p:pic>
      <p:sp>
        <p:nvSpPr>
          <p:cNvPr id="13" name="Text 1"/>
          <p:cNvSpPr/>
          <p:nvPr/>
        </p:nvSpPr>
        <p:spPr>
          <a:xfrm>
            <a:off x="725329" y="3544372"/>
            <a:ext cx="2387203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Sales</a:t>
            </a:r>
            <a:endParaRPr lang="en-US" sz="2000" dirty="0"/>
          </a:p>
        </p:txBody>
      </p:sp>
      <p:sp>
        <p:nvSpPr>
          <p:cNvPr id="14" name="Text 2"/>
          <p:cNvSpPr/>
          <p:nvPr/>
        </p:nvSpPr>
        <p:spPr>
          <a:xfrm>
            <a:off x="725329" y="3992523"/>
            <a:ext cx="2387203" cy="994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Manages transactions and customer relationships.</a:t>
            </a:r>
            <a:endParaRPr lang="en-US" sz="1600" dirty="0"/>
          </a:p>
        </p:txBody>
      </p:sp>
      <p:sp>
        <p:nvSpPr>
          <p:cNvPr id="15" name="Text 3"/>
          <p:cNvSpPr/>
          <p:nvPr/>
        </p:nvSpPr>
        <p:spPr>
          <a:xfrm>
            <a:off x="3423404" y="2160508"/>
            <a:ext cx="2387203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Marketing</a:t>
            </a:r>
            <a:endParaRPr lang="en-US" sz="2000" dirty="0"/>
          </a:p>
        </p:txBody>
      </p:sp>
      <p:sp>
        <p:nvSpPr>
          <p:cNvPr id="16" name="Text 4"/>
          <p:cNvSpPr/>
          <p:nvPr/>
        </p:nvSpPr>
        <p:spPr>
          <a:xfrm>
            <a:off x="3423404" y="2608659"/>
            <a:ext cx="2387203" cy="994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Creates consistent messaging across channels.</a:t>
            </a:r>
            <a:endParaRPr lang="en-US" sz="1600" dirty="0"/>
          </a:p>
        </p:txBody>
      </p:sp>
      <p:sp>
        <p:nvSpPr>
          <p:cNvPr id="17" name="Text 5"/>
          <p:cNvSpPr/>
          <p:nvPr/>
        </p:nvSpPr>
        <p:spPr>
          <a:xfrm>
            <a:off x="6121479" y="1631990"/>
            <a:ext cx="2387322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IT</a:t>
            </a:r>
            <a:endParaRPr lang="en-US" sz="2000" dirty="0"/>
          </a:p>
        </p:txBody>
      </p:sp>
      <p:sp>
        <p:nvSpPr>
          <p:cNvPr id="18" name="Text 6"/>
          <p:cNvSpPr/>
          <p:nvPr/>
        </p:nvSpPr>
        <p:spPr>
          <a:xfrm>
            <a:off x="6121479" y="2080141"/>
            <a:ext cx="2387322" cy="994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Ensures systems integration and data flow.</a:t>
            </a:r>
            <a:endParaRPr lang="en-US" sz="1600" dirty="0"/>
          </a:p>
        </p:txBody>
      </p:sp>
      <p:sp>
        <p:nvSpPr>
          <p:cNvPr id="19" name="Text 7"/>
          <p:cNvSpPr/>
          <p:nvPr/>
        </p:nvSpPr>
        <p:spPr>
          <a:xfrm>
            <a:off x="8819674" y="2492097"/>
            <a:ext cx="2387203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Logistics</a:t>
            </a:r>
            <a:endParaRPr lang="en-US" sz="2000" dirty="0"/>
          </a:p>
        </p:txBody>
      </p:sp>
      <p:sp>
        <p:nvSpPr>
          <p:cNvPr id="20" name="Text 8"/>
          <p:cNvSpPr/>
          <p:nvPr/>
        </p:nvSpPr>
        <p:spPr>
          <a:xfrm>
            <a:off x="8819674" y="2940248"/>
            <a:ext cx="2387203" cy="66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Coordinates inventory and fulfillment.</a:t>
            </a:r>
            <a:endParaRPr lang="en-US" sz="1600" dirty="0"/>
          </a:p>
        </p:txBody>
      </p:sp>
      <p:sp>
        <p:nvSpPr>
          <p:cNvPr id="21" name="Text 9"/>
          <p:cNvSpPr/>
          <p:nvPr/>
        </p:nvSpPr>
        <p:spPr>
          <a:xfrm>
            <a:off x="11517749" y="3875961"/>
            <a:ext cx="2387322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Customer Service</a:t>
            </a:r>
            <a:endParaRPr lang="en-US" sz="2000" dirty="0"/>
          </a:p>
        </p:txBody>
      </p:sp>
      <p:sp>
        <p:nvSpPr>
          <p:cNvPr id="22" name="Text 10"/>
          <p:cNvSpPr/>
          <p:nvPr/>
        </p:nvSpPr>
        <p:spPr>
          <a:xfrm>
            <a:off x="11517749" y="4324112"/>
            <a:ext cx="2387322" cy="66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Provides support across all channels.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1811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Essential Omnichannel PM Tools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91548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3010495"/>
            <a:ext cx="284261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Salesforce Commerce Cloud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3855244"/>
            <a:ext cx="284261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Unifies customer journey across web, mobile, social, and in-store.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684" y="291548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507474" y="30104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Shopify Plus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507474" y="3500914"/>
            <a:ext cx="284273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Supports omnichannel features like POS and marketplace integrations.</a:t>
            </a:r>
            <a:endParaRPr lang="en-US" sz="1750" dirty="0"/>
          </a:p>
        </p:txBody>
      </p:sp>
      <p:sp>
        <p:nvSpPr>
          <p:cNvPr id="10" name="Shape 5"/>
          <p:cNvSpPr/>
          <p:nvPr/>
        </p:nvSpPr>
        <p:spPr>
          <a:xfrm>
            <a:off x="822127" y="5425916"/>
            <a:ext cx="510183" cy="589598"/>
          </a:xfrm>
          <a:prstGeom prst="roundRect">
            <a:avLst>
              <a:gd name="adj" fmla="val 10754"/>
            </a:avLst>
          </a:prstGeom>
          <a:solidFill>
            <a:srgbClr val="E6E6E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437227"/>
            <a:ext cx="566976" cy="56697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587579" y="55322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NetSuite ERP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1587579" y="6022658"/>
            <a:ext cx="284261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Centralizes finance, inventory, and order management.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3684" y="5437227"/>
            <a:ext cx="566976" cy="566976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5507474" y="55322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Zendesk/Gorgias</a:t>
            </a:r>
            <a:endParaRPr lang="en-US" sz="2200" dirty="0"/>
          </a:p>
        </p:txBody>
      </p:sp>
      <p:sp>
        <p:nvSpPr>
          <p:cNvPr id="16" name="Text 9"/>
          <p:cNvSpPr/>
          <p:nvPr/>
        </p:nvSpPr>
        <p:spPr>
          <a:xfrm>
            <a:off x="5507474" y="6022658"/>
            <a:ext cx="284273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Integrates customer service across multiple channels.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98640"/>
            <a:ext cx="659737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Project Management Tools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61047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14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Jira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Tracks complex workflows and dependencies across teams.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661047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514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Trello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Visual task management for cross-functional collaboration.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661047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514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Looker Studio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Builds centralized dashboards to monitor cross-channel KPIs.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720</Words>
  <Application>Microsoft Office PowerPoint</Application>
  <PresentationFormat>Custom</PresentationFormat>
  <Paragraphs>126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Kanit Light</vt:lpstr>
      <vt:lpstr>Martel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2025-05-14T20:19:40Z</dcterms:created>
  <dcterms:modified xsi:type="dcterms:W3CDTF">2026-06-02T21:43:55Z</dcterms:modified>
</cp:coreProperties>
</file>