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Alexandria" panose="020B0604020202020204" charset="-78"/>
      <p:regular r:id="rId16"/>
    </p:embeddedFont>
    <p:embeddedFont>
      <p:font typeface="Nobile"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18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159431"/>
            <a:ext cx="9385221" cy="1860233"/>
          </a:xfrm>
          <a:prstGeom prst="rect">
            <a:avLst/>
          </a:prstGeom>
          <a:noFill/>
          <a:ln/>
        </p:spPr>
        <p:txBody>
          <a:bodyPr wrap="squar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From Automation to Autonomy: Using AI in ServiceNow to Improve Speed, Quality, and Cost</a:t>
            </a:r>
            <a:endParaRPr lang="en-US" sz="3900" dirty="0"/>
          </a:p>
        </p:txBody>
      </p:sp>
      <p:sp>
        <p:nvSpPr>
          <p:cNvPr id="4" name="Text 1"/>
          <p:cNvSpPr/>
          <p:nvPr/>
        </p:nvSpPr>
        <p:spPr>
          <a:xfrm>
            <a:off x="4451390" y="3317319"/>
            <a:ext cx="93852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Moving beyond basic workflow automation to intelligent, autonomous systems that drive measurable business outcomes</a:t>
            </a:r>
            <a:endParaRPr lang="en-US" sz="1550" dirty="0"/>
          </a:p>
        </p:txBody>
      </p:sp>
      <p:pic>
        <p:nvPicPr>
          <p:cNvPr id="5" name="Image 1" descr="preencoded.png"/>
          <p:cNvPicPr>
            <a:picLocks noChangeAspect="1"/>
          </p:cNvPicPr>
          <p:nvPr/>
        </p:nvPicPr>
        <p:blipFill>
          <a:blip r:embed="rId4"/>
          <a:stretch>
            <a:fillRect/>
          </a:stretch>
        </p:blipFill>
        <p:spPr>
          <a:xfrm>
            <a:off x="4451390" y="4175641"/>
            <a:ext cx="9385221" cy="1718548"/>
          </a:xfrm>
          <a:prstGeom prst="rect">
            <a:avLst/>
          </a:prstGeom>
        </p:spPr>
      </p:pic>
      <p:sp>
        <p:nvSpPr>
          <p:cNvPr id="6" name="Text 2"/>
          <p:cNvSpPr/>
          <p:nvPr/>
        </p:nvSpPr>
        <p:spPr>
          <a:xfrm>
            <a:off x="4451390" y="6117431"/>
            <a:ext cx="93852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#ServiceNow #AIinIT #Automation #AutonomousSystems #ITSM #CSM #FSM #AIOps #DigitalTransformation #PlatformEngineering #SystemsIntegration #CustomerExperience #DeliveryExcellence #ManagingProjectsTheAgileWay</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788313"/>
            <a:ext cx="11962328"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Implementation Roadmap: From Vision to Value</a:t>
            </a:r>
            <a:endParaRPr lang="en-US" sz="3900" dirty="0"/>
          </a:p>
        </p:txBody>
      </p:sp>
      <p:sp>
        <p:nvSpPr>
          <p:cNvPr id="3" name="Shape 1"/>
          <p:cNvSpPr/>
          <p:nvPr/>
        </p:nvSpPr>
        <p:spPr>
          <a:xfrm>
            <a:off x="793790" y="3881676"/>
            <a:ext cx="13042821" cy="22860"/>
          </a:xfrm>
          <a:prstGeom prst="roundRect">
            <a:avLst>
              <a:gd name="adj" fmla="val 364651"/>
            </a:avLst>
          </a:prstGeom>
          <a:solidFill>
            <a:srgbClr val="B8C3DF"/>
          </a:solidFill>
          <a:ln/>
        </p:spPr>
        <p:txBody>
          <a:bodyPr/>
          <a:lstStyle/>
          <a:p>
            <a:endParaRPr lang="en-US"/>
          </a:p>
        </p:txBody>
      </p:sp>
      <p:sp>
        <p:nvSpPr>
          <p:cNvPr id="4" name="Shape 2"/>
          <p:cNvSpPr/>
          <p:nvPr/>
        </p:nvSpPr>
        <p:spPr>
          <a:xfrm>
            <a:off x="3316486" y="3286363"/>
            <a:ext cx="22860" cy="595313"/>
          </a:xfrm>
          <a:prstGeom prst="roundRect">
            <a:avLst>
              <a:gd name="adj" fmla="val 364651"/>
            </a:avLst>
          </a:prstGeom>
          <a:solidFill>
            <a:srgbClr val="B8C3DF"/>
          </a:solidFill>
          <a:ln/>
        </p:spPr>
        <p:txBody>
          <a:bodyPr/>
          <a:lstStyle/>
          <a:p>
            <a:endParaRPr lang="en-US"/>
          </a:p>
        </p:txBody>
      </p:sp>
      <p:sp>
        <p:nvSpPr>
          <p:cNvPr id="5" name="Shape 3"/>
          <p:cNvSpPr/>
          <p:nvPr/>
        </p:nvSpPr>
        <p:spPr>
          <a:xfrm>
            <a:off x="3104674" y="3658433"/>
            <a:ext cx="446484" cy="446484"/>
          </a:xfrm>
          <a:prstGeom prst="roundRect">
            <a:avLst>
              <a:gd name="adj" fmla="val 18670"/>
            </a:avLst>
          </a:prstGeom>
          <a:solidFill>
            <a:srgbClr val="D2DDF9"/>
          </a:solidFill>
          <a:ln w="7620">
            <a:solidFill>
              <a:srgbClr val="B8C3DF"/>
            </a:solidFill>
            <a:prstDash val="solid"/>
          </a:ln>
        </p:spPr>
        <p:txBody>
          <a:bodyPr/>
          <a:lstStyle/>
          <a:p>
            <a:endParaRPr lang="en-US"/>
          </a:p>
        </p:txBody>
      </p:sp>
      <p:sp>
        <p:nvSpPr>
          <p:cNvPr id="6" name="Text 4"/>
          <p:cNvSpPr/>
          <p:nvPr/>
        </p:nvSpPr>
        <p:spPr>
          <a:xfrm>
            <a:off x="3179088" y="3695640"/>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04155"/>
                </a:solidFill>
                <a:latin typeface="Alexandria" pitchFamily="34" charset="0"/>
                <a:ea typeface="Alexandria" pitchFamily="34" charset="-122"/>
                <a:cs typeface="Alexandria" pitchFamily="34" charset="-120"/>
              </a:rPr>
              <a:t>1</a:t>
            </a:r>
            <a:endParaRPr lang="en-US" sz="2300" dirty="0"/>
          </a:p>
        </p:txBody>
      </p:sp>
      <p:sp>
        <p:nvSpPr>
          <p:cNvPr id="7" name="Text 5"/>
          <p:cNvSpPr/>
          <p:nvPr/>
        </p:nvSpPr>
        <p:spPr>
          <a:xfrm>
            <a:off x="1846302" y="1706047"/>
            <a:ext cx="2963228"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Phase 1: Assess &amp; Design</a:t>
            </a:r>
            <a:endParaRPr lang="en-US" sz="1950" dirty="0"/>
          </a:p>
        </p:txBody>
      </p:sp>
      <p:sp>
        <p:nvSpPr>
          <p:cNvPr id="8" name="Text 6"/>
          <p:cNvSpPr/>
          <p:nvPr/>
        </p:nvSpPr>
        <p:spPr>
          <a:xfrm>
            <a:off x="992148" y="2135267"/>
            <a:ext cx="4671536" cy="95261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Identify high-impact use cases, establish metrics, and design integration architecture. Define guardrails and success criteria.</a:t>
            </a:r>
            <a:endParaRPr lang="en-US" sz="1550" dirty="0"/>
          </a:p>
        </p:txBody>
      </p:sp>
      <p:sp>
        <p:nvSpPr>
          <p:cNvPr id="9" name="Shape 7"/>
          <p:cNvSpPr/>
          <p:nvPr/>
        </p:nvSpPr>
        <p:spPr>
          <a:xfrm>
            <a:off x="5974556" y="3881676"/>
            <a:ext cx="22860" cy="595313"/>
          </a:xfrm>
          <a:prstGeom prst="roundRect">
            <a:avLst>
              <a:gd name="adj" fmla="val 364651"/>
            </a:avLst>
          </a:prstGeom>
          <a:solidFill>
            <a:srgbClr val="B8C3DF"/>
          </a:solidFill>
          <a:ln/>
        </p:spPr>
        <p:txBody>
          <a:bodyPr/>
          <a:lstStyle/>
          <a:p>
            <a:endParaRPr lang="en-US"/>
          </a:p>
        </p:txBody>
      </p:sp>
      <p:sp>
        <p:nvSpPr>
          <p:cNvPr id="10" name="Shape 8"/>
          <p:cNvSpPr/>
          <p:nvPr/>
        </p:nvSpPr>
        <p:spPr>
          <a:xfrm>
            <a:off x="5762744" y="3658433"/>
            <a:ext cx="446484" cy="446484"/>
          </a:xfrm>
          <a:prstGeom prst="roundRect">
            <a:avLst>
              <a:gd name="adj" fmla="val 18670"/>
            </a:avLst>
          </a:prstGeom>
          <a:solidFill>
            <a:srgbClr val="D2DDF9"/>
          </a:solidFill>
          <a:ln w="7620">
            <a:solidFill>
              <a:srgbClr val="B8C3DF"/>
            </a:solidFill>
            <a:prstDash val="solid"/>
          </a:ln>
        </p:spPr>
        <p:txBody>
          <a:bodyPr/>
          <a:lstStyle/>
          <a:p>
            <a:endParaRPr lang="en-US"/>
          </a:p>
        </p:txBody>
      </p:sp>
      <p:sp>
        <p:nvSpPr>
          <p:cNvPr id="11" name="Text 9"/>
          <p:cNvSpPr/>
          <p:nvPr/>
        </p:nvSpPr>
        <p:spPr>
          <a:xfrm>
            <a:off x="5837158" y="3695640"/>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04155"/>
                </a:solidFill>
                <a:latin typeface="Alexandria" pitchFamily="34" charset="0"/>
                <a:ea typeface="Alexandria" pitchFamily="34" charset="-122"/>
                <a:cs typeface="Alexandria" pitchFamily="34" charset="-120"/>
              </a:rPr>
              <a:t>2</a:t>
            </a:r>
            <a:endParaRPr lang="en-US" sz="2300" dirty="0"/>
          </a:p>
        </p:txBody>
      </p:sp>
      <p:sp>
        <p:nvSpPr>
          <p:cNvPr id="12" name="Text 10"/>
          <p:cNvSpPr/>
          <p:nvPr/>
        </p:nvSpPr>
        <p:spPr>
          <a:xfrm>
            <a:off x="4673918" y="4675465"/>
            <a:ext cx="2624257"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Phase 2: Pilot &amp; Learn</a:t>
            </a:r>
            <a:endParaRPr lang="en-US" sz="1950" dirty="0"/>
          </a:p>
        </p:txBody>
      </p:sp>
      <p:sp>
        <p:nvSpPr>
          <p:cNvPr id="13" name="Text 11"/>
          <p:cNvSpPr/>
          <p:nvPr/>
        </p:nvSpPr>
        <p:spPr>
          <a:xfrm>
            <a:off x="3650218" y="5104686"/>
            <a:ext cx="4671655" cy="95261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Implement in controlled environment. Test AI performance, refine models, and gather team feedback. Validate measurement approach.</a:t>
            </a:r>
            <a:endParaRPr lang="en-US" sz="1550" dirty="0"/>
          </a:p>
        </p:txBody>
      </p:sp>
      <p:sp>
        <p:nvSpPr>
          <p:cNvPr id="14" name="Shape 12"/>
          <p:cNvSpPr/>
          <p:nvPr/>
        </p:nvSpPr>
        <p:spPr>
          <a:xfrm>
            <a:off x="8632746" y="3286363"/>
            <a:ext cx="22860" cy="595313"/>
          </a:xfrm>
          <a:prstGeom prst="roundRect">
            <a:avLst>
              <a:gd name="adj" fmla="val 364651"/>
            </a:avLst>
          </a:prstGeom>
          <a:solidFill>
            <a:srgbClr val="B8C3DF"/>
          </a:solidFill>
          <a:ln/>
        </p:spPr>
        <p:txBody>
          <a:bodyPr/>
          <a:lstStyle/>
          <a:p>
            <a:endParaRPr lang="en-US"/>
          </a:p>
        </p:txBody>
      </p:sp>
      <p:sp>
        <p:nvSpPr>
          <p:cNvPr id="15" name="Shape 13"/>
          <p:cNvSpPr/>
          <p:nvPr/>
        </p:nvSpPr>
        <p:spPr>
          <a:xfrm>
            <a:off x="8420933" y="3658433"/>
            <a:ext cx="446484" cy="446484"/>
          </a:xfrm>
          <a:prstGeom prst="roundRect">
            <a:avLst>
              <a:gd name="adj" fmla="val 18670"/>
            </a:avLst>
          </a:prstGeom>
          <a:solidFill>
            <a:srgbClr val="D2DDF9"/>
          </a:solidFill>
          <a:ln w="7620">
            <a:solidFill>
              <a:srgbClr val="B8C3DF"/>
            </a:solidFill>
            <a:prstDash val="solid"/>
          </a:ln>
        </p:spPr>
        <p:txBody>
          <a:bodyPr/>
          <a:lstStyle/>
          <a:p>
            <a:endParaRPr lang="en-US"/>
          </a:p>
        </p:txBody>
      </p:sp>
      <p:sp>
        <p:nvSpPr>
          <p:cNvPr id="16" name="Text 14"/>
          <p:cNvSpPr/>
          <p:nvPr/>
        </p:nvSpPr>
        <p:spPr>
          <a:xfrm>
            <a:off x="8495348" y="3695640"/>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04155"/>
                </a:solidFill>
                <a:latin typeface="Alexandria" pitchFamily="34" charset="0"/>
                <a:ea typeface="Alexandria" pitchFamily="34" charset="-122"/>
                <a:cs typeface="Alexandria" pitchFamily="34" charset="-120"/>
              </a:rPr>
              <a:t>3</a:t>
            </a:r>
            <a:endParaRPr lang="en-US" sz="2300" dirty="0"/>
          </a:p>
        </p:txBody>
      </p:sp>
      <p:sp>
        <p:nvSpPr>
          <p:cNvPr id="17" name="Text 15"/>
          <p:cNvSpPr/>
          <p:nvPr/>
        </p:nvSpPr>
        <p:spPr>
          <a:xfrm>
            <a:off x="7057430" y="1706047"/>
            <a:ext cx="3173492"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Phase 3: Scale &amp; Optimize</a:t>
            </a:r>
            <a:endParaRPr lang="en-US" sz="1950" dirty="0"/>
          </a:p>
        </p:txBody>
      </p:sp>
      <p:sp>
        <p:nvSpPr>
          <p:cNvPr id="18" name="Text 16"/>
          <p:cNvSpPr/>
          <p:nvPr/>
        </p:nvSpPr>
        <p:spPr>
          <a:xfrm>
            <a:off x="6308408" y="2135267"/>
            <a:ext cx="4671655" cy="95261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Expand to broader operations. Monitor continuously, optimize performance, and capture lessons learned.</a:t>
            </a:r>
            <a:endParaRPr lang="en-US" sz="1550" dirty="0"/>
          </a:p>
        </p:txBody>
      </p:sp>
      <p:sp>
        <p:nvSpPr>
          <p:cNvPr id="19" name="Shape 17"/>
          <p:cNvSpPr/>
          <p:nvPr/>
        </p:nvSpPr>
        <p:spPr>
          <a:xfrm>
            <a:off x="11290935" y="3881676"/>
            <a:ext cx="22860" cy="595313"/>
          </a:xfrm>
          <a:prstGeom prst="roundRect">
            <a:avLst>
              <a:gd name="adj" fmla="val 364651"/>
            </a:avLst>
          </a:prstGeom>
          <a:solidFill>
            <a:srgbClr val="B8C3DF"/>
          </a:solidFill>
          <a:ln/>
        </p:spPr>
        <p:txBody>
          <a:bodyPr/>
          <a:lstStyle/>
          <a:p>
            <a:endParaRPr lang="en-US"/>
          </a:p>
        </p:txBody>
      </p:sp>
      <p:sp>
        <p:nvSpPr>
          <p:cNvPr id="20" name="Shape 18"/>
          <p:cNvSpPr/>
          <p:nvPr/>
        </p:nvSpPr>
        <p:spPr>
          <a:xfrm>
            <a:off x="11079123" y="3658433"/>
            <a:ext cx="446484" cy="446484"/>
          </a:xfrm>
          <a:prstGeom prst="roundRect">
            <a:avLst>
              <a:gd name="adj" fmla="val 18670"/>
            </a:avLst>
          </a:prstGeom>
          <a:solidFill>
            <a:srgbClr val="D2DDF9"/>
          </a:solidFill>
          <a:ln w="7620">
            <a:solidFill>
              <a:srgbClr val="B8C3DF"/>
            </a:solidFill>
            <a:prstDash val="solid"/>
          </a:ln>
        </p:spPr>
        <p:txBody>
          <a:bodyPr/>
          <a:lstStyle/>
          <a:p>
            <a:endParaRPr lang="en-US"/>
          </a:p>
        </p:txBody>
      </p:sp>
      <p:sp>
        <p:nvSpPr>
          <p:cNvPr id="21" name="Text 19"/>
          <p:cNvSpPr/>
          <p:nvPr/>
        </p:nvSpPr>
        <p:spPr>
          <a:xfrm>
            <a:off x="11153537" y="3695640"/>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04155"/>
                </a:solidFill>
                <a:latin typeface="Alexandria" pitchFamily="34" charset="0"/>
                <a:ea typeface="Alexandria" pitchFamily="34" charset="-122"/>
                <a:cs typeface="Alexandria" pitchFamily="34" charset="-120"/>
              </a:rPr>
              <a:t>4</a:t>
            </a:r>
            <a:endParaRPr lang="en-US" sz="2300" dirty="0"/>
          </a:p>
        </p:txBody>
      </p:sp>
      <p:sp>
        <p:nvSpPr>
          <p:cNvPr id="22" name="Text 20"/>
          <p:cNvSpPr/>
          <p:nvPr/>
        </p:nvSpPr>
        <p:spPr>
          <a:xfrm>
            <a:off x="9685853" y="4675465"/>
            <a:ext cx="3233023"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Phase 4: Evolve &amp; Innovate</a:t>
            </a:r>
            <a:endParaRPr lang="en-US" sz="1950" dirty="0"/>
          </a:p>
        </p:txBody>
      </p:sp>
      <p:sp>
        <p:nvSpPr>
          <p:cNvPr id="23" name="Text 21"/>
          <p:cNvSpPr/>
          <p:nvPr/>
        </p:nvSpPr>
        <p:spPr>
          <a:xfrm>
            <a:off x="8966597" y="5104686"/>
            <a:ext cx="4671655" cy="95261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Identify new opportunities, enhance capabilities, and drive continuous improvement across the platform.</a:t>
            </a:r>
            <a:endParaRPr lang="en-US" sz="1550" dirty="0"/>
          </a:p>
        </p:txBody>
      </p:sp>
      <p:sp>
        <p:nvSpPr>
          <p:cNvPr id="24" name="Shape 22"/>
          <p:cNvSpPr/>
          <p:nvPr/>
        </p:nvSpPr>
        <p:spPr>
          <a:xfrm>
            <a:off x="793790" y="6280547"/>
            <a:ext cx="13042821" cy="1160740"/>
          </a:xfrm>
          <a:prstGeom prst="roundRect">
            <a:avLst>
              <a:gd name="adj" fmla="val 7182"/>
            </a:avLst>
          </a:prstGeom>
          <a:solidFill>
            <a:srgbClr val="BBCDF7"/>
          </a:solidFill>
          <a:ln/>
        </p:spPr>
        <p:txBody>
          <a:bodyPr/>
          <a:lstStyle/>
          <a:p>
            <a:endParaRPr lang="en-US"/>
          </a:p>
        </p:txBody>
      </p:sp>
      <p:pic>
        <p:nvPicPr>
          <p:cNvPr id="25" name="Image 0" descr="preencoded.png"/>
          <p:cNvPicPr>
            <a:picLocks noChangeAspect="1"/>
          </p:cNvPicPr>
          <p:nvPr/>
        </p:nvPicPr>
        <p:blipFill>
          <a:blip r:embed="rId3"/>
          <a:stretch>
            <a:fillRect/>
          </a:stretch>
        </p:blipFill>
        <p:spPr>
          <a:xfrm>
            <a:off x="992148" y="6568202"/>
            <a:ext cx="248007" cy="198358"/>
          </a:xfrm>
          <a:prstGeom prst="rect">
            <a:avLst/>
          </a:prstGeom>
        </p:spPr>
      </p:pic>
      <p:sp>
        <p:nvSpPr>
          <p:cNvPr id="26" name="Text 23"/>
          <p:cNvSpPr/>
          <p:nvPr/>
        </p:nvSpPr>
        <p:spPr>
          <a:xfrm>
            <a:off x="1438513" y="6528435"/>
            <a:ext cx="12199739" cy="635079"/>
          </a:xfrm>
          <a:prstGeom prst="rect">
            <a:avLst/>
          </a:prstGeom>
          <a:noFill/>
          <a:ln/>
        </p:spPr>
        <p:txBody>
          <a:bodyPr wrap="square" lIns="0" tIns="0" rIns="0" bIns="0" rtlCol="0" anchor="t"/>
          <a:lstStyle/>
          <a:p>
            <a:pPr marL="0" indent="0" algn="l">
              <a:lnSpc>
                <a:spcPts val="2500"/>
              </a:lnSpc>
              <a:buNone/>
            </a:pPr>
            <a:r>
              <a:rPr lang="en-US" sz="1550" b="1" dirty="0">
                <a:solidFill>
                  <a:srgbClr val="000000"/>
                </a:solidFill>
                <a:latin typeface="Nobile" pitchFamily="34" charset="0"/>
                <a:ea typeface="Nobile" pitchFamily="34" charset="-122"/>
                <a:cs typeface="Nobile" pitchFamily="34" charset="-120"/>
              </a:rPr>
              <a:t>Critical Success Factor:</a:t>
            </a:r>
            <a:r>
              <a:rPr lang="en-US" sz="1550" dirty="0">
                <a:solidFill>
                  <a:srgbClr val="000000"/>
                </a:solidFill>
                <a:latin typeface="Nobile" pitchFamily="34" charset="0"/>
                <a:ea typeface="Nobile" pitchFamily="34" charset="-122"/>
                <a:cs typeface="Nobile" pitchFamily="34" charset="-120"/>
              </a:rPr>
              <a:t> Start with one high-value use case, prove the model, and expand systematically. Attempting organization-wide AI transformation simultaneously increases risk and reduces learning.</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673656"/>
            <a:ext cx="10179248"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Common Pitfalls and How to Avoid Them</a:t>
            </a:r>
            <a:endParaRPr lang="en-US" sz="3900" dirty="0"/>
          </a:p>
        </p:txBody>
      </p:sp>
      <p:sp>
        <p:nvSpPr>
          <p:cNvPr id="3" name="Shape 1"/>
          <p:cNvSpPr/>
          <p:nvPr/>
        </p:nvSpPr>
        <p:spPr>
          <a:xfrm>
            <a:off x="793790" y="1988225"/>
            <a:ext cx="6422231" cy="2535793"/>
          </a:xfrm>
          <a:prstGeom prst="roundRect">
            <a:avLst>
              <a:gd name="adj" fmla="val 4327"/>
            </a:avLst>
          </a:prstGeom>
          <a:solidFill>
            <a:srgbClr val="F9F9FF"/>
          </a:solidFill>
          <a:ln/>
        </p:spPr>
        <p:txBody>
          <a:bodyPr/>
          <a:lstStyle/>
          <a:p>
            <a:endParaRPr lang="en-US"/>
          </a:p>
        </p:txBody>
      </p:sp>
      <p:sp>
        <p:nvSpPr>
          <p:cNvPr id="4" name="Shape 2"/>
          <p:cNvSpPr/>
          <p:nvPr/>
        </p:nvSpPr>
        <p:spPr>
          <a:xfrm>
            <a:off x="793790" y="1965365"/>
            <a:ext cx="6422231" cy="91440"/>
          </a:xfrm>
          <a:prstGeom prst="roundRect">
            <a:avLst>
              <a:gd name="adj" fmla="val 91163"/>
            </a:avLst>
          </a:prstGeom>
          <a:solidFill>
            <a:srgbClr val="1B54DA"/>
          </a:solidFill>
          <a:ln/>
        </p:spPr>
        <p:txBody>
          <a:bodyPr/>
          <a:lstStyle/>
          <a:p>
            <a:endParaRPr lang="en-US"/>
          </a:p>
        </p:txBody>
      </p:sp>
      <p:sp>
        <p:nvSpPr>
          <p:cNvPr id="5" name="Shape 3"/>
          <p:cNvSpPr/>
          <p:nvPr/>
        </p:nvSpPr>
        <p:spPr>
          <a:xfrm>
            <a:off x="3707249" y="1690568"/>
            <a:ext cx="595313" cy="595313"/>
          </a:xfrm>
          <a:prstGeom prst="roundRect">
            <a:avLst>
              <a:gd name="adj" fmla="val 153600"/>
            </a:avLst>
          </a:prstGeom>
          <a:solidFill>
            <a:srgbClr val="1B54DA"/>
          </a:solidFill>
          <a:ln/>
        </p:spPr>
        <p:txBody>
          <a:bodyPr/>
          <a:lstStyle/>
          <a:p>
            <a:endParaRPr lang="en-US"/>
          </a:p>
        </p:txBody>
      </p:sp>
      <p:sp>
        <p:nvSpPr>
          <p:cNvPr id="6" name="Text 4"/>
          <p:cNvSpPr/>
          <p:nvPr/>
        </p:nvSpPr>
        <p:spPr>
          <a:xfrm>
            <a:off x="3885843" y="1839397"/>
            <a:ext cx="238125" cy="297656"/>
          </a:xfrm>
          <a:prstGeom prst="rect">
            <a:avLst/>
          </a:prstGeom>
          <a:noFill/>
          <a:ln/>
        </p:spPr>
        <p:txBody>
          <a:bodyPr wrap="none" lIns="0" tIns="0" rIns="0" bIns="0" rtlCol="0" anchor="t"/>
          <a:lstStyle/>
          <a:p>
            <a:pPr marL="0" indent="0" algn="l">
              <a:lnSpc>
                <a:spcPts val="3000"/>
              </a:lnSpc>
              <a:buNone/>
            </a:pPr>
            <a:r>
              <a:rPr lang="en-US" sz="1850" dirty="0">
                <a:solidFill>
                  <a:srgbClr val="FFFFFF"/>
                </a:solidFill>
                <a:latin typeface="Alexandria" pitchFamily="34" charset="0"/>
                <a:ea typeface="Alexandria" pitchFamily="34" charset="-122"/>
                <a:cs typeface="Alexandria" pitchFamily="34" charset="-120"/>
              </a:rPr>
              <a:t>1</a:t>
            </a:r>
            <a:endParaRPr lang="en-US" sz="1850" dirty="0"/>
          </a:p>
        </p:txBody>
      </p:sp>
      <p:sp>
        <p:nvSpPr>
          <p:cNvPr id="7" name="Text 5"/>
          <p:cNvSpPr/>
          <p:nvPr/>
        </p:nvSpPr>
        <p:spPr>
          <a:xfrm>
            <a:off x="1015008" y="2484358"/>
            <a:ext cx="3174802"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Technology-First Thinking</a:t>
            </a:r>
            <a:endParaRPr lang="en-US" sz="1950" dirty="0"/>
          </a:p>
        </p:txBody>
      </p:sp>
      <p:sp>
        <p:nvSpPr>
          <p:cNvPr id="8" name="Text 6"/>
          <p:cNvSpPr/>
          <p:nvPr/>
        </p:nvSpPr>
        <p:spPr>
          <a:xfrm>
            <a:off x="1015008" y="2913578"/>
            <a:ext cx="5979795" cy="63507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Pitfall:</a:t>
            </a:r>
            <a:r>
              <a:rPr lang="en-US" sz="1550" dirty="0">
                <a:solidFill>
                  <a:srgbClr val="404155"/>
                </a:solidFill>
                <a:latin typeface="Nobile" pitchFamily="34" charset="0"/>
                <a:ea typeface="Nobile" pitchFamily="34" charset="-122"/>
                <a:cs typeface="Nobile" pitchFamily="34" charset="-120"/>
              </a:rPr>
              <a:t> Deploying AI because it's available, not because it solves a problem.</a:t>
            </a:r>
            <a:endParaRPr lang="en-US" sz="1550" dirty="0"/>
          </a:p>
        </p:txBody>
      </p:sp>
      <p:sp>
        <p:nvSpPr>
          <p:cNvPr id="9" name="Text 7"/>
          <p:cNvSpPr/>
          <p:nvPr/>
        </p:nvSpPr>
        <p:spPr>
          <a:xfrm>
            <a:off x="1015008" y="3667720"/>
            <a:ext cx="5979795" cy="63507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Solution:</a:t>
            </a:r>
            <a:r>
              <a:rPr lang="en-US" sz="1550" dirty="0">
                <a:solidFill>
                  <a:srgbClr val="404155"/>
                </a:solidFill>
                <a:latin typeface="Nobile" pitchFamily="34" charset="0"/>
                <a:ea typeface="Nobile" pitchFamily="34" charset="-122"/>
                <a:cs typeface="Nobile" pitchFamily="34" charset="-120"/>
              </a:rPr>
              <a:t> Always start with the business outcome. Define success metrics before selecting technology.</a:t>
            </a:r>
            <a:endParaRPr lang="en-US" sz="1550" dirty="0"/>
          </a:p>
        </p:txBody>
      </p:sp>
      <p:sp>
        <p:nvSpPr>
          <p:cNvPr id="10" name="Shape 8"/>
          <p:cNvSpPr/>
          <p:nvPr/>
        </p:nvSpPr>
        <p:spPr>
          <a:xfrm>
            <a:off x="7414379" y="1988225"/>
            <a:ext cx="6422231" cy="2535793"/>
          </a:xfrm>
          <a:prstGeom prst="roundRect">
            <a:avLst>
              <a:gd name="adj" fmla="val 4327"/>
            </a:avLst>
          </a:prstGeom>
          <a:solidFill>
            <a:srgbClr val="F9F9FF"/>
          </a:solidFill>
          <a:ln/>
        </p:spPr>
        <p:txBody>
          <a:bodyPr/>
          <a:lstStyle/>
          <a:p>
            <a:endParaRPr lang="en-US"/>
          </a:p>
        </p:txBody>
      </p:sp>
      <p:sp>
        <p:nvSpPr>
          <p:cNvPr id="11" name="Shape 9"/>
          <p:cNvSpPr/>
          <p:nvPr/>
        </p:nvSpPr>
        <p:spPr>
          <a:xfrm>
            <a:off x="7414379" y="1965365"/>
            <a:ext cx="6422231" cy="91440"/>
          </a:xfrm>
          <a:prstGeom prst="roundRect">
            <a:avLst>
              <a:gd name="adj" fmla="val 91163"/>
            </a:avLst>
          </a:prstGeom>
          <a:solidFill>
            <a:srgbClr val="1B54DA"/>
          </a:solidFill>
          <a:ln/>
        </p:spPr>
        <p:txBody>
          <a:bodyPr/>
          <a:lstStyle/>
          <a:p>
            <a:endParaRPr lang="en-US"/>
          </a:p>
        </p:txBody>
      </p:sp>
      <p:sp>
        <p:nvSpPr>
          <p:cNvPr id="12" name="Shape 10"/>
          <p:cNvSpPr/>
          <p:nvPr/>
        </p:nvSpPr>
        <p:spPr>
          <a:xfrm>
            <a:off x="10327838" y="1690568"/>
            <a:ext cx="595313" cy="595313"/>
          </a:xfrm>
          <a:prstGeom prst="roundRect">
            <a:avLst>
              <a:gd name="adj" fmla="val 153600"/>
            </a:avLst>
          </a:prstGeom>
          <a:solidFill>
            <a:srgbClr val="1B54DA"/>
          </a:solidFill>
          <a:ln/>
        </p:spPr>
        <p:txBody>
          <a:bodyPr/>
          <a:lstStyle/>
          <a:p>
            <a:endParaRPr lang="en-US"/>
          </a:p>
        </p:txBody>
      </p:sp>
      <p:sp>
        <p:nvSpPr>
          <p:cNvPr id="13" name="Text 11"/>
          <p:cNvSpPr/>
          <p:nvPr/>
        </p:nvSpPr>
        <p:spPr>
          <a:xfrm>
            <a:off x="10506432" y="1839397"/>
            <a:ext cx="238125" cy="297656"/>
          </a:xfrm>
          <a:prstGeom prst="rect">
            <a:avLst/>
          </a:prstGeom>
          <a:noFill/>
          <a:ln/>
        </p:spPr>
        <p:txBody>
          <a:bodyPr wrap="none" lIns="0" tIns="0" rIns="0" bIns="0" rtlCol="0" anchor="t"/>
          <a:lstStyle/>
          <a:p>
            <a:pPr marL="0" indent="0" algn="l">
              <a:lnSpc>
                <a:spcPts val="3000"/>
              </a:lnSpc>
              <a:buNone/>
            </a:pPr>
            <a:r>
              <a:rPr lang="en-US" sz="1850" dirty="0">
                <a:solidFill>
                  <a:srgbClr val="FFFFFF"/>
                </a:solidFill>
                <a:latin typeface="Alexandria" pitchFamily="34" charset="0"/>
                <a:ea typeface="Alexandria" pitchFamily="34" charset="-122"/>
                <a:cs typeface="Alexandria" pitchFamily="34" charset="-120"/>
              </a:rPr>
              <a:t>2</a:t>
            </a:r>
            <a:endParaRPr lang="en-US" sz="1850" dirty="0"/>
          </a:p>
        </p:txBody>
      </p:sp>
      <p:sp>
        <p:nvSpPr>
          <p:cNvPr id="14" name="Text 12"/>
          <p:cNvSpPr/>
          <p:nvPr/>
        </p:nvSpPr>
        <p:spPr>
          <a:xfrm>
            <a:off x="7635597" y="2484358"/>
            <a:ext cx="2991564"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Insufficient Data Quality</a:t>
            </a:r>
            <a:endParaRPr lang="en-US" sz="1950" dirty="0"/>
          </a:p>
        </p:txBody>
      </p:sp>
      <p:sp>
        <p:nvSpPr>
          <p:cNvPr id="15" name="Text 13"/>
          <p:cNvSpPr/>
          <p:nvPr/>
        </p:nvSpPr>
        <p:spPr>
          <a:xfrm>
            <a:off x="7635597" y="2913578"/>
            <a:ext cx="5979795" cy="63507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Pitfall:</a:t>
            </a:r>
            <a:r>
              <a:rPr lang="en-US" sz="1550" dirty="0">
                <a:solidFill>
                  <a:srgbClr val="404155"/>
                </a:solidFill>
                <a:latin typeface="Nobile" pitchFamily="34" charset="0"/>
                <a:ea typeface="Nobile" pitchFamily="34" charset="-122"/>
                <a:cs typeface="Nobile" pitchFamily="34" charset="-120"/>
              </a:rPr>
              <a:t> Training AI on incomplete or biased historical data leads to poor decisions.</a:t>
            </a:r>
            <a:endParaRPr lang="en-US" sz="1550" dirty="0"/>
          </a:p>
        </p:txBody>
      </p:sp>
      <p:sp>
        <p:nvSpPr>
          <p:cNvPr id="16" name="Text 14"/>
          <p:cNvSpPr/>
          <p:nvPr/>
        </p:nvSpPr>
        <p:spPr>
          <a:xfrm>
            <a:off x="7635597" y="3667720"/>
            <a:ext cx="5979795" cy="63507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Solution:</a:t>
            </a:r>
            <a:r>
              <a:rPr lang="en-US" sz="1550" dirty="0">
                <a:solidFill>
                  <a:srgbClr val="404155"/>
                </a:solidFill>
                <a:latin typeface="Nobile" pitchFamily="34" charset="0"/>
                <a:ea typeface="Nobile" pitchFamily="34" charset="-122"/>
                <a:cs typeface="Nobile" pitchFamily="34" charset="-120"/>
              </a:rPr>
              <a:t> Audit data quality first. Clean and validate training data before implementation.</a:t>
            </a:r>
            <a:endParaRPr lang="en-US" sz="1550" dirty="0"/>
          </a:p>
        </p:txBody>
      </p:sp>
      <p:sp>
        <p:nvSpPr>
          <p:cNvPr id="17" name="Shape 15"/>
          <p:cNvSpPr/>
          <p:nvPr/>
        </p:nvSpPr>
        <p:spPr>
          <a:xfrm>
            <a:off x="793790" y="5020032"/>
            <a:ext cx="6422231" cy="2535793"/>
          </a:xfrm>
          <a:prstGeom prst="roundRect">
            <a:avLst>
              <a:gd name="adj" fmla="val 4327"/>
            </a:avLst>
          </a:prstGeom>
          <a:solidFill>
            <a:srgbClr val="F9F9FF"/>
          </a:solidFill>
          <a:ln/>
        </p:spPr>
        <p:txBody>
          <a:bodyPr/>
          <a:lstStyle/>
          <a:p>
            <a:endParaRPr lang="en-US"/>
          </a:p>
        </p:txBody>
      </p:sp>
      <p:sp>
        <p:nvSpPr>
          <p:cNvPr id="18" name="Shape 16"/>
          <p:cNvSpPr/>
          <p:nvPr/>
        </p:nvSpPr>
        <p:spPr>
          <a:xfrm>
            <a:off x="793790" y="4997172"/>
            <a:ext cx="6422231" cy="91440"/>
          </a:xfrm>
          <a:prstGeom prst="roundRect">
            <a:avLst>
              <a:gd name="adj" fmla="val 91163"/>
            </a:avLst>
          </a:prstGeom>
          <a:solidFill>
            <a:srgbClr val="1B54DA"/>
          </a:solidFill>
          <a:ln/>
        </p:spPr>
        <p:txBody>
          <a:bodyPr/>
          <a:lstStyle/>
          <a:p>
            <a:endParaRPr lang="en-US"/>
          </a:p>
        </p:txBody>
      </p:sp>
      <p:sp>
        <p:nvSpPr>
          <p:cNvPr id="19" name="Shape 17"/>
          <p:cNvSpPr/>
          <p:nvPr/>
        </p:nvSpPr>
        <p:spPr>
          <a:xfrm>
            <a:off x="3707249" y="4722376"/>
            <a:ext cx="595313" cy="595313"/>
          </a:xfrm>
          <a:prstGeom prst="roundRect">
            <a:avLst>
              <a:gd name="adj" fmla="val 153600"/>
            </a:avLst>
          </a:prstGeom>
          <a:solidFill>
            <a:srgbClr val="1B54DA"/>
          </a:solidFill>
          <a:ln/>
        </p:spPr>
        <p:txBody>
          <a:bodyPr/>
          <a:lstStyle/>
          <a:p>
            <a:endParaRPr lang="en-US"/>
          </a:p>
        </p:txBody>
      </p:sp>
      <p:sp>
        <p:nvSpPr>
          <p:cNvPr id="20" name="Text 18"/>
          <p:cNvSpPr/>
          <p:nvPr/>
        </p:nvSpPr>
        <p:spPr>
          <a:xfrm>
            <a:off x="3885843" y="4871204"/>
            <a:ext cx="238125" cy="297656"/>
          </a:xfrm>
          <a:prstGeom prst="rect">
            <a:avLst/>
          </a:prstGeom>
          <a:noFill/>
          <a:ln/>
        </p:spPr>
        <p:txBody>
          <a:bodyPr wrap="none" lIns="0" tIns="0" rIns="0" bIns="0" rtlCol="0" anchor="t"/>
          <a:lstStyle/>
          <a:p>
            <a:pPr marL="0" indent="0" algn="l">
              <a:lnSpc>
                <a:spcPts val="3000"/>
              </a:lnSpc>
              <a:buNone/>
            </a:pPr>
            <a:r>
              <a:rPr lang="en-US" sz="1850" dirty="0">
                <a:solidFill>
                  <a:srgbClr val="FFFFFF"/>
                </a:solidFill>
                <a:latin typeface="Alexandria" pitchFamily="34" charset="0"/>
                <a:ea typeface="Alexandria" pitchFamily="34" charset="-122"/>
                <a:cs typeface="Alexandria" pitchFamily="34" charset="-120"/>
              </a:rPr>
              <a:t>3</a:t>
            </a:r>
            <a:endParaRPr lang="en-US" sz="1850" dirty="0"/>
          </a:p>
        </p:txBody>
      </p:sp>
      <p:sp>
        <p:nvSpPr>
          <p:cNvPr id="21" name="Text 19"/>
          <p:cNvSpPr/>
          <p:nvPr/>
        </p:nvSpPr>
        <p:spPr>
          <a:xfrm>
            <a:off x="1015008" y="5516166"/>
            <a:ext cx="4104084"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Neglecting Change Management</a:t>
            </a:r>
            <a:endParaRPr lang="en-US" sz="1950" dirty="0"/>
          </a:p>
        </p:txBody>
      </p:sp>
      <p:sp>
        <p:nvSpPr>
          <p:cNvPr id="22" name="Text 20"/>
          <p:cNvSpPr/>
          <p:nvPr/>
        </p:nvSpPr>
        <p:spPr>
          <a:xfrm>
            <a:off x="1015008" y="5945386"/>
            <a:ext cx="5979795" cy="63507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Pitfall:</a:t>
            </a:r>
            <a:r>
              <a:rPr lang="en-US" sz="1550" dirty="0">
                <a:solidFill>
                  <a:srgbClr val="404155"/>
                </a:solidFill>
                <a:latin typeface="Nobile" pitchFamily="34" charset="0"/>
                <a:ea typeface="Nobile" pitchFamily="34" charset="-122"/>
                <a:cs typeface="Nobile" pitchFamily="34" charset="-120"/>
              </a:rPr>
              <a:t> Teams resist or work around AI systems they don't trust or understand.</a:t>
            </a:r>
            <a:endParaRPr lang="en-US" sz="1550" dirty="0"/>
          </a:p>
        </p:txBody>
      </p:sp>
      <p:sp>
        <p:nvSpPr>
          <p:cNvPr id="23" name="Text 21"/>
          <p:cNvSpPr/>
          <p:nvPr/>
        </p:nvSpPr>
        <p:spPr>
          <a:xfrm>
            <a:off x="1015008" y="6699528"/>
            <a:ext cx="5979795" cy="63507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Solution:</a:t>
            </a:r>
            <a:r>
              <a:rPr lang="en-US" sz="1550" dirty="0">
                <a:solidFill>
                  <a:srgbClr val="404155"/>
                </a:solidFill>
                <a:latin typeface="Nobile" pitchFamily="34" charset="0"/>
                <a:ea typeface="Nobile" pitchFamily="34" charset="-122"/>
                <a:cs typeface="Nobile" pitchFamily="34" charset="-120"/>
              </a:rPr>
              <a:t> Invest equally in people and technology. Build trust through transparency and training.</a:t>
            </a:r>
            <a:endParaRPr lang="en-US" sz="1550" dirty="0"/>
          </a:p>
        </p:txBody>
      </p:sp>
      <p:sp>
        <p:nvSpPr>
          <p:cNvPr id="24" name="Shape 22"/>
          <p:cNvSpPr/>
          <p:nvPr/>
        </p:nvSpPr>
        <p:spPr>
          <a:xfrm>
            <a:off x="7414379" y="5020032"/>
            <a:ext cx="6422231" cy="2535793"/>
          </a:xfrm>
          <a:prstGeom prst="roundRect">
            <a:avLst>
              <a:gd name="adj" fmla="val 4327"/>
            </a:avLst>
          </a:prstGeom>
          <a:solidFill>
            <a:srgbClr val="F9F9FF"/>
          </a:solidFill>
          <a:ln/>
        </p:spPr>
        <p:txBody>
          <a:bodyPr/>
          <a:lstStyle/>
          <a:p>
            <a:endParaRPr lang="en-US"/>
          </a:p>
        </p:txBody>
      </p:sp>
      <p:sp>
        <p:nvSpPr>
          <p:cNvPr id="25" name="Shape 23"/>
          <p:cNvSpPr/>
          <p:nvPr/>
        </p:nvSpPr>
        <p:spPr>
          <a:xfrm>
            <a:off x="7414379" y="4997172"/>
            <a:ext cx="6422231" cy="91440"/>
          </a:xfrm>
          <a:prstGeom prst="roundRect">
            <a:avLst>
              <a:gd name="adj" fmla="val 91163"/>
            </a:avLst>
          </a:prstGeom>
          <a:solidFill>
            <a:srgbClr val="1B54DA"/>
          </a:solidFill>
          <a:ln/>
        </p:spPr>
        <p:txBody>
          <a:bodyPr/>
          <a:lstStyle/>
          <a:p>
            <a:endParaRPr lang="en-US"/>
          </a:p>
        </p:txBody>
      </p:sp>
      <p:sp>
        <p:nvSpPr>
          <p:cNvPr id="26" name="Shape 24"/>
          <p:cNvSpPr/>
          <p:nvPr/>
        </p:nvSpPr>
        <p:spPr>
          <a:xfrm>
            <a:off x="10327838" y="4722376"/>
            <a:ext cx="595313" cy="595313"/>
          </a:xfrm>
          <a:prstGeom prst="roundRect">
            <a:avLst>
              <a:gd name="adj" fmla="val 153600"/>
            </a:avLst>
          </a:prstGeom>
          <a:solidFill>
            <a:srgbClr val="1B54DA"/>
          </a:solidFill>
          <a:ln/>
        </p:spPr>
        <p:txBody>
          <a:bodyPr/>
          <a:lstStyle/>
          <a:p>
            <a:endParaRPr lang="en-US"/>
          </a:p>
        </p:txBody>
      </p:sp>
      <p:sp>
        <p:nvSpPr>
          <p:cNvPr id="27" name="Text 25"/>
          <p:cNvSpPr/>
          <p:nvPr/>
        </p:nvSpPr>
        <p:spPr>
          <a:xfrm>
            <a:off x="10506432" y="4871204"/>
            <a:ext cx="238125" cy="297656"/>
          </a:xfrm>
          <a:prstGeom prst="rect">
            <a:avLst/>
          </a:prstGeom>
          <a:noFill/>
          <a:ln/>
        </p:spPr>
        <p:txBody>
          <a:bodyPr wrap="none" lIns="0" tIns="0" rIns="0" bIns="0" rtlCol="0" anchor="t"/>
          <a:lstStyle/>
          <a:p>
            <a:pPr marL="0" indent="0" algn="l">
              <a:lnSpc>
                <a:spcPts val="3000"/>
              </a:lnSpc>
              <a:buNone/>
            </a:pPr>
            <a:r>
              <a:rPr lang="en-US" sz="1850" dirty="0">
                <a:solidFill>
                  <a:srgbClr val="FFFFFF"/>
                </a:solidFill>
                <a:latin typeface="Alexandria" pitchFamily="34" charset="0"/>
                <a:ea typeface="Alexandria" pitchFamily="34" charset="-122"/>
                <a:cs typeface="Alexandria" pitchFamily="34" charset="-120"/>
              </a:rPr>
              <a:t>4</a:t>
            </a:r>
            <a:endParaRPr lang="en-US" sz="1850" dirty="0"/>
          </a:p>
        </p:txBody>
      </p:sp>
      <p:sp>
        <p:nvSpPr>
          <p:cNvPr id="28" name="Text 26"/>
          <p:cNvSpPr/>
          <p:nvPr/>
        </p:nvSpPr>
        <p:spPr>
          <a:xfrm>
            <a:off x="7635597" y="5516166"/>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Weak Governance</a:t>
            </a:r>
            <a:endParaRPr lang="en-US" sz="1950" dirty="0"/>
          </a:p>
        </p:txBody>
      </p:sp>
      <p:sp>
        <p:nvSpPr>
          <p:cNvPr id="29" name="Text 27"/>
          <p:cNvSpPr/>
          <p:nvPr/>
        </p:nvSpPr>
        <p:spPr>
          <a:xfrm>
            <a:off x="7635597" y="5945386"/>
            <a:ext cx="5979795" cy="63507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Pitfall:</a:t>
            </a:r>
            <a:r>
              <a:rPr lang="en-US" sz="1550" dirty="0">
                <a:solidFill>
                  <a:srgbClr val="404155"/>
                </a:solidFill>
                <a:latin typeface="Nobile" pitchFamily="34" charset="0"/>
                <a:ea typeface="Nobile" pitchFamily="34" charset="-122"/>
                <a:cs typeface="Nobile" pitchFamily="34" charset="-120"/>
              </a:rPr>
              <a:t> Autonomous systems make decisions without appropriate oversight or accountability.</a:t>
            </a:r>
            <a:endParaRPr lang="en-US" sz="1550" dirty="0"/>
          </a:p>
        </p:txBody>
      </p:sp>
      <p:sp>
        <p:nvSpPr>
          <p:cNvPr id="30" name="Text 28"/>
          <p:cNvSpPr/>
          <p:nvPr/>
        </p:nvSpPr>
        <p:spPr>
          <a:xfrm>
            <a:off x="7635597" y="6699528"/>
            <a:ext cx="5979795" cy="63507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Solution:</a:t>
            </a:r>
            <a:r>
              <a:rPr lang="en-US" sz="1550" dirty="0">
                <a:solidFill>
                  <a:srgbClr val="404155"/>
                </a:solidFill>
                <a:latin typeface="Nobile" pitchFamily="34" charset="0"/>
                <a:ea typeface="Nobile" pitchFamily="34" charset="-122"/>
                <a:cs typeface="Nobile" pitchFamily="34" charset="-120"/>
              </a:rPr>
              <a:t> Establish clear guardrails, monitoring, and escalation procedures from day one.</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651397"/>
            <a:ext cx="9856708"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Path Forward: Strategic Imperatives</a:t>
            </a:r>
            <a:endParaRPr lang="en-US" sz="3900" dirty="0"/>
          </a:p>
        </p:txBody>
      </p:sp>
      <p:sp>
        <p:nvSpPr>
          <p:cNvPr id="3" name="Shape 1"/>
          <p:cNvSpPr/>
          <p:nvPr/>
        </p:nvSpPr>
        <p:spPr>
          <a:xfrm>
            <a:off x="793790" y="2668310"/>
            <a:ext cx="4215289" cy="2173248"/>
          </a:xfrm>
          <a:prstGeom prst="roundRect">
            <a:avLst>
              <a:gd name="adj" fmla="val 3836"/>
            </a:avLst>
          </a:prstGeom>
          <a:solidFill>
            <a:srgbClr val="D2DDF9"/>
          </a:solidFill>
          <a:ln w="7620">
            <a:solidFill>
              <a:srgbClr val="B8C3DF"/>
            </a:solidFill>
            <a:prstDash val="solid"/>
          </a:ln>
        </p:spPr>
        <p:txBody>
          <a:bodyPr/>
          <a:lstStyle/>
          <a:p>
            <a:endParaRPr lang="en-US"/>
          </a:p>
        </p:txBody>
      </p:sp>
      <p:sp>
        <p:nvSpPr>
          <p:cNvPr id="4" name="Text 2"/>
          <p:cNvSpPr/>
          <p:nvPr/>
        </p:nvSpPr>
        <p:spPr>
          <a:xfrm>
            <a:off x="999768" y="2874288"/>
            <a:ext cx="3077170" cy="372070"/>
          </a:xfrm>
          <a:prstGeom prst="rect">
            <a:avLst/>
          </a:prstGeom>
          <a:noFill/>
          <a:ln/>
        </p:spPr>
        <p:txBody>
          <a:bodyPr wrap="none" lIns="0" tIns="0" rIns="0" bIns="0" rtlCol="0" anchor="t"/>
          <a:lstStyle/>
          <a:p>
            <a:pPr marL="0" indent="0" algn="l">
              <a:lnSpc>
                <a:spcPts val="2900"/>
              </a:lnSpc>
              <a:buNone/>
            </a:pPr>
            <a:r>
              <a:rPr lang="en-US" sz="2300" dirty="0">
                <a:solidFill>
                  <a:srgbClr val="404155"/>
                </a:solidFill>
                <a:latin typeface="Alexandria" pitchFamily="34" charset="0"/>
                <a:ea typeface="Alexandria" pitchFamily="34" charset="-122"/>
                <a:cs typeface="Alexandria" pitchFamily="34" charset="-120"/>
              </a:rPr>
              <a:t>Start with Outcomes</a:t>
            </a:r>
            <a:endParaRPr lang="en-US" sz="2300" dirty="0"/>
          </a:p>
        </p:txBody>
      </p:sp>
      <p:sp>
        <p:nvSpPr>
          <p:cNvPr id="5" name="Text 3"/>
          <p:cNvSpPr/>
          <p:nvPr/>
        </p:nvSpPr>
        <p:spPr>
          <a:xfrm>
            <a:off x="999768" y="3365421"/>
            <a:ext cx="3803333"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Define measurable improvements in speed, quality, and cost. Let business objectives drive technology choices, not the reverse.</a:t>
            </a:r>
            <a:endParaRPr lang="en-US" sz="1550" dirty="0"/>
          </a:p>
        </p:txBody>
      </p:sp>
      <p:sp>
        <p:nvSpPr>
          <p:cNvPr id="6" name="Shape 4"/>
          <p:cNvSpPr/>
          <p:nvPr/>
        </p:nvSpPr>
        <p:spPr>
          <a:xfrm>
            <a:off x="5207437" y="2668310"/>
            <a:ext cx="4215408" cy="2173248"/>
          </a:xfrm>
          <a:prstGeom prst="roundRect">
            <a:avLst>
              <a:gd name="adj" fmla="val 3836"/>
            </a:avLst>
          </a:prstGeom>
          <a:solidFill>
            <a:srgbClr val="D2DDF9"/>
          </a:solidFill>
          <a:ln w="7620">
            <a:solidFill>
              <a:srgbClr val="B8C3DF"/>
            </a:solidFill>
            <a:prstDash val="solid"/>
          </a:ln>
        </p:spPr>
        <p:txBody>
          <a:bodyPr/>
          <a:lstStyle/>
          <a:p>
            <a:endParaRPr lang="en-US"/>
          </a:p>
        </p:txBody>
      </p:sp>
      <p:sp>
        <p:nvSpPr>
          <p:cNvPr id="7" name="Text 5"/>
          <p:cNvSpPr/>
          <p:nvPr/>
        </p:nvSpPr>
        <p:spPr>
          <a:xfrm>
            <a:off x="5413415" y="2874288"/>
            <a:ext cx="2977039" cy="372070"/>
          </a:xfrm>
          <a:prstGeom prst="rect">
            <a:avLst/>
          </a:prstGeom>
          <a:noFill/>
          <a:ln/>
        </p:spPr>
        <p:txBody>
          <a:bodyPr wrap="none" lIns="0" tIns="0" rIns="0" bIns="0" rtlCol="0" anchor="t"/>
          <a:lstStyle/>
          <a:p>
            <a:pPr marL="0" indent="0" algn="l">
              <a:lnSpc>
                <a:spcPts val="2900"/>
              </a:lnSpc>
              <a:buNone/>
            </a:pPr>
            <a:r>
              <a:rPr lang="en-US" sz="2300" dirty="0">
                <a:solidFill>
                  <a:srgbClr val="404155"/>
                </a:solidFill>
                <a:latin typeface="Alexandria" pitchFamily="34" charset="0"/>
                <a:ea typeface="Alexandria" pitchFamily="34" charset="-122"/>
                <a:cs typeface="Alexandria" pitchFamily="34" charset="-120"/>
              </a:rPr>
              <a:t>Build on Integration</a:t>
            </a:r>
            <a:endParaRPr lang="en-US" sz="2300" dirty="0"/>
          </a:p>
        </p:txBody>
      </p:sp>
      <p:sp>
        <p:nvSpPr>
          <p:cNvPr id="8" name="Text 6"/>
          <p:cNvSpPr/>
          <p:nvPr/>
        </p:nvSpPr>
        <p:spPr>
          <a:xfrm>
            <a:off x="5413415" y="3365421"/>
            <a:ext cx="3803452"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AI multiplies value when connected across systems. Invest in integration architecture as a foundation for autonomy.</a:t>
            </a:r>
            <a:endParaRPr lang="en-US" sz="1550" dirty="0"/>
          </a:p>
        </p:txBody>
      </p:sp>
      <p:sp>
        <p:nvSpPr>
          <p:cNvPr id="9" name="Shape 7"/>
          <p:cNvSpPr/>
          <p:nvPr/>
        </p:nvSpPr>
        <p:spPr>
          <a:xfrm>
            <a:off x="9621203" y="2668310"/>
            <a:ext cx="4215289" cy="2173248"/>
          </a:xfrm>
          <a:prstGeom prst="roundRect">
            <a:avLst>
              <a:gd name="adj" fmla="val 3836"/>
            </a:avLst>
          </a:prstGeom>
          <a:solidFill>
            <a:srgbClr val="D2DDF9"/>
          </a:solidFill>
          <a:ln w="7620">
            <a:solidFill>
              <a:srgbClr val="B8C3DF"/>
            </a:solidFill>
            <a:prstDash val="solid"/>
          </a:ln>
        </p:spPr>
        <p:txBody>
          <a:bodyPr/>
          <a:lstStyle/>
          <a:p>
            <a:endParaRPr lang="en-US"/>
          </a:p>
        </p:txBody>
      </p:sp>
      <p:sp>
        <p:nvSpPr>
          <p:cNvPr id="10" name="Text 8"/>
          <p:cNvSpPr/>
          <p:nvPr/>
        </p:nvSpPr>
        <p:spPr>
          <a:xfrm>
            <a:off x="9827181" y="2874288"/>
            <a:ext cx="2977039" cy="372070"/>
          </a:xfrm>
          <a:prstGeom prst="rect">
            <a:avLst/>
          </a:prstGeom>
          <a:noFill/>
          <a:ln/>
        </p:spPr>
        <p:txBody>
          <a:bodyPr wrap="none" lIns="0" tIns="0" rIns="0" bIns="0" rtlCol="0" anchor="t"/>
          <a:lstStyle/>
          <a:p>
            <a:pPr marL="0" indent="0" algn="l">
              <a:lnSpc>
                <a:spcPts val="2900"/>
              </a:lnSpc>
              <a:buNone/>
            </a:pPr>
            <a:r>
              <a:rPr lang="en-US" sz="2300" dirty="0">
                <a:solidFill>
                  <a:srgbClr val="404155"/>
                </a:solidFill>
                <a:latin typeface="Alexandria" pitchFamily="34" charset="0"/>
                <a:ea typeface="Alexandria" pitchFamily="34" charset="-122"/>
                <a:cs typeface="Alexandria" pitchFamily="34" charset="-120"/>
              </a:rPr>
              <a:t>Prioritize Trust</a:t>
            </a:r>
            <a:endParaRPr lang="en-US" sz="2300" dirty="0"/>
          </a:p>
        </p:txBody>
      </p:sp>
      <p:sp>
        <p:nvSpPr>
          <p:cNvPr id="11" name="Text 9"/>
          <p:cNvSpPr/>
          <p:nvPr/>
        </p:nvSpPr>
        <p:spPr>
          <a:xfrm>
            <a:off x="9827181" y="3365421"/>
            <a:ext cx="3803333"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Implement strong guardrails, transparency, and monitoring. Teams must trust autonomous systems to realize their full potential.</a:t>
            </a:r>
            <a:endParaRPr lang="en-US" sz="1550" dirty="0"/>
          </a:p>
        </p:txBody>
      </p:sp>
      <p:sp>
        <p:nvSpPr>
          <p:cNvPr id="12" name="Shape 10"/>
          <p:cNvSpPr/>
          <p:nvPr/>
        </p:nvSpPr>
        <p:spPr>
          <a:xfrm>
            <a:off x="793790" y="5039916"/>
            <a:ext cx="6422112" cy="1538168"/>
          </a:xfrm>
          <a:prstGeom prst="roundRect">
            <a:avLst>
              <a:gd name="adj" fmla="val 5419"/>
            </a:avLst>
          </a:prstGeom>
          <a:solidFill>
            <a:srgbClr val="D2DDF9"/>
          </a:solidFill>
          <a:ln w="7620">
            <a:solidFill>
              <a:srgbClr val="B8C3DF"/>
            </a:solidFill>
            <a:prstDash val="solid"/>
          </a:ln>
        </p:spPr>
        <p:txBody>
          <a:bodyPr/>
          <a:lstStyle/>
          <a:p>
            <a:endParaRPr lang="en-US"/>
          </a:p>
        </p:txBody>
      </p:sp>
      <p:sp>
        <p:nvSpPr>
          <p:cNvPr id="13" name="Text 11"/>
          <p:cNvSpPr/>
          <p:nvPr/>
        </p:nvSpPr>
        <p:spPr>
          <a:xfrm>
            <a:off x="999768" y="5245894"/>
            <a:ext cx="2977039" cy="372070"/>
          </a:xfrm>
          <a:prstGeom prst="rect">
            <a:avLst/>
          </a:prstGeom>
          <a:noFill/>
          <a:ln/>
        </p:spPr>
        <p:txBody>
          <a:bodyPr wrap="none" lIns="0" tIns="0" rIns="0" bIns="0" rtlCol="0" anchor="t"/>
          <a:lstStyle/>
          <a:p>
            <a:pPr marL="0" indent="0" algn="l">
              <a:lnSpc>
                <a:spcPts val="2900"/>
              </a:lnSpc>
              <a:buNone/>
            </a:pPr>
            <a:r>
              <a:rPr lang="en-US" sz="2300" dirty="0">
                <a:solidFill>
                  <a:srgbClr val="404155"/>
                </a:solidFill>
                <a:latin typeface="Alexandria" pitchFamily="34" charset="0"/>
                <a:ea typeface="Alexandria" pitchFamily="34" charset="-122"/>
                <a:cs typeface="Alexandria" pitchFamily="34" charset="-120"/>
              </a:rPr>
              <a:t>Measure Rigorously</a:t>
            </a:r>
            <a:endParaRPr lang="en-US" sz="2300" dirty="0"/>
          </a:p>
        </p:txBody>
      </p:sp>
      <p:sp>
        <p:nvSpPr>
          <p:cNvPr id="14" name="Text 12"/>
          <p:cNvSpPr/>
          <p:nvPr/>
        </p:nvSpPr>
        <p:spPr>
          <a:xfrm>
            <a:off x="999768" y="5737027"/>
            <a:ext cx="6010156"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Track AI impact on business metrics continuously. Course-correct based on data, not assumptions.</a:t>
            </a:r>
            <a:endParaRPr lang="en-US" sz="1550" dirty="0"/>
          </a:p>
        </p:txBody>
      </p:sp>
      <p:sp>
        <p:nvSpPr>
          <p:cNvPr id="15" name="Shape 13"/>
          <p:cNvSpPr/>
          <p:nvPr/>
        </p:nvSpPr>
        <p:spPr>
          <a:xfrm>
            <a:off x="7414260" y="5039916"/>
            <a:ext cx="6422231" cy="1538168"/>
          </a:xfrm>
          <a:prstGeom prst="roundRect">
            <a:avLst>
              <a:gd name="adj" fmla="val 5419"/>
            </a:avLst>
          </a:prstGeom>
          <a:solidFill>
            <a:srgbClr val="D2DDF9"/>
          </a:solidFill>
          <a:ln w="7620">
            <a:solidFill>
              <a:srgbClr val="B8C3DF"/>
            </a:solidFill>
            <a:prstDash val="solid"/>
          </a:ln>
        </p:spPr>
        <p:txBody>
          <a:bodyPr/>
          <a:lstStyle/>
          <a:p>
            <a:endParaRPr lang="en-US"/>
          </a:p>
        </p:txBody>
      </p:sp>
      <p:sp>
        <p:nvSpPr>
          <p:cNvPr id="16" name="Text 14"/>
          <p:cNvSpPr/>
          <p:nvPr/>
        </p:nvSpPr>
        <p:spPr>
          <a:xfrm>
            <a:off x="7620238" y="5245894"/>
            <a:ext cx="2977039" cy="372070"/>
          </a:xfrm>
          <a:prstGeom prst="rect">
            <a:avLst/>
          </a:prstGeom>
          <a:noFill/>
          <a:ln/>
        </p:spPr>
        <p:txBody>
          <a:bodyPr wrap="none" lIns="0" tIns="0" rIns="0" bIns="0" rtlCol="0" anchor="t"/>
          <a:lstStyle/>
          <a:p>
            <a:pPr marL="0" indent="0" algn="l">
              <a:lnSpc>
                <a:spcPts val="2900"/>
              </a:lnSpc>
              <a:buNone/>
            </a:pPr>
            <a:r>
              <a:rPr lang="en-US" sz="2300" dirty="0">
                <a:solidFill>
                  <a:srgbClr val="404155"/>
                </a:solidFill>
                <a:latin typeface="Alexandria" pitchFamily="34" charset="0"/>
                <a:ea typeface="Alexandria" pitchFamily="34" charset="-122"/>
                <a:cs typeface="Alexandria" pitchFamily="34" charset="-120"/>
              </a:rPr>
              <a:t>Enable People</a:t>
            </a:r>
            <a:endParaRPr lang="en-US" sz="2300" dirty="0"/>
          </a:p>
        </p:txBody>
      </p:sp>
      <p:sp>
        <p:nvSpPr>
          <p:cNvPr id="17" name="Text 15"/>
          <p:cNvSpPr/>
          <p:nvPr/>
        </p:nvSpPr>
        <p:spPr>
          <a:xfrm>
            <a:off x="7620238" y="5737027"/>
            <a:ext cx="601027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Invest in upskilling and change management. Technology succeeds when people are prepared to work differently.</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60095" y="523875"/>
            <a:ext cx="13110210" cy="1187529"/>
          </a:xfrm>
          <a:prstGeom prst="rect">
            <a:avLst/>
          </a:prstGeom>
          <a:noFill/>
          <a:ln/>
        </p:spPr>
        <p:txBody>
          <a:bodyPr wrap="square" lIns="0" tIns="0" rIns="0" bIns="0" rtlCol="0" anchor="t"/>
          <a:lstStyle/>
          <a:p>
            <a:pPr marL="0" indent="0" algn="l">
              <a:lnSpc>
                <a:spcPts val="4650"/>
              </a:lnSpc>
              <a:buNone/>
            </a:pPr>
            <a:r>
              <a:rPr lang="en-US" sz="3700" dirty="0">
                <a:solidFill>
                  <a:srgbClr val="1B1B27"/>
                </a:solidFill>
                <a:latin typeface="Alexandria" pitchFamily="34" charset="0"/>
                <a:ea typeface="Alexandria" pitchFamily="34" charset="-122"/>
                <a:cs typeface="Alexandria" pitchFamily="34" charset="-120"/>
              </a:rPr>
              <a:t>The Future of ServiceNow: Smarter, More Autonomous Systems</a:t>
            </a:r>
            <a:endParaRPr lang="en-US" sz="3700" dirty="0"/>
          </a:p>
        </p:txBody>
      </p:sp>
      <p:sp>
        <p:nvSpPr>
          <p:cNvPr id="3" name="Text 1"/>
          <p:cNvSpPr/>
          <p:nvPr/>
        </p:nvSpPr>
        <p:spPr>
          <a:xfrm>
            <a:off x="1045131" y="2305169"/>
            <a:ext cx="12825174" cy="303967"/>
          </a:xfrm>
          <a:prstGeom prst="rect">
            <a:avLst/>
          </a:prstGeom>
          <a:noFill/>
          <a:ln/>
        </p:spPr>
        <p:txBody>
          <a:bodyPr wrap="none" lIns="0" tIns="0" rIns="0" bIns="0" rtlCol="0" anchor="t"/>
          <a:lstStyle/>
          <a:p>
            <a:pPr marL="0" indent="0" algn="l">
              <a:lnSpc>
                <a:spcPts val="2350"/>
              </a:lnSpc>
              <a:buNone/>
            </a:pPr>
            <a:r>
              <a:rPr lang="en-US" sz="1450" dirty="0">
                <a:solidFill>
                  <a:srgbClr val="404155"/>
                </a:solidFill>
                <a:latin typeface="Nobile" pitchFamily="34" charset="0"/>
                <a:ea typeface="Nobile" pitchFamily="34" charset="-122"/>
                <a:cs typeface="Nobile" pitchFamily="34" charset="-120"/>
              </a:rPr>
              <a:t>The future of ServiceNow is not more workflows. It's smarter, more autonomous systems that amplify human capability.</a:t>
            </a:r>
            <a:endParaRPr lang="en-US" sz="1450" dirty="0"/>
          </a:p>
        </p:txBody>
      </p:sp>
      <p:sp>
        <p:nvSpPr>
          <p:cNvPr id="4" name="Shape 2"/>
          <p:cNvSpPr/>
          <p:nvPr/>
        </p:nvSpPr>
        <p:spPr>
          <a:xfrm>
            <a:off x="760095" y="2091452"/>
            <a:ext cx="22860" cy="731401"/>
          </a:xfrm>
          <a:prstGeom prst="rect">
            <a:avLst/>
          </a:prstGeom>
          <a:solidFill>
            <a:srgbClr val="1B54DA"/>
          </a:solidFill>
          <a:ln/>
        </p:spPr>
        <p:txBody>
          <a:bodyPr/>
          <a:lstStyle/>
          <a:p>
            <a:endParaRPr lang="en-US"/>
          </a:p>
        </p:txBody>
      </p:sp>
      <p:sp>
        <p:nvSpPr>
          <p:cNvPr id="5" name="Text 3"/>
          <p:cNvSpPr/>
          <p:nvPr/>
        </p:nvSpPr>
        <p:spPr>
          <a:xfrm>
            <a:off x="760095" y="3036570"/>
            <a:ext cx="13110210" cy="911900"/>
          </a:xfrm>
          <a:prstGeom prst="rect">
            <a:avLst/>
          </a:prstGeom>
          <a:noFill/>
          <a:ln/>
        </p:spPr>
        <p:txBody>
          <a:bodyPr wrap="square" lIns="0" tIns="0" rIns="0" bIns="0" rtlCol="0" anchor="t"/>
          <a:lstStyle/>
          <a:p>
            <a:pPr marL="0" indent="0" algn="l">
              <a:lnSpc>
                <a:spcPts val="2350"/>
              </a:lnSpc>
              <a:buNone/>
            </a:pPr>
            <a:r>
              <a:rPr lang="en-US" sz="1450" dirty="0">
                <a:solidFill>
                  <a:srgbClr val="404155"/>
                </a:solidFill>
                <a:latin typeface="Nobile" pitchFamily="34" charset="0"/>
                <a:ea typeface="Nobile" pitchFamily="34" charset="-122"/>
                <a:cs typeface="Nobile" pitchFamily="34" charset="-120"/>
              </a:rPr>
              <a:t>Organizations that move deliberately from automation to autonomy will operate in fundamentally different ways. They will scale faster, operate more reliably, and deliver better experiences at lower cost—not through linear investment in headcount, but through intelligent systems that learn, adapt, and improve.</a:t>
            </a:r>
            <a:endParaRPr lang="en-US" sz="1450" dirty="0"/>
          </a:p>
        </p:txBody>
      </p:sp>
      <p:sp>
        <p:nvSpPr>
          <p:cNvPr id="6" name="Shape 4"/>
          <p:cNvSpPr/>
          <p:nvPr/>
        </p:nvSpPr>
        <p:spPr>
          <a:xfrm>
            <a:off x="760095" y="4162187"/>
            <a:ext cx="427553" cy="427553"/>
          </a:xfrm>
          <a:prstGeom prst="roundRect">
            <a:avLst>
              <a:gd name="adj" fmla="val 18667"/>
            </a:avLst>
          </a:prstGeom>
          <a:solidFill>
            <a:srgbClr val="D2DDF9"/>
          </a:solidFill>
          <a:ln w="7620">
            <a:solidFill>
              <a:srgbClr val="B8C3DF"/>
            </a:solidFill>
            <a:prstDash val="solid"/>
          </a:ln>
        </p:spPr>
        <p:txBody>
          <a:bodyPr/>
          <a:lstStyle/>
          <a:p>
            <a:endParaRPr lang="en-US"/>
          </a:p>
        </p:txBody>
      </p:sp>
      <p:sp>
        <p:nvSpPr>
          <p:cNvPr id="7" name="Text 5"/>
          <p:cNvSpPr/>
          <p:nvPr/>
        </p:nvSpPr>
        <p:spPr>
          <a:xfrm>
            <a:off x="1377672" y="4197787"/>
            <a:ext cx="3594140" cy="712470"/>
          </a:xfrm>
          <a:prstGeom prst="rect">
            <a:avLst/>
          </a:prstGeom>
          <a:noFill/>
          <a:ln/>
        </p:spPr>
        <p:txBody>
          <a:bodyPr wrap="square" lIns="0" tIns="0" rIns="0" bIns="0" rtlCol="0" anchor="t"/>
          <a:lstStyle/>
          <a:p>
            <a:pPr marL="0" indent="0" algn="l">
              <a:lnSpc>
                <a:spcPts val="2800"/>
              </a:lnSpc>
              <a:buNone/>
            </a:pPr>
            <a:r>
              <a:rPr lang="en-US" sz="2200" dirty="0">
                <a:solidFill>
                  <a:srgbClr val="404155"/>
                </a:solidFill>
                <a:latin typeface="Alexandria" pitchFamily="34" charset="0"/>
                <a:ea typeface="Alexandria" pitchFamily="34" charset="-122"/>
                <a:cs typeface="Alexandria" pitchFamily="34" charset="-120"/>
              </a:rPr>
              <a:t>Scale without linear growth</a:t>
            </a:r>
            <a:endParaRPr lang="en-US" sz="2200" dirty="0"/>
          </a:p>
        </p:txBody>
      </p:sp>
      <p:sp>
        <p:nvSpPr>
          <p:cNvPr id="8" name="Text 6"/>
          <p:cNvSpPr/>
          <p:nvPr/>
        </p:nvSpPr>
        <p:spPr>
          <a:xfrm>
            <a:off x="1377672" y="5024199"/>
            <a:ext cx="3594140" cy="1215866"/>
          </a:xfrm>
          <a:prstGeom prst="rect">
            <a:avLst/>
          </a:prstGeom>
          <a:noFill/>
          <a:ln/>
        </p:spPr>
        <p:txBody>
          <a:bodyPr wrap="square" lIns="0" tIns="0" rIns="0" bIns="0" rtlCol="0" anchor="t"/>
          <a:lstStyle/>
          <a:p>
            <a:pPr marL="0" indent="0" algn="l">
              <a:lnSpc>
                <a:spcPts val="2350"/>
              </a:lnSpc>
              <a:buNone/>
            </a:pPr>
            <a:r>
              <a:rPr lang="en-US" sz="1450" dirty="0">
                <a:solidFill>
                  <a:srgbClr val="404155"/>
                </a:solidFill>
                <a:latin typeface="Nobile" pitchFamily="34" charset="0"/>
                <a:ea typeface="Nobile" pitchFamily="34" charset="-122"/>
                <a:cs typeface="Nobile" pitchFamily="34" charset="-120"/>
              </a:rPr>
              <a:t>Handle increasing volume and complexity while maintaining or reducing operational costs through intelligent automation</a:t>
            </a:r>
            <a:endParaRPr lang="en-US" sz="1450" dirty="0"/>
          </a:p>
        </p:txBody>
      </p:sp>
      <p:sp>
        <p:nvSpPr>
          <p:cNvPr id="9" name="Shape 7"/>
          <p:cNvSpPr/>
          <p:nvPr/>
        </p:nvSpPr>
        <p:spPr>
          <a:xfrm>
            <a:off x="5209342" y="4162187"/>
            <a:ext cx="427553" cy="427553"/>
          </a:xfrm>
          <a:prstGeom prst="roundRect">
            <a:avLst>
              <a:gd name="adj" fmla="val 18667"/>
            </a:avLst>
          </a:prstGeom>
          <a:solidFill>
            <a:srgbClr val="D2DDF9"/>
          </a:solidFill>
          <a:ln w="7620">
            <a:solidFill>
              <a:srgbClr val="B8C3DF"/>
            </a:solidFill>
            <a:prstDash val="solid"/>
          </a:ln>
        </p:spPr>
        <p:txBody>
          <a:bodyPr/>
          <a:lstStyle/>
          <a:p>
            <a:endParaRPr lang="en-US"/>
          </a:p>
        </p:txBody>
      </p:sp>
      <p:sp>
        <p:nvSpPr>
          <p:cNvPr id="10" name="Text 8"/>
          <p:cNvSpPr/>
          <p:nvPr/>
        </p:nvSpPr>
        <p:spPr>
          <a:xfrm>
            <a:off x="5826919" y="4197787"/>
            <a:ext cx="3594140" cy="712470"/>
          </a:xfrm>
          <a:prstGeom prst="rect">
            <a:avLst/>
          </a:prstGeom>
          <a:noFill/>
          <a:ln/>
        </p:spPr>
        <p:txBody>
          <a:bodyPr wrap="square" lIns="0" tIns="0" rIns="0" bIns="0" rtlCol="0" anchor="t"/>
          <a:lstStyle/>
          <a:p>
            <a:pPr marL="0" indent="0" algn="l">
              <a:lnSpc>
                <a:spcPts val="2800"/>
              </a:lnSpc>
              <a:buNone/>
            </a:pPr>
            <a:r>
              <a:rPr lang="en-US" sz="2200" dirty="0">
                <a:solidFill>
                  <a:srgbClr val="404155"/>
                </a:solidFill>
                <a:latin typeface="Alexandria" pitchFamily="34" charset="0"/>
                <a:ea typeface="Alexandria" pitchFamily="34" charset="-122"/>
                <a:cs typeface="Alexandria" pitchFamily="34" charset="-120"/>
              </a:rPr>
              <a:t>Operate with greater reliability</a:t>
            </a:r>
            <a:endParaRPr lang="en-US" sz="2200" dirty="0"/>
          </a:p>
        </p:txBody>
      </p:sp>
      <p:sp>
        <p:nvSpPr>
          <p:cNvPr id="11" name="Text 9"/>
          <p:cNvSpPr/>
          <p:nvPr/>
        </p:nvSpPr>
        <p:spPr>
          <a:xfrm>
            <a:off x="5826919" y="5024199"/>
            <a:ext cx="3594140" cy="911900"/>
          </a:xfrm>
          <a:prstGeom prst="rect">
            <a:avLst/>
          </a:prstGeom>
          <a:noFill/>
          <a:ln/>
        </p:spPr>
        <p:txBody>
          <a:bodyPr wrap="square" lIns="0" tIns="0" rIns="0" bIns="0" rtlCol="0" anchor="t"/>
          <a:lstStyle/>
          <a:p>
            <a:pPr marL="0" indent="0" algn="l">
              <a:lnSpc>
                <a:spcPts val="2350"/>
              </a:lnSpc>
              <a:buNone/>
            </a:pPr>
            <a:r>
              <a:rPr lang="en-US" sz="1450" dirty="0">
                <a:solidFill>
                  <a:srgbClr val="404155"/>
                </a:solidFill>
                <a:latin typeface="Nobile" pitchFamily="34" charset="0"/>
                <a:ea typeface="Nobile" pitchFamily="34" charset="-122"/>
                <a:cs typeface="Nobile" pitchFamily="34" charset="-120"/>
              </a:rPr>
              <a:t>Prevent issues before they impact customers by detecting patterns and anomalies that humans would miss</a:t>
            </a:r>
            <a:endParaRPr lang="en-US" sz="1450" dirty="0"/>
          </a:p>
        </p:txBody>
      </p:sp>
      <p:sp>
        <p:nvSpPr>
          <p:cNvPr id="12" name="Shape 10"/>
          <p:cNvSpPr/>
          <p:nvPr/>
        </p:nvSpPr>
        <p:spPr>
          <a:xfrm>
            <a:off x="9658588" y="4162187"/>
            <a:ext cx="427553" cy="427553"/>
          </a:xfrm>
          <a:prstGeom prst="roundRect">
            <a:avLst>
              <a:gd name="adj" fmla="val 18667"/>
            </a:avLst>
          </a:prstGeom>
          <a:solidFill>
            <a:srgbClr val="D2DDF9"/>
          </a:solidFill>
          <a:ln w="7620">
            <a:solidFill>
              <a:srgbClr val="B8C3DF"/>
            </a:solidFill>
            <a:prstDash val="solid"/>
          </a:ln>
        </p:spPr>
        <p:txBody>
          <a:bodyPr/>
          <a:lstStyle/>
          <a:p>
            <a:endParaRPr lang="en-US"/>
          </a:p>
        </p:txBody>
      </p:sp>
      <p:sp>
        <p:nvSpPr>
          <p:cNvPr id="13" name="Text 11"/>
          <p:cNvSpPr/>
          <p:nvPr/>
        </p:nvSpPr>
        <p:spPr>
          <a:xfrm>
            <a:off x="10276165" y="4197787"/>
            <a:ext cx="3594140" cy="712470"/>
          </a:xfrm>
          <a:prstGeom prst="rect">
            <a:avLst/>
          </a:prstGeom>
          <a:noFill/>
          <a:ln/>
        </p:spPr>
        <p:txBody>
          <a:bodyPr wrap="square" lIns="0" tIns="0" rIns="0" bIns="0" rtlCol="0" anchor="t"/>
          <a:lstStyle/>
          <a:p>
            <a:pPr marL="0" indent="0" algn="l">
              <a:lnSpc>
                <a:spcPts val="2800"/>
              </a:lnSpc>
              <a:buNone/>
            </a:pPr>
            <a:r>
              <a:rPr lang="en-US" sz="2200" dirty="0">
                <a:solidFill>
                  <a:srgbClr val="404155"/>
                </a:solidFill>
                <a:latin typeface="Alexandria" pitchFamily="34" charset="0"/>
                <a:ea typeface="Alexandria" pitchFamily="34" charset="-122"/>
                <a:cs typeface="Alexandria" pitchFamily="34" charset="-120"/>
              </a:rPr>
              <a:t>Deliver superior experiences</a:t>
            </a:r>
            <a:endParaRPr lang="en-US" sz="2200" dirty="0"/>
          </a:p>
        </p:txBody>
      </p:sp>
      <p:sp>
        <p:nvSpPr>
          <p:cNvPr id="14" name="Text 12"/>
          <p:cNvSpPr/>
          <p:nvPr/>
        </p:nvSpPr>
        <p:spPr>
          <a:xfrm>
            <a:off x="10276165" y="5024199"/>
            <a:ext cx="3594140" cy="911900"/>
          </a:xfrm>
          <a:prstGeom prst="rect">
            <a:avLst/>
          </a:prstGeom>
          <a:noFill/>
          <a:ln/>
        </p:spPr>
        <p:txBody>
          <a:bodyPr wrap="square" lIns="0" tIns="0" rIns="0" bIns="0" rtlCol="0" anchor="t"/>
          <a:lstStyle/>
          <a:p>
            <a:pPr marL="0" indent="0" algn="l">
              <a:lnSpc>
                <a:spcPts val="2350"/>
              </a:lnSpc>
              <a:buNone/>
            </a:pPr>
            <a:r>
              <a:rPr lang="en-US" sz="1450" dirty="0">
                <a:solidFill>
                  <a:srgbClr val="404155"/>
                </a:solidFill>
                <a:latin typeface="Nobile" pitchFamily="34" charset="0"/>
                <a:ea typeface="Nobile" pitchFamily="34" charset="-122"/>
                <a:cs typeface="Nobile" pitchFamily="34" charset="-120"/>
              </a:rPr>
              <a:t>Provide faster, more consistent service that adapts to context and continuously improves over time</a:t>
            </a:r>
            <a:endParaRPr lang="en-US" sz="1450" dirty="0"/>
          </a:p>
        </p:txBody>
      </p:sp>
      <p:sp>
        <p:nvSpPr>
          <p:cNvPr id="15" name="Shape 13"/>
          <p:cNvSpPr/>
          <p:nvPr/>
        </p:nvSpPr>
        <p:spPr>
          <a:xfrm>
            <a:off x="760095" y="6548796"/>
            <a:ext cx="13110210" cy="31313"/>
          </a:xfrm>
          <a:prstGeom prst="rect">
            <a:avLst/>
          </a:prstGeom>
          <a:solidFill>
            <a:srgbClr val="404155">
              <a:alpha val="50000"/>
            </a:srgbClr>
          </a:solidFill>
          <a:ln/>
        </p:spPr>
        <p:txBody>
          <a:bodyPr/>
          <a:lstStyle/>
          <a:p>
            <a:endParaRPr lang="en-US"/>
          </a:p>
        </p:txBody>
      </p:sp>
      <p:sp>
        <p:nvSpPr>
          <p:cNvPr id="16" name="Text 14"/>
          <p:cNvSpPr/>
          <p:nvPr/>
        </p:nvSpPr>
        <p:spPr>
          <a:xfrm>
            <a:off x="760095" y="6793825"/>
            <a:ext cx="13110210" cy="911900"/>
          </a:xfrm>
          <a:prstGeom prst="rect">
            <a:avLst/>
          </a:prstGeom>
          <a:noFill/>
          <a:ln/>
        </p:spPr>
        <p:txBody>
          <a:bodyPr wrap="square" lIns="0" tIns="0" rIns="0" bIns="0" rtlCol="0" anchor="t"/>
          <a:lstStyle/>
          <a:p>
            <a:pPr marL="0" indent="0" algn="l">
              <a:lnSpc>
                <a:spcPts val="2350"/>
              </a:lnSpc>
              <a:buNone/>
            </a:pPr>
            <a:r>
              <a:rPr lang="en-US" sz="1450" b="1" dirty="0">
                <a:solidFill>
                  <a:srgbClr val="404155"/>
                </a:solidFill>
                <a:latin typeface="Nobile" pitchFamily="34" charset="0"/>
                <a:ea typeface="Nobile" pitchFamily="34" charset="-122"/>
                <a:cs typeface="Nobile" pitchFamily="34" charset="-120"/>
              </a:rPr>
              <a:t>AI is not the destination. Outcomes are.</a:t>
            </a:r>
            <a:r>
              <a:rPr lang="en-US" sz="1450" dirty="0">
                <a:solidFill>
                  <a:srgbClr val="404155"/>
                </a:solidFill>
                <a:latin typeface="Nobile" pitchFamily="34" charset="0"/>
                <a:ea typeface="Nobile" pitchFamily="34" charset="-122"/>
                <a:cs typeface="Nobile" pitchFamily="34" charset="-120"/>
              </a:rPr>
              <a:t> The question is not whether to pursue AI-enabled autonomy in ServiceNow, but how quickly and effectively your organization can make this transition. Those who move intentionally—with clear outcomes, strong guardrails, and genuine commitment to change—will define the next era of service operations.</a:t>
            </a:r>
            <a:endParaRPr lang="en-US" sz="14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502807"/>
            <a:ext cx="12259508"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Critical Distinction: Automation vs. Autonomy</a:t>
            </a:r>
            <a:endParaRPr lang="en-US" sz="3900" dirty="0"/>
          </a:p>
        </p:txBody>
      </p:sp>
      <p:sp>
        <p:nvSpPr>
          <p:cNvPr id="3" name="Text 1"/>
          <p:cNvSpPr/>
          <p:nvPr/>
        </p:nvSpPr>
        <p:spPr>
          <a:xfrm>
            <a:off x="793790" y="2618899"/>
            <a:ext cx="2977039"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Automation</a:t>
            </a:r>
            <a:endParaRPr lang="en-US" sz="2300" dirty="0"/>
          </a:p>
        </p:txBody>
      </p:sp>
      <p:sp>
        <p:nvSpPr>
          <p:cNvPr id="4" name="Text 2"/>
          <p:cNvSpPr/>
          <p:nvPr/>
        </p:nvSpPr>
        <p:spPr>
          <a:xfrm>
            <a:off x="793790" y="3189327"/>
            <a:ext cx="6279356"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Removes manual steps from established processes. Executes predefined rules and workflows without deviation. Requires explicit programming for every scenario.</a:t>
            </a:r>
            <a:endParaRPr lang="en-US" sz="1550" dirty="0"/>
          </a:p>
        </p:txBody>
      </p:sp>
      <p:sp>
        <p:nvSpPr>
          <p:cNvPr id="5" name="Text 3"/>
          <p:cNvSpPr/>
          <p:nvPr/>
        </p:nvSpPr>
        <p:spPr>
          <a:xfrm>
            <a:off x="793790" y="4320540"/>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Trigger-based actions</a:t>
            </a:r>
            <a:endParaRPr lang="en-US" sz="1550" dirty="0"/>
          </a:p>
        </p:txBody>
      </p:sp>
      <p:sp>
        <p:nvSpPr>
          <p:cNvPr id="6" name="Text 4"/>
          <p:cNvSpPr/>
          <p:nvPr/>
        </p:nvSpPr>
        <p:spPr>
          <a:xfrm>
            <a:off x="793790" y="4707493"/>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Rule-driven decisions</a:t>
            </a:r>
            <a:endParaRPr lang="en-US" sz="1550" dirty="0"/>
          </a:p>
        </p:txBody>
      </p:sp>
      <p:sp>
        <p:nvSpPr>
          <p:cNvPr id="7" name="Text 5"/>
          <p:cNvSpPr/>
          <p:nvPr/>
        </p:nvSpPr>
        <p:spPr>
          <a:xfrm>
            <a:off x="793790" y="5094446"/>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Limited adaptability</a:t>
            </a:r>
            <a:endParaRPr lang="en-US" sz="1550" dirty="0"/>
          </a:p>
        </p:txBody>
      </p:sp>
      <p:sp>
        <p:nvSpPr>
          <p:cNvPr id="8" name="Text 6"/>
          <p:cNvSpPr/>
          <p:nvPr/>
        </p:nvSpPr>
        <p:spPr>
          <a:xfrm>
            <a:off x="793790" y="5481399"/>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Requires constant updates</a:t>
            </a:r>
            <a:endParaRPr lang="en-US" sz="1550" dirty="0"/>
          </a:p>
        </p:txBody>
      </p:sp>
      <p:sp>
        <p:nvSpPr>
          <p:cNvPr id="9" name="Text 7"/>
          <p:cNvSpPr/>
          <p:nvPr/>
        </p:nvSpPr>
        <p:spPr>
          <a:xfrm>
            <a:off x="7564874" y="2618899"/>
            <a:ext cx="2977039"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Autonomy</a:t>
            </a:r>
            <a:endParaRPr lang="en-US" sz="2300" dirty="0"/>
          </a:p>
        </p:txBody>
      </p:sp>
      <p:sp>
        <p:nvSpPr>
          <p:cNvPr id="10" name="Text 8"/>
          <p:cNvSpPr/>
          <p:nvPr/>
        </p:nvSpPr>
        <p:spPr>
          <a:xfrm>
            <a:off x="7564874" y="3189327"/>
            <a:ext cx="6279356"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Enables systems to sense, decide, and act with minimal human intervention. Adapts to changing conditions and learns from patterns.</a:t>
            </a:r>
            <a:endParaRPr lang="en-US" sz="1550" dirty="0"/>
          </a:p>
        </p:txBody>
      </p:sp>
      <p:sp>
        <p:nvSpPr>
          <p:cNvPr id="11" name="Text 9"/>
          <p:cNvSpPr/>
          <p:nvPr/>
        </p:nvSpPr>
        <p:spPr>
          <a:xfrm>
            <a:off x="7564874" y="4320540"/>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Context-aware intelligence</a:t>
            </a:r>
            <a:endParaRPr lang="en-US" sz="1550" dirty="0"/>
          </a:p>
        </p:txBody>
      </p:sp>
      <p:sp>
        <p:nvSpPr>
          <p:cNvPr id="12" name="Text 10"/>
          <p:cNvSpPr/>
          <p:nvPr/>
        </p:nvSpPr>
        <p:spPr>
          <a:xfrm>
            <a:off x="7564874" y="4707493"/>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Pattern recognition</a:t>
            </a:r>
            <a:endParaRPr lang="en-US" sz="1550" dirty="0"/>
          </a:p>
        </p:txBody>
      </p:sp>
      <p:sp>
        <p:nvSpPr>
          <p:cNvPr id="13" name="Text 11"/>
          <p:cNvSpPr/>
          <p:nvPr/>
        </p:nvSpPr>
        <p:spPr>
          <a:xfrm>
            <a:off x="7564874" y="5094446"/>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Self-improving decisions</a:t>
            </a:r>
            <a:endParaRPr lang="en-US" sz="1550" dirty="0"/>
          </a:p>
        </p:txBody>
      </p:sp>
      <p:sp>
        <p:nvSpPr>
          <p:cNvPr id="14" name="Text 12"/>
          <p:cNvSpPr/>
          <p:nvPr/>
        </p:nvSpPr>
        <p:spPr>
          <a:xfrm>
            <a:off x="7564874" y="5481399"/>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Proactive capabilities</a:t>
            </a:r>
            <a:endParaRPr lang="en-US" sz="1550" dirty="0"/>
          </a:p>
        </p:txBody>
      </p:sp>
      <p:sp>
        <p:nvSpPr>
          <p:cNvPr id="15" name="Text 13"/>
          <p:cNvSpPr/>
          <p:nvPr/>
        </p:nvSpPr>
        <p:spPr>
          <a:xfrm>
            <a:off x="793790" y="6091595"/>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Many organizations have successfully automated workflows in ServiceNow. Fewer have crossed the more difficult—and more valuable—threshold to autonomy. For leaders responsible for ServiceNow and integrations, this distinction fundamentally changes what's possible.</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195"/>
          </a:xfrm>
          <a:prstGeom prst="rect">
            <a:avLst/>
          </a:prstGeom>
        </p:spPr>
      </p:pic>
      <p:sp>
        <p:nvSpPr>
          <p:cNvPr id="3" name="Text 0"/>
          <p:cNvSpPr/>
          <p:nvPr/>
        </p:nvSpPr>
        <p:spPr>
          <a:xfrm>
            <a:off x="675918" y="464701"/>
            <a:ext cx="7792164" cy="1056323"/>
          </a:xfrm>
          <a:prstGeom prst="rect">
            <a:avLst/>
          </a:prstGeom>
          <a:noFill/>
          <a:ln/>
        </p:spPr>
        <p:txBody>
          <a:bodyPr wrap="square" lIns="0" tIns="0" rIns="0" bIns="0" rtlCol="0" anchor="t"/>
          <a:lstStyle/>
          <a:p>
            <a:pPr marL="0" indent="0" algn="l">
              <a:lnSpc>
                <a:spcPts val="4150"/>
              </a:lnSpc>
              <a:buNone/>
            </a:pPr>
            <a:r>
              <a:rPr lang="en-US" sz="3300" dirty="0">
                <a:solidFill>
                  <a:srgbClr val="1B1B27"/>
                </a:solidFill>
                <a:latin typeface="Alexandria" pitchFamily="34" charset="0"/>
                <a:ea typeface="Alexandria" pitchFamily="34" charset="-122"/>
                <a:cs typeface="Alexandria" pitchFamily="34" charset="-120"/>
              </a:rPr>
              <a:t>Why Intentional Design is Non-Negotiable</a:t>
            </a:r>
            <a:endParaRPr lang="en-US" sz="3300" dirty="0"/>
          </a:p>
        </p:txBody>
      </p:sp>
      <p:sp>
        <p:nvSpPr>
          <p:cNvPr id="4" name="Text 1"/>
          <p:cNvSpPr/>
          <p:nvPr/>
        </p:nvSpPr>
        <p:spPr>
          <a:xfrm>
            <a:off x="675918" y="1774508"/>
            <a:ext cx="7792164" cy="810816"/>
          </a:xfrm>
          <a:prstGeom prst="rect">
            <a:avLst/>
          </a:prstGeom>
          <a:noFill/>
          <a:ln/>
        </p:spPr>
        <p:txBody>
          <a:bodyPr wrap="square" lIns="0" tIns="0" rIns="0" bIns="0" rtlCol="0" anchor="t"/>
          <a:lstStyle/>
          <a:p>
            <a:pPr marL="0" indent="0" algn="l">
              <a:lnSpc>
                <a:spcPts val="2100"/>
              </a:lnSpc>
              <a:buNone/>
            </a:pPr>
            <a:r>
              <a:rPr lang="en-US" sz="1300" dirty="0">
                <a:solidFill>
                  <a:srgbClr val="404155"/>
                </a:solidFill>
                <a:latin typeface="Nobile" pitchFamily="34" charset="0"/>
                <a:ea typeface="Nobile" pitchFamily="34" charset="-122"/>
                <a:cs typeface="Nobile" pitchFamily="34" charset="-120"/>
              </a:rPr>
              <a:t>AI does not create value on its own. Without deliberate design, it increases noise, confusion, and operational risk. The difference between AI that frustrates and AI that transforms lies in outcome-driven architecture.</a:t>
            </a:r>
            <a:endParaRPr lang="en-US" sz="1300" dirty="0"/>
          </a:p>
        </p:txBody>
      </p:sp>
      <p:sp>
        <p:nvSpPr>
          <p:cNvPr id="5" name="Shape 2"/>
          <p:cNvSpPr/>
          <p:nvPr/>
        </p:nvSpPr>
        <p:spPr>
          <a:xfrm>
            <a:off x="675918" y="2775347"/>
            <a:ext cx="7792164" cy="4990148"/>
          </a:xfrm>
          <a:prstGeom prst="roundRect">
            <a:avLst>
              <a:gd name="adj" fmla="val 1422"/>
            </a:avLst>
          </a:prstGeom>
          <a:solidFill>
            <a:srgbClr val="D2DDF9"/>
          </a:solidFill>
          <a:ln w="7620">
            <a:solidFill>
              <a:srgbClr val="B8C3DF"/>
            </a:solidFill>
            <a:prstDash val="solid"/>
          </a:ln>
        </p:spPr>
        <p:txBody>
          <a:bodyPr/>
          <a:lstStyle/>
          <a:p>
            <a:endParaRPr lang="en-US"/>
          </a:p>
        </p:txBody>
      </p:sp>
      <p:sp>
        <p:nvSpPr>
          <p:cNvPr id="6" name="Shape 3"/>
          <p:cNvSpPr/>
          <p:nvPr/>
        </p:nvSpPr>
        <p:spPr>
          <a:xfrm>
            <a:off x="683538" y="2782967"/>
            <a:ext cx="7776924" cy="1243727"/>
          </a:xfrm>
          <a:prstGeom prst="roundRect">
            <a:avLst>
              <a:gd name="adj" fmla="val 5707"/>
            </a:avLst>
          </a:prstGeom>
          <a:solidFill>
            <a:srgbClr val="D2DDF9"/>
          </a:solidFill>
          <a:ln/>
        </p:spPr>
        <p:txBody>
          <a:bodyPr/>
          <a:lstStyle/>
          <a:p>
            <a:endParaRPr lang="en-US"/>
          </a:p>
        </p:txBody>
      </p:sp>
      <p:sp>
        <p:nvSpPr>
          <p:cNvPr id="7" name="Text 4"/>
          <p:cNvSpPr/>
          <p:nvPr/>
        </p:nvSpPr>
        <p:spPr>
          <a:xfrm>
            <a:off x="852488" y="2951917"/>
            <a:ext cx="2511862" cy="263962"/>
          </a:xfrm>
          <a:prstGeom prst="rect">
            <a:avLst/>
          </a:prstGeom>
          <a:noFill/>
          <a:ln/>
        </p:spPr>
        <p:txBody>
          <a:bodyPr wrap="none" lIns="0" tIns="0" rIns="0" bIns="0" rtlCol="0" anchor="t"/>
          <a:lstStyle/>
          <a:p>
            <a:pPr marL="0" indent="0" algn="l">
              <a:lnSpc>
                <a:spcPts val="2050"/>
              </a:lnSpc>
              <a:buNone/>
            </a:pPr>
            <a:r>
              <a:rPr lang="en-US" sz="1650" dirty="0">
                <a:solidFill>
                  <a:srgbClr val="404155"/>
                </a:solidFill>
                <a:latin typeface="Alexandria" pitchFamily="34" charset="0"/>
                <a:ea typeface="Alexandria" pitchFamily="34" charset="-122"/>
                <a:cs typeface="Alexandria" pitchFamily="34" charset="-120"/>
              </a:rPr>
              <a:t>Reduces Cognitive Load</a:t>
            </a:r>
            <a:endParaRPr lang="en-US" sz="1650" dirty="0"/>
          </a:p>
        </p:txBody>
      </p:sp>
      <p:sp>
        <p:nvSpPr>
          <p:cNvPr id="8" name="Text 5"/>
          <p:cNvSpPr/>
          <p:nvPr/>
        </p:nvSpPr>
        <p:spPr>
          <a:xfrm>
            <a:off x="852488" y="3317200"/>
            <a:ext cx="7439025" cy="540544"/>
          </a:xfrm>
          <a:prstGeom prst="rect">
            <a:avLst/>
          </a:prstGeom>
          <a:noFill/>
          <a:ln/>
        </p:spPr>
        <p:txBody>
          <a:bodyPr wrap="square" lIns="0" tIns="0" rIns="0" bIns="0" rtlCol="0" anchor="t"/>
          <a:lstStyle/>
          <a:p>
            <a:pPr marL="0" indent="0" algn="l">
              <a:lnSpc>
                <a:spcPts val="2100"/>
              </a:lnSpc>
              <a:buNone/>
            </a:pPr>
            <a:r>
              <a:rPr lang="en-US" sz="1300" dirty="0">
                <a:solidFill>
                  <a:srgbClr val="404155"/>
                </a:solidFill>
                <a:latin typeface="Nobile" pitchFamily="34" charset="0"/>
                <a:ea typeface="Nobile" pitchFamily="34" charset="-122"/>
                <a:cs typeface="Nobile" pitchFamily="34" charset="-120"/>
              </a:rPr>
              <a:t>Eliminates decision fatigue by handling routine decisions automatically and surfacing only what requires human judgment</a:t>
            </a:r>
            <a:endParaRPr lang="en-US" sz="1300" dirty="0"/>
          </a:p>
        </p:txBody>
      </p:sp>
      <p:sp>
        <p:nvSpPr>
          <p:cNvPr id="9" name="Shape 6"/>
          <p:cNvSpPr/>
          <p:nvPr/>
        </p:nvSpPr>
        <p:spPr>
          <a:xfrm>
            <a:off x="683538" y="4026694"/>
            <a:ext cx="7776924" cy="1243727"/>
          </a:xfrm>
          <a:prstGeom prst="rect">
            <a:avLst/>
          </a:prstGeom>
          <a:solidFill>
            <a:srgbClr val="D2DDF9"/>
          </a:solidFill>
          <a:ln/>
        </p:spPr>
        <p:txBody>
          <a:bodyPr/>
          <a:lstStyle/>
          <a:p>
            <a:endParaRPr lang="en-US"/>
          </a:p>
        </p:txBody>
      </p:sp>
      <p:sp>
        <p:nvSpPr>
          <p:cNvPr id="10" name="Shape 7"/>
          <p:cNvSpPr/>
          <p:nvPr/>
        </p:nvSpPr>
        <p:spPr>
          <a:xfrm>
            <a:off x="683538" y="4026694"/>
            <a:ext cx="7776924" cy="22860"/>
          </a:xfrm>
          <a:prstGeom prst="roundRect">
            <a:avLst>
              <a:gd name="adj" fmla="val 310496"/>
            </a:avLst>
          </a:prstGeom>
          <a:solidFill>
            <a:srgbClr val="B8C3DF"/>
          </a:solidFill>
          <a:ln/>
        </p:spPr>
        <p:txBody>
          <a:bodyPr/>
          <a:lstStyle/>
          <a:p>
            <a:endParaRPr lang="en-US"/>
          </a:p>
        </p:txBody>
      </p:sp>
      <p:sp>
        <p:nvSpPr>
          <p:cNvPr id="11" name="Text 8"/>
          <p:cNvSpPr/>
          <p:nvPr/>
        </p:nvSpPr>
        <p:spPr>
          <a:xfrm>
            <a:off x="852488" y="4195643"/>
            <a:ext cx="2280761" cy="263962"/>
          </a:xfrm>
          <a:prstGeom prst="rect">
            <a:avLst/>
          </a:prstGeom>
          <a:noFill/>
          <a:ln/>
        </p:spPr>
        <p:txBody>
          <a:bodyPr wrap="none" lIns="0" tIns="0" rIns="0" bIns="0" rtlCol="0" anchor="t"/>
          <a:lstStyle/>
          <a:p>
            <a:pPr marL="0" indent="0" algn="l">
              <a:lnSpc>
                <a:spcPts val="2050"/>
              </a:lnSpc>
              <a:buNone/>
            </a:pPr>
            <a:r>
              <a:rPr lang="en-US" sz="1650" dirty="0">
                <a:solidFill>
                  <a:srgbClr val="404155"/>
                </a:solidFill>
                <a:latin typeface="Alexandria" pitchFamily="34" charset="0"/>
                <a:ea typeface="Alexandria" pitchFamily="34" charset="-122"/>
                <a:cs typeface="Alexandria" pitchFamily="34" charset="-120"/>
              </a:rPr>
              <a:t>Improves Consistency</a:t>
            </a:r>
            <a:endParaRPr lang="en-US" sz="1650" dirty="0"/>
          </a:p>
        </p:txBody>
      </p:sp>
      <p:sp>
        <p:nvSpPr>
          <p:cNvPr id="12" name="Text 9"/>
          <p:cNvSpPr/>
          <p:nvPr/>
        </p:nvSpPr>
        <p:spPr>
          <a:xfrm>
            <a:off x="852488" y="4560927"/>
            <a:ext cx="7439025" cy="540544"/>
          </a:xfrm>
          <a:prstGeom prst="rect">
            <a:avLst/>
          </a:prstGeom>
          <a:noFill/>
          <a:ln/>
        </p:spPr>
        <p:txBody>
          <a:bodyPr wrap="square" lIns="0" tIns="0" rIns="0" bIns="0" rtlCol="0" anchor="t"/>
          <a:lstStyle/>
          <a:p>
            <a:pPr marL="0" indent="0" algn="l">
              <a:lnSpc>
                <a:spcPts val="2100"/>
              </a:lnSpc>
              <a:buNone/>
            </a:pPr>
            <a:r>
              <a:rPr lang="en-US" sz="1300" dirty="0">
                <a:solidFill>
                  <a:srgbClr val="404155"/>
                </a:solidFill>
                <a:latin typeface="Nobile" pitchFamily="34" charset="0"/>
                <a:ea typeface="Nobile" pitchFamily="34" charset="-122"/>
                <a:cs typeface="Nobile" pitchFamily="34" charset="-120"/>
              </a:rPr>
              <a:t>Applies the same high-quality decision-making logic across all cases, eliminating variation from individual judgment</a:t>
            </a:r>
            <a:endParaRPr lang="en-US" sz="1300" dirty="0"/>
          </a:p>
        </p:txBody>
      </p:sp>
      <p:sp>
        <p:nvSpPr>
          <p:cNvPr id="13" name="Shape 10"/>
          <p:cNvSpPr/>
          <p:nvPr/>
        </p:nvSpPr>
        <p:spPr>
          <a:xfrm>
            <a:off x="683538" y="5270421"/>
            <a:ext cx="7776924" cy="1243727"/>
          </a:xfrm>
          <a:prstGeom prst="rect">
            <a:avLst/>
          </a:prstGeom>
          <a:solidFill>
            <a:srgbClr val="D2DDF9"/>
          </a:solidFill>
          <a:ln/>
        </p:spPr>
        <p:txBody>
          <a:bodyPr/>
          <a:lstStyle/>
          <a:p>
            <a:endParaRPr lang="en-US"/>
          </a:p>
        </p:txBody>
      </p:sp>
      <p:sp>
        <p:nvSpPr>
          <p:cNvPr id="14" name="Shape 11"/>
          <p:cNvSpPr/>
          <p:nvPr/>
        </p:nvSpPr>
        <p:spPr>
          <a:xfrm>
            <a:off x="683538" y="5270421"/>
            <a:ext cx="7776924" cy="22860"/>
          </a:xfrm>
          <a:prstGeom prst="roundRect">
            <a:avLst>
              <a:gd name="adj" fmla="val 310496"/>
            </a:avLst>
          </a:prstGeom>
          <a:solidFill>
            <a:srgbClr val="B8C3DF"/>
          </a:solidFill>
          <a:ln/>
        </p:spPr>
        <p:txBody>
          <a:bodyPr/>
          <a:lstStyle/>
          <a:p>
            <a:endParaRPr lang="en-US"/>
          </a:p>
        </p:txBody>
      </p:sp>
      <p:sp>
        <p:nvSpPr>
          <p:cNvPr id="15" name="Text 12"/>
          <p:cNvSpPr/>
          <p:nvPr/>
        </p:nvSpPr>
        <p:spPr>
          <a:xfrm>
            <a:off x="852488" y="5439370"/>
            <a:ext cx="2112407" cy="263962"/>
          </a:xfrm>
          <a:prstGeom prst="rect">
            <a:avLst/>
          </a:prstGeom>
          <a:noFill/>
          <a:ln/>
        </p:spPr>
        <p:txBody>
          <a:bodyPr wrap="none" lIns="0" tIns="0" rIns="0" bIns="0" rtlCol="0" anchor="t"/>
          <a:lstStyle/>
          <a:p>
            <a:pPr marL="0" indent="0" algn="l">
              <a:lnSpc>
                <a:spcPts val="2050"/>
              </a:lnSpc>
              <a:buNone/>
            </a:pPr>
            <a:r>
              <a:rPr lang="en-US" sz="1650" dirty="0">
                <a:solidFill>
                  <a:srgbClr val="404155"/>
                </a:solidFill>
                <a:latin typeface="Alexandria" pitchFamily="34" charset="0"/>
                <a:ea typeface="Alexandria" pitchFamily="34" charset="-122"/>
                <a:cs typeface="Alexandria" pitchFamily="34" charset="-120"/>
              </a:rPr>
              <a:t>Surfaces Risk Earlier</a:t>
            </a:r>
            <a:endParaRPr lang="en-US" sz="1650" dirty="0"/>
          </a:p>
        </p:txBody>
      </p:sp>
      <p:sp>
        <p:nvSpPr>
          <p:cNvPr id="16" name="Text 13"/>
          <p:cNvSpPr/>
          <p:nvPr/>
        </p:nvSpPr>
        <p:spPr>
          <a:xfrm>
            <a:off x="852488" y="5804654"/>
            <a:ext cx="7439025" cy="540544"/>
          </a:xfrm>
          <a:prstGeom prst="rect">
            <a:avLst/>
          </a:prstGeom>
          <a:noFill/>
          <a:ln/>
        </p:spPr>
        <p:txBody>
          <a:bodyPr wrap="square" lIns="0" tIns="0" rIns="0" bIns="0" rtlCol="0" anchor="t"/>
          <a:lstStyle/>
          <a:p>
            <a:pPr marL="0" indent="0" algn="l">
              <a:lnSpc>
                <a:spcPts val="2100"/>
              </a:lnSpc>
              <a:buNone/>
            </a:pPr>
            <a:r>
              <a:rPr lang="en-US" sz="1300" dirty="0">
                <a:solidFill>
                  <a:srgbClr val="404155"/>
                </a:solidFill>
                <a:latin typeface="Nobile" pitchFamily="34" charset="0"/>
                <a:ea typeface="Nobile" pitchFamily="34" charset="-122"/>
                <a:cs typeface="Nobile" pitchFamily="34" charset="-120"/>
              </a:rPr>
              <a:t>Detects patterns and anomalies that humans might miss, enabling proactive intervention before issues escalate</a:t>
            </a:r>
            <a:endParaRPr lang="en-US" sz="1300" dirty="0"/>
          </a:p>
        </p:txBody>
      </p:sp>
      <p:sp>
        <p:nvSpPr>
          <p:cNvPr id="17" name="Shape 14"/>
          <p:cNvSpPr/>
          <p:nvPr/>
        </p:nvSpPr>
        <p:spPr>
          <a:xfrm>
            <a:off x="683538" y="6514148"/>
            <a:ext cx="7776924" cy="1243727"/>
          </a:xfrm>
          <a:prstGeom prst="rect">
            <a:avLst/>
          </a:prstGeom>
          <a:solidFill>
            <a:srgbClr val="D2DDF9"/>
          </a:solidFill>
          <a:ln/>
        </p:spPr>
        <p:txBody>
          <a:bodyPr/>
          <a:lstStyle/>
          <a:p>
            <a:endParaRPr lang="en-US"/>
          </a:p>
        </p:txBody>
      </p:sp>
      <p:sp>
        <p:nvSpPr>
          <p:cNvPr id="18" name="Shape 15"/>
          <p:cNvSpPr/>
          <p:nvPr/>
        </p:nvSpPr>
        <p:spPr>
          <a:xfrm>
            <a:off x="683538" y="6514148"/>
            <a:ext cx="7776924" cy="22860"/>
          </a:xfrm>
          <a:prstGeom prst="roundRect">
            <a:avLst>
              <a:gd name="adj" fmla="val 310496"/>
            </a:avLst>
          </a:prstGeom>
          <a:solidFill>
            <a:srgbClr val="B8C3DF"/>
          </a:solidFill>
          <a:ln/>
        </p:spPr>
        <p:txBody>
          <a:bodyPr/>
          <a:lstStyle/>
          <a:p>
            <a:endParaRPr lang="en-US"/>
          </a:p>
        </p:txBody>
      </p:sp>
      <p:sp>
        <p:nvSpPr>
          <p:cNvPr id="19" name="Text 16"/>
          <p:cNvSpPr/>
          <p:nvPr/>
        </p:nvSpPr>
        <p:spPr>
          <a:xfrm>
            <a:off x="852488" y="6683097"/>
            <a:ext cx="2381131" cy="263962"/>
          </a:xfrm>
          <a:prstGeom prst="rect">
            <a:avLst/>
          </a:prstGeom>
          <a:noFill/>
          <a:ln/>
        </p:spPr>
        <p:txBody>
          <a:bodyPr wrap="none" lIns="0" tIns="0" rIns="0" bIns="0" rtlCol="0" anchor="t"/>
          <a:lstStyle/>
          <a:p>
            <a:pPr marL="0" indent="0" algn="l">
              <a:lnSpc>
                <a:spcPts val="2050"/>
              </a:lnSpc>
              <a:buNone/>
            </a:pPr>
            <a:r>
              <a:rPr lang="en-US" sz="1650" dirty="0">
                <a:solidFill>
                  <a:srgbClr val="404155"/>
                </a:solidFill>
                <a:latin typeface="Alexandria" pitchFamily="34" charset="0"/>
                <a:ea typeface="Alexandria" pitchFamily="34" charset="-122"/>
                <a:cs typeface="Alexandria" pitchFamily="34" charset="-120"/>
              </a:rPr>
              <a:t>Enables Efficient Scale</a:t>
            </a:r>
            <a:endParaRPr lang="en-US" sz="1650" dirty="0"/>
          </a:p>
        </p:txBody>
      </p:sp>
      <p:sp>
        <p:nvSpPr>
          <p:cNvPr id="20" name="Text 17"/>
          <p:cNvSpPr/>
          <p:nvPr/>
        </p:nvSpPr>
        <p:spPr>
          <a:xfrm>
            <a:off x="852488" y="7048381"/>
            <a:ext cx="7439025" cy="540544"/>
          </a:xfrm>
          <a:prstGeom prst="rect">
            <a:avLst/>
          </a:prstGeom>
          <a:noFill/>
          <a:ln/>
        </p:spPr>
        <p:txBody>
          <a:bodyPr wrap="square" lIns="0" tIns="0" rIns="0" bIns="0" rtlCol="0" anchor="t"/>
          <a:lstStyle/>
          <a:p>
            <a:pPr marL="0" indent="0" algn="l">
              <a:lnSpc>
                <a:spcPts val="2100"/>
              </a:lnSpc>
              <a:buNone/>
            </a:pPr>
            <a:r>
              <a:rPr lang="en-US" sz="1300" dirty="0">
                <a:solidFill>
                  <a:srgbClr val="404155"/>
                </a:solidFill>
                <a:latin typeface="Nobile" pitchFamily="34" charset="0"/>
                <a:ea typeface="Nobile" pitchFamily="34" charset="-122"/>
                <a:cs typeface="Nobile" pitchFamily="34" charset="-120"/>
              </a:rPr>
              <a:t>Handles increasing volume without proportional headcount growth, making operations more sustainable</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531263"/>
            <a:ext cx="12396788"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The Evolution: From Basic Automation to Intelligent Autonomy</a:t>
            </a:r>
            <a:endParaRPr lang="en-US" sz="3100" dirty="0"/>
          </a:p>
        </p:txBody>
      </p:sp>
      <p:pic>
        <p:nvPicPr>
          <p:cNvPr id="3" name="Image 0" descr="preencoded.png"/>
          <p:cNvPicPr>
            <a:picLocks noChangeAspect="1"/>
          </p:cNvPicPr>
          <p:nvPr/>
        </p:nvPicPr>
        <p:blipFill>
          <a:blip r:embed="rId3"/>
          <a:stretch>
            <a:fillRect/>
          </a:stretch>
        </p:blipFill>
        <p:spPr>
          <a:xfrm>
            <a:off x="793790" y="2424232"/>
            <a:ext cx="4347567" cy="793790"/>
          </a:xfrm>
          <a:prstGeom prst="rect">
            <a:avLst/>
          </a:prstGeom>
        </p:spPr>
      </p:pic>
      <p:sp>
        <p:nvSpPr>
          <p:cNvPr id="4" name="Text 1"/>
          <p:cNvSpPr/>
          <p:nvPr/>
        </p:nvSpPr>
        <p:spPr>
          <a:xfrm>
            <a:off x="992148" y="3416379"/>
            <a:ext cx="2875717"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Traditional Automation</a:t>
            </a:r>
            <a:endParaRPr lang="en-US" sz="1950" dirty="0"/>
          </a:p>
        </p:txBody>
      </p:sp>
      <p:sp>
        <p:nvSpPr>
          <p:cNvPr id="5" name="Text 2"/>
          <p:cNvSpPr/>
          <p:nvPr/>
        </p:nvSpPr>
        <p:spPr>
          <a:xfrm>
            <a:off x="992148" y="3845600"/>
            <a:ext cx="395085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Routing tickets</a:t>
            </a:r>
            <a:endParaRPr lang="en-US" sz="1550" dirty="0"/>
          </a:p>
        </p:txBody>
      </p:sp>
      <p:sp>
        <p:nvSpPr>
          <p:cNvPr id="6" name="Text 3"/>
          <p:cNvSpPr/>
          <p:nvPr/>
        </p:nvSpPr>
        <p:spPr>
          <a:xfrm>
            <a:off x="992148" y="4232553"/>
            <a:ext cx="395085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Triggering workflows</a:t>
            </a:r>
            <a:endParaRPr lang="en-US" sz="1550" dirty="0"/>
          </a:p>
        </p:txBody>
      </p:sp>
      <p:sp>
        <p:nvSpPr>
          <p:cNvPr id="7" name="Text 4"/>
          <p:cNvSpPr/>
          <p:nvPr/>
        </p:nvSpPr>
        <p:spPr>
          <a:xfrm>
            <a:off x="992148" y="4619506"/>
            <a:ext cx="395085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Enforcing SLAs</a:t>
            </a:r>
            <a:endParaRPr lang="en-US" sz="1550" dirty="0"/>
          </a:p>
        </p:txBody>
      </p:sp>
      <p:sp>
        <p:nvSpPr>
          <p:cNvPr id="8" name="Text 5"/>
          <p:cNvSpPr/>
          <p:nvPr/>
        </p:nvSpPr>
        <p:spPr>
          <a:xfrm>
            <a:off x="992148" y="5006459"/>
            <a:ext cx="395085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Scheduled tasks</a:t>
            </a:r>
            <a:endParaRPr lang="en-US" sz="1550" dirty="0"/>
          </a:p>
        </p:txBody>
      </p:sp>
      <p:pic>
        <p:nvPicPr>
          <p:cNvPr id="9" name="Image 1" descr="preencoded.png"/>
          <p:cNvPicPr>
            <a:picLocks noChangeAspect="1"/>
          </p:cNvPicPr>
          <p:nvPr/>
        </p:nvPicPr>
        <p:blipFill>
          <a:blip r:embed="rId4"/>
          <a:stretch>
            <a:fillRect/>
          </a:stretch>
        </p:blipFill>
        <p:spPr>
          <a:xfrm>
            <a:off x="5141357" y="2424232"/>
            <a:ext cx="4347567" cy="793790"/>
          </a:xfrm>
          <a:prstGeom prst="rect">
            <a:avLst/>
          </a:prstGeom>
        </p:spPr>
      </p:pic>
      <p:sp>
        <p:nvSpPr>
          <p:cNvPr id="10" name="Text 6"/>
          <p:cNvSpPr/>
          <p:nvPr/>
        </p:nvSpPr>
        <p:spPr>
          <a:xfrm>
            <a:off x="5339715" y="3416379"/>
            <a:ext cx="2744272"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AI-Enabled Autonomy</a:t>
            </a:r>
            <a:endParaRPr lang="en-US" sz="1950" dirty="0"/>
          </a:p>
        </p:txBody>
      </p:sp>
      <p:sp>
        <p:nvSpPr>
          <p:cNvPr id="11" name="Text 7"/>
          <p:cNvSpPr/>
          <p:nvPr/>
        </p:nvSpPr>
        <p:spPr>
          <a:xfrm>
            <a:off x="5339715" y="3845600"/>
            <a:ext cx="395085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Pattern recognition</a:t>
            </a:r>
            <a:endParaRPr lang="en-US" sz="1550" dirty="0"/>
          </a:p>
        </p:txBody>
      </p:sp>
      <p:sp>
        <p:nvSpPr>
          <p:cNvPr id="12" name="Text 8"/>
          <p:cNvSpPr/>
          <p:nvPr/>
        </p:nvSpPr>
        <p:spPr>
          <a:xfrm>
            <a:off x="5339715" y="4232553"/>
            <a:ext cx="395085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Context awareness</a:t>
            </a:r>
            <a:endParaRPr lang="en-US" sz="1550" dirty="0"/>
          </a:p>
        </p:txBody>
      </p:sp>
      <p:sp>
        <p:nvSpPr>
          <p:cNvPr id="13" name="Text 9"/>
          <p:cNvSpPr/>
          <p:nvPr/>
        </p:nvSpPr>
        <p:spPr>
          <a:xfrm>
            <a:off x="5339715" y="4619506"/>
            <a:ext cx="395085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Predictive insight</a:t>
            </a:r>
            <a:endParaRPr lang="en-US" sz="1550" dirty="0"/>
          </a:p>
        </p:txBody>
      </p:sp>
      <p:sp>
        <p:nvSpPr>
          <p:cNvPr id="14" name="Text 10"/>
          <p:cNvSpPr/>
          <p:nvPr/>
        </p:nvSpPr>
        <p:spPr>
          <a:xfrm>
            <a:off x="5339715" y="5006459"/>
            <a:ext cx="395085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Continuous learning</a:t>
            </a:r>
            <a:endParaRPr lang="en-US" sz="1550" dirty="0"/>
          </a:p>
        </p:txBody>
      </p:sp>
      <p:pic>
        <p:nvPicPr>
          <p:cNvPr id="15" name="Image 2" descr="preencoded.png"/>
          <p:cNvPicPr>
            <a:picLocks noChangeAspect="1"/>
          </p:cNvPicPr>
          <p:nvPr/>
        </p:nvPicPr>
        <p:blipFill>
          <a:blip r:embed="rId5"/>
          <a:stretch>
            <a:fillRect/>
          </a:stretch>
        </p:blipFill>
        <p:spPr>
          <a:xfrm>
            <a:off x="9488924" y="2424232"/>
            <a:ext cx="4347567" cy="793790"/>
          </a:xfrm>
          <a:prstGeom prst="rect">
            <a:avLst/>
          </a:prstGeom>
        </p:spPr>
      </p:pic>
      <p:sp>
        <p:nvSpPr>
          <p:cNvPr id="16" name="Text 11"/>
          <p:cNvSpPr/>
          <p:nvPr/>
        </p:nvSpPr>
        <p:spPr>
          <a:xfrm>
            <a:off x="9687282" y="3416379"/>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Business Impact</a:t>
            </a:r>
            <a:endParaRPr lang="en-US" sz="1950" dirty="0"/>
          </a:p>
        </p:txBody>
      </p:sp>
      <p:sp>
        <p:nvSpPr>
          <p:cNvPr id="17" name="Text 12"/>
          <p:cNvSpPr/>
          <p:nvPr/>
        </p:nvSpPr>
        <p:spPr>
          <a:xfrm>
            <a:off x="9687282" y="3845600"/>
            <a:ext cx="395085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Anticipate issues</a:t>
            </a:r>
            <a:endParaRPr lang="en-US" sz="1550" dirty="0"/>
          </a:p>
        </p:txBody>
      </p:sp>
      <p:sp>
        <p:nvSpPr>
          <p:cNvPr id="18" name="Text 13"/>
          <p:cNvSpPr/>
          <p:nvPr/>
        </p:nvSpPr>
        <p:spPr>
          <a:xfrm>
            <a:off x="9687282" y="4232553"/>
            <a:ext cx="395085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Prevent problems</a:t>
            </a:r>
            <a:endParaRPr lang="en-US" sz="1550" dirty="0"/>
          </a:p>
        </p:txBody>
      </p:sp>
      <p:sp>
        <p:nvSpPr>
          <p:cNvPr id="19" name="Text 14"/>
          <p:cNvSpPr/>
          <p:nvPr/>
        </p:nvSpPr>
        <p:spPr>
          <a:xfrm>
            <a:off x="9687282" y="4619506"/>
            <a:ext cx="395085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Optimize outcomes</a:t>
            </a:r>
            <a:endParaRPr lang="en-US" sz="1550" dirty="0"/>
          </a:p>
        </p:txBody>
      </p:sp>
      <p:sp>
        <p:nvSpPr>
          <p:cNvPr id="20" name="Text 15"/>
          <p:cNvSpPr/>
          <p:nvPr/>
        </p:nvSpPr>
        <p:spPr>
          <a:xfrm>
            <a:off x="9687282" y="5006459"/>
            <a:ext cx="395085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Strategic advantage</a:t>
            </a:r>
            <a:endParaRPr lang="en-US" sz="1550" dirty="0"/>
          </a:p>
        </p:txBody>
      </p:sp>
      <p:sp>
        <p:nvSpPr>
          <p:cNvPr id="21" name="Text 16"/>
          <p:cNvSpPr/>
          <p:nvPr/>
        </p:nvSpPr>
        <p:spPr>
          <a:xfrm>
            <a:off x="793790" y="5745599"/>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AI-enabled autonomy builds on the foundation of traditional automation, but fundamentally changes the operating model. Teams shift from reacting to issues to anticipating and preventing them—a transformation that requires both technical capability and organizational readiness.</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254204"/>
            <a:ext cx="11811000"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High-Impact Use Cases: Where AI Delivers Value</a:t>
            </a:r>
            <a:endParaRPr lang="en-US" sz="3900" dirty="0"/>
          </a:p>
        </p:txBody>
      </p:sp>
      <p:sp>
        <p:nvSpPr>
          <p:cNvPr id="3" name="Text 1"/>
          <p:cNvSpPr/>
          <p:nvPr/>
        </p:nvSpPr>
        <p:spPr>
          <a:xfrm>
            <a:off x="793790" y="227111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most effective AI implementations cluster around areas of high volume, variability, and risk. These use cases deliver measurable improvements in speed, quality, and cost.</a:t>
            </a:r>
            <a:endParaRPr lang="en-US" sz="1550" dirty="0"/>
          </a:p>
        </p:txBody>
      </p:sp>
      <p:sp>
        <p:nvSpPr>
          <p:cNvPr id="4" name="Shape 2"/>
          <p:cNvSpPr/>
          <p:nvPr/>
        </p:nvSpPr>
        <p:spPr>
          <a:xfrm>
            <a:off x="793790" y="3129439"/>
            <a:ext cx="4215289" cy="3845957"/>
          </a:xfrm>
          <a:prstGeom prst="roundRect">
            <a:avLst>
              <a:gd name="adj" fmla="val 2853"/>
            </a:avLst>
          </a:prstGeom>
          <a:solidFill>
            <a:srgbClr val="F9F9FF"/>
          </a:solidFill>
          <a:ln w="22860">
            <a:solidFill>
              <a:srgbClr val="B8C3DF"/>
            </a:solidFill>
            <a:prstDash val="solid"/>
          </a:ln>
        </p:spPr>
        <p:txBody>
          <a:bodyPr/>
          <a:lstStyle/>
          <a:p>
            <a:endParaRPr lang="en-US"/>
          </a:p>
        </p:txBody>
      </p:sp>
      <p:sp>
        <p:nvSpPr>
          <p:cNvPr id="5" name="Shape 3"/>
          <p:cNvSpPr/>
          <p:nvPr/>
        </p:nvSpPr>
        <p:spPr>
          <a:xfrm>
            <a:off x="770930" y="3129439"/>
            <a:ext cx="91440" cy="3845957"/>
          </a:xfrm>
          <a:prstGeom prst="roundRect">
            <a:avLst>
              <a:gd name="adj" fmla="val 91163"/>
            </a:avLst>
          </a:prstGeom>
          <a:solidFill>
            <a:srgbClr val="1B54DA"/>
          </a:solidFill>
          <a:ln/>
        </p:spPr>
        <p:txBody>
          <a:bodyPr/>
          <a:lstStyle/>
          <a:p>
            <a:endParaRPr lang="en-US"/>
          </a:p>
        </p:txBody>
      </p:sp>
      <p:sp>
        <p:nvSpPr>
          <p:cNvPr id="6" name="Text 4"/>
          <p:cNvSpPr/>
          <p:nvPr/>
        </p:nvSpPr>
        <p:spPr>
          <a:xfrm>
            <a:off x="1083588" y="3350657"/>
            <a:ext cx="3704273" cy="744141"/>
          </a:xfrm>
          <a:prstGeom prst="rect">
            <a:avLst/>
          </a:prstGeom>
          <a:noFill/>
          <a:ln/>
        </p:spPr>
        <p:txBody>
          <a:bodyPr wrap="square" lIns="0" tIns="0" rIns="0" bIns="0" rtlCol="0" anchor="t"/>
          <a:lstStyle/>
          <a:p>
            <a:pPr marL="0" indent="0" algn="l">
              <a:lnSpc>
                <a:spcPts val="2900"/>
              </a:lnSpc>
              <a:buNone/>
            </a:pPr>
            <a:r>
              <a:rPr lang="en-US" sz="2300" dirty="0">
                <a:solidFill>
                  <a:srgbClr val="404155"/>
                </a:solidFill>
                <a:latin typeface="Alexandria" pitchFamily="34" charset="0"/>
                <a:ea typeface="Alexandria" pitchFamily="34" charset="-122"/>
                <a:cs typeface="Alexandria" pitchFamily="34" charset="-120"/>
              </a:rPr>
              <a:t>Intelligent Intake and Routing</a:t>
            </a:r>
            <a:endParaRPr lang="en-US" sz="2300" dirty="0"/>
          </a:p>
        </p:txBody>
      </p:sp>
      <p:sp>
        <p:nvSpPr>
          <p:cNvPr id="7" name="Text 5"/>
          <p:cNvSpPr/>
          <p:nvPr/>
        </p:nvSpPr>
        <p:spPr>
          <a:xfrm>
            <a:off x="1083588" y="4213860"/>
            <a:ext cx="3704273" cy="254031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AI categorizes incidents and cases with significantly higher accuracy than keyword-based rules. By understanding intent and context, it routes work based on skills, priority, and historical success patterns—reducing rework and handoffs by up to 40%.</a:t>
            </a:r>
            <a:endParaRPr lang="en-US" sz="1550" dirty="0"/>
          </a:p>
        </p:txBody>
      </p:sp>
      <p:sp>
        <p:nvSpPr>
          <p:cNvPr id="8" name="Shape 6"/>
          <p:cNvSpPr/>
          <p:nvPr/>
        </p:nvSpPr>
        <p:spPr>
          <a:xfrm>
            <a:off x="5207437" y="3129439"/>
            <a:ext cx="4215408" cy="3845957"/>
          </a:xfrm>
          <a:prstGeom prst="roundRect">
            <a:avLst>
              <a:gd name="adj" fmla="val 2853"/>
            </a:avLst>
          </a:prstGeom>
          <a:solidFill>
            <a:srgbClr val="F9F9FF"/>
          </a:solidFill>
          <a:ln w="22860">
            <a:solidFill>
              <a:srgbClr val="B8C3DF"/>
            </a:solidFill>
            <a:prstDash val="solid"/>
          </a:ln>
        </p:spPr>
        <p:txBody>
          <a:bodyPr/>
          <a:lstStyle/>
          <a:p>
            <a:endParaRPr lang="en-US"/>
          </a:p>
        </p:txBody>
      </p:sp>
      <p:sp>
        <p:nvSpPr>
          <p:cNvPr id="9" name="Shape 7"/>
          <p:cNvSpPr/>
          <p:nvPr/>
        </p:nvSpPr>
        <p:spPr>
          <a:xfrm>
            <a:off x="5184577" y="3129439"/>
            <a:ext cx="91440" cy="3845957"/>
          </a:xfrm>
          <a:prstGeom prst="roundRect">
            <a:avLst>
              <a:gd name="adj" fmla="val 91163"/>
            </a:avLst>
          </a:prstGeom>
          <a:solidFill>
            <a:srgbClr val="1B54DA"/>
          </a:solidFill>
          <a:ln/>
        </p:spPr>
        <p:txBody>
          <a:bodyPr/>
          <a:lstStyle/>
          <a:p>
            <a:endParaRPr lang="en-US"/>
          </a:p>
        </p:txBody>
      </p:sp>
      <p:sp>
        <p:nvSpPr>
          <p:cNvPr id="10" name="Text 8"/>
          <p:cNvSpPr/>
          <p:nvPr/>
        </p:nvSpPr>
        <p:spPr>
          <a:xfrm>
            <a:off x="5497235" y="3350657"/>
            <a:ext cx="3704392" cy="744141"/>
          </a:xfrm>
          <a:prstGeom prst="rect">
            <a:avLst/>
          </a:prstGeom>
          <a:noFill/>
          <a:ln/>
        </p:spPr>
        <p:txBody>
          <a:bodyPr wrap="square" lIns="0" tIns="0" rIns="0" bIns="0" rtlCol="0" anchor="t"/>
          <a:lstStyle/>
          <a:p>
            <a:pPr marL="0" indent="0" algn="l">
              <a:lnSpc>
                <a:spcPts val="2900"/>
              </a:lnSpc>
              <a:buNone/>
            </a:pPr>
            <a:r>
              <a:rPr lang="en-US" sz="2300" dirty="0">
                <a:solidFill>
                  <a:srgbClr val="404155"/>
                </a:solidFill>
                <a:latin typeface="Alexandria" pitchFamily="34" charset="0"/>
                <a:ea typeface="Alexandria" pitchFamily="34" charset="-122"/>
                <a:cs typeface="Alexandria" pitchFamily="34" charset="-120"/>
              </a:rPr>
              <a:t>Proactive Issue Detection</a:t>
            </a:r>
            <a:endParaRPr lang="en-US" sz="2300" dirty="0"/>
          </a:p>
        </p:txBody>
      </p:sp>
      <p:sp>
        <p:nvSpPr>
          <p:cNvPr id="11" name="Text 9"/>
          <p:cNvSpPr/>
          <p:nvPr/>
        </p:nvSpPr>
        <p:spPr>
          <a:xfrm>
            <a:off x="5497235" y="4213860"/>
            <a:ext cx="3704392" cy="222277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Rather than waiting for alerts, AI analyzes events, logs, and historical patterns to identify emerging issues. It correlates signals across systems and triggers remediation workflows before customers are impacted—turning reactive support into proactive service.</a:t>
            </a:r>
            <a:endParaRPr lang="en-US" sz="1550" dirty="0"/>
          </a:p>
        </p:txBody>
      </p:sp>
      <p:sp>
        <p:nvSpPr>
          <p:cNvPr id="12" name="Shape 10"/>
          <p:cNvSpPr/>
          <p:nvPr/>
        </p:nvSpPr>
        <p:spPr>
          <a:xfrm>
            <a:off x="9621203" y="3129439"/>
            <a:ext cx="4215289" cy="3845957"/>
          </a:xfrm>
          <a:prstGeom prst="roundRect">
            <a:avLst>
              <a:gd name="adj" fmla="val 2853"/>
            </a:avLst>
          </a:prstGeom>
          <a:solidFill>
            <a:srgbClr val="F9F9FF"/>
          </a:solidFill>
          <a:ln w="22860">
            <a:solidFill>
              <a:srgbClr val="B8C3DF"/>
            </a:solidFill>
            <a:prstDash val="solid"/>
          </a:ln>
        </p:spPr>
        <p:txBody>
          <a:bodyPr/>
          <a:lstStyle/>
          <a:p>
            <a:endParaRPr lang="en-US"/>
          </a:p>
        </p:txBody>
      </p:sp>
      <p:sp>
        <p:nvSpPr>
          <p:cNvPr id="13" name="Shape 11"/>
          <p:cNvSpPr/>
          <p:nvPr/>
        </p:nvSpPr>
        <p:spPr>
          <a:xfrm>
            <a:off x="9598343" y="3129439"/>
            <a:ext cx="91440" cy="3845957"/>
          </a:xfrm>
          <a:prstGeom prst="roundRect">
            <a:avLst>
              <a:gd name="adj" fmla="val 91163"/>
            </a:avLst>
          </a:prstGeom>
          <a:solidFill>
            <a:srgbClr val="1B54DA"/>
          </a:solidFill>
          <a:ln/>
        </p:spPr>
        <p:txBody>
          <a:bodyPr/>
          <a:lstStyle/>
          <a:p>
            <a:endParaRPr lang="en-US"/>
          </a:p>
        </p:txBody>
      </p:sp>
      <p:sp>
        <p:nvSpPr>
          <p:cNvPr id="14" name="Text 12"/>
          <p:cNvSpPr/>
          <p:nvPr/>
        </p:nvSpPr>
        <p:spPr>
          <a:xfrm>
            <a:off x="9911001" y="3350657"/>
            <a:ext cx="3704273" cy="744141"/>
          </a:xfrm>
          <a:prstGeom prst="rect">
            <a:avLst/>
          </a:prstGeom>
          <a:noFill/>
          <a:ln/>
        </p:spPr>
        <p:txBody>
          <a:bodyPr wrap="square" lIns="0" tIns="0" rIns="0" bIns="0" rtlCol="0" anchor="t"/>
          <a:lstStyle/>
          <a:p>
            <a:pPr marL="0" indent="0" algn="l">
              <a:lnSpc>
                <a:spcPts val="2900"/>
              </a:lnSpc>
              <a:buNone/>
            </a:pPr>
            <a:r>
              <a:rPr lang="en-US" sz="2300" dirty="0">
                <a:solidFill>
                  <a:srgbClr val="404155"/>
                </a:solidFill>
                <a:latin typeface="Alexandria" pitchFamily="34" charset="0"/>
                <a:ea typeface="Alexandria" pitchFamily="34" charset="-122"/>
                <a:cs typeface="Alexandria" pitchFamily="34" charset="-120"/>
              </a:rPr>
              <a:t>Decision Support for Teams</a:t>
            </a:r>
            <a:endParaRPr lang="en-US" sz="2300" dirty="0"/>
          </a:p>
        </p:txBody>
      </p:sp>
      <p:sp>
        <p:nvSpPr>
          <p:cNvPr id="15" name="Text 13"/>
          <p:cNvSpPr/>
          <p:nvPr/>
        </p:nvSpPr>
        <p:spPr>
          <a:xfrm>
            <a:off x="9911001" y="4213860"/>
            <a:ext cx="3704273" cy="222277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AI augments human judgment by summarizing context across systems, highlighting likely root causes, and recommending next best actions. This doesn't replace expertise—it amplifies it, enabling faster, more consistent decisions.</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904994"/>
            <a:ext cx="12795885"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Integration Multiplier: System-Level Intelligence</a:t>
            </a:r>
            <a:endParaRPr lang="en-US" sz="3900" dirty="0"/>
          </a:p>
        </p:txBody>
      </p:sp>
      <p:pic>
        <p:nvPicPr>
          <p:cNvPr id="3" name="Image 0" descr="preencoded.png"/>
          <p:cNvPicPr>
            <a:picLocks noChangeAspect="1"/>
          </p:cNvPicPr>
          <p:nvPr/>
        </p:nvPicPr>
        <p:blipFill>
          <a:blip r:embed="rId3"/>
          <a:stretch>
            <a:fillRect/>
          </a:stretch>
        </p:blipFill>
        <p:spPr>
          <a:xfrm>
            <a:off x="793790" y="2045970"/>
            <a:ext cx="4926568" cy="4926568"/>
          </a:xfrm>
          <a:prstGeom prst="rect">
            <a:avLst/>
          </a:prstGeom>
        </p:spPr>
      </p:pic>
      <p:sp>
        <p:nvSpPr>
          <p:cNvPr id="4" name="Text 1"/>
          <p:cNvSpPr/>
          <p:nvPr/>
        </p:nvSpPr>
        <p:spPr>
          <a:xfrm>
            <a:off x="6212086" y="2021086"/>
            <a:ext cx="3624620"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Where Autonomy Scales</a:t>
            </a:r>
            <a:endParaRPr lang="en-US" sz="2300" dirty="0"/>
          </a:p>
        </p:txBody>
      </p:sp>
      <p:sp>
        <p:nvSpPr>
          <p:cNvPr id="5" name="Text 2"/>
          <p:cNvSpPr/>
          <p:nvPr/>
        </p:nvSpPr>
        <p:spPr>
          <a:xfrm>
            <a:off x="6212086" y="2591514"/>
            <a:ext cx="763202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AI becomes significantly more powerful when combined with integrated systems. Siloed AI delivers incremental value. Connected AI transforms operations.</a:t>
            </a:r>
            <a:endParaRPr lang="en-US" sz="1550" dirty="0"/>
          </a:p>
        </p:txBody>
      </p:sp>
      <p:sp>
        <p:nvSpPr>
          <p:cNvPr id="6" name="Text 3"/>
          <p:cNvSpPr/>
          <p:nvPr/>
        </p:nvSpPr>
        <p:spPr>
          <a:xfrm>
            <a:off x="6212086" y="3722727"/>
            <a:ext cx="763202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By connecting ServiceNow with observability tools, billing platforms, CRM systems, and operational middleware, AI gains the ability to:</a:t>
            </a:r>
            <a:endParaRPr lang="en-US" sz="1550" dirty="0"/>
          </a:p>
        </p:txBody>
      </p:sp>
      <p:sp>
        <p:nvSpPr>
          <p:cNvPr id="7" name="Text 4"/>
          <p:cNvSpPr/>
          <p:nvPr/>
        </p:nvSpPr>
        <p:spPr>
          <a:xfrm>
            <a:off x="6212086" y="4536400"/>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Understand end-to-end service context across the entire ecosystem</a:t>
            </a:r>
            <a:endParaRPr lang="en-US" sz="1550" dirty="0"/>
          </a:p>
        </p:txBody>
      </p:sp>
      <p:sp>
        <p:nvSpPr>
          <p:cNvPr id="8" name="Text 5"/>
          <p:cNvSpPr/>
          <p:nvPr/>
        </p:nvSpPr>
        <p:spPr>
          <a:xfrm>
            <a:off x="6212086" y="4923353"/>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Assess customer impact and business risk in real-time</a:t>
            </a:r>
            <a:endParaRPr lang="en-US" sz="1550" dirty="0"/>
          </a:p>
        </p:txBody>
      </p:sp>
      <p:sp>
        <p:nvSpPr>
          <p:cNvPr id="9" name="Text 6"/>
          <p:cNvSpPr/>
          <p:nvPr/>
        </p:nvSpPr>
        <p:spPr>
          <a:xfrm>
            <a:off x="6212086" y="5310307"/>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Prioritize actions based on actual business value, not just technical severity</a:t>
            </a:r>
            <a:endParaRPr lang="en-US" sz="1550" dirty="0"/>
          </a:p>
        </p:txBody>
      </p:sp>
      <p:sp>
        <p:nvSpPr>
          <p:cNvPr id="10" name="Text 7"/>
          <p:cNvSpPr/>
          <p:nvPr/>
        </p:nvSpPr>
        <p:spPr>
          <a:xfrm>
            <a:off x="6212086" y="5697260"/>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Orchestrate responses across multiple systems automatically</a:t>
            </a:r>
            <a:endParaRPr lang="en-US" sz="1550" dirty="0"/>
          </a:p>
        </p:txBody>
      </p:sp>
      <p:sp>
        <p:nvSpPr>
          <p:cNvPr id="11" name="Text 8"/>
          <p:cNvSpPr/>
          <p:nvPr/>
        </p:nvSpPr>
        <p:spPr>
          <a:xfrm>
            <a:off x="6212086" y="6193393"/>
            <a:ext cx="763202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integration layer is where autonomy scales from individual workflows to system-level intelligence—enabling decisions that consider the full business context.</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240393"/>
          </a:xfrm>
          <a:prstGeom prst="rect">
            <a:avLst/>
          </a:prstGeom>
        </p:spPr>
      </p:pic>
      <p:sp>
        <p:nvSpPr>
          <p:cNvPr id="3" name="Text 0"/>
          <p:cNvSpPr/>
          <p:nvPr/>
        </p:nvSpPr>
        <p:spPr>
          <a:xfrm>
            <a:off x="793790" y="1852136"/>
            <a:ext cx="10373678"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Guardrails: Building Trust Through Control</a:t>
            </a:r>
            <a:endParaRPr lang="en-US" sz="3900" dirty="0"/>
          </a:p>
        </p:txBody>
      </p:sp>
      <p:sp>
        <p:nvSpPr>
          <p:cNvPr id="4" name="Text 1"/>
          <p:cNvSpPr/>
          <p:nvPr/>
        </p:nvSpPr>
        <p:spPr>
          <a:xfrm>
            <a:off x="1091446" y="2993112"/>
            <a:ext cx="12745164"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Autonomy without guardrails erodes trust. AI should increase confidence—not create new uncertainty.</a:t>
            </a:r>
            <a:endParaRPr lang="en-US" sz="1550" dirty="0"/>
          </a:p>
        </p:txBody>
      </p:sp>
      <p:sp>
        <p:nvSpPr>
          <p:cNvPr id="5" name="Shape 2"/>
          <p:cNvSpPr/>
          <p:nvPr/>
        </p:nvSpPr>
        <p:spPr>
          <a:xfrm>
            <a:off x="793790" y="2769870"/>
            <a:ext cx="22860" cy="764024"/>
          </a:xfrm>
          <a:prstGeom prst="rect">
            <a:avLst/>
          </a:prstGeom>
          <a:solidFill>
            <a:srgbClr val="1B54DA"/>
          </a:solidFill>
          <a:ln/>
        </p:spPr>
        <p:txBody>
          <a:bodyPr/>
          <a:lstStyle/>
          <a:p>
            <a:endParaRPr lang="en-US"/>
          </a:p>
        </p:txBody>
      </p:sp>
      <p:sp>
        <p:nvSpPr>
          <p:cNvPr id="6" name="Text 3"/>
          <p:cNvSpPr/>
          <p:nvPr/>
        </p:nvSpPr>
        <p:spPr>
          <a:xfrm>
            <a:off x="793790" y="3757136"/>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01</a:t>
            </a:r>
            <a:endParaRPr lang="en-US" sz="1550" dirty="0"/>
          </a:p>
        </p:txBody>
      </p:sp>
      <p:sp>
        <p:nvSpPr>
          <p:cNvPr id="7" name="Shape 4"/>
          <p:cNvSpPr/>
          <p:nvPr/>
        </p:nvSpPr>
        <p:spPr>
          <a:xfrm>
            <a:off x="793790" y="4071461"/>
            <a:ext cx="6422231" cy="22860"/>
          </a:xfrm>
          <a:prstGeom prst="rect">
            <a:avLst/>
          </a:prstGeom>
          <a:solidFill>
            <a:srgbClr val="1B54DA"/>
          </a:solidFill>
          <a:ln/>
        </p:spPr>
        <p:txBody>
          <a:bodyPr/>
          <a:lstStyle/>
          <a:p>
            <a:endParaRPr lang="en-US"/>
          </a:p>
        </p:txBody>
      </p:sp>
      <p:sp>
        <p:nvSpPr>
          <p:cNvPr id="8" name="Text 5"/>
          <p:cNvSpPr/>
          <p:nvPr/>
        </p:nvSpPr>
        <p:spPr>
          <a:xfrm>
            <a:off x="793790" y="4216360"/>
            <a:ext cx="3395782"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Define Decision Boundaries</a:t>
            </a:r>
            <a:endParaRPr lang="en-US" sz="1950" dirty="0"/>
          </a:p>
        </p:txBody>
      </p:sp>
      <p:sp>
        <p:nvSpPr>
          <p:cNvPr id="9" name="Text 6"/>
          <p:cNvSpPr/>
          <p:nvPr/>
        </p:nvSpPr>
        <p:spPr>
          <a:xfrm>
            <a:off x="793790" y="4645581"/>
            <a:ext cx="642223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Establish clear limits for autonomous actions. High-risk decisions require human approval; routine decisions proceed automatically.</a:t>
            </a:r>
            <a:endParaRPr lang="en-US" sz="1550" dirty="0"/>
          </a:p>
        </p:txBody>
      </p:sp>
      <p:sp>
        <p:nvSpPr>
          <p:cNvPr id="10" name="Text 7"/>
          <p:cNvSpPr/>
          <p:nvPr/>
        </p:nvSpPr>
        <p:spPr>
          <a:xfrm>
            <a:off x="7414379" y="3757136"/>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02</a:t>
            </a:r>
            <a:endParaRPr lang="en-US" sz="1550" dirty="0"/>
          </a:p>
        </p:txBody>
      </p:sp>
      <p:sp>
        <p:nvSpPr>
          <p:cNvPr id="11" name="Shape 8"/>
          <p:cNvSpPr/>
          <p:nvPr/>
        </p:nvSpPr>
        <p:spPr>
          <a:xfrm>
            <a:off x="7414379" y="4071461"/>
            <a:ext cx="6422231" cy="22860"/>
          </a:xfrm>
          <a:prstGeom prst="rect">
            <a:avLst/>
          </a:prstGeom>
          <a:solidFill>
            <a:srgbClr val="1B54DA"/>
          </a:solidFill>
          <a:ln/>
        </p:spPr>
        <p:txBody>
          <a:bodyPr/>
          <a:lstStyle/>
          <a:p>
            <a:endParaRPr lang="en-US"/>
          </a:p>
        </p:txBody>
      </p:sp>
      <p:sp>
        <p:nvSpPr>
          <p:cNvPr id="12" name="Text 9"/>
          <p:cNvSpPr/>
          <p:nvPr/>
        </p:nvSpPr>
        <p:spPr>
          <a:xfrm>
            <a:off x="7414379" y="4216360"/>
            <a:ext cx="348353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Implement Human Controls</a:t>
            </a:r>
            <a:endParaRPr lang="en-US" sz="1950" dirty="0"/>
          </a:p>
        </p:txBody>
      </p:sp>
      <p:sp>
        <p:nvSpPr>
          <p:cNvPr id="13" name="Text 10"/>
          <p:cNvSpPr/>
          <p:nvPr/>
        </p:nvSpPr>
        <p:spPr>
          <a:xfrm>
            <a:off x="7414379" y="4645581"/>
            <a:ext cx="642223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Build human-in-the-loop mechanisms where consequences are significant. Enable override capabilities and escalation paths.</a:t>
            </a:r>
            <a:endParaRPr lang="en-US" sz="1550" dirty="0"/>
          </a:p>
        </p:txBody>
      </p:sp>
      <p:sp>
        <p:nvSpPr>
          <p:cNvPr id="14" name="Text 11"/>
          <p:cNvSpPr/>
          <p:nvPr/>
        </p:nvSpPr>
        <p:spPr>
          <a:xfrm>
            <a:off x="793790" y="5627846"/>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03</a:t>
            </a:r>
            <a:endParaRPr lang="en-US" sz="1550" dirty="0"/>
          </a:p>
        </p:txBody>
      </p:sp>
      <p:sp>
        <p:nvSpPr>
          <p:cNvPr id="15" name="Shape 12"/>
          <p:cNvSpPr/>
          <p:nvPr/>
        </p:nvSpPr>
        <p:spPr>
          <a:xfrm>
            <a:off x="793790" y="5942171"/>
            <a:ext cx="6422231" cy="22860"/>
          </a:xfrm>
          <a:prstGeom prst="rect">
            <a:avLst/>
          </a:prstGeom>
          <a:solidFill>
            <a:srgbClr val="1B54DA"/>
          </a:solidFill>
          <a:ln/>
        </p:spPr>
        <p:txBody>
          <a:bodyPr/>
          <a:lstStyle/>
          <a:p>
            <a:endParaRPr lang="en-US"/>
          </a:p>
        </p:txBody>
      </p:sp>
      <p:sp>
        <p:nvSpPr>
          <p:cNvPr id="16" name="Text 13"/>
          <p:cNvSpPr/>
          <p:nvPr/>
        </p:nvSpPr>
        <p:spPr>
          <a:xfrm>
            <a:off x="793790" y="6087070"/>
            <a:ext cx="256270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Ensure Transparency</a:t>
            </a:r>
            <a:endParaRPr lang="en-US" sz="1950" dirty="0"/>
          </a:p>
        </p:txBody>
      </p:sp>
      <p:sp>
        <p:nvSpPr>
          <p:cNvPr id="17" name="Text 14"/>
          <p:cNvSpPr/>
          <p:nvPr/>
        </p:nvSpPr>
        <p:spPr>
          <a:xfrm>
            <a:off x="793790" y="6516291"/>
            <a:ext cx="642223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Provide explainability for AI decisions. Teams must understand why the system made specific recommendations or took certain actions.</a:t>
            </a:r>
            <a:endParaRPr lang="en-US" sz="1550" dirty="0"/>
          </a:p>
        </p:txBody>
      </p:sp>
      <p:sp>
        <p:nvSpPr>
          <p:cNvPr id="18" name="Text 15"/>
          <p:cNvSpPr/>
          <p:nvPr/>
        </p:nvSpPr>
        <p:spPr>
          <a:xfrm>
            <a:off x="7414379" y="5627846"/>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04</a:t>
            </a:r>
            <a:endParaRPr lang="en-US" sz="1550" dirty="0"/>
          </a:p>
        </p:txBody>
      </p:sp>
      <p:sp>
        <p:nvSpPr>
          <p:cNvPr id="19" name="Shape 16"/>
          <p:cNvSpPr/>
          <p:nvPr/>
        </p:nvSpPr>
        <p:spPr>
          <a:xfrm>
            <a:off x="7414379" y="5942171"/>
            <a:ext cx="6422231" cy="22860"/>
          </a:xfrm>
          <a:prstGeom prst="rect">
            <a:avLst/>
          </a:prstGeom>
          <a:solidFill>
            <a:srgbClr val="1B54DA"/>
          </a:solidFill>
          <a:ln/>
        </p:spPr>
        <p:txBody>
          <a:bodyPr/>
          <a:lstStyle/>
          <a:p>
            <a:endParaRPr lang="en-US"/>
          </a:p>
        </p:txBody>
      </p:sp>
      <p:sp>
        <p:nvSpPr>
          <p:cNvPr id="20" name="Text 17"/>
          <p:cNvSpPr/>
          <p:nvPr/>
        </p:nvSpPr>
        <p:spPr>
          <a:xfrm>
            <a:off x="7414379" y="6087070"/>
            <a:ext cx="266688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Monitor Continuously</a:t>
            </a:r>
            <a:endParaRPr lang="en-US" sz="1950" dirty="0"/>
          </a:p>
        </p:txBody>
      </p:sp>
      <p:sp>
        <p:nvSpPr>
          <p:cNvPr id="21" name="Text 18"/>
          <p:cNvSpPr/>
          <p:nvPr/>
        </p:nvSpPr>
        <p:spPr>
          <a:xfrm>
            <a:off x="7414379" y="6516291"/>
            <a:ext cx="642223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Track AI performance for bias, drift, and errors. Establish feedback loops to identify issues before they impact operations.</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52713" y="518160"/>
            <a:ext cx="9467374" cy="1176337"/>
          </a:xfrm>
          <a:prstGeom prst="rect">
            <a:avLst/>
          </a:prstGeom>
          <a:noFill/>
          <a:ln/>
        </p:spPr>
        <p:txBody>
          <a:bodyPr wrap="square" lIns="0" tIns="0" rIns="0" bIns="0" rtlCol="0" anchor="t"/>
          <a:lstStyle/>
          <a:p>
            <a:pPr marL="0" indent="0" algn="l">
              <a:lnSpc>
                <a:spcPts val="4600"/>
              </a:lnSpc>
              <a:buNone/>
            </a:pPr>
            <a:r>
              <a:rPr lang="en-US" sz="3700" dirty="0">
                <a:solidFill>
                  <a:srgbClr val="1B1B27"/>
                </a:solidFill>
                <a:latin typeface="Alexandria" pitchFamily="34" charset="0"/>
                <a:ea typeface="Alexandria" pitchFamily="34" charset="-122"/>
                <a:cs typeface="Alexandria" pitchFamily="34" charset="-120"/>
              </a:rPr>
              <a:t>Measuring What Matters: Outcomes Over Features</a:t>
            </a:r>
            <a:endParaRPr lang="en-US" sz="3700" dirty="0"/>
          </a:p>
        </p:txBody>
      </p:sp>
      <p:sp>
        <p:nvSpPr>
          <p:cNvPr id="4" name="Text 1"/>
          <p:cNvSpPr/>
          <p:nvPr/>
        </p:nvSpPr>
        <p:spPr>
          <a:xfrm>
            <a:off x="752713" y="1976676"/>
            <a:ext cx="9467374" cy="602218"/>
          </a:xfrm>
          <a:prstGeom prst="rect">
            <a:avLst/>
          </a:prstGeom>
          <a:noFill/>
          <a:ln/>
        </p:spPr>
        <p:txBody>
          <a:bodyPr wrap="square" lIns="0" tIns="0" rIns="0" bIns="0" rtlCol="0" anchor="t"/>
          <a:lstStyle/>
          <a:p>
            <a:pPr marL="0" indent="0" algn="l">
              <a:lnSpc>
                <a:spcPts val="2350"/>
              </a:lnSpc>
              <a:buNone/>
            </a:pPr>
            <a:r>
              <a:rPr lang="en-US" sz="1450" dirty="0">
                <a:solidFill>
                  <a:srgbClr val="404155"/>
                </a:solidFill>
                <a:latin typeface="Nobile" pitchFamily="34" charset="0"/>
                <a:ea typeface="Nobile" pitchFamily="34" charset="-122"/>
                <a:cs typeface="Nobile" pitchFamily="34" charset="-120"/>
              </a:rPr>
              <a:t>AI success must be measured in business outcomes, not technical capabilities. Without rigorous measurement, AI remains a novelty instead of a strategic capability.</a:t>
            </a:r>
            <a:endParaRPr lang="en-US" sz="1450" dirty="0"/>
          </a:p>
        </p:txBody>
      </p:sp>
      <p:sp>
        <p:nvSpPr>
          <p:cNvPr id="5" name="Text 2"/>
          <p:cNvSpPr/>
          <p:nvPr/>
        </p:nvSpPr>
        <p:spPr>
          <a:xfrm>
            <a:off x="752713" y="2884646"/>
            <a:ext cx="4616053" cy="376357"/>
          </a:xfrm>
          <a:prstGeom prst="rect">
            <a:avLst/>
          </a:prstGeom>
          <a:noFill/>
          <a:ln/>
        </p:spPr>
        <p:txBody>
          <a:bodyPr wrap="none" lIns="0" tIns="0" rIns="0" bIns="0" rtlCol="0" anchor="t"/>
          <a:lstStyle/>
          <a:p>
            <a:pPr marL="0" indent="0" algn="ctr">
              <a:lnSpc>
                <a:spcPts val="2950"/>
              </a:lnSpc>
              <a:buNone/>
            </a:pPr>
            <a:r>
              <a:rPr lang="en-US" sz="2950" dirty="0">
                <a:solidFill>
                  <a:srgbClr val="404155"/>
                </a:solidFill>
                <a:latin typeface="Alexandria" pitchFamily="34" charset="0"/>
                <a:ea typeface="Alexandria" pitchFamily="34" charset="-122"/>
                <a:cs typeface="Alexandria" pitchFamily="34" charset="-120"/>
              </a:rPr>
              <a:t>60%</a:t>
            </a:r>
            <a:endParaRPr lang="en-US" sz="2950" dirty="0"/>
          </a:p>
        </p:txBody>
      </p:sp>
      <p:sp>
        <p:nvSpPr>
          <p:cNvPr id="6" name="Text 3"/>
          <p:cNvSpPr/>
          <p:nvPr/>
        </p:nvSpPr>
        <p:spPr>
          <a:xfrm>
            <a:off x="1621512" y="3496151"/>
            <a:ext cx="2878336" cy="294084"/>
          </a:xfrm>
          <a:prstGeom prst="rect">
            <a:avLst/>
          </a:prstGeom>
          <a:noFill/>
          <a:ln/>
        </p:spPr>
        <p:txBody>
          <a:bodyPr wrap="none" lIns="0" tIns="0" rIns="0" bIns="0" rtlCol="0" anchor="t"/>
          <a:lstStyle/>
          <a:p>
            <a:pPr marL="0" indent="0" algn="ctr">
              <a:lnSpc>
                <a:spcPts val="2300"/>
              </a:lnSpc>
              <a:buNone/>
            </a:pPr>
            <a:r>
              <a:rPr lang="en-US" sz="1850" dirty="0">
                <a:solidFill>
                  <a:srgbClr val="404155"/>
                </a:solidFill>
                <a:latin typeface="Alexandria" pitchFamily="34" charset="0"/>
                <a:ea typeface="Alexandria" pitchFamily="34" charset="-122"/>
                <a:cs typeface="Alexandria" pitchFamily="34" charset="-120"/>
              </a:rPr>
              <a:t>Manual Effort Reduction</a:t>
            </a:r>
            <a:endParaRPr lang="en-US" sz="1850" dirty="0"/>
          </a:p>
        </p:txBody>
      </p:sp>
      <p:sp>
        <p:nvSpPr>
          <p:cNvPr id="7" name="Text 4"/>
          <p:cNvSpPr/>
          <p:nvPr/>
        </p:nvSpPr>
        <p:spPr>
          <a:xfrm>
            <a:off x="752713" y="3903107"/>
            <a:ext cx="4616053" cy="602218"/>
          </a:xfrm>
          <a:prstGeom prst="rect">
            <a:avLst/>
          </a:prstGeom>
          <a:noFill/>
          <a:ln/>
        </p:spPr>
        <p:txBody>
          <a:bodyPr wrap="square" lIns="0" tIns="0" rIns="0" bIns="0" rtlCol="0" anchor="t"/>
          <a:lstStyle/>
          <a:p>
            <a:pPr marL="0" indent="0" algn="ctr">
              <a:lnSpc>
                <a:spcPts val="2350"/>
              </a:lnSpc>
              <a:buNone/>
            </a:pPr>
            <a:r>
              <a:rPr lang="en-US" sz="1450" dirty="0">
                <a:solidFill>
                  <a:srgbClr val="404155"/>
                </a:solidFill>
                <a:latin typeface="Nobile" pitchFamily="34" charset="0"/>
                <a:ea typeface="Nobile" pitchFamily="34" charset="-122"/>
                <a:cs typeface="Nobile" pitchFamily="34" charset="-120"/>
              </a:rPr>
              <a:t>Decrease in time spent on routine tasks and repetitive decisions</a:t>
            </a:r>
            <a:endParaRPr lang="en-US" sz="1450" dirty="0"/>
          </a:p>
        </p:txBody>
      </p:sp>
      <p:sp>
        <p:nvSpPr>
          <p:cNvPr id="8" name="Text 5"/>
          <p:cNvSpPr/>
          <p:nvPr/>
        </p:nvSpPr>
        <p:spPr>
          <a:xfrm>
            <a:off x="5603915" y="2884646"/>
            <a:ext cx="4616172" cy="376357"/>
          </a:xfrm>
          <a:prstGeom prst="rect">
            <a:avLst/>
          </a:prstGeom>
          <a:noFill/>
          <a:ln/>
        </p:spPr>
        <p:txBody>
          <a:bodyPr wrap="none" lIns="0" tIns="0" rIns="0" bIns="0" rtlCol="0" anchor="t"/>
          <a:lstStyle/>
          <a:p>
            <a:pPr marL="0" indent="0" algn="ctr">
              <a:lnSpc>
                <a:spcPts val="2950"/>
              </a:lnSpc>
              <a:buNone/>
            </a:pPr>
            <a:r>
              <a:rPr lang="en-US" sz="2950" dirty="0">
                <a:solidFill>
                  <a:srgbClr val="404155"/>
                </a:solidFill>
                <a:latin typeface="Alexandria" pitchFamily="34" charset="0"/>
                <a:ea typeface="Alexandria" pitchFamily="34" charset="-122"/>
                <a:cs typeface="Alexandria" pitchFamily="34" charset="-120"/>
              </a:rPr>
              <a:t>45%</a:t>
            </a:r>
            <a:endParaRPr lang="en-US" sz="2950" dirty="0"/>
          </a:p>
        </p:txBody>
      </p:sp>
      <p:sp>
        <p:nvSpPr>
          <p:cNvPr id="9" name="Text 6"/>
          <p:cNvSpPr/>
          <p:nvPr/>
        </p:nvSpPr>
        <p:spPr>
          <a:xfrm>
            <a:off x="6735842" y="3496151"/>
            <a:ext cx="2352318" cy="294084"/>
          </a:xfrm>
          <a:prstGeom prst="rect">
            <a:avLst/>
          </a:prstGeom>
          <a:noFill/>
          <a:ln/>
        </p:spPr>
        <p:txBody>
          <a:bodyPr wrap="none" lIns="0" tIns="0" rIns="0" bIns="0" rtlCol="0" anchor="t"/>
          <a:lstStyle/>
          <a:p>
            <a:pPr marL="0" indent="0" algn="ctr">
              <a:lnSpc>
                <a:spcPts val="2300"/>
              </a:lnSpc>
              <a:buNone/>
            </a:pPr>
            <a:r>
              <a:rPr lang="en-US" sz="1850" dirty="0">
                <a:solidFill>
                  <a:srgbClr val="404155"/>
                </a:solidFill>
                <a:latin typeface="Alexandria" pitchFamily="34" charset="0"/>
                <a:ea typeface="Alexandria" pitchFamily="34" charset="-122"/>
                <a:cs typeface="Alexandria" pitchFamily="34" charset="-120"/>
              </a:rPr>
              <a:t>Faster Resolution</a:t>
            </a:r>
            <a:endParaRPr lang="en-US" sz="1850" dirty="0"/>
          </a:p>
        </p:txBody>
      </p:sp>
      <p:sp>
        <p:nvSpPr>
          <p:cNvPr id="10" name="Text 7"/>
          <p:cNvSpPr/>
          <p:nvPr/>
        </p:nvSpPr>
        <p:spPr>
          <a:xfrm>
            <a:off x="5603915" y="3903107"/>
            <a:ext cx="4616172" cy="602218"/>
          </a:xfrm>
          <a:prstGeom prst="rect">
            <a:avLst/>
          </a:prstGeom>
          <a:noFill/>
          <a:ln/>
        </p:spPr>
        <p:txBody>
          <a:bodyPr wrap="square" lIns="0" tIns="0" rIns="0" bIns="0" rtlCol="0" anchor="t"/>
          <a:lstStyle/>
          <a:p>
            <a:pPr marL="0" indent="0" algn="ctr">
              <a:lnSpc>
                <a:spcPts val="2350"/>
              </a:lnSpc>
              <a:buNone/>
            </a:pPr>
            <a:r>
              <a:rPr lang="en-US" sz="1450" dirty="0">
                <a:solidFill>
                  <a:srgbClr val="404155"/>
                </a:solidFill>
                <a:latin typeface="Nobile" pitchFamily="34" charset="0"/>
                <a:ea typeface="Nobile" pitchFamily="34" charset="-122"/>
                <a:cs typeface="Nobile" pitchFamily="34" charset="-120"/>
              </a:rPr>
              <a:t>Improvement in mean time to resolution through intelligent routing and decision support</a:t>
            </a:r>
            <a:endParaRPr lang="en-US" sz="1450" dirty="0"/>
          </a:p>
        </p:txBody>
      </p:sp>
      <p:sp>
        <p:nvSpPr>
          <p:cNvPr id="11" name="Text 8"/>
          <p:cNvSpPr/>
          <p:nvPr/>
        </p:nvSpPr>
        <p:spPr>
          <a:xfrm>
            <a:off x="752713" y="4975741"/>
            <a:ext cx="4616053" cy="376357"/>
          </a:xfrm>
          <a:prstGeom prst="rect">
            <a:avLst/>
          </a:prstGeom>
          <a:noFill/>
          <a:ln/>
        </p:spPr>
        <p:txBody>
          <a:bodyPr wrap="none" lIns="0" tIns="0" rIns="0" bIns="0" rtlCol="0" anchor="t"/>
          <a:lstStyle/>
          <a:p>
            <a:pPr marL="0" indent="0" algn="ctr">
              <a:lnSpc>
                <a:spcPts val="2950"/>
              </a:lnSpc>
              <a:buNone/>
            </a:pPr>
            <a:r>
              <a:rPr lang="en-US" sz="2950" dirty="0">
                <a:solidFill>
                  <a:srgbClr val="404155"/>
                </a:solidFill>
                <a:latin typeface="Alexandria" pitchFamily="34" charset="0"/>
                <a:ea typeface="Alexandria" pitchFamily="34" charset="-122"/>
                <a:cs typeface="Alexandria" pitchFamily="34" charset="-120"/>
              </a:rPr>
              <a:t>35%</a:t>
            </a:r>
            <a:endParaRPr lang="en-US" sz="2950" dirty="0"/>
          </a:p>
        </p:txBody>
      </p:sp>
      <p:sp>
        <p:nvSpPr>
          <p:cNvPr id="12" name="Text 9"/>
          <p:cNvSpPr/>
          <p:nvPr/>
        </p:nvSpPr>
        <p:spPr>
          <a:xfrm>
            <a:off x="1807131" y="5587246"/>
            <a:ext cx="2507218" cy="294084"/>
          </a:xfrm>
          <a:prstGeom prst="rect">
            <a:avLst/>
          </a:prstGeom>
          <a:noFill/>
          <a:ln/>
        </p:spPr>
        <p:txBody>
          <a:bodyPr wrap="none" lIns="0" tIns="0" rIns="0" bIns="0" rtlCol="0" anchor="t"/>
          <a:lstStyle/>
          <a:p>
            <a:pPr marL="0" indent="0" algn="ctr">
              <a:lnSpc>
                <a:spcPts val="2300"/>
              </a:lnSpc>
              <a:buNone/>
            </a:pPr>
            <a:r>
              <a:rPr lang="en-US" sz="1850" dirty="0">
                <a:solidFill>
                  <a:srgbClr val="404155"/>
                </a:solidFill>
                <a:latin typeface="Alexandria" pitchFamily="34" charset="0"/>
                <a:ea typeface="Alexandria" pitchFamily="34" charset="-122"/>
                <a:cs typeface="Alexandria" pitchFamily="34" charset="-120"/>
              </a:rPr>
              <a:t>Quality Improvement</a:t>
            </a:r>
            <a:endParaRPr lang="en-US" sz="1850" dirty="0"/>
          </a:p>
        </p:txBody>
      </p:sp>
      <p:sp>
        <p:nvSpPr>
          <p:cNvPr id="13" name="Text 10"/>
          <p:cNvSpPr/>
          <p:nvPr/>
        </p:nvSpPr>
        <p:spPr>
          <a:xfrm>
            <a:off x="752713" y="5994202"/>
            <a:ext cx="4616053" cy="602218"/>
          </a:xfrm>
          <a:prstGeom prst="rect">
            <a:avLst/>
          </a:prstGeom>
          <a:noFill/>
          <a:ln/>
        </p:spPr>
        <p:txBody>
          <a:bodyPr wrap="square" lIns="0" tIns="0" rIns="0" bIns="0" rtlCol="0" anchor="t"/>
          <a:lstStyle/>
          <a:p>
            <a:pPr marL="0" indent="0" algn="ctr">
              <a:lnSpc>
                <a:spcPts val="2350"/>
              </a:lnSpc>
              <a:buNone/>
            </a:pPr>
            <a:r>
              <a:rPr lang="en-US" sz="1450" dirty="0">
                <a:solidFill>
                  <a:srgbClr val="404155"/>
                </a:solidFill>
                <a:latin typeface="Nobile" pitchFamily="34" charset="0"/>
                <a:ea typeface="Nobile" pitchFamily="34" charset="-122"/>
                <a:cs typeface="Nobile" pitchFamily="34" charset="-120"/>
              </a:rPr>
              <a:t>Increase in first-contact resolution and consistency across service delivery</a:t>
            </a:r>
            <a:endParaRPr lang="en-US" sz="1450" dirty="0"/>
          </a:p>
        </p:txBody>
      </p:sp>
      <p:sp>
        <p:nvSpPr>
          <p:cNvPr id="14" name="Text 11"/>
          <p:cNvSpPr/>
          <p:nvPr/>
        </p:nvSpPr>
        <p:spPr>
          <a:xfrm>
            <a:off x="5603915" y="4975741"/>
            <a:ext cx="4616172" cy="376357"/>
          </a:xfrm>
          <a:prstGeom prst="rect">
            <a:avLst/>
          </a:prstGeom>
          <a:noFill/>
          <a:ln/>
        </p:spPr>
        <p:txBody>
          <a:bodyPr wrap="none" lIns="0" tIns="0" rIns="0" bIns="0" rtlCol="0" anchor="t"/>
          <a:lstStyle/>
          <a:p>
            <a:pPr marL="0" indent="0" algn="ctr">
              <a:lnSpc>
                <a:spcPts val="2950"/>
              </a:lnSpc>
              <a:buNone/>
            </a:pPr>
            <a:r>
              <a:rPr lang="en-US" sz="2950" dirty="0">
                <a:solidFill>
                  <a:srgbClr val="404155"/>
                </a:solidFill>
                <a:latin typeface="Alexandria" pitchFamily="34" charset="0"/>
                <a:ea typeface="Alexandria" pitchFamily="34" charset="-122"/>
                <a:cs typeface="Alexandria" pitchFamily="34" charset="-120"/>
              </a:rPr>
              <a:t>25%</a:t>
            </a:r>
            <a:endParaRPr lang="en-US" sz="2950" dirty="0"/>
          </a:p>
        </p:txBody>
      </p:sp>
      <p:sp>
        <p:nvSpPr>
          <p:cNvPr id="15" name="Text 12"/>
          <p:cNvSpPr/>
          <p:nvPr/>
        </p:nvSpPr>
        <p:spPr>
          <a:xfrm>
            <a:off x="6735842" y="5587246"/>
            <a:ext cx="2352318" cy="294084"/>
          </a:xfrm>
          <a:prstGeom prst="rect">
            <a:avLst/>
          </a:prstGeom>
          <a:noFill/>
          <a:ln/>
        </p:spPr>
        <p:txBody>
          <a:bodyPr wrap="none" lIns="0" tIns="0" rIns="0" bIns="0" rtlCol="0" anchor="t"/>
          <a:lstStyle/>
          <a:p>
            <a:pPr marL="0" indent="0" algn="ctr">
              <a:lnSpc>
                <a:spcPts val="2300"/>
              </a:lnSpc>
              <a:buNone/>
            </a:pPr>
            <a:r>
              <a:rPr lang="en-US" sz="1850" dirty="0">
                <a:solidFill>
                  <a:srgbClr val="404155"/>
                </a:solidFill>
                <a:latin typeface="Alexandria" pitchFamily="34" charset="0"/>
                <a:ea typeface="Alexandria" pitchFamily="34" charset="-122"/>
                <a:cs typeface="Alexandria" pitchFamily="34" charset="-120"/>
              </a:rPr>
              <a:t>Cost Reduction</a:t>
            </a:r>
            <a:endParaRPr lang="en-US" sz="1850" dirty="0"/>
          </a:p>
        </p:txBody>
      </p:sp>
      <p:sp>
        <p:nvSpPr>
          <p:cNvPr id="16" name="Text 13"/>
          <p:cNvSpPr/>
          <p:nvPr/>
        </p:nvSpPr>
        <p:spPr>
          <a:xfrm>
            <a:off x="5603915" y="5994202"/>
            <a:ext cx="4616172" cy="602218"/>
          </a:xfrm>
          <a:prstGeom prst="rect">
            <a:avLst/>
          </a:prstGeom>
          <a:noFill/>
          <a:ln/>
        </p:spPr>
        <p:txBody>
          <a:bodyPr wrap="square" lIns="0" tIns="0" rIns="0" bIns="0" rtlCol="0" anchor="t"/>
          <a:lstStyle/>
          <a:p>
            <a:pPr marL="0" indent="0" algn="ctr">
              <a:lnSpc>
                <a:spcPts val="2350"/>
              </a:lnSpc>
              <a:buNone/>
            </a:pPr>
            <a:r>
              <a:rPr lang="en-US" sz="1450" dirty="0">
                <a:solidFill>
                  <a:srgbClr val="404155"/>
                </a:solidFill>
                <a:latin typeface="Nobile" pitchFamily="34" charset="0"/>
                <a:ea typeface="Nobile" pitchFamily="34" charset="-122"/>
                <a:cs typeface="Nobile" pitchFamily="34" charset="-120"/>
              </a:rPr>
              <a:t>Lower cost-to-serve through automation and improved efficiency</a:t>
            </a:r>
            <a:endParaRPr lang="en-US" sz="1450" dirty="0"/>
          </a:p>
        </p:txBody>
      </p:sp>
      <p:sp>
        <p:nvSpPr>
          <p:cNvPr id="17" name="Text 14"/>
          <p:cNvSpPr/>
          <p:nvPr/>
        </p:nvSpPr>
        <p:spPr>
          <a:xfrm>
            <a:off x="752713" y="6808113"/>
            <a:ext cx="9467374" cy="903327"/>
          </a:xfrm>
          <a:prstGeom prst="rect">
            <a:avLst/>
          </a:prstGeom>
          <a:noFill/>
          <a:ln/>
        </p:spPr>
        <p:txBody>
          <a:bodyPr wrap="square" lIns="0" tIns="0" rIns="0" bIns="0" rtlCol="0" anchor="t"/>
          <a:lstStyle/>
          <a:p>
            <a:pPr marL="0" indent="0" algn="l">
              <a:lnSpc>
                <a:spcPts val="2350"/>
              </a:lnSpc>
              <a:buNone/>
            </a:pPr>
            <a:r>
              <a:rPr lang="en-US" sz="1450" dirty="0">
                <a:solidFill>
                  <a:srgbClr val="404155"/>
                </a:solidFill>
                <a:latin typeface="Nobile" pitchFamily="34" charset="0"/>
                <a:ea typeface="Nobile" pitchFamily="34" charset="-122"/>
                <a:cs typeface="Nobile" pitchFamily="34" charset="-120"/>
              </a:rPr>
              <a:t>Track these metrics continuously. Establish baselines before implementation and measure improvement quarterly. Higher customer and employee satisfaction should follow these operational improvements—if not, the AI implementation needs refinement.</a:t>
            </a:r>
            <a:endParaRPr lang="en-US" sz="14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19852" y="494824"/>
            <a:ext cx="10222111" cy="449818"/>
          </a:xfrm>
          <a:prstGeom prst="rect">
            <a:avLst/>
          </a:prstGeom>
          <a:noFill/>
          <a:ln/>
        </p:spPr>
        <p:txBody>
          <a:bodyPr wrap="none" lIns="0" tIns="0" rIns="0" bIns="0" rtlCol="0" anchor="t"/>
          <a:lstStyle/>
          <a:p>
            <a:pPr marL="0" indent="0" algn="l">
              <a:lnSpc>
                <a:spcPts val="3500"/>
              </a:lnSpc>
              <a:buNone/>
            </a:pPr>
            <a:r>
              <a:rPr lang="en-US" sz="2800" dirty="0">
                <a:solidFill>
                  <a:srgbClr val="1B1B27"/>
                </a:solidFill>
                <a:latin typeface="Alexandria" pitchFamily="34" charset="0"/>
                <a:ea typeface="Alexandria" pitchFamily="34" charset="-122"/>
                <a:cs typeface="Alexandria" pitchFamily="34" charset="-120"/>
              </a:rPr>
              <a:t>The Human Element: Enabling Teams to Work Differently</a:t>
            </a:r>
            <a:endParaRPr lang="en-US" sz="2800" dirty="0"/>
          </a:p>
        </p:txBody>
      </p:sp>
      <p:sp>
        <p:nvSpPr>
          <p:cNvPr id="3" name="Text 1"/>
          <p:cNvSpPr/>
          <p:nvPr/>
        </p:nvSpPr>
        <p:spPr>
          <a:xfrm>
            <a:off x="719852" y="1394460"/>
            <a:ext cx="3923109" cy="337304"/>
          </a:xfrm>
          <a:prstGeom prst="rect">
            <a:avLst/>
          </a:prstGeom>
          <a:noFill/>
          <a:ln/>
        </p:spPr>
        <p:txBody>
          <a:bodyPr wrap="none" lIns="0" tIns="0" rIns="0" bIns="0" rtlCol="0" anchor="t"/>
          <a:lstStyle/>
          <a:p>
            <a:pPr marL="0" indent="0" algn="l">
              <a:lnSpc>
                <a:spcPts val="2650"/>
              </a:lnSpc>
              <a:buNone/>
            </a:pPr>
            <a:r>
              <a:rPr lang="en-US" sz="2100" dirty="0">
                <a:solidFill>
                  <a:srgbClr val="1B1B27"/>
                </a:solidFill>
                <a:latin typeface="Alexandria" pitchFamily="34" charset="0"/>
                <a:ea typeface="Alexandria" pitchFamily="34" charset="-122"/>
                <a:cs typeface="Alexandria" pitchFamily="34" charset="-120"/>
              </a:rPr>
              <a:t>AI Changes How Teams Work</a:t>
            </a:r>
            <a:endParaRPr lang="en-US" sz="2100" dirty="0"/>
          </a:p>
        </p:txBody>
      </p:sp>
      <p:sp>
        <p:nvSpPr>
          <p:cNvPr id="4" name="Text 2"/>
          <p:cNvSpPr/>
          <p:nvPr/>
        </p:nvSpPr>
        <p:spPr>
          <a:xfrm>
            <a:off x="719852" y="1911668"/>
            <a:ext cx="6375797" cy="864037"/>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Technology alone doesn't deliver transformation. AI succeeds when people trust the system, understand its capabilities, and adapt their workflows accordingly.</a:t>
            </a:r>
            <a:endParaRPr lang="en-US" sz="1400" dirty="0"/>
          </a:p>
        </p:txBody>
      </p:sp>
      <p:pic>
        <p:nvPicPr>
          <p:cNvPr id="5" name="Image 0" descr="preencoded.png"/>
          <p:cNvPicPr>
            <a:picLocks noChangeAspect="1"/>
          </p:cNvPicPr>
          <p:nvPr/>
        </p:nvPicPr>
        <p:blipFill>
          <a:blip r:embed="rId3"/>
          <a:stretch>
            <a:fillRect/>
          </a:stretch>
        </p:blipFill>
        <p:spPr>
          <a:xfrm>
            <a:off x="2199442" y="2978110"/>
            <a:ext cx="3416618" cy="3416618"/>
          </a:xfrm>
          <a:prstGeom prst="rect">
            <a:avLst/>
          </a:prstGeom>
        </p:spPr>
      </p:pic>
      <p:sp>
        <p:nvSpPr>
          <p:cNvPr id="6" name="Text 3"/>
          <p:cNvSpPr/>
          <p:nvPr/>
        </p:nvSpPr>
        <p:spPr>
          <a:xfrm>
            <a:off x="719852" y="6597134"/>
            <a:ext cx="6375797" cy="864037"/>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Organizations that neglect change management see AI adoption stall, regardless of technical quality. Autonomy succeeds when people become effective partners with intelligent systems.</a:t>
            </a:r>
            <a:endParaRPr lang="en-US" sz="1400" dirty="0"/>
          </a:p>
        </p:txBody>
      </p:sp>
      <p:sp>
        <p:nvSpPr>
          <p:cNvPr id="7" name="Text 4"/>
          <p:cNvSpPr/>
          <p:nvPr/>
        </p:nvSpPr>
        <p:spPr>
          <a:xfrm>
            <a:off x="7542371" y="1394460"/>
            <a:ext cx="3121819" cy="337304"/>
          </a:xfrm>
          <a:prstGeom prst="rect">
            <a:avLst/>
          </a:prstGeom>
          <a:noFill/>
          <a:ln/>
        </p:spPr>
        <p:txBody>
          <a:bodyPr wrap="none" lIns="0" tIns="0" rIns="0" bIns="0" rtlCol="0" anchor="t"/>
          <a:lstStyle/>
          <a:p>
            <a:pPr marL="0" indent="0" algn="l">
              <a:lnSpc>
                <a:spcPts val="2650"/>
              </a:lnSpc>
              <a:buNone/>
            </a:pPr>
            <a:r>
              <a:rPr lang="en-US" sz="2100" dirty="0">
                <a:solidFill>
                  <a:srgbClr val="1B1B27"/>
                </a:solidFill>
                <a:latin typeface="Alexandria" pitchFamily="34" charset="0"/>
                <a:ea typeface="Alexandria" pitchFamily="34" charset="-122"/>
                <a:cs typeface="Alexandria" pitchFamily="34" charset="-120"/>
              </a:rPr>
              <a:t>Leadership Imperatives</a:t>
            </a:r>
            <a:endParaRPr lang="en-US" sz="2100" dirty="0"/>
          </a:p>
        </p:txBody>
      </p:sp>
      <p:sp>
        <p:nvSpPr>
          <p:cNvPr id="8" name="Shape 5"/>
          <p:cNvSpPr/>
          <p:nvPr/>
        </p:nvSpPr>
        <p:spPr>
          <a:xfrm>
            <a:off x="7542371" y="1934170"/>
            <a:ext cx="6375797" cy="5603081"/>
          </a:xfrm>
          <a:prstGeom prst="roundRect">
            <a:avLst>
              <a:gd name="adj" fmla="val 1349"/>
            </a:avLst>
          </a:prstGeom>
          <a:solidFill>
            <a:srgbClr val="D2DDF9"/>
          </a:solidFill>
          <a:ln w="7620">
            <a:solidFill>
              <a:srgbClr val="B8C3DF"/>
            </a:solidFill>
            <a:prstDash val="solid"/>
          </a:ln>
        </p:spPr>
        <p:txBody>
          <a:bodyPr/>
          <a:lstStyle/>
          <a:p>
            <a:endParaRPr lang="en-US"/>
          </a:p>
        </p:txBody>
      </p:sp>
      <p:sp>
        <p:nvSpPr>
          <p:cNvPr id="9" name="Shape 6"/>
          <p:cNvSpPr/>
          <p:nvPr/>
        </p:nvSpPr>
        <p:spPr>
          <a:xfrm>
            <a:off x="7549991" y="1941790"/>
            <a:ext cx="6360557" cy="1396960"/>
          </a:xfrm>
          <a:prstGeom prst="roundRect">
            <a:avLst>
              <a:gd name="adj" fmla="val 5411"/>
            </a:avLst>
          </a:prstGeom>
          <a:solidFill>
            <a:srgbClr val="D2DDF9"/>
          </a:solidFill>
          <a:ln/>
        </p:spPr>
        <p:txBody>
          <a:bodyPr/>
          <a:lstStyle/>
          <a:p>
            <a:endParaRPr lang="en-US"/>
          </a:p>
        </p:txBody>
      </p:sp>
      <p:sp>
        <p:nvSpPr>
          <p:cNvPr id="10" name="Text 7"/>
          <p:cNvSpPr/>
          <p:nvPr/>
        </p:nvSpPr>
        <p:spPr>
          <a:xfrm>
            <a:off x="7729895" y="2121694"/>
            <a:ext cx="2249686" cy="281226"/>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Invest in Upskilling</a:t>
            </a:r>
            <a:endParaRPr lang="en-US" sz="1750" dirty="0"/>
          </a:p>
        </p:txBody>
      </p:sp>
      <p:sp>
        <p:nvSpPr>
          <p:cNvPr id="11" name="Text 8"/>
          <p:cNvSpPr/>
          <p:nvPr/>
        </p:nvSpPr>
        <p:spPr>
          <a:xfrm>
            <a:off x="7729895" y="2582823"/>
            <a:ext cx="6000750" cy="576024"/>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Provide training on AI capabilities, limitations, and best practices for human-AI collaboration</a:t>
            </a:r>
            <a:endParaRPr lang="en-US" sz="1400" dirty="0"/>
          </a:p>
        </p:txBody>
      </p:sp>
      <p:sp>
        <p:nvSpPr>
          <p:cNvPr id="12" name="Shape 9"/>
          <p:cNvSpPr/>
          <p:nvPr/>
        </p:nvSpPr>
        <p:spPr>
          <a:xfrm>
            <a:off x="7549991" y="3338751"/>
            <a:ext cx="6360557" cy="1396960"/>
          </a:xfrm>
          <a:prstGeom prst="rect">
            <a:avLst/>
          </a:prstGeom>
          <a:solidFill>
            <a:srgbClr val="D2DDF9"/>
          </a:solidFill>
          <a:ln/>
        </p:spPr>
        <p:txBody>
          <a:bodyPr/>
          <a:lstStyle/>
          <a:p>
            <a:endParaRPr lang="en-US"/>
          </a:p>
        </p:txBody>
      </p:sp>
      <p:sp>
        <p:nvSpPr>
          <p:cNvPr id="13" name="Shape 10"/>
          <p:cNvSpPr/>
          <p:nvPr/>
        </p:nvSpPr>
        <p:spPr>
          <a:xfrm>
            <a:off x="7549991" y="3338751"/>
            <a:ext cx="6360557" cy="22860"/>
          </a:xfrm>
          <a:prstGeom prst="roundRect">
            <a:avLst>
              <a:gd name="adj" fmla="val 330666"/>
            </a:avLst>
          </a:prstGeom>
          <a:solidFill>
            <a:srgbClr val="B8C3DF"/>
          </a:solidFill>
          <a:ln/>
        </p:spPr>
        <p:txBody>
          <a:bodyPr/>
          <a:lstStyle/>
          <a:p>
            <a:endParaRPr lang="en-US"/>
          </a:p>
        </p:txBody>
      </p:sp>
      <p:sp>
        <p:nvSpPr>
          <p:cNvPr id="14" name="Text 11"/>
          <p:cNvSpPr/>
          <p:nvPr/>
        </p:nvSpPr>
        <p:spPr>
          <a:xfrm>
            <a:off x="7729895" y="3518654"/>
            <a:ext cx="2249686" cy="281226"/>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Redefine Roles</a:t>
            </a:r>
            <a:endParaRPr lang="en-US" sz="1750" dirty="0"/>
          </a:p>
        </p:txBody>
      </p:sp>
      <p:sp>
        <p:nvSpPr>
          <p:cNvPr id="15" name="Text 12"/>
          <p:cNvSpPr/>
          <p:nvPr/>
        </p:nvSpPr>
        <p:spPr>
          <a:xfrm>
            <a:off x="7729895" y="3979783"/>
            <a:ext cx="6000750" cy="576024"/>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As automation increases, clarify how roles evolve and what new value humans bring</a:t>
            </a:r>
            <a:endParaRPr lang="en-US" sz="1400" dirty="0"/>
          </a:p>
        </p:txBody>
      </p:sp>
      <p:sp>
        <p:nvSpPr>
          <p:cNvPr id="16" name="Shape 13"/>
          <p:cNvSpPr/>
          <p:nvPr/>
        </p:nvSpPr>
        <p:spPr>
          <a:xfrm>
            <a:off x="7549991" y="4735711"/>
            <a:ext cx="6360557" cy="1396960"/>
          </a:xfrm>
          <a:prstGeom prst="rect">
            <a:avLst/>
          </a:prstGeom>
          <a:solidFill>
            <a:srgbClr val="D2DDF9"/>
          </a:solidFill>
          <a:ln/>
        </p:spPr>
        <p:txBody>
          <a:bodyPr/>
          <a:lstStyle/>
          <a:p>
            <a:endParaRPr lang="en-US"/>
          </a:p>
        </p:txBody>
      </p:sp>
      <p:sp>
        <p:nvSpPr>
          <p:cNvPr id="17" name="Shape 14"/>
          <p:cNvSpPr/>
          <p:nvPr/>
        </p:nvSpPr>
        <p:spPr>
          <a:xfrm>
            <a:off x="7549991" y="4735711"/>
            <a:ext cx="6360557" cy="22860"/>
          </a:xfrm>
          <a:prstGeom prst="roundRect">
            <a:avLst>
              <a:gd name="adj" fmla="val 330666"/>
            </a:avLst>
          </a:prstGeom>
          <a:solidFill>
            <a:srgbClr val="B8C3DF"/>
          </a:solidFill>
          <a:ln/>
        </p:spPr>
        <p:txBody>
          <a:bodyPr/>
          <a:lstStyle/>
          <a:p>
            <a:endParaRPr lang="en-US"/>
          </a:p>
        </p:txBody>
      </p:sp>
      <p:sp>
        <p:nvSpPr>
          <p:cNvPr id="18" name="Text 15"/>
          <p:cNvSpPr/>
          <p:nvPr/>
        </p:nvSpPr>
        <p:spPr>
          <a:xfrm>
            <a:off x="7729895" y="4915614"/>
            <a:ext cx="3153013" cy="281226"/>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Encourage Experimentation</a:t>
            </a:r>
            <a:endParaRPr lang="en-US" sz="1750" dirty="0"/>
          </a:p>
        </p:txBody>
      </p:sp>
      <p:sp>
        <p:nvSpPr>
          <p:cNvPr id="19" name="Text 16"/>
          <p:cNvSpPr/>
          <p:nvPr/>
        </p:nvSpPr>
        <p:spPr>
          <a:xfrm>
            <a:off x="7729895" y="5376743"/>
            <a:ext cx="6000750" cy="576024"/>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Create safe spaces for testing AI capabilities with clear guardrails and learning goals</a:t>
            </a:r>
            <a:endParaRPr lang="en-US" sz="1400" dirty="0"/>
          </a:p>
        </p:txBody>
      </p:sp>
      <p:sp>
        <p:nvSpPr>
          <p:cNvPr id="20" name="Shape 17"/>
          <p:cNvSpPr/>
          <p:nvPr/>
        </p:nvSpPr>
        <p:spPr>
          <a:xfrm>
            <a:off x="7549991" y="6132671"/>
            <a:ext cx="6360557" cy="1396960"/>
          </a:xfrm>
          <a:prstGeom prst="rect">
            <a:avLst/>
          </a:prstGeom>
          <a:solidFill>
            <a:srgbClr val="D2DDF9"/>
          </a:solidFill>
          <a:ln/>
        </p:spPr>
        <p:txBody>
          <a:bodyPr/>
          <a:lstStyle/>
          <a:p>
            <a:endParaRPr lang="en-US"/>
          </a:p>
        </p:txBody>
      </p:sp>
      <p:sp>
        <p:nvSpPr>
          <p:cNvPr id="21" name="Shape 18"/>
          <p:cNvSpPr/>
          <p:nvPr/>
        </p:nvSpPr>
        <p:spPr>
          <a:xfrm>
            <a:off x="7549991" y="6132671"/>
            <a:ext cx="6360557" cy="22860"/>
          </a:xfrm>
          <a:prstGeom prst="roundRect">
            <a:avLst>
              <a:gd name="adj" fmla="val 330666"/>
            </a:avLst>
          </a:prstGeom>
          <a:solidFill>
            <a:srgbClr val="B8C3DF"/>
          </a:solidFill>
          <a:ln/>
        </p:spPr>
        <p:txBody>
          <a:bodyPr/>
          <a:lstStyle/>
          <a:p>
            <a:endParaRPr lang="en-US"/>
          </a:p>
        </p:txBody>
      </p:sp>
      <p:sp>
        <p:nvSpPr>
          <p:cNvPr id="22" name="Text 19"/>
          <p:cNvSpPr/>
          <p:nvPr/>
        </p:nvSpPr>
        <p:spPr>
          <a:xfrm>
            <a:off x="7729895" y="6312575"/>
            <a:ext cx="2249686" cy="281226"/>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Foster Trust</a:t>
            </a:r>
            <a:endParaRPr lang="en-US" sz="1750" dirty="0"/>
          </a:p>
        </p:txBody>
      </p:sp>
      <p:sp>
        <p:nvSpPr>
          <p:cNvPr id="23" name="Text 20"/>
          <p:cNvSpPr/>
          <p:nvPr/>
        </p:nvSpPr>
        <p:spPr>
          <a:xfrm>
            <a:off x="7729895" y="6773704"/>
            <a:ext cx="6000750" cy="576024"/>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Build confidence through transparency, consistent performance, and responsive feedback loops</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1600</Words>
  <Application>Microsoft Office PowerPoint</Application>
  <PresentationFormat>Custom</PresentationFormat>
  <Paragraphs>168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Alexandria</vt:lpstr>
      <vt:lpstr>Arial</vt:lpstr>
      <vt:lpstr>Nobile</vt:lpstr>
      <vt:lpstr>Alexandria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1</cp:revision>
  <dcterms:created xsi:type="dcterms:W3CDTF">2025-12-26T17:09:10Z</dcterms:created>
  <dcterms:modified xsi:type="dcterms:W3CDTF">2025-12-26T17:12:22Z</dcterms:modified>
</cp:coreProperties>
</file>