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embeddedFontLst>
    <p:embeddedFont>
      <p:font typeface="Alexandria" panose="020B0604020202020204" charset="-78"/>
      <p:regular r:id="rId17"/>
    </p:embeddedFont>
    <p:embeddedFont>
      <p:font typeface="Nobile"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6" d="100"/>
          <a:sy n="66" d="100"/>
        </p:scale>
        <p:origin x="792"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79753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en-US"/>
          </a:p>
        </p:txBody>
      </p:sp>
      <p:sp>
        <p:nvSpPr>
          <p:cNvPr id="3" name="Shape 1"/>
          <p:cNvSpPr/>
          <p:nvPr/>
        </p:nvSpPr>
        <p:spPr>
          <a:xfrm>
            <a:off x="0" y="0"/>
            <a:ext cx="14630400" cy="8229600"/>
          </a:xfrm>
          <a:prstGeom prst="rect">
            <a:avLst/>
          </a:prstGeom>
          <a:solidFill>
            <a:srgbClr val="F9F9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36.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hyperlink" Target="https://www.managingprojectstheagileway.com/" TargetMode="External"/><Relationship Id="rId7" Type="http://schemas.openxmlformats.org/officeDocument/2006/relationships/hyperlink" Target="https://www.managingprojectstheagileway.com/2481430_top-10-agile-metrics-for-managing-scrum-based-software-development-projects" TargetMode="External"/><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46.png"/><Relationship Id="rId5" Type="http://schemas.openxmlformats.org/officeDocument/2006/relationships/hyperlink" Target="https://www.managingprojectstheagileway.com/2093256_jira-vs-azure-devops-ado-which-tool-should-it-managers-choose-for-project-management" TargetMode="External"/><Relationship Id="rId4" Type="http://schemas.openxmlformats.org/officeDocument/2006/relationships/image" Target="../media/image45.png"/><Relationship Id="rId9" Type="http://schemas.openxmlformats.org/officeDocument/2006/relationships/hyperlink" Target="https://www.managingprojectstheagileway.com/1240432_6-practices-kanban-rules-of-engagemen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420450"/>
            <a:ext cx="9385221" cy="1417558"/>
          </a:xfrm>
          <a:prstGeom prst="rect">
            <a:avLst/>
          </a:prstGeom>
          <a:noFill/>
          <a:ln/>
        </p:spPr>
        <p:txBody>
          <a:bodyPr wrap="square" lIns="0" tIns="0" rIns="0" bIns="0" rtlCol="0" anchor="t"/>
          <a:lstStyle/>
          <a:p>
            <a:pPr marL="0" indent="0" algn="l">
              <a:lnSpc>
                <a:spcPts val="5550"/>
              </a:lnSpc>
              <a:buNone/>
            </a:pPr>
            <a:r>
              <a:rPr lang="en-US" sz="4450" dirty="0">
                <a:solidFill>
                  <a:srgbClr val="1B1B27"/>
                </a:solidFill>
                <a:latin typeface="Alexandria" pitchFamily="34" charset="0"/>
                <a:ea typeface="Alexandria" pitchFamily="34" charset="-122"/>
                <a:cs typeface="Alexandria" pitchFamily="34" charset="-120"/>
              </a:rPr>
              <a:t>Tool Wars: Jira vs. Azure DevOps vs. Monday</a:t>
            </a:r>
            <a:endParaRPr lang="en-US" sz="4450" dirty="0"/>
          </a:p>
        </p:txBody>
      </p:sp>
      <p:sp>
        <p:nvSpPr>
          <p:cNvPr id="4" name="Text 1"/>
          <p:cNvSpPr/>
          <p:nvPr/>
        </p:nvSpPr>
        <p:spPr>
          <a:xfrm>
            <a:off x="793790" y="2178170"/>
            <a:ext cx="9385221" cy="1088708"/>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Choosing the right Agile project management tool can make—or break—team productivity. Your tool should be more than a ticket tracker; it should be a </a:t>
            </a:r>
            <a:r>
              <a:rPr lang="en-US" sz="1750" b="1" dirty="0">
                <a:solidFill>
                  <a:srgbClr val="404155"/>
                </a:solidFill>
                <a:latin typeface="Nobile" pitchFamily="34" charset="0"/>
                <a:ea typeface="Nobile" pitchFamily="34" charset="-122"/>
                <a:cs typeface="Nobile" pitchFamily="34" charset="-120"/>
              </a:rPr>
              <a:t>collaboration catalyst</a:t>
            </a:r>
            <a:r>
              <a:rPr lang="en-US" sz="1750" dirty="0">
                <a:solidFill>
                  <a:srgbClr val="404155"/>
                </a:solidFill>
                <a:latin typeface="Nobile" pitchFamily="34" charset="0"/>
                <a:ea typeface="Nobile" pitchFamily="34" charset="-122"/>
                <a:cs typeface="Nobile" pitchFamily="34" charset="-120"/>
              </a:rPr>
              <a:t>.</a:t>
            </a:r>
            <a:endParaRPr lang="en-US" sz="1750" dirty="0"/>
          </a:p>
        </p:txBody>
      </p:sp>
      <p:sp>
        <p:nvSpPr>
          <p:cNvPr id="5" name="Text 2"/>
          <p:cNvSpPr/>
          <p:nvPr/>
        </p:nvSpPr>
        <p:spPr>
          <a:xfrm>
            <a:off x="793790" y="3522028"/>
            <a:ext cx="9385221" cy="1088708"/>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Three popular options—</a:t>
            </a:r>
            <a:r>
              <a:rPr lang="en-US" sz="1750" b="1" dirty="0">
                <a:solidFill>
                  <a:srgbClr val="404155"/>
                </a:solidFill>
                <a:latin typeface="Nobile" pitchFamily="34" charset="0"/>
                <a:ea typeface="Nobile" pitchFamily="34" charset="-122"/>
                <a:cs typeface="Nobile" pitchFamily="34" charset="-120"/>
              </a:rPr>
              <a:t>Jira</a:t>
            </a:r>
            <a:r>
              <a:rPr lang="en-US" sz="1750" dirty="0">
                <a:solidFill>
                  <a:srgbClr val="404155"/>
                </a:solidFill>
                <a:latin typeface="Nobile" pitchFamily="34" charset="0"/>
                <a:ea typeface="Nobile" pitchFamily="34" charset="-122"/>
                <a:cs typeface="Nobile" pitchFamily="34" charset="-120"/>
              </a:rPr>
              <a:t>, </a:t>
            </a:r>
            <a:r>
              <a:rPr lang="en-US" sz="1750" b="1" dirty="0">
                <a:solidFill>
                  <a:srgbClr val="404155"/>
                </a:solidFill>
                <a:latin typeface="Nobile" pitchFamily="34" charset="0"/>
                <a:ea typeface="Nobile" pitchFamily="34" charset="-122"/>
                <a:cs typeface="Nobile" pitchFamily="34" charset="-120"/>
              </a:rPr>
              <a:t>Azure DevOps</a:t>
            </a:r>
            <a:r>
              <a:rPr lang="en-US" sz="1750" dirty="0">
                <a:solidFill>
                  <a:srgbClr val="404155"/>
                </a:solidFill>
                <a:latin typeface="Nobile" pitchFamily="34" charset="0"/>
                <a:ea typeface="Nobile" pitchFamily="34" charset="-122"/>
                <a:cs typeface="Nobile" pitchFamily="34" charset="-120"/>
              </a:rPr>
              <a:t>, and </a:t>
            </a:r>
            <a:r>
              <a:rPr lang="en-US" sz="1750" b="1" dirty="0">
                <a:solidFill>
                  <a:srgbClr val="404155"/>
                </a:solidFill>
                <a:latin typeface="Nobile" pitchFamily="34" charset="0"/>
                <a:ea typeface="Nobile" pitchFamily="34" charset="-122"/>
                <a:cs typeface="Nobile" pitchFamily="34" charset="-120"/>
              </a:rPr>
              <a:t>Monday.com</a:t>
            </a:r>
            <a:r>
              <a:rPr lang="en-US" sz="1750" dirty="0">
                <a:solidFill>
                  <a:srgbClr val="404155"/>
                </a:solidFill>
                <a:latin typeface="Nobile" pitchFamily="34" charset="0"/>
                <a:ea typeface="Nobile" pitchFamily="34" charset="-122"/>
                <a:cs typeface="Nobile" pitchFamily="34" charset="-120"/>
              </a:rPr>
              <a:t>—often top the list. Each has strengths, weaknesses, and ideal use cases. In this blog, we break down the essentials to help you make a smart, strategic decision.</a:t>
            </a:r>
            <a:endParaRPr lang="en-US" sz="1750" dirty="0"/>
          </a:p>
        </p:txBody>
      </p:sp>
      <p:pic>
        <p:nvPicPr>
          <p:cNvPr id="9" name="Image 1" descr="preencoded.png">
            <a:extLst>
              <a:ext uri="{FF2B5EF4-FFF2-40B4-BE49-F238E27FC236}">
                <a16:creationId xmlns:a16="http://schemas.microsoft.com/office/drawing/2014/main" id="{E082D8D0-0DF2-C3DA-3BF7-6F28F4373351}"/>
              </a:ext>
            </a:extLst>
          </p:cNvPr>
          <p:cNvPicPr>
            <a:picLocks noChangeAspect="1"/>
          </p:cNvPicPr>
          <p:nvPr/>
        </p:nvPicPr>
        <p:blipFill>
          <a:blip r:embed="rId4"/>
          <a:stretch>
            <a:fillRect/>
          </a:stretch>
        </p:blipFill>
        <p:spPr>
          <a:xfrm>
            <a:off x="689618" y="4802225"/>
            <a:ext cx="7176505" cy="1199031"/>
          </a:xfrm>
          <a:prstGeom prst="rect">
            <a:avLst/>
          </a:prstGeom>
        </p:spPr>
      </p:pic>
      <p:sp>
        <p:nvSpPr>
          <p:cNvPr id="11" name="TextBox 10">
            <a:extLst>
              <a:ext uri="{FF2B5EF4-FFF2-40B4-BE49-F238E27FC236}">
                <a16:creationId xmlns:a16="http://schemas.microsoft.com/office/drawing/2014/main" id="{8C2F9642-F6F6-E238-56D3-FF2431CC1A34}"/>
              </a:ext>
            </a:extLst>
          </p:cNvPr>
          <p:cNvSpPr txBox="1"/>
          <p:nvPr/>
        </p:nvSpPr>
        <p:spPr>
          <a:xfrm>
            <a:off x="689617" y="6237419"/>
            <a:ext cx="10202159" cy="1032270"/>
          </a:xfrm>
          <a:prstGeom prst="rect">
            <a:avLst/>
          </a:prstGeom>
          <a:noFill/>
        </p:spPr>
        <p:txBody>
          <a:bodyPr wrap="square">
            <a:spAutoFit/>
          </a:bodyPr>
          <a:lstStyle/>
          <a:p>
            <a:pPr marL="0" marR="0">
              <a:lnSpc>
                <a:spcPct val="115000"/>
              </a:lnSpc>
              <a:spcAft>
                <a:spcPts val="800"/>
              </a:spcAft>
              <a:buNone/>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#AgileTools #Jira #AzureDevOps #MondayCom #ProjectManagementTools #AgileProjectManagement #DevOps #ScrumTeams #ToolSelection #ProductivityTools #AgileWorkflow #AgileLeadership #ManagingProjectsTheAgileWay #PMTips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1251109"/>
            <a:ext cx="7837408" cy="708779"/>
          </a:xfrm>
          <a:prstGeom prst="rect">
            <a:avLst/>
          </a:prstGeom>
          <a:noFill/>
          <a:ln/>
        </p:spPr>
        <p:txBody>
          <a:bodyPr wrap="none" lIns="0" tIns="0" rIns="0" bIns="0" rtlCol="0" anchor="t"/>
          <a:lstStyle/>
          <a:p>
            <a:pPr marL="0" indent="0" algn="l">
              <a:lnSpc>
                <a:spcPts val="5550"/>
              </a:lnSpc>
              <a:buNone/>
            </a:pPr>
            <a:r>
              <a:rPr lang="en-US" sz="4450" dirty="0">
                <a:solidFill>
                  <a:srgbClr val="1B1B27"/>
                </a:solidFill>
                <a:latin typeface="Alexandria" pitchFamily="34" charset="0"/>
                <a:ea typeface="Alexandria" pitchFamily="34" charset="-122"/>
                <a:cs typeface="Alexandria" pitchFamily="34" charset="-120"/>
              </a:rPr>
              <a:t>Which One Is Right for You?</a:t>
            </a:r>
            <a:endParaRPr lang="en-US" sz="4450" dirty="0"/>
          </a:p>
        </p:txBody>
      </p:sp>
      <p:sp>
        <p:nvSpPr>
          <p:cNvPr id="3" name="Text 1"/>
          <p:cNvSpPr/>
          <p:nvPr/>
        </p:nvSpPr>
        <p:spPr>
          <a:xfrm>
            <a:off x="2197418" y="2861548"/>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404155"/>
                </a:solidFill>
                <a:latin typeface="Alexandria" pitchFamily="34" charset="0"/>
                <a:ea typeface="Alexandria" pitchFamily="34" charset="-122"/>
                <a:cs typeface="Alexandria" pitchFamily="34" charset="-120"/>
              </a:rPr>
              <a:t>Team Composition</a:t>
            </a:r>
            <a:endParaRPr lang="en-US" sz="2200" dirty="0"/>
          </a:p>
        </p:txBody>
      </p:sp>
      <p:sp>
        <p:nvSpPr>
          <p:cNvPr id="4" name="Text 2"/>
          <p:cNvSpPr/>
          <p:nvPr/>
        </p:nvSpPr>
        <p:spPr>
          <a:xfrm>
            <a:off x="793790" y="3351967"/>
            <a:ext cx="4238863" cy="725805"/>
          </a:xfrm>
          <a:prstGeom prst="rect">
            <a:avLst/>
          </a:prstGeom>
          <a:noFill/>
          <a:ln/>
        </p:spPr>
        <p:txBody>
          <a:bodyPr wrap="square" lIns="0" tIns="0" rIns="0" bIns="0" rtlCol="0" anchor="t"/>
          <a:lstStyle/>
          <a:p>
            <a:pPr marL="0" indent="0" algn="r">
              <a:lnSpc>
                <a:spcPts val="2850"/>
              </a:lnSpc>
              <a:buNone/>
            </a:pPr>
            <a:r>
              <a:rPr lang="en-US" sz="1750" dirty="0">
                <a:solidFill>
                  <a:srgbClr val="404155"/>
                </a:solidFill>
                <a:latin typeface="Nobile" pitchFamily="34" charset="0"/>
                <a:ea typeface="Nobile" pitchFamily="34" charset="-122"/>
                <a:cs typeface="Nobile" pitchFamily="34" charset="-120"/>
              </a:rPr>
              <a:t>Are you managing developers, marketers, or mixed teams?</a:t>
            </a:r>
            <a:endParaRPr lang="en-US" sz="1750" dirty="0"/>
          </a:p>
        </p:txBody>
      </p:sp>
      <p:pic>
        <p:nvPicPr>
          <p:cNvPr id="5" name="Image 0" descr="preencoded.png"/>
          <p:cNvPicPr>
            <a:picLocks noChangeAspect="1"/>
          </p:cNvPicPr>
          <p:nvPr/>
        </p:nvPicPr>
        <p:blipFill>
          <a:blip r:embed="rId3"/>
          <a:stretch>
            <a:fillRect/>
          </a:stretch>
        </p:blipFill>
        <p:spPr>
          <a:xfrm>
            <a:off x="5032653" y="2413516"/>
            <a:ext cx="4564975" cy="4564975"/>
          </a:xfrm>
          <a:prstGeom prst="rect">
            <a:avLst/>
          </a:prstGeom>
        </p:spPr>
      </p:pic>
      <p:pic>
        <p:nvPicPr>
          <p:cNvPr id="6" name="Image 1" descr="preencoded.png"/>
          <p:cNvPicPr>
            <a:picLocks noChangeAspect="1"/>
          </p:cNvPicPr>
          <p:nvPr/>
        </p:nvPicPr>
        <p:blipFill>
          <a:blip r:embed="rId4"/>
          <a:stretch>
            <a:fillRect/>
          </a:stretch>
        </p:blipFill>
        <p:spPr>
          <a:xfrm>
            <a:off x="6324362" y="3665458"/>
            <a:ext cx="318968" cy="398621"/>
          </a:xfrm>
          <a:prstGeom prst="rect">
            <a:avLst/>
          </a:prstGeom>
        </p:spPr>
      </p:pic>
      <p:sp>
        <p:nvSpPr>
          <p:cNvPr id="7" name="Text 3"/>
          <p:cNvSpPr/>
          <p:nvPr/>
        </p:nvSpPr>
        <p:spPr>
          <a:xfrm>
            <a:off x="9597628" y="2861548"/>
            <a:ext cx="3019306"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Customization Needs</a:t>
            </a:r>
            <a:endParaRPr lang="en-US" sz="2200" dirty="0"/>
          </a:p>
        </p:txBody>
      </p:sp>
      <p:sp>
        <p:nvSpPr>
          <p:cNvPr id="8" name="Text 4"/>
          <p:cNvSpPr/>
          <p:nvPr/>
        </p:nvSpPr>
        <p:spPr>
          <a:xfrm>
            <a:off x="9597628" y="3351967"/>
            <a:ext cx="4238982" cy="725805"/>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Do you need heavy customization or lightweight flexibility?</a:t>
            </a:r>
            <a:endParaRPr lang="en-US" sz="1750" dirty="0"/>
          </a:p>
        </p:txBody>
      </p:sp>
      <p:pic>
        <p:nvPicPr>
          <p:cNvPr id="9" name="Image 2" descr="preencoded.png"/>
          <p:cNvPicPr>
            <a:picLocks noChangeAspect="1"/>
          </p:cNvPicPr>
          <p:nvPr/>
        </p:nvPicPr>
        <p:blipFill>
          <a:blip r:embed="rId5"/>
          <a:stretch>
            <a:fillRect/>
          </a:stretch>
        </p:blipFill>
        <p:spPr>
          <a:xfrm>
            <a:off x="5032653" y="2413516"/>
            <a:ext cx="4564975" cy="4564975"/>
          </a:xfrm>
          <a:prstGeom prst="rect">
            <a:avLst/>
          </a:prstGeom>
        </p:spPr>
      </p:pic>
      <p:pic>
        <p:nvPicPr>
          <p:cNvPr id="10" name="Image 3" descr="preencoded.png"/>
          <p:cNvPicPr>
            <a:picLocks noChangeAspect="1"/>
          </p:cNvPicPr>
          <p:nvPr/>
        </p:nvPicPr>
        <p:blipFill>
          <a:blip r:embed="rId6"/>
          <a:stretch>
            <a:fillRect/>
          </a:stretch>
        </p:blipFill>
        <p:spPr>
          <a:xfrm>
            <a:off x="7986713" y="3665458"/>
            <a:ext cx="318968" cy="398621"/>
          </a:xfrm>
          <a:prstGeom prst="rect">
            <a:avLst/>
          </a:prstGeom>
        </p:spPr>
      </p:pic>
      <p:sp>
        <p:nvSpPr>
          <p:cNvPr id="11" name="Text 5"/>
          <p:cNvSpPr/>
          <p:nvPr/>
        </p:nvSpPr>
        <p:spPr>
          <a:xfrm>
            <a:off x="9597628" y="5314117"/>
            <a:ext cx="3651290"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Integration Requirements</a:t>
            </a:r>
            <a:endParaRPr lang="en-US" sz="2200" dirty="0"/>
          </a:p>
        </p:txBody>
      </p:sp>
      <p:sp>
        <p:nvSpPr>
          <p:cNvPr id="12" name="Text 6"/>
          <p:cNvSpPr/>
          <p:nvPr/>
        </p:nvSpPr>
        <p:spPr>
          <a:xfrm>
            <a:off x="9597628" y="5804535"/>
            <a:ext cx="4238982" cy="725805"/>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How important is integration with your existing toolset?</a:t>
            </a:r>
            <a:endParaRPr lang="en-US" sz="1750" dirty="0"/>
          </a:p>
        </p:txBody>
      </p:sp>
      <p:pic>
        <p:nvPicPr>
          <p:cNvPr id="13" name="Image 4" descr="preencoded.png"/>
          <p:cNvPicPr>
            <a:picLocks noChangeAspect="1"/>
          </p:cNvPicPr>
          <p:nvPr/>
        </p:nvPicPr>
        <p:blipFill>
          <a:blip r:embed="rId7"/>
          <a:stretch>
            <a:fillRect/>
          </a:stretch>
        </p:blipFill>
        <p:spPr>
          <a:xfrm>
            <a:off x="5032653" y="2413516"/>
            <a:ext cx="4564975" cy="4564975"/>
          </a:xfrm>
          <a:prstGeom prst="rect">
            <a:avLst/>
          </a:prstGeom>
        </p:spPr>
      </p:pic>
      <p:pic>
        <p:nvPicPr>
          <p:cNvPr id="14" name="Image 5" descr="preencoded.png"/>
          <p:cNvPicPr>
            <a:picLocks noChangeAspect="1"/>
          </p:cNvPicPr>
          <p:nvPr/>
        </p:nvPicPr>
        <p:blipFill>
          <a:blip r:embed="rId8"/>
          <a:stretch>
            <a:fillRect/>
          </a:stretch>
        </p:blipFill>
        <p:spPr>
          <a:xfrm>
            <a:off x="7986713" y="5327809"/>
            <a:ext cx="318968" cy="398621"/>
          </a:xfrm>
          <a:prstGeom prst="rect">
            <a:avLst/>
          </a:prstGeom>
        </p:spPr>
      </p:pic>
      <p:sp>
        <p:nvSpPr>
          <p:cNvPr id="15" name="Text 7"/>
          <p:cNvSpPr/>
          <p:nvPr/>
        </p:nvSpPr>
        <p:spPr>
          <a:xfrm>
            <a:off x="2197418" y="5314117"/>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404155"/>
                </a:solidFill>
                <a:latin typeface="Alexandria" pitchFamily="34" charset="0"/>
                <a:ea typeface="Alexandria" pitchFamily="34" charset="-122"/>
                <a:cs typeface="Alexandria" pitchFamily="34" charset="-120"/>
              </a:rPr>
              <a:t>Budget Constraints</a:t>
            </a:r>
            <a:endParaRPr lang="en-US" sz="2200" dirty="0"/>
          </a:p>
        </p:txBody>
      </p:sp>
      <p:sp>
        <p:nvSpPr>
          <p:cNvPr id="16" name="Text 8"/>
          <p:cNvSpPr/>
          <p:nvPr/>
        </p:nvSpPr>
        <p:spPr>
          <a:xfrm>
            <a:off x="793790" y="5804535"/>
            <a:ext cx="4238863" cy="725805"/>
          </a:xfrm>
          <a:prstGeom prst="rect">
            <a:avLst/>
          </a:prstGeom>
          <a:noFill/>
          <a:ln/>
        </p:spPr>
        <p:txBody>
          <a:bodyPr wrap="square" lIns="0" tIns="0" rIns="0" bIns="0" rtlCol="0" anchor="t"/>
          <a:lstStyle/>
          <a:p>
            <a:pPr marL="0" indent="0" algn="r">
              <a:lnSpc>
                <a:spcPts val="2850"/>
              </a:lnSpc>
              <a:buNone/>
            </a:pPr>
            <a:r>
              <a:rPr lang="en-US" sz="1750" dirty="0">
                <a:solidFill>
                  <a:srgbClr val="404155"/>
                </a:solidFill>
                <a:latin typeface="Nobile" pitchFamily="34" charset="0"/>
                <a:ea typeface="Nobile" pitchFamily="34" charset="-122"/>
                <a:cs typeface="Nobile" pitchFamily="34" charset="-120"/>
              </a:rPr>
              <a:t>What's your price range for licenses and maintenance?</a:t>
            </a:r>
            <a:endParaRPr lang="en-US" sz="1750" dirty="0"/>
          </a:p>
        </p:txBody>
      </p:sp>
      <p:pic>
        <p:nvPicPr>
          <p:cNvPr id="17" name="Image 6" descr="preencoded.png"/>
          <p:cNvPicPr>
            <a:picLocks noChangeAspect="1"/>
          </p:cNvPicPr>
          <p:nvPr/>
        </p:nvPicPr>
        <p:blipFill>
          <a:blip r:embed="rId9"/>
          <a:stretch>
            <a:fillRect/>
          </a:stretch>
        </p:blipFill>
        <p:spPr>
          <a:xfrm>
            <a:off x="5032653" y="2413516"/>
            <a:ext cx="4564975" cy="4564975"/>
          </a:xfrm>
          <a:prstGeom prst="rect">
            <a:avLst/>
          </a:prstGeom>
        </p:spPr>
      </p:pic>
      <p:pic>
        <p:nvPicPr>
          <p:cNvPr id="18" name="Image 7" descr="preencoded.png"/>
          <p:cNvPicPr>
            <a:picLocks noChangeAspect="1"/>
          </p:cNvPicPr>
          <p:nvPr/>
        </p:nvPicPr>
        <p:blipFill>
          <a:blip r:embed="rId10"/>
          <a:stretch>
            <a:fillRect/>
          </a:stretch>
        </p:blipFill>
        <p:spPr>
          <a:xfrm>
            <a:off x="6324362" y="5327809"/>
            <a:ext cx="318968" cy="39862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1150739"/>
            <a:ext cx="6916579" cy="708779"/>
          </a:xfrm>
          <a:prstGeom prst="rect">
            <a:avLst/>
          </a:prstGeom>
          <a:noFill/>
          <a:ln/>
        </p:spPr>
        <p:txBody>
          <a:bodyPr wrap="none" lIns="0" tIns="0" rIns="0" bIns="0" rtlCol="0" anchor="t"/>
          <a:lstStyle/>
          <a:p>
            <a:pPr marL="0" indent="0" algn="l">
              <a:lnSpc>
                <a:spcPts val="5550"/>
              </a:lnSpc>
              <a:buNone/>
            </a:pPr>
            <a:r>
              <a:rPr lang="en-US" sz="4450" dirty="0">
                <a:solidFill>
                  <a:srgbClr val="1B1B27"/>
                </a:solidFill>
                <a:latin typeface="Alexandria" pitchFamily="34" charset="0"/>
                <a:ea typeface="Alexandria" pitchFamily="34" charset="-122"/>
                <a:cs typeface="Alexandria" pitchFamily="34" charset="-120"/>
              </a:rPr>
              <a:t>The Agile Way to Choose</a:t>
            </a:r>
            <a:endParaRPr lang="en-US" sz="4450" dirty="0"/>
          </a:p>
        </p:txBody>
      </p:sp>
      <p:sp>
        <p:nvSpPr>
          <p:cNvPr id="3" name="Shape 1"/>
          <p:cNvSpPr/>
          <p:nvPr/>
        </p:nvSpPr>
        <p:spPr>
          <a:xfrm>
            <a:off x="793790" y="2313146"/>
            <a:ext cx="2173724" cy="1306949"/>
          </a:xfrm>
          <a:prstGeom prst="roundRect">
            <a:avLst>
              <a:gd name="adj" fmla="val 7289"/>
            </a:avLst>
          </a:prstGeom>
          <a:solidFill>
            <a:srgbClr val="D2DDF9"/>
          </a:solidFill>
          <a:ln w="7620">
            <a:solidFill>
              <a:srgbClr val="B8C3DF"/>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1721167" y="2767251"/>
            <a:ext cx="318968" cy="398621"/>
          </a:xfrm>
          <a:prstGeom prst="rect">
            <a:avLst/>
          </a:prstGeom>
        </p:spPr>
      </p:pic>
      <p:sp>
        <p:nvSpPr>
          <p:cNvPr id="5" name="Text 2"/>
          <p:cNvSpPr/>
          <p:nvPr/>
        </p:nvSpPr>
        <p:spPr>
          <a:xfrm>
            <a:off x="3194328" y="2539960"/>
            <a:ext cx="3142059"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Start with team needs</a:t>
            </a:r>
            <a:endParaRPr lang="en-US" sz="2200" dirty="0"/>
          </a:p>
        </p:txBody>
      </p:sp>
      <p:sp>
        <p:nvSpPr>
          <p:cNvPr id="6" name="Text 3"/>
          <p:cNvSpPr/>
          <p:nvPr/>
        </p:nvSpPr>
        <p:spPr>
          <a:xfrm>
            <a:off x="3194328" y="3030379"/>
            <a:ext cx="3142059"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Not trends or buzzwords</a:t>
            </a:r>
            <a:endParaRPr lang="en-US" sz="1750" dirty="0"/>
          </a:p>
        </p:txBody>
      </p:sp>
      <p:sp>
        <p:nvSpPr>
          <p:cNvPr id="7" name="Shape 4"/>
          <p:cNvSpPr/>
          <p:nvPr/>
        </p:nvSpPr>
        <p:spPr>
          <a:xfrm>
            <a:off x="3080861" y="3604855"/>
            <a:ext cx="10642402" cy="15240"/>
          </a:xfrm>
          <a:prstGeom prst="roundRect">
            <a:avLst>
              <a:gd name="adj" fmla="val 625116"/>
            </a:avLst>
          </a:prstGeom>
          <a:solidFill>
            <a:srgbClr val="B8C3DF"/>
          </a:solidFill>
          <a:ln/>
        </p:spPr>
        <p:txBody>
          <a:bodyPr/>
          <a:lstStyle/>
          <a:p>
            <a:endParaRPr lang="en-US"/>
          </a:p>
        </p:txBody>
      </p:sp>
      <p:sp>
        <p:nvSpPr>
          <p:cNvPr id="8" name="Shape 5"/>
          <p:cNvSpPr/>
          <p:nvPr/>
        </p:nvSpPr>
        <p:spPr>
          <a:xfrm>
            <a:off x="793790" y="3733443"/>
            <a:ext cx="4347567" cy="1306949"/>
          </a:xfrm>
          <a:prstGeom prst="roundRect">
            <a:avLst>
              <a:gd name="adj" fmla="val 7289"/>
            </a:avLst>
          </a:prstGeom>
          <a:solidFill>
            <a:srgbClr val="D2DDF9"/>
          </a:solidFill>
          <a:ln w="7620">
            <a:solidFill>
              <a:srgbClr val="B8C3DF"/>
            </a:solidFill>
            <a:prstDash val="solid"/>
          </a:ln>
        </p:spPr>
        <p:txBody>
          <a:bodyPr/>
          <a:lstStyle/>
          <a:p>
            <a:endParaRPr lang="en-US"/>
          </a:p>
        </p:txBody>
      </p:sp>
      <p:pic>
        <p:nvPicPr>
          <p:cNvPr id="9" name="Image 1" descr="preencoded.png"/>
          <p:cNvPicPr>
            <a:picLocks noChangeAspect="1"/>
          </p:cNvPicPr>
          <p:nvPr/>
        </p:nvPicPr>
        <p:blipFill>
          <a:blip r:embed="rId4"/>
          <a:stretch>
            <a:fillRect/>
          </a:stretch>
        </p:blipFill>
        <p:spPr>
          <a:xfrm>
            <a:off x="2808089" y="4187547"/>
            <a:ext cx="318968" cy="398621"/>
          </a:xfrm>
          <a:prstGeom prst="rect">
            <a:avLst/>
          </a:prstGeom>
        </p:spPr>
      </p:pic>
      <p:sp>
        <p:nvSpPr>
          <p:cNvPr id="10" name="Text 6"/>
          <p:cNvSpPr/>
          <p:nvPr/>
        </p:nvSpPr>
        <p:spPr>
          <a:xfrm>
            <a:off x="5368171" y="396025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Evaluate process fit</a:t>
            </a:r>
            <a:endParaRPr lang="en-US" sz="2200" dirty="0"/>
          </a:p>
        </p:txBody>
      </p:sp>
      <p:sp>
        <p:nvSpPr>
          <p:cNvPr id="11" name="Text 7"/>
          <p:cNvSpPr/>
          <p:nvPr/>
        </p:nvSpPr>
        <p:spPr>
          <a:xfrm>
            <a:off x="5368171" y="4450675"/>
            <a:ext cx="3868103"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Tools should support your workflow</a:t>
            </a:r>
            <a:endParaRPr lang="en-US" sz="1750" dirty="0"/>
          </a:p>
        </p:txBody>
      </p:sp>
      <p:sp>
        <p:nvSpPr>
          <p:cNvPr id="12" name="Shape 8"/>
          <p:cNvSpPr/>
          <p:nvPr/>
        </p:nvSpPr>
        <p:spPr>
          <a:xfrm>
            <a:off x="5254704" y="5025152"/>
            <a:ext cx="8468558" cy="15240"/>
          </a:xfrm>
          <a:prstGeom prst="roundRect">
            <a:avLst>
              <a:gd name="adj" fmla="val 625116"/>
            </a:avLst>
          </a:prstGeom>
          <a:solidFill>
            <a:srgbClr val="B8C3DF"/>
          </a:solidFill>
          <a:ln/>
        </p:spPr>
        <p:txBody>
          <a:bodyPr/>
          <a:lstStyle/>
          <a:p>
            <a:endParaRPr lang="en-US"/>
          </a:p>
        </p:txBody>
      </p:sp>
      <p:sp>
        <p:nvSpPr>
          <p:cNvPr id="13" name="Shape 9"/>
          <p:cNvSpPr/>
          <p:nvPr/>
        </p:nvSpPr>
        <p:spPr>
          <a:xfrm>
            <a:off x="793790" y="5153739"/>
            <a:ext cx="6521410" cy="1306949"/>
          </a:xfrm>
          <a:prstGeom prst="roundRect">
            <a:avLst>
              <a:gd name="adj" fmla="val 7289"/>
            </a:avLst>
          </a:prstGeom>
          <a:solidFill>
            <a:srgbClr val="D2DDF9"/>
          </a:solidFill>
          <a:ln w="7620">
            <a:solidFill>
              <a:srgbClr val="B8C3DF"/>
            </a:solidFill>
            <a:prstDash val="solid"/>
          </a:ln>
        </p:spPr>
        <p:txBody>
          <a:bodyPr/>
          <a:lstStyle/>
          <a:p>
            <a:endParaRPr lang="en-US"/>
          </a:p>
        </p:txBody>
      </p:sp>
      <p:pic>
        <p:nvPicPr>
          <p:cNvPr id="14" name="Image 2" descr="preencoded.png"/>
          <p:cNvPicPr>
            <a:picLocks noChangeAspect="1"/>
          </p:cNvPicPr>
          <p:nvPr/>
        </p:nvPicPr>
        <p:blipFill>
          <a:blip r:embed="rId5"/>
          <a:stretch>
            <a:fillRect/>
          </a:stretch>
        </p:blipFill>
        <p:spPr>
          <a:xfrm>
            <a:off x="3895011" y="5607844"/>
            <a:ext cx="318968" cy="398621"/>
          </a:xfrm>
          <a:prstGeom prst="rect">
            <a:avLst/>
          </a:prstGeom>
        </p:spPr>
      </p:pic>
      <p:sp>
        <p:nvSpPr>
          <p:cNvPr id="15" name="Text 10"/>
          <p:cNvSpPr/>
          <p:nvPr/>
        </p:nvSpPr>
        <p:spPr>
          <a:xfrm>
            <a:off x="7542014" y="5380553"/>
            <a:ext cx="3306366"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Test before committing</a:t>
            </a:r>
            <a:endParaRPr lang="en-US" sz="2200" dirty="0"/>
          </a:p>
        </p:txBody>
      </p:sp>
      <p:sp>
        <p:nvSpPr>
          <p:cNvPr id="16" name="Text 11"/>
          <p:cNvSpPr/>
          <p:nvPr/>
        </p:nvSpPr>
        <p:spPr>
          <a:xfrm>
            <a:off x="7542014" y="5870972"/>
            <a:ext cx="3306366"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Run pilots with real teams</a:t>
            </a:r>
            <a:endParaRPr lang="en-US" sz="1750" dirty="0"/>
          </a:p>
        </p:txBody>
      </p:sp>
      <p:sp>
        <p:nvSpPr>
          <p:cNvPr id="17" name="Text 12"/>
          <p:cNvSpPr/>
          <p:nvPr/>
        </p:nvSpPr>
        <p:spPr>
          <a:xfrm>
            <a:off x="793790" y="6715839"/>
            <a:ext cx="13042821"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Choose the </a:t>
            </a:r>
            <a:r>
              <a:rPr lang="en-US" sz="1750" b="1" dirty="0">
                <a:solidFill>
                  <a:srgbClr val="404155"/>
                </a:solidFill>
                <a:latin typeface="Nobile" pitchFamily="34" charset="0"/>
                <a:ea typeface="Nobile" pitchFamily="34" charset="-122"/>
                <a:cs typeface="Nobile" pitchFamily="34" charset="-120"/>
              </a:rPr>
              <a:t>right tool for the team</a:t>
            </a:r>
            <a:r>
              <a:rPr lang="en-US" sz="1750" dirty="0">
                <a:solidFill>
                  <a:srgbClr val="404155"/>
                </a:solidFill>
                <a:latin typeface="Nobile" pitchFamily="34" charset="0"/>
                <a:ea typeface="Nobile" pitchFamily="34" charset="-122"/>
                <a:cs typeface="Nobile" pitchFamily="34" charset="-120"/>
              </a:rPr>
              <a:t>, not the trend. Tools should support your process—not define it.</a:t>
            </a:r>
            <a:endParaRPr lang="en-US" sz="1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058466"/>
            <a:ext cx="7369016" cy="708779"/>
          </a:xfrm>
          <a:prstGeom prst="rect">
            <a:avLst/>
          </a:prstGeom>
          <a:noFill/>
          <a:ln/>
        </p:spPr>
        <p:txBody>
          <a:bodyPr wrap="none" lIns="0" tIns="0" rIns="0" bIns="0" rtlCol="0" anchor="t"/>
          <a:lstStyle/>
          <a:p>
            <a:pPr marL="0" indent="0" algn="l">
              <a:lnSpc>
                <a:spcPts val="5550"/>
              </a:lnSpc>
              <a:buNone/>
            </a:pPr>
            <a:r>
              <a:rPr lang="en-US" sz="4450" dirty="0">
                <a:solidFill>
                  <a:srgbClr val="1B1B27"/>
                </a:solidFill>
                <a:latin typeface="Alexandria" pitchFamily="34" charset="0"/>
                <a:ea typeface="Alexandria" pitchFamily="34" charset="-122"/>
                <a:cs typeface="Alexandria" pitchFamily="34" charset="-120"/>
              </a:rPr>
              <a:t>Tool Strengths at a Glance</a:t>
            </a:r>
            <a:endParaRPr lang="en-US" sz="4450" dirty="0"/>
          </a:p>
        </p:txBody>
      </p:sp>
      <p:pic>
        <p:nvPicPr>
          <p:cNvPr id="4" name="Image 1" descr="preencoded.png"/>
          <p:cNvPicPr>
            <a:picLocks noChangeAspect="1"/>
          </p:cNvPicPr>
          <p:nvPr/>
        </p:nvPicPr>
        <p:blipFill>
          <a:blip r:embed="rId4"/>
          <a:stretch>
            <a:fillRect/>
          </a:stretch>
        </p:blipFill>
        <p:spPr>
          <a:xfrm>
            <a:off x="6280190" y="2107406"/>
            <a:ext cx="1134070" cy="1360884"/>
          </a:xfrm>
          <a:prstGeom prst="rect">
            <a:avLst/>
          </a:prstGeom>
        </p:spPr>
      </p:pic>
      <p:sp>
        <p:nvSpPr>
          <p:cNvPr id="5" name="Text 1"/>
          <p:cNvSpPr/>
          <p:nvPr/>
        </p:nvSpPr>
        <p:spPr>
          <a:xfrm>
            <a:off x="7754422" y="233422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Jira</a:t>
            </a:r>
            <a:endParaRPr lang="en-US" sz="2200" dirty="0"/>
          </a:p>
        </p:txBody>
      </p:sp>
      <p:sp>
        <p:nvSpPr>
          <p:cNvPr id="6" name="Text 2"/>
          <p:cNvSpPr/>
          <p:nvPr/>
        </p:nvSpPr>
        <p:spPr>
          <a:xfrm>
            <a:off x="7754422" y="2824639"/>
            <a:ext cx="6082189"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Shines in customization and technical depth.</a:t>
            </a:r>
            <a:endParaRPr lang="en-US" sz="1750" dirty="0"/>
          </a:p>
        </p:txBody>
      </p:sp>
      <p:pic>
        <p:nvPicPr>
          <p:cNvPr id="7" name="Image 2" descr="preencoded.png"/>
          <p:cNvPicPr>
            <a:picLocks noChangeAspect="1"/>
          </p:cNvPicPr>
          <p:nvPr/>
        </p:nvPicPr>
        <p:blipFill>
          <a:blip r:embed="rId5"/>
          <a:stretch>
            <a:fillRect/>
          </a:stretch>
        </p:blipFill>
        <p:spPr>
          <a:xfrm>
            <a:off x="6280190" y="3468291"/>
            <a:ext cx="1134070" cy="1360884"/>
          </a:xfrm>
          <a:prstGeom prst="rect">
            <a:avLst/>
          </a:prstGeom>
        </p:spPr>
      </p:pic>
      <p:sp>
        <p:nvSpPr>
          <p:cNvPr id="8" name="Text 3"/>
          <p:cNvSpPr/>
          <p:nvPr/>
        </p:nvSpPr>
        <p:spPr>
          <a:xfrm>
            <a:off x="7754422" y="369510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Azure DevOps</a:t>
            </a:r>
            <a:endParaRPr lang="en-US" sz="2200" dirty="0"/>
          </a:p>
        </p:txBody>
      </p:sp>
      <p:sp>
        <p:nvSpPr>
          <p:cNvPr id="9" name="Text 4"/>
          <p:cNvSpPr/>
          <p:nvPr/>
        </p:nvSpPr>
        <p:spPr>
          <a:xfrm>
            <a:off x="7754422" y="4185523"/>
            <a:ext cx="6082189"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Wins in integration and end-to-end capabilities.</a:t>
            </a:r>
            <a:endParaRPr lang="en-US" sz="1750" dirty="0"/>
          </a:p>
        </p:txBody>
      </p:sp>
      <p:pic>
        <p:nvPicPr>
          <p:cNvPr id="10" name="Image 3" descr="preencoded.png"/>
          <p:cNvPicPr>
            <a:picLocks noChangeAspect="1"/>
          </p:cNvPicPr>
          <p:nvPr/>
        </p:nvPicPr>
        <p:blipFill>
          <a:blip r:embed="rId6"/>
          <a:stretch>
            <a:fillRect/>
          </a:stretch>
        </p:blipFill>
        <p:spPr>
          <a:xfrm>
            <a:off x="6280190" y="4829175"/>
            <a:ext cx="1134070" cy="1360884"/>
          </a:xfrm>
          <a:prstGeom prst="rect">
            <a:avLst/>
          </a:prstGeom>
        </p:spPr>
      </p:pic>
      <p:sp>
        <p:nvSpPr>
          <p:cNvPr id="11" name="Text 5"/>
          <p:cNvSpPr/>
          <p:nvPr/>
        </p:nvSpPr>
        <p:spPr>
          <a:xfrm>
            <a:off x="7754422" y="505598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Monday</a:t>
            </a:r>
            <a:endParaRPr lang="en-US" sz="2200" dirty="0"/>
          </a:p>
        </p:txBody>
      </p:sp>
      <p:sp>
        <p:nvSpPr>
          <p:cNvPr id="12" name="Text 6"/>
          <p:cNvSpPr/>
          <p:nvPr/>
        </p:nvSpPr>
        <p:spPr>
          <a:xfrm>
            <a:off x="7754422" y="5546408"/>
            <a:ext cx="6082189"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Excels in simplicity and visual appeal.</a:t>
            </a:r>
            <a:endParaRPr lang="en-US" sz="1750" dirty="0"/>
          </a:p>
        </p:txBody>
      </p:sp>
      <p:sp>
        <p:nvSpPr>
          <p:cNvPr id="13" name="Text 7"/>
          <p:cNvSpPr/>
          <p:nvPr/>
        </p:nvSpPr>
        <p:spPr>
          <a:xfrm>
            <a:off x="6280190" y="6445210"/>
            <a:ext cx="7556421" cy="725805"/>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Your decision should be based on your team's workflow, tech stack, and stakeholder needs—not just brand names.</a:t>
            </a:r>
            <a:endParaRPr lang="en-US" sz="1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664726"/>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1B1B27"/>
                </a:solidFill>
                <a:latin typeface="Alexandria" pitchFamily="34" charset="0"/>
                <a:ea typeface="Alexandria" pitchFamily="34" charset="-122"/>
                <a:cs typeface="Alexandria" pitchFamily="34" charset="-120"/>
              </a:rPr>
              <a:t>Beyond the Tools</a:t>
            </a:r>
            <a:endParaRPr lang="en-US" sz="4450" dirty="0"/>
          </a:p>
        </p:txBody>
      </p:sp>
      <p:sp>
        <p:nvSpPr>
          <p:cNvPr id="3" name="Text 1"/>
          <p:cNvSpPr/>
          <p:nvPr/>
        </p:nvSpPr>
        <p:spPr>
          <a:xfrm>
            <a:off x="793790" y="1827133"/>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There’s no one-size-fits-all solution when it comes to Agile tools. Jira shines in customization, Azure DevOps wins in integration, and Monday excels in simplicity. Your decision should be based on your team’s workflow, tech stack, and stakeholder needs—not just buzzwords or brand names.</a:t>
            </a:r>
            <a:endParaRPr lang="en-US" sz="1750" dirty="0"/>
          </a:p>
        </p:txBody>
      </p:sp>
      <p:pic>
        <p:nvPicPr>
          <p:cNvPr id="4" name="Image 0" descr="preencoded.png"/>
          <p:cNvPicPr>
            <a:picLocks noChangeAspect="1"/>
          </p:cNvPicPr>
          <p:nvPr/>
        </p:nvPicPr>
        <p:blipFill>
          <a:blip r:embed="rId3"/>
          <a:stretch>
            <a:fillRect/>
          </a:stretch>
        </p:blipFill>
        <p:spPr>
          <a:xfrm>
            <a:off x="801410" y="3316962"/>
            <a:ext cx="3120747" cy="3120747"/>
          </a:xfrm>
          <a:prstGeom prst="rect">
            <a:avLst/>
          </a:prstGeom>
        </p:spPr>
      </p:pic>
      <p:pic>
        <p:nvPicPr>
          <p:cNvPr id="5" name="Image 1" descr="preencoded.png"/>
          <p:cNvPicPr>
            <a:picLocks noChangeAspect="1"/>
          </p:cNvPicPr>
          <p:nvPr/>
        </p:nvPicPr>
        <p:blipFill>
          <a:blip r:embed="rId4"/>
          <a:stretch>
            <a:fillRect/>
          </a:stretch>
        </p:blipFill>
        <p:spPr>
          <a:xfrm>
            <a:off x="4103608" y="3316962"/>
            <a:ext cx="3120866" cy="3120866"/>
          </a:xfrm>
          <a:prstGeom prst="rect">
            <a:avLst/>
          </a:prstGeom>
        </p:spPr>
      </p:pic>
      <p:pic>
        <p:nvPicPr>
          <p:cNvPr id="6" name="Image 2" descr="preencoded.png"/>
          <p:cNvPicPr>
            <a:picLocks noChangeAspect="1"/>
          </p:cNvPicPr>
          <p:nvPr/>
        </p:nvPicPr>
        <p:blipFill>
          <a:blip r:embed="rId5"/>
          <a:stretch>
            <a:fillRect/>
          </a:stretch>
        </p:blipFill>
        <p:spPr>
          <a:xfrm>
            <a:off x="7405926" y="3316962"/>
            <a:ext cx="3120747" cy="3120747"/>
          </a:xfrm>
          <a:prstGeom prst="rect">
            <a:avLst/>
          </a:prstGeom>
        </p:spPr>
      </p:pic>
      <p:pic>
        <p:nvPicPr>
          <p:cNvPr id="7" name="Image 3" descr="preencoded.png"/>
          <p:cNvPicPr>
            <a:picLocks noChangeAspect="1"/>
          </p:cNvPicPr>
          <p:nvPr/>
        </p:nvPicPr>
        <p:blipFill>
          <a:blip r:embed="rId6"/>
          <a:stretch>
            <a:fillRect/>
          </a:stretch>
        </p:blipFill>
        <p:spPr>
          <a:xfrm>
            <a:off x="10708124" y="3316962"/>
            <a:ext cx="3120866" cy="3120866"/>
          </a:xfrm>
          <a:prstGeom prst="rect">
            <a:avLst/>
          </a:prstGeom>
        </p:spPr>
      </p:pic>
      <p:sp>
        <p:nvSpPr>
          <p:cNvPr id="8" name="Text 2"/>
          <p:cNvSpPr/>
          <p:nvPr/>
        </p:nvSpPr>
        <p:spPr>
          <a:xfrm>
            <a:off x="793790" y="6838950"/>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Remember, tools are only as effective as the </a:t>
            </a:r>
            <a:r>
              <a:rPr lang="en-US" sz="1750" b="1" dirty="0">
                <a:solidFill>
                  <a:srgbClr val="404155"/>
                </a:solidFill>
                <a:latin typeface="Nobile" pitchFamily="34" charset="0"/>
                <a:ea typeface="Nobile" pitchFamily="34" charset="-122"/>
                <a:cs typeface="Nobile" pitchFamily="34" charset="-120"/>
              </a:rPr>
              <a:t>team practices and culture</a:t>
            </a:r>
            <a:r>
              <a:rPr lang="en-US" sz="1750" dirty="0">
                <a:solidFill>
                  <a:srgbClr val="404155"/>
                </a:solidFill>
                <a:latin typeface="Nobile" pitchFamily="34" charset="0"/>
                <a:ea typeface="Nobile" pitchFamily="34" charset="-122"/>
                <a:cs typeface="Nobile" pitchFamily="34" charset="-120"/>
              </a:rPr>
              <a:t> they support. The best tool complements your team's way of working.</a:t>
            </a:r>
            <a:endParaRPr lang="en-US" sz="1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83669" y="615791"/>
            <a:ext cx="5598081" cy="699730"/>
          </a:xfrm>
          <a:prstGeom prst="rect">
            <a:avLst/>
          </a:prstGeom>
          <a:noFill/>
          <a:ln/>
        </p:spPr>
        <p:txBody>
          <a:bodyPr wrap="none" lIns="0" tIns="0" rIns="0" bIns="0" rtlCol="0" anchor="t"/>
          <a:lstStyle/>
          <a:p>
            <a:pPr marL="0" indent="0" algn="l">
              <a:lnSpc>
                <a:spcPts val="5500"/>
              </a:lnSpc>
              <a:buNone/>
            </a:pPr>
            <a:r>
              <a:rPr lang="en-US" sz="4400" dirty="0">
                <a:solidFill>
                  <a:srgbClr val="1B1B27"/>
                </a:solidFill>
                <a:latin typeface="Alexandria" pitchFamily="34" charset="0"/>
                <a:ea typeface="Alexandria" pitchFamily="34" charset="-122"/>
                <a:cs typeface="Alexandria" pitchFamily="34" charset="-120"/>
              </a:rPr>
              <a:t>Related Resources</a:t>
            </a:r>
            <a:endParaRPr lang="en-US" sz="4400" dirty="0"/>
          </a:p>
        </p:txBody>
      </p:sp>
      <p:sp>
        <p:nvSpPr>
          <p:cNvPr id="3" name="Text 1"/>
          <p:cNvSpPr/>
          <p:nvPr/>
        </p:nvSpPr>
        <p:spPr>
          <a:xfrm>
            <a:off x="783669" y="1763316"/>
            <a:ext cx="13063061" cy="365879"/>
          </a:xfrm>
          <a:prstGeom prst="rect">
            <a:avLst/>
          </a:prstGeom>
          <a:noFill/>
          <a:ln/>
        </p:spPr>
        <p:txBody>
          <a:bodyPr wrap="none" lIns="0" tIns="0" rIns="0" bIns="0" rtlCol="0" anchor="t"/>
          <a:lstStyle/>
          <a:p>
            <a:pPr marL="0" indent="0" algn="l">
              <a:lnSpc>
                <a:spcPts val="2800"/>
              </a:lnSpc>
              <a:buNone/>
            </a:pPr>
            <a:r>
              <a:rPr lang="en-US" sz="1750" b="1" dirty="0">
                <a:solidFill>
                  <a:srgbClr val="000000"/>
                </a:solidFill>
                <a:latin typeface="Nobile" pitchFamily="34" charset="0"/>
                <a:ea typeface="Nobile" pitchFamily="34" charset="-122"/>
                <a:cs typeface="Nobile" pitchFamily="34" charset="-120"/>
              </a:rPr>
              <a:t>🔗</a:t>
            </a:r>
            <a:r>
              <a:rPr lang="en-US" sz="1750" dirty="0">
                <a:solidFill>
                  <a:srgbClr val="404155"/>
                </a:solidFill>
                <a:latin typeface="Nobile" pitchFamily="34" charset="0"/>
                <a:ea typeface="Nobile" pitchFamily="34" charset="-122"/>
                <a:cs typeface="Nobile" pitchFamily="34" charset="-120"/>
              </a:rPr>
              <a:t> Related Reads from </a:t>
            </a:r>
            <a:r>
              <a:rPr lang="en-US" sz="1750" u="sng" dirty="0">
                <a:solidFill>
                  <a:srgbClr val="1B54DA"/>
                </a:solidFill>
                <a:latin typeface="Nobile" pitchFamily="34" charset="0"/>
                <a:ea typeface="Nobile" pitchFamily="34" charset="-122"/>
                <a:cs typeface="Nobile" pitchFamily="34" charset="-120"/>
                <a:hlinkClick r:id="rId3">
                  <a:extLst>
                    <a:ext uri="{A12FA001-AC4F-418D-AE19-62706E023703}">
                      <ahyp:hlinkClr xmlns:ahyp="http://schemas.microsoft.com/office/drawing/2018/hyperlinkcolor" val="tx"/>
                    </a:ext>
                  </a:extLst>
                </a:hlinkClick>
              </a:rPr>
              <a:t>ManagingProjectsTheAgileWay.com</a:t>
            </a:r>
            <a:r>
              <a:rPr lang="en-US" sz="1750" dirty="0">
                <a:solidFill>
                  <a:srgbClr val="404155"/>
                </a:solidFill>
                <a:latin typeface="Nobile" pitchFamily="34" charset="0"/>
                <a:ea typeface="Nobile" pitchFamily="34" charset="-122"/>
                <a:cs typeface="Nobile" pitchFamily="34" charset="-120"/>
              </a:rPr>
              <a:t>:</a:t>
            </a:r>
            <a:endParaRPr lang="en-US" sz="1750" dirty="0"/>
          </a:p>
        </p:txBody>
      </p:sp>
      <p:pic>
        <p:nvPicPr>
          <p:cNvPr id="4" name="Image 0" descr="preencoded.png"/>
          <p:cNvPicPr>
            <a:picLocks noChangeAspect="1"/>
          </p:cNvPicPr>
          <p:nvPr/>
        </p:nvPicPr>
        <p:blipFill>
          <a:blip r:embed="rId4"/>
          <a:stretch>
            <a:fillRect/>
          </a:stretch>
        </p:blipFill>
        <p:spPr>
          <a:xfrm>
            <a:off x="783669" y="2381012"/>
            <a:ext cx="4167783" cy="2575798"/>
          </a:xfrm>
          <a:prstGeom prst="rect">
            <a:avLst/>
          </a:prstGeom>
        </p:spPr>
      </p:pic>
      <p:sp>
        <p:nvSpPr>
          <p:cNvPr id="5" name="Text 2"/>
          <p:cNvSpPr/>
          <p:nvPr/>
        </p:nvSpPr>
        <p:spPr>
          <a:xfrm>
            <a:off x="783669" y="5236607"/>
            <a:ext cx="2935724" cy="349806"/>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Jira vs. Azure DevOps</a:t>
            </a:r>
            <a:endParaRPr lang="en-US" sz="2200" dirty="0"/>
          </a:p>
        </p:txBody>
      </p:sp>
      <p:sp>
        <p:nvSpPr>
          <p:cNvPr id="6" name="Text 3"/>
          <p:cNvSpPr/>
          <p:nvPr/>
        </p:nvSpPr>
        <p:spPr>
          <a:xfrm>
            <a:off x="783669" y="5720715"/>
            <a:ext cx="4167783" cy="716518"/>
          </a:xfrm>
          <a:prstGeom prst="rect">
            <a:avLst/>
          </a:prstGeom>
          <a:noFill/>
          <a:ln/>
        </p:spPr>
        <p:txBody>
          <a:bodyPr wrap="square" lIns="0" tIns="0" rIns="0" bIns="0" rtlCol="0" anchor="t"/>
          <a:lstStyle/>
          <a:p>
            <a:pPr marL="0" indent="0" algn="l">
              <a:lnSpc>
                <a:spcPts val="2800"/>
              </a:lnSpc>
              <a:buNone/>
            </a:pPr>
            <a:r>
              <a:rPr lang="en-US" sz="1750" dirty="0">
                <a:solidFill>
                  <a:srgbClr val="404155"/>
                </a:solidFill>
                <a:latin typeface="Nobile" pitchFamily="34" charset="0"/>
                <a:ea typeface="Nobile" pitchFamily="34" charset="-122"/>
                <a:cs typeface="Nobile" pitchFamily="34" charset="-120"/>
                <a:hlinkClick r:id="rId5"/>
              </a:rPr>
              <a:t>Which Tool Should IT Managers Choose for Project Management?</a:t>
            </a:r>
            <a:endParaRPr lang="en-US" sz="1750" dirty="0"/>
          </a:p>
        </p:txBody>
      </p:sp>
      <p:pic>
        <p:nvPicPr>
          <p:cNvPr id="8" name="Image 1" descr="preencoded.png"/>
          <p:cNvPicPr>
            <a:picLocks noChangeAspect="1"/>
          </p:cNvPicPr>
          <p:nvPr/>
        </p:nvPicPr>
        <p:blipFill>
          <a:blip r:embed="rId6"/>
          <a:stretch>
            <a:fillRect/>
          </a:stretch>
        </p:blipFill>
        <p:spPr>
          <a:xfrm>
            <a:off x="5231249" y="2381012"/>
            <a:ext cx="4167783" cy="2575798"/>
          </a:xfrm>
          <a:prstGeom prst="rect">
            <a:avLst/>
          </a:prstGeom>
        </p:spPr>
      </p:pic>
      <p:sp>
        <p:nvSpPr>
          <p:cNvPr id="9" name="Text 5"/>
          <p:cNvSpPr/>
          <p:nvPr/>
        </p:nvSpPr>
        <p:spPr>
          <a:xfrm>
            <a:off x="5231249" y="5236607"/>
            <a:ext cx="2799040" cy="349806"/>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Top 10 Agile Metrics</a:t>
            </a:r>
            <a:endParaRPr lang="en-US" sz="2200" dirty="0"/>
          </a:p>
        </p:txBody>
      </p:sp>
      <p:sp>
        <p:nvSpPr>
          <p:cNvPr id="10" name="Text 6"/>
          <p:cNvSpPr/>
          <p:nvPr/>
        </p:nvSpPr>
        <p:spPr>
          <a:xfrm>
            <a:off x="5231249" y="5720715"/>
            <a:ext cx="4167783" cy="716518"/>
          </a:xfrm>
          <a:prstGeom prst="rect">
            <a:avLst/>
          </a:prstGeom>
          <a:noFill/>
          <a:ln/>
        </p:spPr>
        <p:txBody>
          <a:bodyPr wrap="square" lIns="0" tIns="0" rIns="0" bIns="0" rtlCol="0" anchor="t"/>
          <a:lstStyle/>
          <a:p>
            <a:pPr marL="0" indent="0" algn="l">
              <a:lnSpc>
                <a:spcPts val="2800"/>
              </a:lnSpc>
              <a:buNone/>
            </a:pPr>
            <a:r>
              <a:rPr lang="en-US" sz="1750" dirty="0">
                <a:solidFill>
                  <a:srgbClr val="404155"/>
                </a:solidFill>
                <a:latin typeface="Nobile" pitchFamily="34" charset="0"/>
                <a:ea typeface="Nobile" pitchFamily="34" charset="-122"/>
                <a:cs typeface="Nobile" pitchFamily="34" charset="-120"/>
                <a:hlinkClick r:id="rId7"/>
              </a:rPr>
              <a:t>For Managing Scrum-Based Software Development Projects</a:t>
            </a:r>
            <a:endParaRPr lang="en-US" sz="1750" dirty="0"/>
          </a:p>
        </p:txBody>
      </p:sp>
      <p:pic>
        <p:nvPicPr>
          <p:cNvPr id="12" name="Image 2" descr="preencoded.png"/>
          <p:cNvPicPr>
            <a:picLocks noChangeAspect="1"/>
          </p:cNvPicPr>
          <p:nvPr/>
        </p:nvPicPr>
        <p:blipFill>
          <a:blip r:embed="rId8"/>
          <a:stretch>
            <a:fillRect/>
          </a:stretch>
        </p:blipFill>
        <p:spPr>
          <a:xfrm>
            <a:off x="9678829" y="2381012"/>
            <a:ext cx="4167902" cy="2575917"/>
          </a:xfrm>
          <a:prstGeom prst="rect">
            <a:avLst/>
          </a:prstGeom>
        </p:spPr>
      </p:pic>
      <p:sp>
        <p:nvSpPr>
          <p:cNvPr id="13" name="Text 8"/>
          <p:cNvSpPr/>
          <p:nvPr/>
        </p:nvSpPr>
        <p:spPr>
          <a:xfrm>
            <a:off x="9678829" y="5236726"/>
            <a:ext cx="2799040" cy="349806"/>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6 Practices</a:t>
            </a:r>
            <a:endParaRPr lang="en-US" sz="2200" dirty="0"/>
          </a:p>
        </p:txBody>
      </p:sp>
      <p:sp>
        <p:nvSpPr>
          <p:cNvPr id="14" name="Text 9"/>
          <p:cNvSpPr/>
          <p:nvPr/>
        </p:nvSpPr>
        <p:spPr>
          <a:xfrm>
            <a:off x="9678829" y="5720834"/>
            <a:ext cx="4167902" cy="358259"/>
          </a:xfrm>
          <a:prstGeom prst="rect">
            <a:avLst/>
          </a:prstGeom>
          <a:noFill/>
          <a:ln/>
        </p:spPr>
        <p:txBody>
          <a:bodyPr wrap="none" lIns="0" tIns="0" rIns="0" bIns="0" rtlCol="0" anchor="t"/>
          <a:lstStyle/>
          <a:p>
            <a:pPr marL="0" indent="0" algn="l">
              <a:lnSpc>
                <a:spcPts val="2800"/>
              </a:lnSpc>
              <a:buNone/>
            </a:pPr>
            <a:r>
              <a:rPr lang="en-US" sz="1750" dirty="0">
                <a:solidFill>
                  <a:srgbClr val="404155"/>
                </a:solidFill>
                <a:latin typeface="Nobile" pitchFamily="34" charset="0"/>
                <a:ea typeface="Nobile" pitchFamily="34" charset="-122"/>
                <a:cs typeface="Nobile" pitchFamily="34" charset="-120"/>
                <a:hlinkClick r:id="rId9"/>
              </a:rPr>
              <a:t>Kanban Rules of Engagement</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2069425"/>
            <a:ext cx="6575227" cy="708779"/>
          </a:xfrm>
          <a:prstGeom prst="rect">
            <a:avLst/>
          </a:prstGeom>
          <a:noFill/>
          <a:ln/>
        </p:spPr>
        <p:txBody>
          <a:bodyPr wrap="none" lIns="0" tIns="0" rIns="0" bIns="0" rtlCol="0" anchor="t"/>
          <a:lstStyle/>
          <a:p>
            <a:pPr marL="0" indent="0" algn="l">
              <a:lnSpc>
                <a:spcPts val="5550"/>
              </a:lnSpc>
              <a:buNone/>
            </a:pPr>
            <a:r>
              <a:rPr lang="en-US" sz="4450" dirty="0">
                <a:solidFill>
                  <a:srgbClr val="1B1B27"/>
                </a:solidFill>
                <a:latin typeface="Alexandria" pitchFamily="34" charset="0"/>
                <a:ea typeface="Alexandria" pitchFamily="34" charset="-122"/>
                <a:cs typeface="Alexandria" pitchFamily="34" charset="-120"/>
              </a:rPr>
              <a:t>The Decision Challenge</a:t>
            </a:r>
            <a:endParaRPr lang="en-US" sz="4450" dirty="0"/>
          </a:p>
        </p:txBody>
      </p:sp>
      <p:sp>
        <p:nvSpPr>
          <p:cNvPr id="4" name="Shape 1"/>
          <p:cNvSpPr/>
          <p:nvPr/>
        </p:nvSpPr>
        <p:spPr>
          <a:xfrm>
            <a:off x="793790" y="3118366"/>
            <a:ext cx="510302" cy="510302"/>
          </a:xfrm>
          <a:prstGeom prst="roundRect">
            <a:avLst>
              <a:gd name="adj" fmla="val 18669"/>
            </a:avLst>
          </a:prstGeom>
          <a:solidFill>
            <a:srgbClr val="D2DDF9"/>
          </a:solidFill>
          <a:ln w="7620">
            <a:solidFill>
              <a:srgbClr val="B8C3DF"/>
            </a:solidFill>
            <a:prstDash val="solid"/>
          </a:ln>
        </p:spPr>
        <p:txBody>
          <a:bodyPr/>
          <a:lstStyle/>
          <a:p>
            <a:endParaRPr lang="en-US"/>
          </a:p>
        </p:txBody>
      </p:sp>
      <p:pic>
        <p:nvPicPr>
          <p:cNvPr id="5" name="Image 1" descr="preencoded.png"/>
          <p:cNvPicPr>
            <a:picLocks noChangeAspect="1"/>
          </p:cNvPicPr>
          <p:nvPr/>
        </p:nvPicPr>
        <p:blipFill>
          <a:blip r:embed="rId4"/>
          <a:stretch>
            <a:fillRect/>
          </a:stretch>
        </p:blipFill>
        <p:spPr>
          <a:xfrm>
            <a:off x="878860" y="3160871"/>
            <a:ext cx="340162" cy="425291"/>
          </a:xfrm>
          <a:prstGeom prst="rect">
            <a:avLst/>
          </a:prstGeom>
        </p:spPr>
      </p:pic>
      <p:sp>
        <p:nvSpPr>
          <p:cNvPr id="6" name="Text 2"/>
          <p:cNvSpPr/>
          <p:nvPr/>
        </p:nvSpPr>
        <p:spPr>
          <a:xfrm>
            <a:off x="1530906" y="319623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Strategic Choice</a:t>
            </a:r>
            <a:endParaRPr lang="en-US" sz="2200" dirty="0"/>
          </a:p>
        </p:txBody>
      </p:sp>
      <p:sp>
        <p:nvSpPr>
          <p:cNvPr id="7" name="Text 3"/>
          <p:cNvSpPr/>
          <p:nvPr/>
        </p:nvSpPr>
        <p:spPr>
          <a:xfrm>
            <a:off x="1530906" y="3686651"/>
            <a:ext cx="3813810" cy="1088708"/>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With dozens of platforms available, selecting the right one is crucial.</a:t>
            </a:r>
            <a:endParaRPr lang="en-US" sz="1750" dirty="0"/>
          </a:p>
        </p:txBody>
      </p:sp>
      <p:sp>
        <p:nvSpPr>
          <p:cNvPr id="8" name="Shape 4"/>
          <p:cNvSpPr/>
          <p:nvPr/>
        </p:nvSpPr>
        <p:spPr>
          <a:xfrm>
            <a:off x="5628203" y="3118366"/>
            <a:ext cx="510302" cy="510302"/>
          </a:xfrm>
          <a:prstGeom prst="roundRect">
            <a:avLst>
              <a:gd name="adj" fmla="val 18669"/>
            </a:avLst>
          </a:prstGeom>
          <a:solidFill>
            <a:srgbClr val="D2DDF9"/>
          </a:solidFill>
          <a:ln w="7620">
            <a:solidFill>
              <a:srgbClr val="B8C3DF"/>
            </a:solidFill>
            <a:prstDash val="solid"/>
          </a:ln>
        </p:spPr>
        <p:txBody>
          <a:bodyPr/>
          <a:lstStyle/>
          <a:p>
            <a:endParaRPr lang="en-US"/>
          </a:p>
        </p:txBody>
      </p:sp>
      <p:pic>
        <p:nvPicPr>
          <p:cNvPr id="9" name="Image 2" descr="preencoded.png"/>
          <p:cNvPicPr>
            <a:picLocks noChangeAspect="1"/>
          </p:cNvPicPr>
          <p:nvPr/>
        </p:nvPicPr>
        <p:blipFill>
          <a:blip r:embed="rId5"/>
          <a:stretch>
            <a:fillRect/>
          </a:stretch>
        </p:blipFill>
        <p:spPr>
          <a:xfrm>
            <a:off x="5713274" y="3160871"/>
            <a:ext cx="340162" cy="425291"/>
          </a:xfrm>
          <a:prstGeom prst="rect">
            <a:avLst/>
          </a:prstGeom>
        </p:spPr>
      </p:pic>
      <p:sp>
        <p:nvSpPr>
          <p:cNvPr id="10" name="Text 5"/>
          <p:cNvSpPr/>
          <p:nvPr/>
        </p:nvSpPr>
        <p:spPr>
          <a:xfrm>
            <a:off x="6365319" y="319623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Top Contenders</a:t>
            </a:r>
            <a:endParaRPr lang="en-US" sz="2200" dirty="0"/>
          </a:p>
        </p:txBody>
      </p:sp>
      <p:sp>
        <p:nvSpPr>
          <p:cNvPr id="11" name="Text 6"/>
          <p:cNvSpPr/>
          <p:nvPr/>
        </p:nvSpPr>
        <p:spPr>
          <a:xfrm>
            <a:off x="6365319" y="3686651"/>
            <a:ext cx="3813810" cy="1088708"/>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Three popular options—</a:t>
            </a:r>
            <a:r>
              <a:rPr lang="en-US" sz="1750" b="1" dirty="0">
                <a:solidFill>
                  <a:srgbClr val="404155"/>
                </a:solidFill>
                <a:latin typeface="Nobile" pitchFamily="34" charset="0"/>
                <a:ea typeface="Nobile" pitchFamily="34" charset="-122"/>
                <a:cs typeface="Nobile" pitchFamily="34" charset="-120"/>
              </a:rPr>
              <a:t>Jira</a:t>
            </a:r>
            <a:r>
              <a:rPr lang="en-US" sz="1750" dirty="0">
                <a:solidFill>
                  <a:srgbClr val="404155"/>
                </a:solidFill>
                <a:latin typeface="Nobile" pitchFamily="34" charset="0"/>
                <a:ea typeface="Nobile" pitchFamily="34" charset="-122"/>
                <a:cs typeface="Nobile" pitchFamily="34" charset="-120"/>
              </a:rPr>
              <a:t>, </a:t>
            </a:r>
            <a:r>
              <a:rPr lang="en-US" sz="1750" b="1" dirty="0">
                <a:solidFill>
                  <a:srgbClr val="404155"/>
                </a:solidFill>
                <a:latin typeface="Nobile" pitchFamily="34" charset="0"/>
                <a:ea typeface="Nobile" pitchFamily="34" charset="-122"/>
                <a:cs typeface="Nobile" pitchFamily="34" charset="-120"/>
              </a:rPr>
              <a:t>Azure DevOps</a:t>
            </a:r>
            <a:r>
              <a:rPr lang="en-US" sz="1750" dirty="0">
                <a:solidFill>
                  <a:srgbClr val="404155"/>
                </a:solidFill>
                <a:latin typeface="Nobile" pitchFamily="34" charset="0"/>
                <a:ea typeface="Nobile" pitchFamily="34" charset="-122"/>
                <a:cs typeface="Nobile" pitchFamily="34" charset="-120"/>
              </a:rPr>
              <a:t>, and </a:t>
            </a:r>
            <a:r>
              <a:rPr lang="en-US" sz="1750" b="1" dirty="0">
                <a:solidFill>
                  <a:srgbClr val="404155"/>
                </a:solidFill>
                <a:latin typeface="Nobile" pitchFamily="34" charset="0"/>
                <a:ea typeface="Nobile" pitchFamily="34" charset="-122"/>
                <a:cs typeface="Nobile" pitchFamily="34" charset="-120"/>
              </a:rPr>
              <a:t>Monday.com</a:t>
            </a:r>
            <a:r>
              <a:rPr lang="en-US" sz="1750" dirty="0">
                <a:solidFill>
                  <a:srgbClr val="404155"/>
                </a:solidFill>
                <a:latin typeface="Nobile" pitchFamily="34" charset="0"/>
                <a:ea typeface="Nobile" pitchFamily="34" charset="-122"/>
                <a:cs typeface="Nobile" pitchFamily="34" charset="-120"/>
              </a:rPr>
              <a:t>—often lead the pack.</a:t>
            </a:r>
            <a:endParaRPr lang="en-US" sz="1750" dirty="0"/>
          </a:p>
        </p:txBody>
      </p:sp>
      <p:sp>
        <p:nvSpPr>
          <p:cNvPr id="12" name="Shape 7"/>
          <p:cNvSpPr/>
          <p:nvPr/>
        </p:nvSpPr>
        <p:spPr>
          <a:xfrm>
            <a:off x="793790" y="5228987"/>
            <a:ext cx="510302" cy="510302"/>
          </a:xfrm>
          <a:prstGeom prst="roundRect">
            <a:avLst>
              <a:gd name="adj" fmla="val 18669"/>
            </a:avLst>
          </a:prstGeom>
          <a:solidFill>
            <a:srgbClr val="D2DDF9"/>
          </a:solidFill>
          <a:ln w="7620">
            <a:solidFill>
              <a:srgbClr val="B8C3DF"/>
            </a:solidFill>
            <a:prstDash val="solid"/>
          </a:ln>
        </p:spPr>
        <p:txBody>
          <a:bodyPr/>
          <a:lstStyle/>
          <a:p>
            <a:endParaRPr lang="en-US"/>
          </a:p>
        </p:txBody>
      </p:sp>
      <p:pic>
        <p:nvPicPr>
          <p:cNvPr id="13" name="Image 3" descr="preencoded.png"/>
          <p:cNvPicPr>
            <a:picLocks noChangeAspect="1"/>
          </p:cNvPicPr>
          <p:nvPr/>
        </p:nvPicPr>
        <p:blipFill>
          <a:blip r:embed="rId6"/>
          <a:stretch>
            <a:fillRect/>
          </a:stretch>
        </p:blipFill>
        <p:spPr>
          <a:xfrm>
            <a:off x="878860" y="5271492"/>
            <a:ext cx="340162" cy="425291"/>
          </a:xfrm>
          <a:prstGeom prst="rect">
            <a:avLst/>
          </a:prstGeom>
        </p:spPr>
      </p:pic>
      <p:sp>
        <p:nvSpPr>
          <p:cNvPr id="14" name="Text 8"/>
          <p:cNvSpPr/>
          <p:nvPr/>
        </p:nvSpPr>
        <p:spPr>
          <a:xfrm>
            <a:off x="1530906" y="530685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Balanced Approach</a:t>
            </a:r>
            <a:endParaRPr lang="en-US" sz="2200" dirty="0"/>
          </a:p>
        </p:txBody>
      </p:sp>
      <p:sp>
        <p:nvSpPr>
          <p:cNvPr id="15" name="Text 9"/>
          <p:cNvSpPr/>
          <p:nvPr/>
        </p:nvSpPr>
        <p:spPr>
          <a:xfrm>
            <a:off x="1530906" y="5797272"/>
            <a:ext cx="8648105"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Each has strengths, weaknesses, and ideal use cases.</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1270278"/>
            <a:ext cx="7989332" cy="708779"/>
          </a:xfrm>
          <a:prstGeom prst="rect">
            <a:avLst/>
          </a:prstGeom>
          <a:noFill/>
          <a:ln/>
        </p:spPr>
        <p:txBody>
          <a:bodyPr wrap="none" lIns="0" tIns="0" rIns="0" bIns="0" rtlCol="0" anchor="t"/>
          <a:lstStyle/>
          <a:p>
            <a:pPr marL="0" indent="0" algn="l">
              <a:lnSpc>
                <a:spcPts val="5550"/>
              </a:lnSpc>
              <a:buNone/>
            </a:pPr>
            <a:r>
              <a:rPr lang="en-US" sz="4450" dirty="0">
                <a:solidFill>
                  <a:srgbClr val="1B1B27"/>
                </a:solidFill>
                <a:latin typeface="Alexandria" pitchFamily="34" charset="0"/>
                <a:ea typeface="Alexandria" pitchFamily="34" charset="-122"/>
                <a:cs typeface="Alexandria" pitchFamily="34" charset="-120"/>
              </a:rPr>
              <a:t>Jira: The Customizable Giant</a:t>
            </a:r>
            <a:endParaRPr lang="en-US" sz="4450" dirty="0"/>
          </a:p>
        </p:txBody>
      </p:sp>
      <p:sp>
        <p:nvSpPr>
          <p:cNvPr id="4" name="Shape 1"/>
          <p:cNvSpPr/>
          <p:nvPr/>
        </p:nvSpPr>
        <p:spPr>
          <a:xfrm>
            <a:off x="4451390" y="2319218"/>
            <a:ext cx="4579263" cy="2648783"/>
          </a:xfrm>
          <a:prstGeom prst="roundRect">
            <a:avLst>
              <a:gd name="adj" fmla="val 3597"/>
            </a:avLst>
          </a:prstGeom>
          <a:solidFill>
            <a:srgbClr val="D2DDF9"/>
          </a:solidFill>
          <a:ln w="7620">
            <a:solidFill>
              <a:srgbClr val="B8C3DF"/>
            </a:solidFill>
            <a:prstDash val="solid"/>
          </a:ln>
        </p:spPr>
        <p:txBody>
          <a:bodyPr/>
          <a:lstStyle/>
          <a:p>
            <a:endParaRPr lang="en-US"/>
          </a:p>
        </p:txBody>
      </p:sp>
      <p:sp>
        <p:nvSpPr>
          <p:cNvPr id="5" name="Text 2"/>
          <p:cNvSpPr/>
          <p:nvPr/>
        </p:nvSpPr>
        <p:spPr>
          <a:xfrm>
            <a:off x="4685824" y="255365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Best For</a:t>
            </a:r>
            <a:endParaRPr lang="en-US" sz="2200" dirty="0"/>
          </a:p>
        </p:txBody>
      </p:sp>
      <p:sp>
        <p:nvSpPr>
          <p:cNvPr id="6" name="Text 3"/>
          <p:cNvSpPr/>
          <p:nvPr/>
        </p:nvSpPr>
        <p:spPr>
          <a:xfrm>
            <a:off x="4685824" y="3044071"/>
            <a:ext cx="4110395" cy="725805"/>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Software development teams needing detailed Agile configuration.</a:t>
            </a:r>
            <a:endParaRPr lang="en-US" sz="1750" dirty="0"/>
          </a:p>
        </p:txBody>
      </p:sp>
      <p:sp>
        <p:nvSpPr>
          <p:cNvPr id="7" name="Shape 4"/>
          <p:cNvSpPr/>
          <p:nvPr/>
        </p:nvSpPr>
        <p:spPr>
          <a:xfrm>
            <a:off x="9257467" y="2319218"/>
            <a:ext cx="4579263" cy="2648783"/>
          </a:xfrm>
          <a:prstGeom prst="roundRect">
            <a:avLst>
              <a:gd name="adj" fmla="val 3597"/>
            </a:avLst>
          </a:prstGeom>
          <a:solidFill>
            <a:srgbClr val="D2DDF9"/>
          </a:solidFill>
          <a:ln w="7620">
            <a:solidFill>
              <a:srgbClr val="B8C3DF"/>
            </a:solidFill>
            <a:prstDash val="solid"/>
          </a:ln>
        </p:spPr>
        <p:txBody>
          <a:bodyPr/>
          <a:lstStyle/>
          <a:p>
            <a:endParaRPr lang="en-US"/>
          </a:p>
        </p:txBody>
      </p:sp>
      <p:sp>
        <p:nvSpPr>
          <p:cNvPr id="8" name="Text 5"/>
          <p:cNvSpPr/>
          <p:nvPr/>
        </p:nvSpPr>
        <p:spPr>
          <a:xfrm>
            <a:off x="9491901" y="255365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Key Strengths</a:t>
            </a:r>
            <a:endParaRPr lang="en-US" sz="2200" dirty="0"/>
          </a:p>
        </p:txBody>
      </p:sp>
      <p:sp>
        <p:nvSpPr>
          <p:cNvPr id="9" name="Text 6"/>
          <p:cNvSpPr/>
          <p:nvPr/>
        </p:nvSpPr>
        <p:spPr>
          <a:xfrm>
            <a:off x="9491901" y="3044071"/>
            <a:ext cx="4110395"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04155"/>
                </a:solidFill>
                <a:latin typeface="Nobile" pitchFamily="34" charset="0"/>
                <a:ea typeface="Nobile" pitchFamily="34" charset="-122"/>
                <a:cs typeface="Nobile" pitchFamily="34" charset="-120"/>
              </a:rPr>
              <a:t>Built for Scrum and Kanban</a:t>
            </a:r>
            <a:endParaRPr lang="en-US" sz="1750" dirty="0"/>
          </a:p>
        </p:txBody>
      </p:sp>
      <p:sp>
        <p:nvSpPr>
          <p:cNvPr id="10" name="Text 7"/>
          <p:cNvSpPr/>
          <p:nvPr/>
        </p:nvSpPr>
        <p:spPr>
          <a:xfrm>
            <a:off x="9491901" y="3486269"/>
            <a:ext cx="4110395"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04155"/>
                </a:solidFill>
                <a:latin typeface="Nobile" pitchFamily="34" charset="0"/>
                <a:ea typeface="Nobile" pitchFamily="34" charset="-122"/>
                <a:cs typeface="Nobile" pitchFamily="34" charset="-120"/>
              </a:rPr>
              <a:t>Deep customization options</a:t>
            </a:r>
            <a:endParaRPr lang="en-US" sz="1750" dirty="0"/>
          </a:p>
        </p:txBody>
      </p:sp>
      <p:sp>
        <p:nvSpPr>
          <p:cNvPr id="11" name="Text 8"/>
          <p:cNvSpPr/>
          <p:nvPr/>
        </p:nvSpPr>
        <p:spPr>
          <a:xfrm>
            <a:off x="9491901" y="3928467"/>
            <a:ext cx="4110395"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04155"/>
                </a:solidFill>
                <a:latin typeface="Nobile" pitchFamily="34" charset="0"/>
                <a:ea typeface="Nobile" pitchFamily="34" charset="-122"/>
                <a:cs typeface="Nobile" pitchFamily="34" charset="-120"/>
              </a:rPr>
              <a:t>Powerful backlog management</a:t>
            </a:r>
            <a:endParaRPr lang="en-US" sz="1750" dirty="0"/>
          </a:p>
        </p:txBody>
      </p:sp>
      <p:sp>
        <p:nvSpPr>
          <p:cNvPr id="12" name="Text 9"/>
          <p:cNvSpPr/>
          <p:nvPr/>
        </p:nvSpPr>
        <p:spPr>
          <a:xfrm>
            <a:off x="9491901" y="4370665"/>
            <a:ext cx="4110395"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04155"/>
                </a:solidFill>
                <a:latin typeface="Nobile" pitchFamily="34" charset="0"/>
                <a:ea typeface="Nobile" pitchFamily="34" charset="-122"/>
                <a:cs typeface="Nobile" pitchFamily="34" charset="-120"/>
              </a:rPr>
              <a:t>Strong plugin ecosystem</a:t>
            </a:r>
            <a:endParaRPr lang="en-US" sz="1750" dirty="0"/>
          </a:p>
        </p:txBody>
      </p:sp>
      <p:sp>
        <p:nvSpPr>
          <p:cNvPr id="13" name="Shape 10"/>
          <p:cNvSpPr/>
          <p:nvPr/>
        </p:nvSpPr>
        <p:spPr>
          <a:xfrm>
            <a:off x="4451390" y="5194816"/>
            <a:ext cx="9385221" cy="1764387"/>
          </a:xfrm>
          <a:prstGeom prst="roundRect">
            <a:avLst>
              <a:gd name="adj" fmla="val 5399"/>
            </a:avLst>
          </a:prstGeom>
          <a:solidFill>
            <a:srgbClr val="D2DDF9"/>
          </a:solidFill>
          <a:ln w="7620">
            <a:solidFill>
              <a:srgbClr val="B8C3DF"/>
            </a:solidFill>
            <a:prstDash val="solid"/>
          </a:ln>
        </p:spPr>
        <p:txBody>
          <a:bodyPr/>
          <a:lstStyle/>
          <a:p>
            <a:endParaRPr lang="en-US"/>
          </a:p>
        </p:txBody>
      </p:sp>
      <p:sp>
        <p:nvSpPr>
          <p:cNvPr id="14" name="Text 11"/>
          <p:cNvSpPr/>
          <p:nvPr/>
        </p:nvSpPr>
        <p:spPr>
          <a:xfrm>
            <a:off x="4685824" y="542925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Challenges</a:t>
            </a:r>
            <a:endParaRPr lang="en-US" sz="2200" dirty="0"/>
          </a:p>
        </p:txBody>
      </p:sp>
      <p:sp>
        <p:nvSpPr>
          <p:cNvPr id="15" name="Text 12"/>
          <p:cNvSpPr/>
          <p:nvPr/>
        </p:nvSpPr>
        <p:spPr>
          <a:xfrm>
            <a:off x="4685824" y="5919668"/>
            <a:ext cx="8916353"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04155"/>
                </a:solidFill>
                <a:latin typeface="Nobile" pitchFamily="34" charset="0"/>
                <a:ea typeface="Nobile" pitchFamily="34" charset="-122"/>
                <a:cs typeface="Nobile" pitchFamily="34" charset="-120"/>
              </a:rPr>
              <a:t>Steep learning curve</a:t>
            </a:r>
            <a:endParaRPr lang="en-US" sz="1750" dirty="0"/>
          </a:p>
        </p:txBody>
      </p:sp>
      <p:sp>
        <p:nvSpPr>
          <p:cNvPr id="16" name="Text 13"/>
          <p:cNvSpPr/>
          <p:nvPr/>
        </p:nvSpPr>
        <p:spPr>
          <a:xfrm>
            <a:off x="4685824" y="6361867"/>
            <a:ext cx="8916353"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04155"/>
                </a:solidFill>
                <a:latin typeface="Nobile" pitchFamily="34" charset="0"/>
                <a:ea typeface="Nobile" pitchFamily="34" charset="-122"/>
                <a:cs typeface="Nobile" pitchFamily="34" charset="-120"/>
              </a:rPr>
              <a:t>Can become complex if not maintained</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10922" y="720447"/>
            <a:ext cx="5078135" cy="634722"/>
          </a:xfrm>
          <a:prstGeom prst="rect">
            <a:avLst/>
          </a:prstGeom>
          <a:noFill/>
          <a:ln/>
        </p:spPr>
        <p:txBody>
          <a:bodyPr wrap="none" lIns="0" tIns="0" rIns="0" bIns="0" rtlCol="0" anchor="t"/>
          <a:lstStyle/>
          <a:p>
            <a:pPr marL="0" indent="0" algn="l">
              <a:lnSpc>
                <a:spcPts val="4950"/>
              </a:lnSpc>
              <a:buNone/>
            </a:pPr>
            <a:r>
              <a:rPr lang="en-US" sz="3950" dirty="0">
                <a:solidFill>
                  <a:srgbClr val="1B1B27"/>
                </a:solidFill>
                <a:latin typeface="Alexandria" pitchFamily="34" charset="0"/>
                <a:ea typeface="Alexandria" pitchFamily="34" charset="-122"/>
                <a:cs typeface="Alexandria" pitchFamily="34" charset="-120"/>
              </a:rPr>
              <a:t>Jira Pro Insight</a:t>
            </a:r>
            <a:endParaRPr lang="en-US" sz="3950" dirty="0"/>
          </a:p>
        </p:txBody>
      </p:sp>
      <p:sp>
        <p:nvSpPr>
          <p:cNvPr id="4" name="Text 1"/>
          <p:cNvSpPr/>
          <p:nvPr/>
        </p:nvSpPr>
        <p:spPr>
          <a:xfrm>
            <a:off x="1015603" y="1888331"/>
            <a:ext cx="9246275" cy="649843"/>
          </a:xfrm>
          <a:prstGeom prst="rect">
            <a:avLst/>
          </a:prstGeom>
          <a:noFill/>
          <a:ln/>
        </p:spPr>
        <p:txBody>
          <a:bodyPr wrap="square" lIns="0" tIns="0" rIns="0" bIns="0" rtlCol="0" anchor="t"/>
          <a:lstStyle/>
          <a:p>
            <a:pPr marL="0" indent="0" algn="l">
              <a:lnSpc>
                <a:spcPts val="2550"/>
              </a:lnSpc>
              <a:buNone/>
            </a:pPr>
            <a:r>
              <a:rPr lang="en-US" sz="1550" dirty="0">
                <a:solidFill>
                  <a:srgbClr val="404155"/>
                </a:solidFill>
                <a:latin typeface="Nobile" pitchFamily="34" charset="0"/>
                <a:ea typeface="Nobile" pitchFamily="34" charset="-122"/>
                <a:cs typeface="Nobile" pitchFamily="34" charset="-120"/>
              </a:rPr>
              <a:t>Jira is ideal for technical teams who want control over every aspect of their Agile process—but be prepared to invest time in setup and governance.</a:t>
            </a:r>
            <a:endParaRPr lang="en-US" sz="1550" dirty="0"/>
          </a:p>
        </p:txBody>
      </p:sp>
      <p:sp>
        <p:nvSpPr>
          <p:cNvPr id="5" name="Shape 2"/>
          <p:cNvSpPr/>
          <p:nvPr/>
        </p:nvSpPr>
        <p:spPr>
          <a:xfrm>
            <a:off x="710922" y="1659850"/>
            <a:ext cx="22860" cy="1106805"/>
          </a:xfrm>
          <a:prstGeom prst="rect">
            <a:avLst/>
          </a:prstGeom>
          <a:solidFill>
            <a:srgbClr val="1B54DA"/>
          </a:solidFill>
          <a:ln/>
        </p:spPr>
        <p:txBody>
          <a:bodyPr/>
          <a:lstStyle/>
          <a:p>
            <a:endParaRPr lang="en-US"/>
          </a:p>
        </p:txBody>
      </p:sp>
      <p:sp>
        <p:nvSpPr>
          <p:cNvPr id="6" name="Text 3"/>
          <p:cNvSpPr/>
          <p:nvPr/>
        </p:nvSpPr>
        <p:spPr>
          <a:xfrm>
            <a:off x="710922" y="3096697"/>
            <a:ext cx="4623078" cy="670322"/>
          </a:xfrm>
          <a:prstGeom prst="rect">
            <a:avLst/>
          </a:prstGeom>
          <a:noFill/>
          <a:ln/>
        </p:spPr>
        <p:txBody>
          <a:bodyPr wrap="none" lIns="0" tIns="0" rIns="0" bIns="0" rtlCol="0" anchor="t"/>
          <a:lstStyle/>
          <a:p>
            <a:pPr marL="0" indent="0" algn="ctr">
              <a:lnSpc>
                <a:spcPts val="5250"/>
              </a:lnSpc>
              <a:buNone/>
            </a:pPr>
            <a:r>
              <a:rPr lang="en-US" sz="5250" dirty="0">
                <a:solidFill>
                  <a:srgbClr val="404155"/>
                </a:solidFill>
                <a:latin typeface="Alexandria" pitchFamily="34" charset="0"/>
                <a:ea typeface="Alexandria" pitchFamily="34" charset="-122"/>
                <a:cs typeface="Alexandria" pitchFamily="34" charset="-120"/>
              </a:rPr>
              <a:t>5★</a:t>
            </a:r>
            <a:endParaRPr lang="en-US" sz="5250" dirty="0"/>
          </a:p>
        </p:txBody>
      </p:sp>
      <p:sp>
        <p:nvSpPr>
          <p:cNvPr id="7" name="Text 4"/>
          <p:cNvSpPr/>
          <p:nvPr/>
        </p:nvSpPr>
        <p:spPr>
          <a:xfrm>
            <a:off x="1752957" y="4020860"/>
            <a:ext cx="2539008" cy="317421"/>
          </a:xfrm>
          <a:prstGeom prst="rect">
            <a:avLst/>
          </a:prstGeom>
          <a:noFill/>
          <a:ln/>
        </p:spPr>
        <p:txBody>
          <a:bodyPr wrap="none" lIns="0" tIns="0" rIns="0" bIns="0" rtlCol="0" anchor="t"/>
          <a:lstStyle/>
          <a:p>
            <a:pPr marL="0" indent="0" algn="ctr">
              <a:lnSpc>
                <a:spcPts val="2450"/>
              </a:lnSpc>
              <a:buNone/>
            </a:pPr>
            <a:r>
              <a:rPr lang="en-US" sz="1950" dirty="0">
                <a:solidFill>
                  <a:srgbClr val="404155"/>
                </a:solidFill>
                <a:latin typeface="Alexandria" pitchFamily="34" charset="0"/>
                <a:ea typeface="Alexandria" pitchFamily="34" charset="-122"/>
                <a:cs typeface="Alexandria" pitchFamily="34" charset="-120"/>
              </a:rPr>
              <a:t>Agile Support</a:t>
            </a:r>
            <a:endParaRPr lang="en-US" sz="1950" dirty="0"/>
          </a:p>
        </p:txBody>
      </p:sp>
      <p:sp>
        <p:nvSpPr>
          <p:cNvPr id="8" name="Text 5"/>
          <p:cNvSpPr/>
          <p:nvPr/>
        </p:nvSpPr>
        <p:spPr>
          <a:xfrm>
            <a:off x="710922" y="4460081"/>
            <a:ext cx="4623078" cy="324922"/>
          </a:xfrm>
          <a:prstGeom prst="rect">
            <a:avLst/>
          </a:prstGeom>
          <a:noFill/>
          <a:ln/>
        </p:spPr>
        <p:txBody>
          <a:bodyPr wrap="none" lIns="0" tIns="0" rIns="0" bIns="0" rtlCol="0" anchor="t"/>
          <a:lstStyle/>
          <a:p>
            <a:pPr marL="0" indent="0" algn="ctr">
              <a:lnSpc>
                <a:spcPts val="2550"/>
              </a:lnSpc>
              <a:buNone/>
            </a:pPr>
            <a:r>
              <a:rPr lang="en-US" sz="1550" dirty="0">
                <a:solidFill>
                  <a:srgbClr val="404155"/>
                </a:solidFill>
                <a:latin typeface="Nobile" pitchFamily="34" charset="0"/>
                <a:ea typeface="Nobile" pitchFamily="34" charset="-122"/>
                <a:cs typeface="Nobile" pitchFamily="34" charset="-120"/>
              </a:rPr>
              <a:t>Comprehensive Scrum and Kanban capabilities.</a:t>
            </a:r>
            <a:endParaRPr lang="en-US" sz="1550" dirty="0"/>
          </a:p>
        </p:txBody>
      </p:sp>
      <p:sp>
        <p:nvSpPr>
          <p:cNvPr id="9" name="Text 6"/>
          <p:cNvSpPr/>
          <p:nvPr/>
        </p:nvSpPr>
        <p:spPr>
          <a:xfrm>
            <a:off x="5638681" y="3096697"/>
            <a:ext cx="4623197" cy="670322"/>
          </a:xfrm>
          <a:prstGeom prst="rect">
            <a:avLst/>
          </a:prstGeom>
          <a:noFill/>
          <a:ln/>
        </p:spPr>
        <p:txBody>
          <a:bodyPr wrap="none" lIns="0" tIns="0" rIns="0" bIns="0" rtlCol="0" anchor="t"/>
          <a:lstStyle/>
          <a:p>
            <a:pPr marL="0" indent="0" algn="ctr">
              <a:lnSpc>
                <a:spcPts val="5250"/>
              </a:lnSpc>
              <a:buNone/>
            </a:pPr>
            <a:r>
              <a:rPr lang="en-US" sz="5250" dirty="0">
                <a:solidFill>
                  <a:srgbClr val="404155"/>
                </a:solidFill>
                <a:latin typeface="Alexandria" pitchFamily="34" charset="0"/>
                <a:ea typeface="Alexandria" pitchFamily="34" charset="-122"/>
                <a:cs typeface="Alexandria" pitchFamily="34" charset="-120"/>
              </a:rPr>
              <a:t>2★</a:t>
            </a:r>
            <a:endParaRPr lang="en-US" sz="5250" dirty="0"/>
          </a:p>
        </p:txBody>
      </p:sp>
      <p:sp>
        <p:nvSpPr>
          <p:cNvPr id="10" name="Text 7"/>
          <p:cNvSpPr/>
          <p:nvPr/>
        </p:nvSpPr>
        <p:spPr>
          <a:xfrm>
            <a:off x="6680716" y="4020860"/>
            <a:ext cx="2539008" cy="317421"/>
          </a:xfrm>
          <a:prstGeom prst="rect">
            <a:avLst/>
          </a:prstGeom>
          <a:noFill/>
          <a:ln/>
        </p:spPr>
        <p:txBody>
          <a:bodyPr wrap="none" lIns="0" tIns="0" rIns="0" bIns="0" rtlCol="0" anchor="t"/>
          <a:lstStyle/>
          <a:p>
            <a:pPr marL="0" indent="0" algn="ctr">
              <a:lnSpc>
                <a:spcPts val="2450"/>
              </a:lnSpc>
              <a:buNone/>
            </a:pPr>
            <a:r>
              <a:rPr lang="en-US" sz="1950" dirty="0">
                <a:solidFill>
                  <a:srgbClr val="404155"/>
                </a:solidFill>
                <a:latin typeface="Alexandria" pitchFamily="34" charset="0"/>
                <a:ea typeface="Alexandria" pitchFamily="34" charset="-122"/>
                <a:cs typeface="Alexandria" pitchFamily="34" charset="-120"/>
              </a:rPr>
              <a:t>DevOps Integration</a:t>
            </a:r>
            <a:endParaRPr lang="en-US" sz="1950" dirty="0"/>
          </a:p>
        </p:txBody>
      </p:sp>
      <p:sp>
        <p:nvSpPr>
          <p:cNvPr id="11" name="Text 8"/>
          <p:cNvSpPr/>
          <p:nvPr/>
        </p:nvSpPr>
        <p:spPr>
          <a:xfrm>
            <a:off x="5638681" y="4460081"/>
            <a:ext cx="4623197" cy="324922"/>
          </a:xfrm>
          <a:prstGeom prst="rect">
            <a:avLst/>
          </a:prstGeom>
          <a:noFill/>
          <a:ln/>
        </p:spPr>
        <p:txBody>
          <a:bodyPr wrap="none" lIns="0" tIns="0" rIns="0" bIns="0" rtlCol="0" anchor="t"/>
          <a:lstStyle/>
          <a:p>
            <a:pPr marL="0" indent="0" algn="ctr">
              <a:lnSpc>
                <a:spcPts val="2550"/>
              </a:lnSpc>
              <a:buNone/>
            </a:pPr>
            <a:r>
              <a:rPr lang="en-US" sz="1550" dirty="0">
                <a:solidFill>
                  <a:srgbClr val="404155"/>
                </a:solidFill>
                <a:latin typeface="Nobile" pitchFamily="34" charset="0"/>
                <a:ea typeface="Nobile" pitchFamily="34" charset="-122"/>
                <a:cs typeface="Nobile" pitchFamily="34" charset="-120"/>
              </a:rPr>
              <a:t>Limited native integration options.</a:t>
            </a:r>
            <a:endParaRPr lang="en-US" sz="1550" dirty="0"/>
          </a:p>
        </p:txBody>
      </p:sp>
      <p:sp>
        <p:nvSpPr>
          <p:cNvPr id="12" name="Text 9"/>
          <p:cNvSpPr/>
          <p:nvPr/>
        </p:nvSpPr>
        <p:spPr>
          <a:xfrm>
            <a:off x="710922" y="5495925"/>
            <a:ext cx="4623078" cy="670322"/>
          </a:xfrm>
          <a:prstGeom prst="rect">
            <a:avLst/>
          </a:prstGeom>
          <a:noFill/>
          <a:ln/>
        </p:spPr>
        <p:txBody>
          <a:bodyPr wrap="none" lIns="0" tIns="0" rIns="0" bIns="0" rtlCol="0" anchor="t"/>
          <a:lstStyle/>
          <a:p>
            <a:pPr marL="0" indent="0" algn="ctr">
              <a:lnSpc>
                <a:spcPts val="5250"/>
              </a:lnSpc>
              <a:buNone/>
            </a:pPr>
            <a:r>
              <a:rPr lang="en-US" sz="5250" dirty="0">
                <a:solidFill>
                  <a:srgbClr val="404155"/>
                </a:solidFill>
                <a:latin typeface="Alexandria" pitchFamily="34" charset="0"/>
                <a:ea typeface="Alexandria" pitchFamily="34" charset="-122"/>
                <a:cs typeface="Alexandria" pitchFamily="34" charset="-120"/>
              </a:rPr>
              <a:t>5★</a:t>
            </a:r>
            <a:endParaRPr lang="en-US" sz="5250" dirty="0"/>
          </a:p>
        </p:txBody>
      </p:sp>
      <p:sp>
        <p:nvSpPr>
          <p:cNvPr id="13" name="Text 10"/>
          <p:cNvSpPr/>
          <p:nvPr/>
        </p:nvSpPr>
        <p:spPr>
          <a:xfrm>
            <a:off x="1752957" y="6420088"/>
            <a:ext cx="2539008" cy="317421"/>
          </a:xfrm>
          <a:prstGeom prst="rect">
            <a:avLst/>
          </a:prstGeom>
          <a:noFill/>
          <a:ln/>
        </p:spPr>
        <p:txBody>
          <a:bodyPr wrap="none" lIns="0" tIns="0" rIns="0" bIns="0" rtlCol="0" anchor="t"/>
          <a:lstStyle/>
          <a:p>
            <a:pPr marL="0" indent="0" algn="ctr">
              <a:lnSpc>
                <a:spcPts val="2450"/>
              </a:lnSpc>
              <a:buNone/>
            </a:pPr>
            <a:r>
              <a:rPr lang="en-US" sz="1950" dirty="0">
                <a:solidFill>
                  <a:srgbClr val="404155"/>
                </a:solidFill>
                <a:latin typeface="Alexandria" pitchFamily="34" charset="0"/>
                <a:ea typeface="Alexandria" pitchFamily="34" charset="-122"/>
                <a:cs typeface="Alexandria" pitchFamily="34" charset="-120"/>
              </a:rPr>
              <a:t>Customization</a:t>
            </a:r>
            <a:endParaRPr lang="en-US" sz="1950" dirty="0"/>
          </a:p>
        </p:txBody>
      </p:sp>
      <p:sp>
        <p:nvSpPr>
          <p:cNvPr id="14" name="Text 11"/>
          <p:cNvSpPr/>
          <p:nvPr/>
        </p:nvSpPr>
        <p:spPr>
          <a:xfrm>
            <a:off x="710922" y="6859310"/>
            <a:ext cx="4623078" cy="649843"/>
          </a:xfrm>
          <a:prstGeom prst="rect">
            <a:avLst/>
          </a:prstGeom>
          <a:noFill/>
          <a:ln/>
        </p:spPr>
        <p:txBody>
          <a:bodyPr wrap="square" lIns="0" tIns="0" rIns="0" bIns="0" rtlCol="0" anchor="t"/>
          <a:lstStyle/>
          <a:p>
            <a:pPr marL="0" indent="0" algn="ctr">
              <a:lnSpc>
                <a:spcPts val="2550"/>
              </a:lnSpc>
              <a:buNone/>
            </a:pPr>
            <a:r>
              <a:rPr lang="en-US" sz="1550" dirty="0">
                <a:solidFill>
                  <a:srgbClr val="404155"/>
                </a:solidFill>
                <a:latin typeface="Nobile" pitchFamily="34" charset="0"/>
                <a:ea typeface="Nobile" pitchFamily="34" charset="-122"/>
                <a:cs typeface="Nobile" pitchFamily="34" charset="-120"/>
              </a:rPr>
              <a:t>Unmatched workflow and automation flexibility.</a:t>
            </a:r>
            <a:endParaRPr lang="en-US" sz="1550" dirty="0"/>
          </a:p>
        </p:txBody>
      </p:sp>
      <p:sp>
        <p:nvSpPr>
          <p:cNvPr id="15" name="Text 12"/>
          <p:cNvSpPr/>
          <p:nvPr/>
        </p:nvSpPr>
        <p:spPr>
          <a:xfrm>
            <a:off x="5638681" y="5495925"/>
            <a:ext cx="4623197" cy="670322"/>
          </a:xfrm>
          <a:prstGeom prst="rect">
            <a:avLst/>
          </a:prstGeom>
          <a:noFill/>
          <a:ln/>
        </p:spPr>
        <p:txBody>
          <a:bodyPr wrap="none" lIns="0" tIns="0" rIns="0" bIns="0" rtlCol="0" anchor="t"/>
          <a:lstStyle/>
          <a:p>
            <a:pPr marL="0" indent="0" algn="ctr">
              <a:lnSpc>
                <a:spcPts val="5250"/>
              </a:lnSpc>
              <a:buNone/>
            </a:pPr>
            <a:r>
              <a:rPr lang="en-US" sz="5250" dirty="0">
                <a:solidFill>
                  <a:srgbClr val="404155"/>
                </a:solidFill>
                <a:latin typeface="Alexandria" pitchFamily="34" charset="0"/>
                <a:ea typeface="Alexandria" pitchFamily="34" charset="-122"/>
                <a:cs typeface="Alexandria" pitchFamily="34" charset="-120"/>
              </a:rPr>
              <a:t>2★</a:t>
            </a:r>
            <a:endParaRPr lang="en-US" sz="5250" dirty="0"/>
          </a:p>
        </p:txBody>
      </p:sp>
      <p:sp>
        <p:nvSpPr>
          <p:cNvPr id="16" name="Text 13"/>
          <p:cNvSpPr/>
          <p:nvPr/>
        </p:nvSpPr>
        <p:spPr>
          <a:xfrm>
            <a:off x="6680716" y="6420088"/>
            <a:ext cx="2539008" cy="317421"/>
          </a:xfrm>
          <a:prstGeom prst="rect">
            <a:avLst/>
          </a:prstGeom>
          <a:noFill/>
          <a:ln/>
        </p:spPr>
        <p:txBody>
          <a:bodyPr wrap="none" lIns="0" tIns="0" rIns="0" bIns="0" rtlCol="0" anchor="t"/>
          <a:lstStyle/>
          <a:p>
            <a:pPr marL="0" indent="0" algn="ctr">
              <a:lnSpc>
                <a:spcPts val="2450"/>
              </a:lnSpc>
              <a:buNone/>
            </a:pPr>
            <a:r>
              <a:rPr lang="en-US" sz="1950" dirty="0">
                <a:solidFill>
                  <a:srgbClr val="404155"/>
                </a:solidFill>
                <a:latin typeface="Alexandria" pitchFamily="34" charset="0"/>
                <a:ea typeface="Alexandria" pitchFamily="34" charset="-122"/>
                <a:cs typeface="Alexandria" pitchFamily="34" charset="-120"/>
              </a:rPr>
              <a:t>Ease of Use</a:t>
            </a:r>
            <a:endParaRPr lang="en-US" sz="1950" dirty="0"/>
          </a:p>
        </p:txBody>
      </p:sp>
      <p:sp>
        <p:nvSpPr>
          <p:cNvPr id="17" name="Text 14"/>
          <p:cNvSpPr/>
          <p:nvPr/>
        </p:nvSpPr>
        <p:spPr>
          <a:xfrm>
            <a:off x="5638681" y="6859310"/>
            <a:ext cx="4623197" cy="324922"/>
          </a:xfrm>
          <a:prstGeom prst="rect">
            <a:avLst/>
          </a:prstGeom>
          <a:noFill/>
          <a:ln/>
        </p:spPr>
        <p:txBody>
          <a:bodyPr wrap="none" lIns="0" tIns="0" rIns="0" bIns="0" rtlCol="0" anchor="t"/>
          <a:lstStyle/>
          <a:p>
            <a:pPr marL="0" indent="0" algn="ctr">
              <a:lnSpc>
                <a:spcPts val="2550"/>
              </a:lnSpc>
              <a:buNone/>
            </a:pPr>
            <a:r>
              <a:rPr lang="en-US" sz="1550" dirty="0">
                <a:solidFill>
                  <a:srgbClr val="404155"/>
                </a:solidFill>
                <a:latin typeface="Nobile" pitchFamily="34" charset="0"/>
                <a:ea typeface="Nobile" pitchFamily="34" charset="-122"/>
                <a:cs typeface="Nobile" pitchFamily="34" charset="-120"/>
              </a:rPr>
              <a:t>Requires technical knowledge to master.</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417558"/>
          </a:xfrm>
          <a:prstGeom prst="rect">
            <a:avLst/>
          </a:prstGeom>
        </p:spPr>
      </p:pic>
      <p:sp>
        <p:nvSpPr>
          <p:cNvPr id="3" name="Text 0"/>
          <p:cNvSpPr/>
          <p:nvPr/>
        </p:nvSpPr>
        <p:spPr>
          <a:xfrm>
            <a:off x="793790" y="2902148"/>
            <a:ext cx="9970294" cy="708779"/>
          </a:xfrm>
          <a:prstGeom prst="rect">
            <a:avLst/>
          </a:prstGeom>
          <a:noFill/>
          <a:ln/>
        </p:spPr>
        <p:txBody>
          <a:bodyPr wrap="none" lIns="0" tIns="0" rIns="0" bIns="0" rtlCol="0" anchor="t"/>
          <a:lstStyle/>
          <a:p>
            <a:pPr marL="0" indent="0" algn="l">
              <a:lnSpc>
                <a:spcPts val="5550"/>
              </a:lnSpc>
              <a:buNone/>
            </a:pPr>
            <a:r>
              <a:rPr lang="en-US" sz="4450" dirty="0">
                <a:solidFill>
                  <a:srgbClr val="1B1B27"/>
                </a:solidFill>
                <a:latin typeface="Alexandria" pitchFamily="34" charset="0"/>
                <a:ea typeface="Alexandria" pitchFamily="34" charset="-122"/>
                <a:cs typeface="Alexandria" pitchFamily="34" charset="-120"/>
              </a:rPr>
              <a:t>Azure DevOps: The Integrated Suite</a:t>
            </a:r>
            <a:endParaRPr lang="en-US" sz="4450" dirty="0"/>
          </a:p>
        </p:txBody>
      </p:sp>
      <p:pic>
        <p:nvPicPr>
          <p:cNvPr id="4" name="Image 1" descr="preencoded.png"/>
          <p:cNvPicPr>
            <a:picLocks noChangeAspect="1"/>
          </p:cNvPicPr>
          <p:nvPr/>
        </p:nvPicPr>
        <p:blipFill>
          <a:blip r:embed="rId4"/>
          <a:stretch>
            <a:fillRect/>
          </a:stretch>
        </p:blipFill>
        <p:spPr>
          <a:xfrm>
            <a:off x="793790" y="3990737"/>
            <a:ext cx="566976" cy="566976"/>
          </a:xfrm>
          <a:prstGeom prst="rect">
            <a:avLst/>
          </a:prstGeom>
        </p:spPr>
      </p:pic>
      <p:sp>
        <p:nvSpPr>
          <p:cNvPr id="5" name="Text 1"/>
          <p:cNvSpPr/>
          <p:nvPr/>
        </p:nvSpPr>
        <p:spPr>
          <a:xfrm>
            <a:off x="1587579" y="4085749"/>
            <a:ext cx="2254210" cy="708660"/>
          </a:xfrm>
          <a:prstGeom prst="rect">
            <a:avLst/>
          </a:prstGeom>
          <a:noFill/>
          <a:ln/>
        </p:spPr>
        <p:txBody>
          <a:bodyPr wrap="squar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Microsoft Ecosystem</a:t>
            </a:r>
            <a:endParaRPr lang="en-US" sz="2200" dirty="0"/>
          </a:p>
        </p:txBody>
      </p:sp>
      <p:sp>
        <p:nvSpPr>
          <p:cNvPr id="6" name="Text 2"/>
          <p:cNvSpPr/>
          <p:nvPr/>
        </p:nvSpPr>
        <p:spPr>
          <a:xfrm>
            <a:off x="1587579" y="4930497"/>
            <a:ext cx="2254210" cy="1814513"/>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Seamless integration with Visual Studio, GitHub, and Microsoft 365.</a:t>
            </a:r>
            <a:endParaRPr lang="en-US" sz="1750" dirty="0"/>
          </a:p>
        </p:txBody>
      </p:sp>
      <p:pic>
        <p:nvPicPr>
          <p:cNvPr id="7" name="Image 2" descr="preencoded.png"/>
          <p:cNvPicPr>
            <a:picLocks noChangeAspect="1"/>
          </p:cNvPicPr>
          <p:nvPr/>
        </p:nvPicPr>
        <p:blipFill>
          <a:blip r:embed="rId5"/>
          <a:stretch>
            <a:fillRect/>
          </a:stretch>
        </p:blipFill>
        <p:spPr>
          <a:xfrm>
            <a:off x="4125278" y="3990737"/>
            <a:ext cx="566976" cy="566976"/>
          </a:xfrm>
          <a:prstGeom prst="rect">
            <a:avLst/>
          </a:prstGeom>
        </p:spPr>
      </p:pic>
      <p:sp>
        <p:nvSpPr>
          <p:cNvPr id="8" name="Text 3"/>
          <p:cNvSpPr/>
          <p:nvPr/>
        </p:nvSpPr>
        <p:spPr>
          <a:xfrm>
            <a:off x="4919067" y="4085749"/>
            <a:ext cx="2254329" cy="708660"/>
          </a:xfrm>
          <a:prstGeom prst="rect">
            <a:avLst/>
          </a:prstGeom>
          <a:noFill/>
          <a:ln/>
        </p:spPr>
        <p:txBody>
          <a:bodyPr wrap="squar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Complete Toolchain</a:t>
            </a:r>
            <a:endParaRPr lang="en-US" sz="2200" dirty="0"/>
          </a:p>
        </p:txBody>
      </p:sp>
      <p:sp>
        <p:nvSpPr>
          <p:cNvPr id="9" name="Text 4"/>
          <p:cNvSpPr/>
          <p:nvPr/>
        </p:nvSpPr>
        <p:spPr>
          <a:xfrm>
            <a:off x="4919067" y="4930497"/>
            <a:ext cx="2254329" cy="1088708"/>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Built-in boards, repos, pipelines, and test plans.</a:t>
            </a:r>
            <a:endParaRPr lang="en-US" sz="1750" dirty="0"/>
          </a:p>
        </p:txBody>
      </p:sp>
      <p:pic>
        <p:nvPicPr>
          <p:cNvPr id="10" name="Image 3" descr="preencoded.png"/>
          <p:cNvPicPr>
            <a:picLocks noChangeAspect="1"/>
          </p:cNvPicPr>
          <p:nvPr/>
        </p:nvPicPr>
        <p:blipFill>
          <a:blip r:embed="rId6"/>
          <a:stretch>
            <a:fillRect/>
          </a:stretch>
        </p:blipFill>
        <p:spPr>
          <a:xfrm>
            <a:off x="7456884" y="3990737"/>
            <a:ext cx="566976" cy="566976"/>
          </a:xfrm>
          <a:prstGeom prst="rect">
            <a:avLst/>
          </a:prstGeom>
        </p:spPr>
      </p:pic>
      <p:sp>
        <p:nvSpPr>
          <p:cNvPr id="11" name="Text 5"/>
          <p:cNvSpPr/>
          <p:nvPr/>
        </p:nvSpPr>
        <p:spPr>
          <a:xfrm>
            <a:off x="8250674" y="4085749"/>
            <a:ext cx="2254329" cy="708660"/>
          </a:xfrm>
          <a:prstGeom prst="rect">
            <a:avLst/>
          </a:prstGeom>
          <a:noFill/>
          <a:ln/>
        </p:spPr>
        <p:txBody>
          <a:bodyPr wrap="squar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End-to-End Traceability</a:t>
            </a:r>
            <a:endParaRPr lang="en-US" sz="2200" dirty="0"/>
          </a:p>
        </p:txBody>
      </p:sp>
      <p:sp>
        <p:nvSpPr>
          <p:cNvPr id="12" name="Text 6"/>
          <p:cNvSpPr/>
          <p:nvPr/>
        </p:nvSpPr>
        <p:spPr>
          <a:xfrm>
            <a:off x="8250674" y="4930497"/>
            <a:ext cx="2254329" cy="1088708"/>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Track work from requirement to deployment.</a:t>
            </a:r>
            <a:endParaRPr lang="en-US" sz="1750" dirty="0"/>
          </a:p>
        </p:txBody>
      </p:sp>
      <p:pic>
        <p:nvPicPr>
          <p:cNvPr id="13" name="Image 4" descr="preencoded.png"/>
          <p:cNvPicPr>
            <a:picLocks noChangeAspect="1"/>
          </p:cNvPicPr>
          <p:nvPr/>
        </p:nvPicPr>
        <p:blipFill>
          <a:blip r:embed="rId7"/>
          <a:stretch>
            <a:fillRect/>
          </a:stretch>
        </p:blipFill>
        <p:spPr>
          <a:xfrm>
            <a:off x="10788491" y="3990737"/>
            <a:ext cx="566976" cy="566976"/>
          </a:xfrm>
          <a:prstGeom prst="rect">
            <a:avLst/>
          </a:prstGeom>
        </p:spPr>
      </p:pic>
      <p:sp>
        <p:nvSpPr>
          <p:cNvPr id="14" name="Text 7"/>
          <p:cNvSpPr/>
          <p:nvPr/>
        </p:nvSpPr>
        <p:spPr>
          <a:xfrm>
            <a:off x="11582281" y="4085749"/>
            <a:ext cx="2254329" cy="708660"/>
          </a:xfrm>
          <a:prstGeom prst="rect">
            <a:avLst/>
          </a:prstGeom>
          <a:noFill/>
          <a:ln/>
        </p:spPr>
        <p:txBody>
          <a:bodyPr wrap="squar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Strong Governance</a:t>
            </a:r>
            <a:endParaRPr lang="en-US" sz="2200" dirty="0"/>
          </a:p>
        </p:txBody>
      </p:sp>
      <p:sp>
        <p:nvSpPr>
          <p:cNvPr id="15" name="Text 8"/>
          <p:cNvSpPr/>
          <p:nvPr/>
        </p:nvSpPr>
        <p:spPr>
          <a:xfrm>
            <a:off x="11582281" y="4930497"/>
            <a:ext cx="2254329" cy="1088708"/>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Robust permission control and security features.</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1132403"/>
            <a:ext cx="7236381" cy="708779"/>
          </a:xfrm>
          <a:prstGeom prst="rect">
            <a:avLst/>
          </a:prstGeom>
          <a:noFill/>
          <a:ln/>
        </p:spPr>
        <p:txBody>
          <a:bodyPr wrap="none" lIns="0" tIns="0" rIns="0" bIns="0" rtlCol="0" anchor="t"/>
          <a:lstStyle/>
          <a:p>
            <a:pPr marL="0" indent="0" algn="l">
              <a:lnSpc>
                <a:spcPts val="5550"/>
              </a:lnSpc>
              <a:buNone/>
            </a:pPr>
            <a:r>
              <a:rPr lang="en-US" sz="4450" dirty="0">
                <a:solidFill>
                  <a:srgbClr val="1B1B27"/>
                </a:solidFill>
                <a:latin typeface="Alexandria" pitchFamily="34" charset="0"/>
                <a:ea typeface="Alexandria" pitchFamily="34" charset="-122"/>
                <a:cs typeface="Alexandria" pitchFamily="34" charset="-120"/>
              </a:rPr>
              <a:t>Azure DevOps Challenges</a:t>
            </a:r>
            <a:endParaRPr lang="en-US" sz="4450" dirty="0"/>
          </a:p>
        </p:txBody>
      </p:sp>
      <p:sp>
        <p:nvSpPr>
          <p:cNvPr id="3" name="Text 1"/>
          <p:cNvSpPr/>
          <p:nvPr/>
        </p:nvSpPr>
        <p:spPr>
          <a:xfrm>
            <a:off x="793790" y="240815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B1B27"/>
                </a:solidFill>
                <a:latin typeface="Alexandria" pitchFamily="34" charset="0"/>
                <a:ea typeface="Alexandria" pitchFamily="34" charset="-122"/>
                <a:cs typeface="Alexandria" pitchFamily="34" charset="-120"/>
              </a:rPr>
              <a:t>UI Limitations</a:t>
            </a:r>
            <a:endParaRPr lang="en-US" sz="2200" dirty="0"/>
          </a:p>
        </p:txBody>
      </p:sp>
      <p:sp>
        <p:nvSpPr>
          <p:cNvPr id="4" name="Text 2"/>
          <p:cNvSpPr/>
          <p:nvPr/>
        </p:nvSpPr>
        <p:spPr>
          <a:xfrm>
            <a:off x="793790" y="2989302"/>
            <a:ext cx="3978116" cy="1451610"/>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The interface can feel clunky compared to more modern tools. Navigation sometimes requires extra clicks.</a:t>
            </a:r>
            <a:endParaRPr lang="en-US" sz="1750" dirty="0"/>
          </a:p>
        </p:txBody>
      </p:sp>
      <p:sp>
        <p:nvSpPr>
          <p:cNvPr id="5" name="Text 3"/>
          <p:cNvSpPr/>
          <p:nvPr/>
        </p:nvSpPr>
        <p:spPr>
          <a:xfrm>
            <a:off x="793790" y="4644985"/>
            <a:ext cx="3978116" cy="725805"/>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Teams may need training to use effectively.</a:t>
            </a:r>
            <a:endParaRPr lang="en-US" sz="1750" dirty="0"/>
          </a:p>
        </p:txBody>
      </p:sp>
      <p:sp>
        <p:nvSpPr>
          <p:cNvPr id="6" name="Text 4"/>
          <p:cNvSpPr/>
          <p:nvPr/>
        </p:nvSpPr>
        <p:spPr>
          <a:xfrm>
            <a:off x="5332928" y="2408158"/>
            <a:ext cx="3596878" cy="354330"/>
          </a:xfrm>
          <a:prstGeom prst="rect">
            <a:avLst/>
          </a:prstGeom>
          <a:noFill/>
          <a:ln/>
        </p:spPr>
        <p:txBody>
          <a:bodyPr wrap="none" lIns="0" tIns="0" rIns="0" bIns="0" rtlCol="0" anchor="t"/>
          <a:lstStyle/>
          <a:p>
            <a:pPr marL="0" indent="0" algn="l">
              <a:lnSpc>
                <a:spcPts val="2750"/>
              </a:lnSpc>
              <a:buNone/>
            </a:pPr>
            <a:r>
              <a:rPr lang="en-US" sz="2200" dirty="0">
                <a:solidFill>
                  <a:srgbClr val="1B1B27"/>
                </a:solidFill>
                <a:latin typeface="Alexandria" pitchFamily="34" charset="0"/>
                <a:ea typeface="Alexandria" pitchFamily="34" charset="-122"/>
                <a:cs typeface="Alexandria" pitchFamily="34" charset="-120"/>
              </a:rPr>
              <a:t>Team Size Considerations</a:t>
            </a:r>
            <a:endParaRPr lang="en-US" sz="2200" dirty="0"/>
          </a:p>
        </p:txBody>
      </p:sp>
      <p:sp>
        <p:nvSpPr>
          <p:cNvPr id="7" name="Text 5"/>
          <p:cNvSpPr/>
          <p:nvPr/>
        </p:nvSpPr>
        <p:spPr>
          <a:xfrm>
            <a:off x="5332928" y="2989302"/>
            <a:ext cx="3978116" cy="1451610"/>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May be too heavyweight for smaller teams or business units. The full feature set can overwhelm small projects.</a:t>
            </a:r>
            <a:endParaRPr lang="en-US" sz="1750" dirty="0"/>
          </a:p>
        </p:txBody>
      </p:sp>
      <p:sp>
        <p:nvSpPr>
          <p:cNvPr id="8" name="Text 6"/>
          <p:cNvSpPr/>
          <p:nvPr/>
        </p:nvSpPr>
        <p:spPr>
          <a:xfrm>
            <a:off x="5332928" y="4644985"/>
            <a:ext cx="3978116" cy="725805"/>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Setup and maintenance require dedicated resources.</a:t>
            </a:r>
            <a:endParaRPr lang="en-US" sz="1750" dirty="0"/>
          </a:p>
        </p:txBody>
      </p:sp>
      <p:pic>
        <p:nvPicPr>
          <p:cNvPr id="9" name="Image 0" descr="preencoded.png"/>
          <p:cNvPicPr>
            <a:picLocks noChangeAspect="1"/>
          </p:cNvPicPr>
          <p:nvPr/>
        </p:nvPicPr>
        <p:blipFill>
          <a:blip r:embed="rId3"/>
          <a:stretch>
            <a:fillRect/>
          </a:stretch>
        </p:blipFill>
        <p:spPr>
          <a:xfrm>
            <a:off x="9872067" y="2436495"/>
            <a:ext cx="3978116" cy="2386846"/>
          </a:xfrm>
          <a:prstGeom prst="rect">
            <a:avLst/>
          </a:prstGeom>
        </p:spPr>
      </p:pic>
      <p:sp>
        <p:nvSpPr>
          <p:cNvPr id="10" name="Text 7"/>
          <p:cNvSpPr/>
          <p:nvPr/>
        </p:nvSpPr>
        <p:spPr>
          <a:xfrm>
            <a:off x="9872067" y="5078492"/>
            <a:ext cx="3978116" cy="1814513"/>
          </a:xfrm>
          <a:prstGeom prst="rect">
            <a:avLst/>
          </a:prstGeom>
          <a:noFill/>
          <a:ln/>
        </p:spPr>
        <p:txBody>
          <a:bodyPr wrap="square" lIns="0" tIns="0" rIns="0" bIns="0" rtlCol="0" anchor="t"/>
          <a:lstStyle/>
          <a:p>
            <a:pPr marL="0" indent="0" algn="l">
              <a:lnSpc>
                <a:spcPts val="2850"/>
              </a:lnSpc>
              <a:buNone/>
            </a:pPr>
            <a:r>
              <a:rPr lang="en-US" sz="1750" b="1" dirty="0">
                <a:solidFill>
                  <a:srgbClr val="404155"/>
                </a:solidFill>
                <a:latin typeface="Nobile" pitchFamily="34" charset="0"/>
                <a:ea typeface="Nobile" pitchFamily="34" charset="-122"/>
                <a:cs typeface="Nobile" pitchFamily="34" charset="-120"/>
              </a:rPr>
              <a:t>Pro insight:</a:t>
            </a:r>
            <a:r>
              <a:rPr lang="en-US" sz="1750" dirty="0">
                <a:solidFill>
                  <a:srgbClr val="404155"/>
                </a:solidFill>
                <a:latin typeface="Nobile" pitchFamily="34" charset="0"/>
                <a:ea typeface="Nobile" pitchFamily="34" charset="-122"/>
                <a:cs typeface="Nobile" pitchFamily="34" charset="-120"/>
              </a:rPr>
              <a:t> If you're already in the Microsoft ecosystem and need end-to-end DevOps support, Azure DevOps offers unmatched continuity.</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417558"/>
          </a:xfrm>
          <a:prstGeom prst="rect">
            <a:avLst/>
          </a:prstGeom>
        </p:spPr>
      </p:pic>
      <p:sp>
        <p:nvSpPr>
          <p:cNvPr id="3" name="Text 0"/>
          <p:cNvSpPr/>
          <p:nvPr/>
        </p:nvSpPr>
        <p:spPr>
          <a:xfrm>
            <a:off x="793790" y="2232303"/>
            <a:ext cx="9577387" cy="708779"/>
          </a:xfrm>
          <a:prstGeom prst="rect">
            <a:avLst/>
          </a:prstGeom>
          <a:noFill/>
          <a:ln/>
        </p:spPr>
        <p:txBody>
          <a:bodyPr wrap="none" lIns="0" tIns="0" rIns="0" bIns="0" rtlCol="0" anchor="t"/>
          <a:lstStyle/>
          <a:p>
            <a:pPr marL="0" indent="0" algn="l">
              <a:lnSpc>
                <a:spcPts val="5550"/>
              </a:lnSpc>
              <a:buNone/>
            </a:pPr>
            <a:r>
              <a:rPr lang="en-US" sz="4450" dirty="0">
                <a:solidFill>
                  <a:srgbClr val="1B1B27"/>
                </a:solidFill>
                <a:latin typeface="Alexandria" pitchFamily="34" charset="0"/>
                <a:ea typeface="Alexandria" pitchFamily="34" charset="-122"/>
                <a:cs typeface="Alexandria" pitchFamily="34" charset="-120"/>
              </a:rPr>
              <a:t>Monday.com: Visual Collaboration</a:t>
            </a:r>
            <a:endParaRPr lang="en-US" sz="4450" dirty="0"/>
          </a:p>
        </p:txBody>
      </p:sp>
      <p:pic>
        <p:nvPicPr>
          <p:cNvPr id="4" name="Image 1" descr="preencoded.png"/>
          <p:cNvPicPr>
            <a:picLocks noChangeAspect="1"/>
          </p:cNvPicPr>
          <p:nvPr/>
        </p:nvPicPr>
        <p:blipFill>
          <a:blip r:embed="rId4"/>
          <a:stretch>
            <a:fillRect/>
          </a:stretch>
        </p:blipFill>
        <p:spPr>
          <a:xfrm>
            <a:off x="793790" y="3281243"/>
            <a:ext cx="3260646" cy="907256"/>
          </a:xfrm>
          <a:prstGeom prst="rect">
            <a:avLst/>
          </a:prstGeom>
        </p:spPr>
      </p:pic>
      <p:sp>
        <p:nvSpPr>
          <p:cNvPr id="5" name="Text 1"/>
          <p:cNvSpPr/>
          <p:nvPr/>
        </p:nvSpPr>
        <p:spPr>
          <a:xfrm>
            <a:off x="1020604" y="4528661"/>
            <a:ext cx="2807018" cy="708660"/>
          </a:xfrm>
          <a:prstGeom prst="rect">
            <a:avLst/>
          </a:prstGeom>
          <a:noFill/>
          <a:ln/>
        </p:spPr>
        <p:txBody>
          <a:bodyPr wrap="squar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User-Friendly Interface</a:t>
            </a:r>
            <a:endParaRPr lang="en-US" sz="2200" dirty="0"/>
          </a:p>
        </p:txBody>
      </p:sp>
      <p:sp>
        <p:nvSpPr>
          <p:cNvPr id="6" name="Text 2"/>
          <p:cNvSpPr/>
          <p:nvPr/>
        </p:nvSpPr>
        <p:spPr>
          <a:xfrm>
            <a:off x="1020604" y="5373410"/>
            <a:ext cx="2807018" cy="1451610"/>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Highly visual UI with intuitive controls. Minimal training required for new users.</a:t>
            </a:r>
            <a:endParaRPr lang="en-US" sz="1750" dirty="0"/>
          </a:p>
        </p:txBody>
      </p:sp>
      <p:pic>
        <p:nvPicPr>
          <p:cNvPr id="7" name="Image 2" descr="preencoded.png"/>
          <p:cNvPicPr>
            <a:picLocks noChangeAspect="1"/>
          </p:cNvPicPr>
          <p:nvPr/>
        </p:nvPicPr>
        <p:blipFill>
          <a:blip r:embed="rId5"/>
          <a:stretch>
            <a:fillRect/>
          </a:stretch>
        </p:blipFill>
        <p:spPr>
          <a:xfrm>
            <a:off x="4054435" y="3281243"/>
            <a:ext cx="3260765" cy="907256"/>
          </a:xfrm>
          <a:prstGeom prst="rect">
            <a:avLst/>
          </a:prstGeom>
        </p:spPr>
      </p:pic>
      <p:sp>
        <p:nvSpPr>
          <p:cNvPr id="8" name="Text 3"/>
          <p:cNvSpPr/>
          <p:nvPr/>
        </p:nvSpPr>
        <p:spPr>
          <a:xfrm>
            <a:off x="4281249" y="4528661"/>
            <a:ext cx="2807137"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Flexible Workflows</a:t>
            </a:r>
            <a:endParaRPr lang="en-US" sz="2200" dirty="0"/>
          </a:p>
        </p:txBody>
      </p:sp>
      <p:sp>
        <p:nvSpPr>
          <p:cNvPr id="9" name="Text 4"/>
          <p:cNvSpPr/>
          <p:nvPr/>
        </p:nvSpPr>
        <p:spPr>
          <a:xfrm>
            <a:off x="4281249" y="5019080"/>
            <a:ext cx="2807137" cy="1814513"/>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Drag-and-drop simplicity for creating and modifying processes. Adaptable to various team needs.</a:t>
            </a:r>
            <a:endParaRPr lang="en-US" sz="1750" dirty="0"/>
          </a:p>
        </p:txBody>
      </p:sp>
      <p:pic>
        <p:nvPicPr>
          <p:cNvPr id="10" name="Image 3" descr="preencoded.png"/>
          <p:cNvPicPr>
            <a:picLocks noChangeAspect="1"/>
          </p:cNvPicPr>
          <p:nvPr/>
        </p:nvPicPr>
        <p:blipFill>
          <a:blip r:embed="rId6"/>
          <a:stretch>
            <a:fillRect/>
          </a:stretch>
        </p:blipFill>
        <p:spPr>
          <a:xfrm>
            <a:off x="7315200" y="3281243"/>
            <a:ext cx="3260646" cy="907256"/>
          </a:xfrm>
          <a:prstGeom prst="rect">
            <a:avLst/>
          </a:prstGeom>
        </p:spPr>
      </p:pic>
      <p:sp>
        <p:nvSpPr>
          <p:cNvPr id="11" name="Text 5"/>
          <p:cNvSpPr/>
          <p:nvPr/>
        </p:nvSpPr>
        <p:spPr>
          <a:xfrm>
            <a:off x="7542014" y="4528661"/>
            <a:ext cx="2807018" cy="708660"/>
          </a:xfrm>
          <a:prstGeom prst="rect">
            <a:avLst/>
          </a:prstGeom>
          <a:noFill/>
          <a:ln/>
        </p:spPr>
        <p:txBody>
          <a:bodyPr wrap="squar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Stakeholder Visibility</a:t>
            </a:r>
            <a:endParaRPr lang="en-US" sz="2200" dirty="0"/>
          </a:p>
        </p:txBody>
      </p:sp>
      <p:sp>
        <p:nvSpPr>
          <p:cNvPr id="12" name="Text 6"/>
          <p:cNvSpPr/>
          <p:nvPr/>
        </p:nvSpPr>
        <p:spPr>
          <a:xfrm>
            <a:off x="7542014" y="5373410"/>
            <a:ext cx="2807018" cy="1814513"/>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Great for high-level project visibility and executive reporting. Colorful, clear status indicators.</a:t>
            </a:r>
            <a:endParaRPr lang="en-US" sz="1750" dirty="0"/>
          </a:p>
        </p:txBody>
      </p:sp>
      <p:pic>
        <p:nvPicPr>
          <p:cNvPr id="13" name="Image 4" descr="preencoded.png"/>
          <p:cNvPicPr>
            <a:picLocks noChangeAspect="1"/>
          </p:cNvPicPr>
          <p:nvPr/>
        </p:nvPicPr>
        <p:blipFill>
          <a:blip r:embed="rId7"/>
          <a:stretch>
            <a:fillRect/>
          </a:stretch>
        </p:blipFill>
        <p:spPr>
          <a:xfrm>
            <a:off x="10575846" y="3281243"/>
            <a:ext cx="3260765" cy="907256"/>
          </a:xfrm>
          <a:prstGeom prst="rect">
            <a:avLst/>
          </a:prstGeom>
        </p:spPr>
      </p:pic>
      <p:sp>
        <p:nvSpPr>
          <p:cNvPr id="14" name="Text 7"/>
          <p:cNvSpPr/>
          <p:nvPr/>
        </p:nvSpPr>
        <p:spPr>
          <a:xfrm>
            <a:off x="10802660" y="4528661"/>
            <a:ext cx="2807137" cy="708660"/>
          </a:xfrm>
          <a:prstGeom prst="rect">
            <a:avLst/>
          </a:prstGeom>
          <a:noFill/>
          <a:ln/>
        </p:spPr>
        <p:txBody>
          <a:bodyPr wrap="squar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Quick Implementation</a:t>
            </a:r>
            <a:endParaRPr lang="en-US" sz="2200" dirty="0"/>
          </a:p>
        </p:txBody>
      </p:sp>
      <p:sp>
        <p:nvSpPr>
          <p:cNvPr id="15" name="Text 8"/>
          <p:cNvSpPr/>
          <p:nvPr/>
        </p:nvSpPr>
        <p:spPr>
          <a:xfrm>
            <a:off x="10802660" y="5373410"/>
            <a:ext cx="2807137" cy="1451610"/>
          </a:xfrm>
          <a:prstGeom prst="rect">
            <a:avLst/>
          </a:prstGeom>
          <a:noFill/>
          <a:ln/>
        </p:spPr>
        <p:txBody>
          <a:bodyPr wrap="squar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Fast setup with minimal technical overhead. Ready to use out of the box.</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1025962"/>
            <a:ext cx="6966466" cy="708779"/>
          </a:xfrm>
          <a:prstGeom prst="rect">
            <a:avLst/>
          </a:prstGeom>
          <a:noFill/>
          <a:ln/>
        </p:spPr>
        <p:txBody>
          <a:bodyPr wrap="none" lIns="0" tIns="0" rIns="0" bIns="0" rtlCol="0" anchor="t"/>
          <a:lstStyle/>
          <a:p>
            <a:pPr marL="0" indent="0" algn="l">
              <a:lnSpc>
                <a:spcPts val="5550"/>
              </a:lnSpc>
              <a:buNone/>
            </a:pPr>
            <a:r>
              <a:rPr lang="en-US" sz="4450" dirty="0">
                <a:solidFill>
                  <a:srgbClr val="1B1B27"/>
                </a:solidFill>
                <a:latin typeface="Alexandria" pitchFamily="34" charset="0"/>
                <a:ea typeface="Alexandria" pitchFamily="34" charset="-122"/>
                <a:cs typeface="Alexandria" pitchFamily="34" charset="-120"/>
              </a:rPr>
              <a:t>Monday.com Limitations</a:t>
            </a:r>
            <a:endParaRPr lang="en-US" sz="4450" dirty="0"/>
          </a:p>
        </p:txBody>
      </p:sp>
      <p:pic>
        <p:nvPicPr>
          <p:cNvPr id="3" name="Image 0" descr="preencoded.png"/>
          <p:cNvPicPr>
            <a:picLocks noChangeAspect="1"/>
          </p:cNvPicPr>
          <p:nvPr/>
        </p:nvPicPr>
        <p:blipFill>
          <a:blip r:embed="rId3"/>
          <a:stretch>
            <a:fillRect/>
          </a:stretch>
        </p:blipFill>
        <p:spPr>
          <a:xfrm>
            <a:off x="2978348" y="2188369"/>
            <a:ext cx="2152055" cy="1306949"/>
          </a:xfrm>
          <a:prstGeom prst="rect">
            <a:avLst/>
          </a:prstGeom>
        </p:spPr>
      </p:pic>
      <p:pic>
        <p:nvPicPr>
          <p:cNvPr id="4" name="Image 1" descr="preencoded.png"/>
          <p:cNvPicPr>
            <a:picLocks noChangeAspect="1"/>
          </p:cNvPicPr>
          <p:nvPr/>
        </p:nvPicPr>
        <p:blipFill>
          <a:blip r:embed="rId4"/>
          <a:stretch>
            <a:fillRect/>
          </a:stretch>
        </p:blipFill>
        <p:spPr>
          <a:xfrm>
            <a:off x="3894892" y="2804398"/>
            <a:ext cx="318968" cy="398621"/>
          </a:xfrm>
          <a:prstGeom prst="rect">
            <a:avLst/>
          </a:prstGeom>
        </p:spPr>
      </p:pic>
      <p:sp>
        <p:nvSpPr>
          <p:cNvPr id="5" name="Text 1"/>
          <p:cNvSpPr/>
          <p:nvPr/>
        </p:nvSpPr>
        <p:spPr>
          <a:xfrm>
            <a:off x="5357217" y="2415183"/>
            <a:ext cx="3450074"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Limited Technical Depth</a:t>
            </a:r>
            <a:endParaRPr lang="en-US" sz="2200" dirty="0"/>
          </a:p>
        </p:txBody>
      </p:sp>
      <p:sp>
        <p:nvSpPr>
          <p:cNvPr id="6" name="Text 2"/>
          <p:cNvSpPr/>
          <p:nvPr/>
        </p:nvSpPr>
        <p:spPr>
          <a:xfrm>
            <a:off x="5357217" y="2905601"/>
            <a:ext cx="3450074"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Basic developer features</a:t>
            </a:r>
            <a:endParaRPr lang="en-US" sz="1750" dirty="0"/>
          </a:p>
        </p:txBody>
      </p:sp>
      <p:sp>
        <p:nvSpPr>
          <p:cNvPr id="7" name="Shape 3"/>
          <p:cNvSpPr/>
          <p:nvPr/>
        </p:nvSpPr>
        <p:spPr>
          <a:xfrm>
            <a:off x="5187077" y="3508415"/>
            <a:ext cx="8592860" cy="15240"/>
          </a:xfrm>
          <a:prstGeom prst="roundRect">
            <a:avLst>
              <a:gd name="adj" fmla="val 625116"/>
            </a:avLst>
          </a:prstGeom>
          <a:solidFill>
            <a:srgbClr val="B8C3DF"/>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1902381" y="3551992"/>
            <a:ext cx="4304109" cy="1306949"/>
          </a:xfrm>
          <a:prstGeom prst="rect">
            <a:avLst/>
          </a:prstGeom>
        </p:spPr>
      </p:pic>
      <p:pic>
        <p:nvPicPr>
          <p:cNvPr id="9" name="Image 3" descr="preencoded.png"/>
          <p:cNvPicPr>
            <a:picLocks noChangeAspect="1"/>
          </p:cNvPicPr>
          <p:nvPr/>
        </p:nvPicPr>
        <p:blipFill>
          <a:blip r:embed="rId6"/>
          <a:stretch>
            <a:fillRect/>
          </a:stretch>
        </p:blipFill>
        <p:spPr>
          <a:xfrm>
            <a:off x="3894892" y="4006096"/>
            <a:ext cx="318968" cy="398621"/>
          </a:xfrm>
          <a:prstGeom prst="rect">
            <a:avLst/>
          </a:prstGeom>
        </p:spPr>
      </p:pic>
      <p:sp>
        <p:nvSpPr>
          <p:cNvPr id="10" name="Text 4"/>
          <p:cNvSpPr/>
          <p:nvPr/>
        </p:nvSpPr>
        <p:spPr>
          <a:xfrm>
            <a:off x="6433304" y="3778806"/>
            <a:ext cx="3024426"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Basic Agile Reporting</a:t>
            </a:r>
            <a:endParaRPr lang="en-US" sz="2200" dirty="0"/>
          </a:p>
        </p:txBody>
      </p:sp>
      <p:sp>
        <p:nvSpPr>
          <p:cNvPr id="11" name="Text 5"/>
          <p:cNvSpPr/>
          <p:nvPr/>
        </p:nvSpPr>
        <p:spPr>
          <a:xfrm>
            <a:off x="6433304" y="4269224"/>
            <a:ext cx="3464838"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Fewer metrics than competitors</a:t>
            </a:r>
            <a:endParaRPr lang="en-US" sz="1750" dirty="0"/>
          </a:p>
        </p:txBody>
      </p:sp>
      <p:sp>
        <p:nvSpPr>
          <p:cNvPr id="12" name="Shape 6"/>
          <p:cNvSpPr/>
          <p:nvPr/>
        </p:nvSpPr>
        <p:spPr>
          <a:xfrm>
            <a:off x="6263164" y="4872038"/>
            <a:ext cx="7516773" cy="15240"/>
          </a:xfrm>
          <a:prstGeom prst="roundRect">
            <a:avLst>
              <a:gd name="adj" fmla="val 625116"/>
            </a:avLst>
          </a:prstGeom>
          <a:solidFill>
            <a:srgbClr val="B8C3DF"/>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826294" y="4915614"/>
            <a:ext cx="6456164" cy="1306949"/>
          </a:xfrm>
          <a:prstGeom prst="rect">
            <a:avLst/>
          </a:prstGeom>
        </p:spPr>
      </p:pic>
      <p:pic>
        <p:nvPicPr>
          <p:cNvPr id="14" name="Image 5" descr="preencoded.png"/>
          <p:cNvPicPr>
            <a:picLocks noChangeAspect="1"/>
          </p:cNvPicPr>
          <p:nvPr/>
        </p:nvPicPr>
        <p:blipFill>
          <a:blip r:embed="rId8"/>
          <a:stretch>
            <a:fillRect/>
          </a:stretch>
        </p:blipFill>
        <p:spPr>
          <a:xfrm>
            <a:off x="3894773" y="5369719"/>
            <a:ext cx="318968" cy="398621"/>
          </a:xfrm>
          <a:prstGeom prst="rect">
            <a:avLst/>
          </a:prstGeom>
        </p:spPr>
      </p:pic>
      <p:sp>
        <p:nvSpPr>
          <p:cNvPr id="15" name="Text 7"/>
          <p:cNvSpPr/>
          <p:nvPr/>
        </p:nvSpPr>
        <p:spPr>
          <a:xfrm>
            <a:off x="7509272" y="5142428"/>
            <a:ext cx="3502819" cy="354330"/>
          </a:xfrm>
          <a:prstGeom prst="rect">
            <a:avLst/>
          </a:prstGeom>
          <a:noFill/>
          <a:ln/>
        </p:spPr>
        <p:txBody>
          <a:bodyPr wrap="none" lIns="0" tIns="0" rIns="0" bIns="0" rtlCol="0" anchor="t"/>
          <a:lstStyle/>
          <a:p>
            <a:pPr marL="0" indent="0" algn="l">
              <a:lnSpc>
                <a:spcPts val="2750"/>
              </a:lnSpc>
              <a:buNone/>
            </a:pPr>
            <a:r>
              <a:rPr lang="en-US" sz="2200" dirty="0">
                <a:solidFill>
                  <a:srgbClr val="404155"/>
                </a:solidFill>
                <a:latin typeface="Alexandria" pitchFamily="34" charset="0"/>
                <a:ea typeface="Alexandria" pitchFamily="34" charset="-122"/>
                <a:cs typeface="Alexandria" pitchFamily="34" charset="-120"/>
              </a:rPr>
              <a:t>No Native Git Integration</a:t>
            </a:r>
            <a:endParaRPr lang="en-US" sz="2200" dirty="0"/>
          </a:p>
        </p:txBody>
      </p:sp>
      <p:sp>
        <p:nvSpPr>
          <p:cNvPr id="16" name="Text 8"/>
          <p:cNvSpPr/>
          <p:nvPr/>
        </p:nvSpPr>
        <p:spPr>
          <a:xfrm>
            <a:off x="7509272" y="5632847"/>
            <a:ext cx="3502819"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Requires workarounds</a:t>
            </a:r>
            <a:endParaRPr lang="en-US" sz="1750" dirty="0"/>
          </a:p>
        </p:txBody>
      </p:sp>
      <p:sp>
        <p:nvSpPr>
          <p:cNvPr id="17" name="Text 9"/>
          <p:cNvSpPr/>
          <p:nvPr/>
        </p:nvSpPr>
        <p:spPr>
          <a:xfrm>
            <a:off x="793790" y="6477714"/>
            <a:ext cx="13042821" cy="725805"/>
          </a:xfrm>
          <a:prstGeom prst="rect">
            <a:avLst/>
          </a:prstGeom>
          <a:noFill/>
          <a:ln/>
        </p:spPr>
        <p:txBody>
          <a:bodyPr wrap="square" lIns="0" tIns="0" rIns="0" bIns="0" rtlCol="0" anchor="t"/>
          <a:lstStyle/>
          <a:p>
            <a:pPr marL="0" indent="0" algn="l">
              <a:lnSpc>
                <a:spcPts val="2850"/>
              </a:lnSpc>
              <a:buNone/>
            </a:pPr>
            <a:r>
              <a:rPr lang="en-US" sz="1750" b="1" dirty="0">
                <a:solidFill>
                  <a:srgbClr val="404155"/>
                </a:solidFill>
                <a:latin typeface="Nobile" pitchFamily="34" charset="0"/>
                <a:ea typeface="Nobile" pitchFamily="34" charset="-122"/>
                <a:cs typeface="Nobile" pitchFamily="34" charset="-120"/>
              </a:rPr>
              <a:t>Pro insight:</a:t>
            </a:r>
            <a:r>
              <a:rPr lang="en-US" sz="1750" dirty="0">
                <a:solidFill>
                  <a:srgbClr val="404155"/>
                </a:solidFill>
                <a:latin typeface="Nobile" pitchFamily="34" charset="0"/>
                <a:ea typeface="Nobile" pitchFamily="34" charset="-122"/>
                <a:cs typeface="Nobile" pitchFamily="34" charset="-120"/>
              </a:rPr>
              <a:t> Monday is excellent for Agile-adjacent teams who want clarity, speed, and ease—not deep software development integration.</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1631752"/>
            <a:ext cx="8564166" cy="708779"/>
          </a:xfrm>
          <a:prstGeom prst="rect">
            <a:avLst/>
          </a:prstGeom>
          <a:noFill/>
          <a:ln/>
        </p:spPr>
        <p:txBody>
          <a:bodyPr wrap="none" lIns="0" tIns="0" rIns="0" bIns="0" rtlCol="0" anchor="t"/>
          <a:lstStyle/>
          <a:p>
            <a:pPr marL="0" indent="0" algn="l">
              <a:lnSpc>
                <a:spcPts val="5550"/>
              </a:lnSpc>
              <a:buNone/>
            </a:pPr>
            <a:r>
              <a:rPr lang="en-US" sz="4450" dirty="0">
                <a:solidFill>
                  <a:srgbClr val="1B1B27"/>
                </a:solidFill>
                <a:latin typeface="Alexandria" pitchFamily="34" charset="0"/>
                <a:ea typeface="Alexandria" pitchFamily="34" charset="-122"/>
                <a:cs typeface="Alexandria" pitchFamily="34" charset="-120"/>
              </a:rPr>
              <a:t>Feature Comparison Snapshot</a:t>
            </a:r>
            <a:endParaRPr lang="en-US" sz="4450" dirty="0"/>
          </a:p>
        </p:txBody>
      </p:sp>
      <p:sp>
        <p:nvSpPr>
          <p:cNvPr id="3" name="Shape 1"/>
          <p:cNvSpPr/>
          <p:nvPr/>
        </p:nvSpPr>
        <p:spPr>
          <a:xfrm>
            <a:off x="793790" y="2680692"/>
            <a:ext cx="13042821" cy="3917156"/>
          </a:xfrm>
          <a:prstGeom prst="roundRect">
            <a:avLst>
              <a:gd name="adj" fmla="val 2432"/>
            </a:avLst>
          </a:prstGeom>
          <a:noFill/>
          <a:ln w="7620">
            <a:solidFill>
              <a:srgbClr val="000000">
                <a:alpha val="8000"/>
              </a:srgbClr>
            </a:solidFill>
            <a:prstDash val="solid"/>
          </a:ln>
        </p:spPr>
        <p:txBody>
          <a:bodyPr/>
          <a:lstStyle/>
          <a:p>
            <a:endParaRPr lang="en-US"/>
          </a:p>
        </p:txBody>
      </p:sp>
      <p:sp>
        <p:nvSpPr>
          <p:cNvPr id="4" name="Shape 2"/>
          <p:cNvSpPr/>
          <p:nvPr/>
        </p:nvSpPr>
        <p:spPr>
          <a:xfrm>
            <a:off x="801410" y="2688312"/>
            <a:ext cx="13027581" cy="650319"/>
          </a:xfrm>
          <a:prstGeom prst="rect">
            <a:avLst/>
          </a:prstGeom>
          <a:solidFill>
            <a:srgbClr val="FFFFFF">
              <a:alpha val="4000"/>
            </a:srgbClr>
          </a:solidFill>
          <a:ln/>
        </p:spPr>
        <p:txBody>
          <a:bodyPr/>
          <a:lstStyle/>
          <a:p>
            <a:endParaRPr lang="en-US"/>
          </a:p>
        </p:txBody>
      </p:sp>
      <p:sp>
        <p:nvSpPr>
          <p:cNvPr id="5" name="Text 3"/>
          <p:cNvSpPr/>
          <p:nvPr/>
        </p:nvSpPr>
        <p:spPr>
          <a:xfrm>
            <a:off x="1028462" y="2832021"/>
            <a:ext cx="2799397" cy="362903"/>
          </a:xfrm>
          <a:prstGeom prst="rect">
            <a:avLst/>
          </a:prstGeom>
          <a:noFill/>
          <a:ln/>
        </p:spPr>
        <p:txBody>
          <a:bodyPr wrap="none" lIns="0" tIns="0" rIns="0" bIns="0" rtlCol="0" anchor="t"/>
          <a:lstStyle/>
          <a:p>
            <a:pPr marL="0" indent="0" algn="l">
              <a:lnSpc>
                <a:spcPts val="2850"/>
              </a:lnSpc>
              <a:buNone/>
            </a:pPr>
            <a:r>
              <a:rPr lang="en-US" sz="1750" b="1" dirty="0">
                <a:solidFill>
                  <a:srgbClr val="404155"/>
                </a:solidFill>
                <a:latin typeface="Nobile" pitchFamily="34" charset="0"/>
                <a:ea typeface="Nobile" pitchFamily="34" charset="-122"/>
                <a:cs typeface="Nobile" pitchFamily="34" charset="-120"/>
              </a:rPr>
              <a:t>Feature</a:t>
            </a:r>
            <a:endParaRPr lang="en-US" sz="1750" dirty="0"/>
          </a:p>
        </p:txBody>
      </p:sp>
      <p:sp>
        <p:nvSpPr>
          <p:cNvPr id="6" name="Text 4"/>
          <p:cNvSpPr/>
          <p:nvPr/>
        </p:nvSpPr>
        <p:spPr>
          <a:xfrm>
            <a:off x="4289108" y="2832021"/>
            <a:ext cx="2795588" cy="362903"/>
          </a:xfrm>
          <a:prstGeom prst="rect">
            <a:avLst/>
          </a:prstGeom>
          <a:noFill/>
          <a:ln/>
        </p:spPr>
        <p:txBody>
          <a:bodyPr wrap="none" lIns="0" tIns="0" rIns="0" bIns="0" rtlCol="0" anchor="t"/>
          <a:lstStyle/>
          <a:p>
            <a:pPr marL="0" indent="0" algn="l">
              <a:lnSpc>
                <a:spcPts val="2850"/>
              </a:lnSpc>
              <a:buNone/>
            </a:pPr>
            <a:r>
              <a:rPr lang="en-US" sz="1750" b="1" dirty="0">
                <a:solidFill>
                  <a:srgbClr val="404155"/>
                </a:solidFill>
                <a:latin typeface="Nobile" pitchFamily="34" charset="0"/>
                <a:ea typeface="Nobile" pitchFamily="34" charset="-122"/>
                <a:cs typeface="Nobile" pitchFamily="34" charset="-120"/>
              </a:rPr>
              <a:t>Jira</a:t>
            </a:r>
            <a:endParaRPr lang="en-US" sz="1750" dirty="0"/>
          </a:p>
        </p:txBody>
      </p:sp>
      <p:sp>
        <p:nvSpPr>
          <p:cNvPr id="7" name="Text 5"/>
          <p:cNvSpPr/>
          <p:nvPr/>
        </p:nvSpPr>
        <p:spPr>
          <a:xfrm>
            <a:off x="7545943" y="2832021"/>
            <a:ext cx="2795588" cy="362903"/>
          </a:xfrm>
          <a:prstGeom prst="rect">
            <a:avLst/>
          </a:prstGeom>
          <a:noFill/>
          <a:ln/>
        </p:spPr>
        <p:txBody>
          <a:bodyPr wrap="none" lIns="0" tIns="0" rIns="0" bIns="0" rtlCol="0" anchor="t"/>
          <a:lstStyle/>
          <a:p>
            <a:pPr marL="0" indent="0" algn="l">
              <a:lnSpc>
                <a:spcPts val="2850"/>
              </a:lnSpc>
              <a:buNone/>
            </a:pPr>
            <a:r>
              <a:rPr lang="en-US" sz="1750" b="1" dirty="0">
                <a:solidFill>
                  <a:srgbClr val="404155"/>
                </a:solidFill>
                <a:latin typeface="Nobile" pitchFamily="34" charset="0"/>
                <a:ea typeface="Nobile" pitchFamily="34" charset="-122"/>
                <a:cs typeface="Nobile" pitchFamily="34" charset="-120"/>
              </a:rPr>
              <a:t>Azure DevOps</a:t>
            </a:r>
            <a:endParaRPr lang="en-US" sz="1750" dirty="0"/>
          </a:p>
        </p:txBody>
      </p:sp>
      <p:sp>
        <p:nvSpPr>
          <p:cNvPr id="8" name="Text 6"/>
          <p:cNvSpPr/>
          <p:nvPr/>
        </p:nvSpPr>
        <p:spPr>
          <a:xfrm>
            <a:off x="10802779" y="2832021"/>
            <a:ext cx="2799397" cy="362903"/>
          </a:xfrm>
          <a:prstGeom prst="rect">
            <a:avLst/>
          </a:prstGeom>
          <a:noFill/>
          <a:ln/>
        </p:spPr>
        <p:txBody>
          <a:bodyPr wrap="none" lIns="0" tIns="0" rIns="0" bIns="0" rtlCol="0" anchor="t"/>
          <a:lstStyle/>
          <a:p>
            <a:pPr marL="0" indent="0" algn="l">
              <a:lnSpc>
                <a:spcPts val="2850"/>
              </a:lnSpc>
              <a:buNone/>
            </a:pPr>
            <a:r>
              <a:rPr lang="en-US" sz="1750" b="1" dirty="0">
                <a:solidFill>
                  <a:srgbClr val="404155"/>
                </a:solidFill>
                <a:latin typeface="Nobile" pitchFamily="34" charset="0"/>
                <a:ea typeface="Nobile" pitchFamily="34" charset="-122"/>
                <a:cs typeface="Nobile" pitchFamily="34" charset="-120"/>
              </a:rPr>
              <a:t>Monday</a:t>
            </a:r>
            <a:endParaRPr lang="en-US" sz="1750" dirty="0"/>
          </a:p>
        </p:txBody>
      </p:sp>
      <p:sp>
        <p:nvSpPr>
          <p:cNvPr id="9" name="Shape 7"/>
          <p:cNvSpPr/>
          <p:nvPr/>
        </p:nvSpPr>
        <p:spPr>
          <a:xfrm>
            <a:off x="801410" y="3338632"/>
            <a:ext cx="13027581" cy="650319"/>
          </a:xfrm>
          <a:prstGeom prst="rect">
            <a:avLst/>
          </a:prstGeom>
          <a:solidFill>
            <a:srgbClr val="000000">
              <a:alpha val="4000"/>
            </a:srgbClr>
          </a:solidFill>
          <a:ln/>
        </p:spPr>
        <p:txBody>
          <a:bodyPr/>
          <a:lstStyle/>
          <a:p>
            <a:endParaRPr lang="en-US"/>
          </a:p>
        </p:txBody>
      </p:sp>
      <p:sp>
        <p:nvSpPr>
          <p:cNvPr id="10" name="Text 8"/>
          <p:cNvSpPr/>
          <p:nvPr/>
        </p:nvSpPr>
        <p:spPr>
          <a:xfrm>
            <a:off x="1028462" y="3482340"/>
            <a:ext cx="2799397"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Agile Support</a:t>
            </a:r>
            <a:endParaRPr lang="en-US" sz="1750" dirty="0"/>
          </a:p>
        </p:txBody>
      </p:sp>
      <p:sp>
        <p:nvSpPr>
          <p:cNvPr id="11" name="Text 9"/>
          <p:cNvSpPr/>
          <p:nvPr/>
        </p:nvSpPr>
        <p:spPr>
          <a:xfrm>
            <a:off x="4289108" y="3482340"/>
            <a:ext cx="2795588"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a:t>
            </a:r>
            <a:endParaRPr lang="en-US" sz="1750" dirty="0"/>
          </a:p>
        </p:txBody>
      </p:sp>
      <p:sp>
        <p:nvSpPr>
          <p:cNvPr id="12" name="Text 10"/>
          <p:cNvSpPr/>
          <p:nvPr/>
        </p:nvSpPr>
        <p:spPr>
          <a:xfrm>
            <a:off x="7545943" y="3482340"/>
            <a:ext cx="2795588"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a:t>
            </a:r>
            <a:endParaRPr lang="en-US" sz="1750" dirty="0"/>
          </a:p>
        </p:txBody>
      </p:sp>
      <p:sp>
        <p:nvSpPr>
          <p:cNvPr id="13" name="Text 11"/>
          <p:cNvSpPr/>
          <p:nvPr/>
        </p:nvSpPr>
        <p:spPr>
          <a:xfrm>
            <a:off x="10802779" y="3482340"/>
            <a:ext cx="2799397"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a:t>
            </a:r>
            <a:endParaRPr lang="en-US" sz="1750" dirty="0"/>
          </a:p>
        </p:txBody>
      </p:sp>
      <p:sp>
        <p:nvSpPr>
          <p:cNvPr id="14" name="Shape 12"/>
          <p:cNvSpPr/>
          <p:nvPr/>
        </p:nvSpPr>
        <p:spPr>
          <a:xfrm>
            <a:off x="801410" y="3988951"/>
            <a:ext cx="13027581" cy="650319"/>
          </a:xfrm>
          <a:prstGeom prst="rect">
            <a:avLst/>
          </a:prstGeom>
          <a:solidFill>
            <a:srgbClr val="FFFFFF">
              <a:alpha val="4000"/>
            </a:srgbClr>
          </a:solidFill>
          <a:ln/>
        </p:spPr>
        <p:txBody>
          <a:bodyPr/>
          <a:lstStyle/>
          <a:p>
            <a:endParaRPr lang="en-US"/>
          </a:p>
        </p:txBody>
      </p:sp>
      <p:sp>
        <p:nvSpPr>
          <p:cNvPr id="15" name="Text 13"/>
          <p:cNvSpPr/>
          <p:nvPr/>
        </p:nvSpPr>
        <p:spPr>
          <a:xfrm>
            <a:off x="1028462" y="4132659"/>
            <a:ext cx="2799397"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DevOps Integration</a:t>
            </a:r>
            <a:endParaRPr lang="en-US" sz="1750" dirty="0"/>
          </a:p>
        </p:txBody>
      </p:sp>
      <p:sp>
        <p:nvSpPr>
          <p:cNvPr id="16" name="Text 14"/>
          <p:cNvSpPr/>
          <p:nvPr/>
        </p:nvSpPr>
        <p:spPr>
          <a:xfrm>
            <a:off x="4289108" y="4132659"/>
            <a:ext cx="2795588"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a:t>
            </a:r>
            <a:endParaRPr lang="en-US" sz="1750" dirty="0"/>
          </a:p>
        </p:txBody>
      </p:sp>
      <p:sp>
        <p:nvSpPr>
          <p:cNvPr id="17" name="Text 15"/>
          <p:cNvSpPr/>
          <p:nvPr/>
        </p:nvSpPr>
        <p:spPr>
          <a:xfrm>
            <a:off x="7545943" y="4132659"/>
            <a:ext cx="2795588"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a:t>
            </a:r>
            <a:endParaRPr lang="en-US" sz="1750" dirty="0"/>
          </a:p>
        </p:txBody>
      </p:sp>
      <p:sp>
        <p:nvSpPr>
          <p:cNvPr id="18" name="Text 16"/>
          <p:cNvSpPr/>
          <p:nvPr/>
        </p:nvSpPr>
        <p:spPr>
          <a:xfrm>
            <a:off x="10802779" y="4132659"/>
            <a:ext cx="2799397"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a:t>
            </a:r>
            <a:endParaRPr lang="en-US" sz="1750" dirty="0"/>
          </a:p>
        </p:txBody>
      </p:sp>
      <p:sp>
        <p:nvSpPr>
          <p:cNvPr id="19" name="Shape 17"/>
          <p:cNvSpPr/>
          <p:nvPr/>
        </p:nvSpPr>
        <p:spPr>
          <a:xfrm>
            <a:off x="801410" y="4639270"/>
            <a:ext cx="13027581" cy="650319"/>
          </a:xfrm>
          <a:prstGeom prst="rect">
            <a:avLst/>
          </a:prstGeom>
          <a:solidFill>
            <a:srgbClr val="000000">
              <a:alpha val="4000"/>
            </a:srgbClr>
          </a:solidFill>
          <a:ln/>
        </p:spPr>
        <p:txBody>
          <a:bodyPr/>
          <a:lstStyle/>
          <a:p>
            <a:endParaRPr lang="en-US"/>
          </a:p>
        </p:txBody>
      </p:sp>
      <p:sp>
        <p:nvSpPr>
          <p:cNvPr id="20" name="Text 18"/>
          <p:cNvSpPr/>
          <p:nvPr/>
        </p:nvSpPr>
        <p:spPr>
          <a:xfrm>
            <a:off x="1028462" y="4782979"/>
            <a:ext cx="2799397"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Customization</a:t>
            </a:r>
            <a:endParaRPr lang="en-US" sz="1750" dirty="0"/>
          </a:p>
        </p:txBody>
      </p:sp>
      <p:sp>
        <p:nvSpPr>
          <p:cNvPr id="21" name="Text 19"/>
          <p:cNvSpPr/>
          <p:nvPr/>
        </p:nvSpPr>
        <p:spPr>
          <a:xfrm>
            <a:off x="4289108" y="4782979"/>
            <a:ext cx="2795588"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a:t>
            </a:r>
            <a:endParaRPr lang="en-US" sz="1750" dirty="0"/>
          </a:p>
        </p:txBody>
      </p:sp>
      <p:sp>
        <p:nvSpPr>
          <p:cNvPr id="22" name="Text 20"/>
          <p:cNvSpPr/>
          <p:nvPr/>
        </p:nvSpPr>
        <p:spPr>
          <a:xfrm>
            <a:off x="7545943" y="4782979"/>
            <a:ext cx="2795588"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a:t>
            </a:r>
            <a:endParaRPr lang="en-US" sz="1750" dirty="0"/>
          </a:p>
        </p:txBody>
      </p:sp>
      <p:sp>
        <p:nvSpPr>
          <p:cNvPr id="23" name="Text 21"/>
          <p:cNvSpPr/>
          <p:nvPr/>
        </p:nvSpPr>
        <p:spPr>
          <a:xfrm>
            <a:off x="10802779" y="4782979"/>
            <a:ext cx="2799397"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a:t>
            </a:r>
            <a:endParaRPr lang="en-US" sz="1750" dirty="0"/>
          </a:p>
        </p:txBody>
      </p:sp>
      <p:sp>
        <p:nvSpPr>
          <p:cNvPr id="24" name="Shape 22"/>
          <p:cNvSpPr/>
          <p:nvPr/>
        </p:nvSpPr>
        <p:spPr>
          <a:xfrm>
            <a:off x="801410" y="5289590"/>
            <a:ext cx="13027581" cy="650319"/>
          </a:xfrm>
          <a:prstGeom prst="rect">
            <a:avLst/>
          </a:prstGeom>
          <a:solidFill>
            <a:srgbClr val="FFFFFF">
              <a:alpha val="4000"/>
            </a:srgbClr>
          </a:solidFill>
          <a:ln/>
        </p:spPr>
        <p:txBody>
          <a:bodyPr/>
          <a:lstStyle/>
          <a:p>
            <a:endParaRPr lang="en-US"/>
          </a:p>
        </p:txBody>
      </p:sp>
      <p:sp>
        <p:nvSpPr>
          <p:cNvPr id="25" name="Text 23"/>
          <p:cNvSpPr/>
          <p:nvPr/>
        </p:nvSpPr>
        <p:spPr>
          <a:xfrm>
            <a:off x="1028462" y="5433298"/>
            <a:ext cx="2799397"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Ease of Use</a:t>
            </a:r>
            <a:endParaRPr lang="en-US" sz="1750" dirty="0"/>
          </a:p>
        </p:txBody>
      </p:sp>
      <p:sp>
        <p:nvSpPr>
          <p:cNvPr id="26" name="Text 24"/>
          <p:cNvSpPr/>
          <p:nvPr/>
        </p:nvSpPr>
        <p:spPr>
          <a:xfrm>
            <a:off x="4289108" y="5433298"/>
            <a:ext cx="2795588"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a:t>
            </a:r>
            <a:endParaRPr lang="en-US" sz="1750" dirty="0"/>
          </a:p>
        </p:txBody>
      </p:sp>
      <p:sp>
        <p:nvSpPr>
          <p:cNvPr id="27" name="Text 25"/>
          <p:cNvSpPr/>
          <p:nvPr/>
        </p:nvSpPr>
        <p:spPr>
          <a:xfrm>
            <a:off x="7545943" y="5433298"/>
            <a:ext cx="2795588"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a:t>
            </a:r>
            <a:endParaRPr lang="en-US" sz="1750" dirty="0"/>
          </a:p>
        </p:txBody>
      </p:sp>
      <p:sp>
        <p:nvSpPr>
          <p:cNvPr id="28" name="Text 26"/>
          <p:cNvSpPr/>
          <p:nvPr/>
        </p:nvSpPr>
        <p:spPr>
          <a:xfrm>
            <a:off x="10802779" y="5433298"/>
            <a:ext cx="2799397"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a:t>
            </a:r>
            <a:endParaRPr lang="en-US" sz="1750" dirty="0"/>
          </a:p>
        </p:txBody>
      </p:sp>
      <p:sp>
        <p:nvSpPr>
          <p:cNvPr id="29" name="Shape 27"/>
          <p:cNvSpPr/>
          <p:nvPr/>
        </p:nvSpPr>
        <p:spPr>
          <a:xfrm>
            <a:off x="801410" y="5939909"/>
            <a:ext cx="13027581" cy="650319"/>
          </a:xfrm>
          <a:prstGeom prst="rect">
            <a:avLst/>
          </a:prstGeom>
          <a:solidFill>
            <a:srgbClr val="000000">
              <a:alpha val="4000"/>
            </a:srgbClr>
          </a:solidFill>
          <a:ln/>
        </p:spPr>
        <p:txBody>
          <a:bodyPr/>
          <a:lstStyle/>
          <a:p>
            <a:endParaRPr lang="en-US"/>
          </a:p>
        </p:txBody>
      </p:sp>
      <p:sp>
        <p:nvSpPr>
          <p:cNvPr id="30" name="Text 28"/>
          <p:cNvSpPr/>
          <p:nvPr/>
        </p:nvSpPr>
        <p:spPr>
          <a:xfrm>
            <a:off x="1028462" y="6083618"/>
            <a:ext cx="2799397"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Best For</a:t>
            </a:r>
            <a:endParaRPr lang="en-US" sz="1750" dirty="0"/>
          </a:p>
        </p:txBody>
      </p:sp>
      <p:sp>
        <p:nvSpPr>
          <p:cNvPr id="31" name="Text 29"/>
          <p:cNvSpPr/>
          <p:nvPr/>
        </p:nvSpPr>
        <p:spPr>
          <a:xfrm>
            <a:off x="4289108" y="6083618"/>
            <a:ext cx="2795588"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Dev Teams</a:t>
            </a:r>
            <a:endParaRPr lang="en-US" sz="1750" dirty="0"/>
          </a:p>
        </p:txBody>
      </p:sp>
      <p:sp>
        <p:nvSpPr>
          <p:cNvPr id="32" name="Text 30"/>
          <p:cNvSpPr/>
          <p:nvPr/>
        </p:nvSpPr>
        <p:spPr>
          <a:xfrm>
            <a:off x="7545943" y="6083618"/>
            <a:ext cx="2795588"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Microsoft-Centric Teams</a:t>
            </a:r>
            <a:endParaRPr lang="en-US" sz="1750" dirty="0"/>
          </a:p>
        </p:txBody>
      </p:sp>
      <p:sp>
        <p:nvSpPr>
          <p:cNvPr id="33" name="Text 31"/>
          <p:cNvSpPr/>
          <p:nvPr/>
        </p:nvSpPr>
        <p:spPr>
          <a:xfrm>
            <a:off x="10802779" y="6083618"/>
            <a:ext cx="2799397" cy="362903"/>
          </a:xfrm>
          <a:prstGeom prst="rect">
            <a:avLst/>
          </a:prstGeom>
          <a:noFill/>
          <a:ln/>
        </p:spPr>
        <p:txBody>
          <a:bodyPr wrap="none" lIns="0" tIns="0" rIns="0" bIns="0" rtlCol="0" anchor="t"/>
          <a:lstStyle/>
          <a:p>
            <a:pPr marL="0" indent="0" algn="l">
              <a:lnSpc>
                <a:spcPts val="2850"/>
              </a:lnSpc>
              <a:buNone/>
            </a:pPr>
            <a:r>
              <a:rPr lang="en-US" sz="1750" dirty="0">
                <a:solidFill>
                  <a:srgbClr val="404155"/>
                </a:solidFill>
                <a:latin typeface="Nobile" pitchFamily="34" charset="0"/>
                <a:ea typeface="Nobile" pitchFamily="34" charset="-122"/>
                <a:cs typeface="Nobile" pitchFamily="34" charset="-120"/>
              </a:rPr>
              <a:t>Business/Hybrid Teams</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TotalTime>
  <Words>866</Words>
  <Application>Microsoft Office PowerPoint</Application>
  <PresentationFormat>Custom</PresentationFormat>
  <Paragraphs>145</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Arial</vt:lpstr>
      <vt:lpstr>Alexandria</vt:lpstr>
      <vt:lpstr>Nobile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Kimberly Wiethoff</cp:lastModifiedBy>
  <cp:revision>6</cp:revision>
  <dcterms:created xsi:type="dcterms:W3CDTF">2025-05-13T16:02:31Z</dcterms:created>
  <dcterms:modified xsi:type="dcterms:W3CDTF">2026-01-06T18:20:23Z</dcterms:modified>
</cp:coreProperties>
</file>