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Alexandria" panose="020B0604020202020204" charset="-78"/>
      <p:regular r:id="rId17"/>
    </p:embeddedFont>
    <p:embeddedFont>
      <p:font typeface="Nobile"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7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managingprojectstheagileway.com/" TargetMode="External"/><Relationship Id="rId7" Type="http://schemas.openxmlformats.org/officeDocument/2006/relationships/hyperlink" Target="https://www.managingprojectstheagileway.com/2481430_top-10-agile-metrics-for-managing-scrum-based-software-development-projects"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hyperlink" Target="https://www.managingprojectstheagileway.com/2093256_jira-vs-azure-devops-ado-which-tool-should-it-managers-choose-for-project-management" TargetMode="External"/><Relationship Id="rId4" Type="http://schemas.openxmlformats.org/officeDocument/2006/relationships/image" Target="../media/image45.png"/><Relationship Id="rId9" Type="http://schemas.openxmlformats.org/officeDocument/2006/relationships/hyperlink" Target="https://www.managingprojectstheagileway.com/1240432_6-practices-kanban-rules-of-engage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420450"/>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Tool Wars: Jira vs. Azure DevOps vs. Monday</a:t>
            </a:r>
            <a:endParaRPr lang="en-US" sz="4450" dirty="0"/>
          </a:p>
        </p:txBody>
      </p:sp>
      <p:sp>
        <p:nvSpPr>
          <p:cNvPr id="4" name="Text 1"/>
          <p:cNvSpPr/>
          <p:nvPr/>
        </p:nvSpPr>
        <p:spPr>
          <a:xfrm>
            <a:off x="793790" y="2178170"/>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Choosing the right Agile project management tool can make—or break—team productivity. Your tool should be more than a ticket tracker; it should be a </a:t>
            </a:r>
            <a:r>
              <a:rPr lang="en-US" sz="1750" b="1" dirty="0">
                <a:solidFill>
                  <a:srgbClr val="404155"/>
                </a:solidFill>
                <a:latin typeface="Nobile" pitchFamily="34" charset="0"/>
                <a:ea typeface="Nobile" pitchFamily="34" charset="-122"/>
                <a:cs typeface="Nobile" pitchFamily="34" charset="-120"/>
              </a:rPr>
              <a:t>collaboration catalyst</a:t>
            </a: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5" name="Text 2"/>
          <p:cNvSpPr/>
          <p:nvPr/>
        </p:nvSpPr>
        <p:spPr>
          <a:xfrm>
            <a:off x="793790" y="3522028"/>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Three popular options—</a:t>
            </a:r>
            <a:r>
              <a:rPr lang="en-US" sz="1750" b="1" dirty="0">
                <a:solidFill>
                  <a:srgbClr val="404155"/>
                </a:solidFill>
                <a:latin typeface="Nobile" pitchFamily="34" charset="0"/>
                <a:ea typeface="Nobile" pitchFamily="34" charset="-122"/>
                <a:cs typeface="Nobile" pitchFamily="34" charset="-120"/>
              </a:rPr>
              <a:t>Jira</a:t>
            </a:r>
            <a:r>
              <a:rPr lang="en-US" sz="1750" dirty="0">
                <a:solidFill>
                  <a:srgbClr val="404155"/>
                </a:solidFill>
                <a:latin typeface="Nobile" pitchFamily="34" charset="0"/>
                <a:ea typeface="Nobile" pitchFamily="34" charset="-122"/>
                <a:cs typeface="Nobile" pitchFamily="34" charset="-120"/>
              </a:rPr>
              <a:t>, </a:t>
            </a:r>
            <a:r>
              <a:rPr lang="en-US" sz="1750" b="1" dirty="0">
                <a:solidFill>
                  <a:srgbClr val="404155"/>
                </a:solidFill>
                <a:latin typeface="Nobile" pitchFamily="34" charset="0"/>
                <a:ea typeface="Nobile" pitchFamily="34" charset="-122"/>
                <a:cs typeface="Nobile" pitchFamily="34" charset="-120"/>
              </a:rPr>
              <a:t>Azure DevOps</a:t>
            </a:r>
            <a:r>
              <a:rPr lang="en-US" sz="1750" dirty="0">
                <a:solidFill>
                  <a:srgbClr val="404155"/>
                </a:solidFill>
                <a:latin typeface="Nobile" pitchFamily="34" charset="0"/>
                <a:ea typeface="Nobile" pitchFamily="34" charset="-122"/>
                <a:cs typeface="Nobile" pitchFamily="34" charset="-120"/>
              </a:rPr>
              <a:t>, and </a:t>
            </a:r>
            <a:r>
              <a:rPr lang="en-US" sz="1750" b="1" dirty="0">
                <a:solidFill>
                  <a:srgbClr val="404155"/>
                </a:solidFill>
                <a:latin typeface="Nobile" pitchFamily="34" charset="0"/>
                <a:ea typeface="Nobile" pitchFamily="34" charset="-122"/>
                <a:cs typeface="Nobile" pitchFamily="34" charset="-120"/>
              </a:rPr>
              <a:t>Monday.com</a:t>
            </a:r>
            <a:r>
              <a:rPr lang="en-US" sz="1750" dirty="0">
                <a:solidFill>
                  <a:srgbClr val="404155"/>
                </a:solidFill>
                <a:latin typeface="Nobile" pitchFamily="34" charset="0"/>
                <a:ea typeface="Nobile" pitchFamily="34" charset="-122"/>
                <a:cs typeface="Nobile" pitchFamily="34" charset="-120"/>
              </a:rPr>
              <a:t>—often top the list. Each has strengths, weaknesses, and ideal use cases. In this blog, we break down the essentials to help you make a smart, strategic decision.</a:t>
            </a:r>
            <a:endParaRPr lang="en-US" sz="1750" dirty="0"/>
          </a:p>
        </p:txBody>
      </p:sp>
      <p:pic>
        <p:nvPicPr>
          <p:cNvPr id="9" name="Image 1" descr="preencoded.png">
            <a:extLst>
              <a:ext uri="{FF2B5EF4-FFF2-40B4-BE49-F238E27FC236}">
                <a16:creationId xmlns:a16="http://schemas.microsoft.com/office/drawing/2014/main" id="{E082D8D0-0DF2-C3DA-3BF7-6F28F4373351}"/>
              </a:ext>
            </a:extLst>
          </p:cNvPr>
          <p:cNvPicPr>
            <a:picLocks noChangeAspect="1"/>
          </p:cNvPicPr>
          <p:nvPr/>
        </p:nvPicPr>
        <p:blipFill>
          <a:blip r:embed="rId4"/>
          <a:stretch>
            <a:fillRect/>
          </a:stretch>
        </p:blipFill>
        <p:spPr>
          <a:xfrm>
            <a:off x="689618" y="4802225"/>
            <a:ext cx="7176505" cy="1199031"/>
          </a:xfrm>
          <a:prstGeom prst="rect">
            <a:avLst/>
          </a:prstGeom>
        </p:spPr>
      </p:pic>
      <p:sp>
        <p:nvSpPr>
          <p:cNvPr id="11" name="TextBox 10">
            <a:extLst>
              <a:ext uri="{FF2B5EF4-FFF2-40B4-BE49-F238E27FC236}">
                <a16:creationId xmlns:a16="http://schemas.microsoft.com/office/drawing/2014/main" id="{8C2F9642-F6F6-E238-56D3-FF2431CC1A34}"/>
              </a:ext>
            </a:extLst>
          </p:cNvPr>
          <p:cNvSpPr txBox="1"/>
          <p:nvPr/>
        </p:nvSpPr>
        <p:spPr>
          <a:xfrm>
            <a:off x="689617" y="6237419"/>
            <a:ext cx="10202159" cy="1032270"/>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#AgileTools #Jira #AzureDevOps #MondayCom #ProjectManagementTools #AgileProjectManagement #DevOps #ScrumTeams #ToolSelection #ProductivityTools #AgileWorkflow #AgileLeadership #ManagingProjectsTheAgileWay #PMTips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251109"/>
            <a:ext cx="7837408"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Which One Is Right for You?</a:t>
            </a:r>
            <a:endParaRPr lang="en-US" sz="4450" dirty="0"/>
          </a:p>
        </p:txBody>
      </p:sp>
      <p:sp>
        <p:nvSpPr>
          <p:cNvPr id="3" name="Text 1"/>
          <p:cNvSpPr/>
          <p:nvPr/>
        </p:nvSpPr>
        <p:spPr>
          <a:xfrm>
            <a:off x="2197418"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Alexandria" pitchFamily="34" charset="0"/>
                <a:ea typeface="Alexandria" pitchFamily="34" charset="-122"/>
                <a:cs typeface="Alexandria" pitchFamily="34" charset="-120"/>
              </a:rPr>
              <a:t>Team Composition</a:t>
            </a:r>
            <a:endParaRPr lang="en-US" sz="2200" dirty="0"/>
          </a:p>
        </p:txBody>
      </p:sp>
      <p:sp>
        <p:nvSpPr>
          <p:cNvPr id="4" name="Text 2"/>
          <p:cNvSpPr/>
          <p:nvPr/>
        </p:nvSpPr>
        <p:spPr>
          <a:xfrm>
            <a:off x="793790" y="3351967"/>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Are you managing developers, marketers, or mixed teams?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324362" y="3665458"/>
            <a:ext cx="318968" cy="398621"/>
          </a:xfrm>
          <a:prstGeom prst="rect">
            <a:avLst/>
          </a:prstGeom>
        </p:spPr>
      </p:pic>
      <p:sp>
        <p:nvSpPr>
          <p:cNvPr id="7" name="Text 3"/>
          <p:cNvSpPr/>
          <p:nvPr/>
        </p:nvSpPr>
        <p:spPr>
          <a:xfrm>
            <a:off x="9597628" y="2861548"/>
            <a:ext cx="3019306"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Customization Needs</a:t>
            </a:r>
            <a:endParaRPr lang="en-US" sz="2200" dirty="0"/>
          </a:p>
        </p:txBody>
      </p:sp>
      <p:sp>
        <p:nvSpPr>
          <p:cNvPr id="8" name="Text 4"/>
          <p:cNvSpPr/>
          <p:nvPr/>
        </p:nvSpPr>
        <p:spPr>
          <a:xfrm>
            <a:off x="9597628" y="3351967"/>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Do you need heavy customization or lightweight flexibility?</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986713" y="3665458"/>
            <a:ext cx="318968" cy="398621"/>
          </a:xfrm>
          <a:prstGeom prst="rect">
            <a:avLst/>
          </a:prstGeom>
        </p:spPr>
      </p:pic>
      <p:sp>
        <p:nvSpPr>
          <p:cNvPr id="11" name="Text 5"/>
          <p:cNvSpPr/>
          <p:nvPr/>
        </p:nvSpPr>
        <p:spPr>
          <a:xfrm>
            <a:off x="9597628" y="5314117"/>
            <a:ext cx="3651290"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Integration Requirements</a:t>
            </a:r>
            <a:endParaRPr lang="en-US" sz="2200" dirty="0"/>
          </a:p>
        </p:txBody>
      </p:sp>
      <p:sp>
        <p:nvSpPr>
          <p:cNvPr id="12" name="Text 6"/>
          <p:cNvSpPr/>
          <p:nvPr/>
        </p:nvSpPr>
        <p:spPr>
          <a:xfrm>
            <a:off x="9597628" y="5804535"/>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How important is integration with your existing toolset?</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986713" y="5327809"/>
            <a:ext cx="318968" cy="398621"/>
          </a:xfrm>
          <a:prstGeom prst="rect">
            <a:avLst/>
          </a:prstGeom>
        </p:spPr>
      </p:pic>
      <p:sp>
        <p:nvSpPr>
          <p:cNvPr id="15" name="Text 7"/>
          <p:cNvSpPr/>
          <p:nvPr/>
        </p:nvSpPr>
        <p:spPr>
          <a:xfrm>
            <a:off x="2197418" y="531411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Alexandria" pitchFamily="34" charset="0"/>
                <a:ea typeface="Alexandria" pitchFamily="34" charset="-122"/>
                <a:cs typeface="Alexandria" pitchFamily="34" charset="-120"/>
              </a:rPr>
              <a:t>Budget Constraints</a:t>
            </a:r>
            <a:endParaRPr lang="en-US" sz="2200" dirty="0"/>
          </a:p>
        </p:txBody>
      </p:sp>
      <p:sp>
        <p:nvSpPr>
          <p:cNvPr id="16" name="Text 8"/>
          <p:cNvSpPr/>
          <p:nvPr/>
        </p:nvSpPr>
        <p:spPr>
          <a:xfrm>
            <a:off x="793790" y="5804535"/>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What's your price range for licenses and maintenance?</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6324362" y="5327809"/>
            <a:ext cx="318968" cy="3986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150739"/>
            <a:ext cx="6916579"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The Agile Way to Choose</a:t>
            </a:r>
            <a:endParaRPr lang="en-US" sz="4450" dirty="0"/>
          </a:p>
        </p:txBody>
      </p:sp>
      <p:sp>
        <p:nvSpPr>
          <p:cNvPr id="3" name="Shape 1"/>
          <p:cNvSpPr/>
          <p:nvPr/>
        </p:nvSpPr>
        <p:spPr>
          <a:xfrm>
            <a:off x="793790" y="2313146"/>
            <a:ext cx="2173724" cy="1306949"/>
          </a:xfrm>
          <a:prstGeom prst="roundRect">
            <a:avLst>
              <a:gd name="adj" fmla="val 7289"/>
            </a:avLst>
          </a:prstGeom>
          <a:solidFill>
            <a:srgbClr val="D2DDF9"/>
          </a:solidFill>
          <a:ln w="7620">
            <a:solidFill>
              <a:srgbClr val="B8C3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2767251"/>
            <a:ext cx="318968" cy="398621"/>
          </a:xfrm>
          <a:prstGeom prst="rect">
            <a:avLst/>
          </a:prstGeom>
        </p:spPr>
      </p:pic>
      <p:sp>
        <p:nvSpPr>
          <p:cNvPr id="5" name="Text 2"/>
          <p:cNvSpPr/>
          <p:nvPr/>
        </p:nvSpPr>
        <p:spPr>
          <a:xfrm>
            <a:off x="3194328" y="2539960"/>
            <a:ext cx="3142059"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Start with team needs</a:t>
            </a:r>
            <a:endParaRPr lang="en-US" sz="2200" dirty="0"/>
          </a:p>
        </p:txBody>
      </p:sp>
      <p:sp>
        <p:nvSpPr>
          <p:cNvPr id="6" name="Text 3"/>
          <p:cNvSpPr/>
          <p:nvPr/>
        </p:nvSpPr>
        <p:spPr>
          <a:xfrm>
            <a:off x="3194328" y="3030379"/>
            <a:ext cx="314205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Not trends or buzzwords</a:t>
            </a:r>
            <a:endParaRPr lang="en-US" sz="1750" dirty="0"/>
          </a:p>
        </p:txBody>
      </p:sp>
      <p:sp>
        <p:nvSpPr>
          <p:cNvPr id="7" name="Shape 4"/>
          <p:cNvSpPr/>
          <p:nvPr/>
        </p:nvSpPr>
        <p:spPr>
          <a:xfrm>
            <a:off x="3080861" y="3604855"/>
            <a:ext cx="10642402" cy="15240"/>
          </a:xfrm>
          <a:prstGeom prst="roundRect">
            <a:avLst>
              <a:gd name="adj" fmla="val 625116"/>
            </a:avLst>
          </a:prstGeom>
          <a:solidFill>
            <a:srgbClr val="B8C3DF"/>
          </a:solidFill>
          <a:ln/>
        </p:spPr>
        <p:txBody>
          <a:bodyPr/>
          <a:lstStyle/>
          <a:p>
            <a:endParaRPr lang="en-US"/>
          </a:p>
        </p:txBody>
      </p:sp>
      <p:sp>
        <p:nvSpPr>
          <p:cNvPr id="8" name="Shape 5"/>
          <p:cNvSpPr/>
          <p:nvPr/>
        </p:nvSpPr>
        <p:spPr>
          <a:xfrm>
            <a:off x="793790" y="3733443"/>
            <a:ext cx="4347567" cy="1306949"/>
          </a:xfrm>
          <a:prstGeom prst="roundRect">
            <a:avLst>
              <a:gd name="adj" fmla="val 7289"/>
            </a:avLst>
          </a:prstGeom>
          <a:solidFill>
            <a:srgbClr val="D2DDF9"/>
          </a:solidFill>
          <a:ln w="7620">
            <a:solidFill>
              <a:srgbClr val="B8C3D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4187547"/>
            <a:ext cx="318968" cy="398621"/>
          </a:xfrm>
          <a:prstGeom prst="rect">
            <a:avLst/>
          </a:prstGeom>
        </p:spPr>
      </p:pic>
      <p:sp>
        <p:nvSpPr>
          <p:cNvPr id="10" name="Text 6"/>
          <p:cNvSpPr/>
          <p:nvPr/>
        </p:nvSpPr>
        <p:spPr>
          <a:xfrm>
            <a:off x="5368171" y="39602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Evaluate process fit</a:t>
            </a:r>
            <a:endParaRPr lang="en-US" sz="2200" dirty="0"/>
          </a:p>
        </p:txBody>
      </p:sp>
      <p:sp>
        <p:nvSpPr>
          <p:cNvPr id="11" name="Text 7"/>
          <p:cNvSpPr/>
          <p:nvPr/>
        </p:nvSpPr>
        <p:spPr>
          <a:xfrm>
            <a:off x="5368171" y="4450675"/>
            <a:ext cx="3868103"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Tools should support your workflow</a:t>
            </a:r>
            <a:endParaRPr lang="en-US" sz="1750" dirty="0"/>
          </a:p>
        </p:txBody>
      </p:sp>
      <p:sp>
        <p:nvSpPr>
          <p:cNvPr id="12" name="Shape 8"/>
          <p:cNvSpPr/>
          <p:nvPr/>
        </p:nvSpPr>
        <p:spPr>
          <a:xfrm>
            <a:off x="5254704" y="5025152"/>
            <a:ext cx="8468558" cy="15240"/>
          </a:xfrm>
          <a:prstGeom prst="roundRect">
            <a:avLst>
              <a:gd name="adj" fmla="val 625116"/>
            </a:avLst>
          </a:prstGeom>
          <a:solidFill>
            <a:srgbClr val="B8C3DF"/>
          </a:solidFill>
          <a:ln/>
        </p:spPr>
        <p:txBody>
          <a:bodyPr/>
          <a:lstStyle/>
          <a:p>
            <a:endParaRPr lang="en-US"/>
          </a:p>
        </p:txBody>
      </p:sp>
      <p:sp>
        <p:nvSpPr>
          <p:cNvPr id="13" name="Shape 9"/>
          <p:cNvSpPr/>
          <p:nvPr/>
        </p:nvSpPr>
        <p:spPr>
          <a:xfrm>
            <a:off x="793790" y="5153739"/>
            <a:ext cx="6521410" cy="1306949"/>
          </a:xfrm>
          <a:prstGeom prst="roundRect">
            <a:avLst>
              <a:gd name="adj" fmla="val 7289"/>
            </a:avLst>
          </a:prstGeom>
          <a:solidFill>
            <a:srgbClr val="D2DDF9"/>
          </a:solidFill>
          <a:ln w="7620">
            <a:solidFill>
              <a:srgbClr val="B8C3D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5607844"/>
            <a:ext cx="318968" cy="398621"/>
          </a:xfrm>
          <a:prstGeom prst="rect">
            <a:avLst/>
          </a:prstGeom>
        </p:spPr>
      </p:pic>
      <p:sp>
        <p:nvSpPr>
          <p:cNvPr id="15" name="Text 10"/>
          <p:cNvSpPr/>
          <p:nvPr/>
        </p:nvSpPr>
        <p:spPr>
          <a:xfrm>
            <a:off x="7542014" y="5380553"/>
            <a:ext cx="3306366"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Test before committing</a:t>
            </a:r>
            <a:endParaRPr lang="en-US" sz="2200" dirty="0"/>
          </a:p>
        </p:txBody>
      </p:sp>
      <p:sp>
        <p:nvSpPr>
          <p:cNvPr id="16" name="Text 11"/>
          <p:cNvSpPr/>
          <p:nvPr/>
        </p:nvSpPr>
        <p:spPr>
          <a:xfrm>
            <a:off x="7542014" y="5870972"/>
            <a:ext cx="3306366"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Run pilots with real teams</a:t>
            </a:r>
            <a:endParaRPr lang="en-US" sz="1750" dirty="0"/>
          </a:p>
        </p:txBody>
      </p:sp>
      <p:sp>
        <p:nvSpPr>
          <p:cNvPr id="17" name="Text 12"/>
          <p:cNvSpPr/>
          <p:nvPr/>
        </p:nvSpPr>
        <p:spPr>
          <a:xfrm>
            <a:off x="793790" y="671583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Choose the </a:t>
            </a:r>
            <a:r>
              <a:rPr lang="en-US" sz="1750" b="1" dirty="0">
                <a:solidFill>
                  <a:srgbClr val="404155"/>
                </a:solidFill>
                <a:latin typeface="Nobile" pitchFamily="34" charset="0"/>
                <a:ea typeface="Nobile" pitchFamily="34" charset="-122"/>
                <a:cs typeface="Nobile" pitchFamily="34" charset="-120"/>
              </a:rPr>
              <a:t>right tool for the team</a:t>
            </a:r>
            <a:r>
              <a:rPr lang="en-US" sz="1750" dirty="0">
                <a:solidFill>
                  <a:srgbClr val="404155"/>
                </a:solidFill>
                <a:latin typeface="Nobile" pitchFamily="34" charset="0"/>
                <a:ea typeface="Nobile" pitchFamily="34" charset="-122"/>
                <a:cs typeface="Nobile" pitchFamily="34" charset="-120"/>
              </a:rPr>
              <a:t>, not the trend. Tools should support your process—not define it.</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58466"/>
            <a:ext cx="7369016"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Tool Strengths at a Glance</a:t>
            </a:r>
            <a:endParaRPr lang="en-US" sz="4450" dirty="0"/>
          </a:p>
        </p:txBody>
      </p:sp>
      <p:pic>
        <p:nvPicPr>
          <p:cNvPr id="4" name="Image 1" descr="preencoded.png"/>
          <p:cNvPicPr>
            <a:picLocks noChangeAspect="1"/>
          </p:cNvPicPr>
          <p:nvPr/>
        </p:nvPicPr>
        <p:blipFill>
          <a:blip r:embed="rId4"/>
          <a:stretch>
            <a:fillRect/>
          </a:stretch>
        </p:blipFill>
        <p:spPr>
          <a:xfrm>
            <a:off x="6280190" y="2107406"/>
            <a:ext cx="1134070" cy="1360884"/>
          </a:xfrm>
          <a:prstGeom prst="rect">
            <a:avLst/>
          </a:prstGeom>
        </p:spPr>
      </p:pic>
      <p:sp>
        <p:nvSpPr>
          <p:cNvPr id="5" name="Text 1"/>
          <p:cNvSpPr/>
          <p:nvPr/>
        </p:nvSpPr>
        <p:spPr>
          <a:xfrm>
            <a:off x="7754422" y="23342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Jira</a:t>
            </a:r>
            <a:endParaRPr lang="en-US" sz="2200" dirty="0"/>
          </a:p>
        </p:txBody>
      </p:sp>
      <p:sp>
        <p:nvSpPr>
          <p:cNvPr id="6" name="Text 2"/>
          <p:cNvSpPr/>
          <p:nvPr/>
        </p:nvSpPr>
        <p:spPr>
          <a:xfrm>
            <a:off x="7754422" y="2824639"/>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Shines in customization and technical depth.</a:t>
            </a:r>
            <a:endParaRPr lang="en-US" sz="1750" dirty="0"/>
          </a:p>
        </p:txBody>
      </p:sp>
      <p:pic>
        <p:nvPicPr>
          <p:cNvPr id="7" name="Image 2" descr="preencoded.png"/>
          <p:cNvPicPr>
            <a:picLocks noChangeAspect="1"/>
          </p:cNvPicPr>
          <p:nvPr/>
        </p:nvPicPr>
        <p:blipFill>
          <a:blip r:embed="rId5"/>
          <a:stretch>
            <a:fillRect/>
          </a:stretch>
        </p:blipFill>
        <p:spPr>
          <a:xfrm>
            <a:off x="6280190" y="3468291"/>
            <a:ext cx="1134070" cy="1360884"/>
          </a:xfrm>
          <a:prstGeom prst="rect">
            <a:avLst/>
          </a:prstGeom>
        </p:spPr>
      </p:pic>
      <p:sp>
        <p:nvSpPr>
          <p:cNvPr id="8" name="Text 3"/>
          <p:cNvSpPr/>
          <p:nvPr/>
        </p:nvSpPr>
        <p:spPr>
          <a:xfrm>
            <a:off x="7754422" y="369510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Azure DevOps</a:t>
            </a:r>
            <a:endParaRPr lang="en-US" sz="2200" dirty="0"/>
          </a:p>
        </p:txBody>
      </p:sp>
      <p:sp>
        <p:nvSpPr>
          <p:cNvPr id="9" name="Text 4"/>
          <p:cNvSpPr/>
          <p:nvPr/>
        </p:nvSpPr>
        <p:spPr>
          <a:xfrm>
            <a:off x="7754422" y="4185523"/>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Wins in integration and end-to-end capabilities.</a:t>
            </a:r>
            <a:endParaRPr lang="en-US" sz="1750" dirty="0"/>
          </a:p>
        </p:txBody>
      </p:sp>
      <p:pic>
        <p:nvPicPr>
          <p:cNvPr id="10" name="Image 3" descr="preencoded.png"/>
          <p:cNvPicPr>
            <a:picLocks noChangeAspect="1"/>
          </p:cNvPicPr>
          <p:nvPr/>
        </p:nvPicPr>
        <p:blipFill>
          <a:blip r:embed="rId6"/>
          <a:stretch>
            <a:fillRect/>
          </a:stretch>
        </p:blipFill>
        <p:spPr>
          <a:xfrm>
            <a:off x="6280190" y="4829175"/>
            <a:ext cx="1134070" cy="1360884"/>
          </a:xfrm>
          <a:prstGeom prst="rect">
            <a:avLst/>
          </a:prstGeom>
        </p:spPr>
      </p:pic>
      <p:sp>
        <p:nvSpPr>
          <p:cNvPr id="11" name="Text 5"/>
          <p:cNvSpPr/>
          <p:nvPr/>
        </p:nvSpPr>
        <p:spPr>
          <a:xfrm>
            <a:off x="7754422" y="505598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Monday</a:t>
            </a:r>
            <a:endParaRPr lang="en-US" sz="2200" dirty="0"/>
          </a:p>
        </p:txBody>
      </p:sp>
      <p:sp>
        <p:nvSpPr>
          <p:cNvPr id="12" name="Text 6"/>
          <p:cNvSpPr/>
          <p:nvPr/>
        </p:nvSpPr>
        <p:spPr>
          <a:xfrm>
            <a:off x="7754422" y="5546408"/>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Excels in simplicity and visual appeal.</a:t>
            </a:r>
            <a:endParaRPr lang="en-US" sz="1750" dirty="0"/>
          </a:p>
        </p:txBody>
      </p:sp>
      <p:sp>
        <p:nvSpPr>
          <p:cNvPr id="13" name="Text 7"/>
          <p:cNvSpPr/>
          <p:nvPr/>
        </p:nvSpPr>
        <p:spPr>
          <a:xfrm>
            <a:off x="6280190" y="6445210"/>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Your decision should be based on your team's workflow, tech stack, and stakeholder needs—not just brand names.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664726"/>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Beyond the Tools</a:t>
            </a:r>
            <a:endParaRPr lang="en-US" sz="4450" dirty="0"/>
          </a:p>
        </p:txBody>
      </p:sp>
      <p:sp>
        <p:nvSpPr>
          <p:cNvPr id="3" name="Text 1"/>
          <p:cNvSpPr/>
          <p:nvPr/>
        </p:nvSpPr>
        <p:spPr>
          <a:xfrm>
            <a:off x="793790" y="182713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There’s no one-size-fits-all solution when it comes to Agile tools. Jira shines in customization, Azure DevOps wins in integration, and Monday excels in simplicity. Your decision should be based on your team’s workflow, tech stack, and stakeholder needs—not just buzzwords or brand names.</a:t>
            </a:r>
            <a:endParaRPr lang="en-US" sz="1750" dirty="0"/>
          </a:p>
        </p:txBody>
      </p:sp>
      <p:pic>
        <p:nvPicPr>
          <p:cNvPr id="4" name="Image 0" descr="preencoded.png"/>
          <p:cNvPicPr>
            <a:picLocks noChangeAspect="1"/>
          </p:cNvPicPr>
          <p:nvPr/>
        </p:nvPicPr>
        <p:blipFill>
          <a:blip r:embed="rId3"/>
          <a:stretch>
            <a:fillRect/>
          </a:stretch>
        </p:blipFill>
        <p:spPr>
          <a:xfrm>
            <a:off x="801410" y="3316962"/>
            <a:ext cx="3120747" cy="3120747"/>
          </a:xfrm>
          <a:prstGeom prst="rect">
            <a:avLst/>
          </a:prstGeom>
        </p:spPr>
      </p:pic>
      <p:pic>
        <p:nvPicPr>
          <p:cNvPr id="5" name="Image 1" descr="preencoded.png"/>
          <p:cNvPicPr>
            <a:picLocks noChangeAspect="1"/>
          </p:cNvPicPr>
          <p:nvPr/>
        </p:nvPicPr>
        <p:blipFill>
          <a:blip r:embed="rId4"/>
          <a:stretch>
            <a:fillRect/>
          </a:stretch>
        </p:blipFill>
        <p:spPr>
          <a:xfrm>
            <a:off x="4103608" y="3316962"/>
            <a:ext cx="3120866" cy="3120866"/>
          </a:xfrm>
          <a:prstGeom prst="rect">
            <a:avLst/>
          </a:prstGeom>
        </p:spPr>
      </p:pic>
      <p:pic>
        <p:nvPicPr>
          <p:cNvPr id="6" name="Image 2" descr="preencoded.png"/>
          <p:cNvPicPr>
            <a:picLocks noChangeAspect="1"/>
          </p:cNvPicPr>
          <p:nvPr/>
        </p:nvPicPr>
        <p:blipFill>
          <a:blip r:embed="rId5"/>
          <a:stretch>
            <a:fillRect/>
          </a:stretch>
        </p:blipFill>
        <p:spPr>
          <a:xfrm>
            <a:off x="7405926" y="3316962"/>
            <a:ext cx="3120747" cy="3120747"/>
          </a:xfrm>
          <a:prstGeom prst="rect">
            <a:avLst/>
          </a:prstGeom>
        </p:spPr>
      </p:pic>
      <p:pic>
        <p:nvPicPr>
          <p:cNvPr id="7" name="Image 3" descr="preencoded.png"/>
          <p:cNvPicPr>
            <a:picLocks noChangeAspect="1"/>
          </p:cNvPicPr>
          <p:nvPr/>
        </p:nvPicPr>
        <p:blipFill>
          <a:blip r:embed="rId6"/>
          <a:stretch>
            <a:fillRect/>
          </a:stretch>
        </p:blipFill>
        <p:spPr>
          <a:xfrm>
            <a:off x="10708124" y="3316962"/>
            <a:ext cx="3120866" cy="3120866"/>
          </a:xfrm>
          <a:prstGeom prst="rect">
            <a:avLst/>
          </a:prstGeom>
        </p:spPr>
      </p:pic>
      <p:sp>
        <p:nvSpPr>
          <p:cNvPr id="8" name="Text 2"/>
          <p:cNvSpPr/>
          <p:nvPr/>
        </p:nvSpPr>
        <p:spPr>
          <a:xfrm>
            <a:off x="793790" y="683895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Remember, tools are only as effective as the </a:t>
            </a:r>
            <a:r>
              <a:rPr lang="en-US" sz="1750" b="1" dirty="0">
                <a:solidFill>
                  <a:srgbClr val="404155"/>
                </a:solidFill>
                <a:latin typeface="Nobile" pitchFamily="34" charset="0"/>
                <a:ea typeface="Nobile" pitchFamily="34" charset="-122"/>
                <a:cs typeface="Nobile" pitchFamily="34" charset="-120"/>
              </a:rPr>
              <a:t>team practices and culture</a:t>
            </a:r>
            <a:r>
              <a:rPr lang="en-US" sz="1750" dirty="0">
                <a:solidFill>
                  <a:srgbClr val="404155"/>
                </a:solidFill>
                <a:latin typeface="Nobile" pitchFamily="34" charset="0"/>
                <a:ea typeface="Nobile" pitchFamily="34" charset="-122"/>
                <a:cs typeface="Nobile" pitchFamily="34" charset="-120"/>
              </a:rPr>
              <a:t> they support. The best tool complements your team's way of working.</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83669" y="615791"/>
            <a:ext cx="5598081" cy="699730"/>
          </a:xfrm>
          <a:prstGeom prst="rect">
            <a:avLst/>
          </a:prstGeom>
          <a:noFill/>
          <a:ln/>
        </p:spPr>
        <p:txBody>
          <a:bodyPr wrap="none" lIns="0" tIns="0" rIns="0" bIns="0" rtlCol="0" anchor="t"/>
          <a:lstStyle/>
          <a:p>
            <a:pPr marL="0" indent="0" algn="l">
              <a:lnSpc>
                <a:spcPts val="5500"/>
              </a:lnSpc>
              <a:buNone/>
            </a:pPr>
            <a:r>
              <a:rPr lang="en-US" sz="4400" dirty="0">
                <a:solidFill>
                  <a:srgbClr val="1B1B27"/>
                </a:solidFill>
                <a:latin typeface="Alexandria" pitchFamily="34" charset="0"/>
                <a:ea typeface="Alexandria" pitchFamily="34" charset="-122"/>
                <a:cs typeface="Alexandria" pitchFamily="34" charset="-120"/>
              </a:rPr>
              <a:t>Related Resources</a:t>
            </a:r>
            <a:endParaRPr lang="en-US" sz="4400" dirty="0"/>
          </a:p>
        </p:txBody>
      </p:sp>
      <p:sp>
        <p:nvSpPr>
          <p:cNvPr id="3" name="Text 1"/>
          <p:cNvSpPr/>
          <p:nvPr/>
        </p:nvSpPr>
        <p:spPr>
          <a:xfrm>
            <a:off x="783669" y="1763316"/>
            <a:ext cx="13063061" cy="365879"/>
          </a:xfrm>
          <a:prstGeom prst="rect">
            <a:avLst/>
          </a:prstGeom>
          <a:noFill/>
          <a:ln/>
        </p:spPr>
        <p:txBody>
          <a:bodyPr wrap="none" lIns="0" tIns="0" rIns="0" bIns="0" rtlCol="0" anchor="t"/>
          <a:lstStyle/>
          <a:p>
            <a:pPr marL="0" indent="0" algn="l">
              <a:lnSpc>
                <a:spcPts val="2800"/>
              </a:lnSpc>
              <a:buNone/>
            </a:pPr>
            <a:r>
              <a:rPr lang="en-US" sz="1750" b="1" dirty="0">
                <a:solidFill>
                  <a:srgbClr val="000000"/>
                </a:solidFill>
                <a:latin typeface="Nobile" pitchFamily="34" charset="0"/>
                <a:ea typeface="Nobile" pitchFamily="34" charset="-122"/>
                <a:cs typeface="Nobile" pitchFamily="34" charset="-120"/>
              </a:rPr>
              <a:t>🔗</a:t>
            </a:r>
            <a:r>
              <a:rPr lang="en-US" sz="1750" dirty="0">
                <a:solidFill>
                  <a:srgbClr val="404155"/>
                </a:solidFill>
                <a:latin typeface="Nobile" pitchFamily="34" charset="0"/>
                <a:ea typeface="Nobile" pitchFamily="34" charset="-122"/>
                <a:cs typeface="Nobile" pitchFamily="34" charset="-120"/>
              </a:rPr>
              <a:t> Related Reads from </a:t>
            </a:r>
            <a:r>
              <a:rPr lang="en-US" sz="1750" u="sng" dirty="0">
                <a:solidFill>
                  <a:srgbClr val="1B54DA"/>
                </a:solidFill>
                <a:latin typeface="Nobile" pitchFamily="34" charset="0"/>
                <a:ea typeface="Nobile" pitchFamily="34" charset="-122"/>
                <a:cs typeface="Nobile" pitchFamily="34" charset="-120"/>
                <a:hlinkClick r:id="rId3">
                  <a:extLst>
                    <a:ext uri="{A12FA001-AC4F-418D-AE19-62706E023703}">
                      <ahyp:hlinkClr xmlns:ahyp="http://schemas.microsoft.com/office/drawing/2018/hyperlinkcolor" val="tx"/>
                    </a:ext>
                  </a:extLst>
                </a:hlinkClick>
              </a:rPr>
              <a:t>ManagingProjectsTheAgileWay.com</a:t>
            </a:r>
            <a:r>
              <a:rPr lang="en-US" sz="1750" dirty="0">
                <a:solidFill>
                  <a:srgbClr val="404155"/>
                </a:solidFill>
                <a:latin typeface="Nobile" pitchFamily="34" charset="0"/>
                <a:ea typeface="Nobile" pitchFamily="34" charset="-122"/>
                <a:cs typeface="Nobile" pitchFamily="34" charset="-120"/>
              </a:rPr>
              <a:t>:</a:t>
            </a:r>
            <a:endParaRPr lang="en-US" sz="1750" dirty="0"/>
          </a:p>
        </p:txBody>
      </p:sp>
      <p:pic>
        <p:nvPicPr>
          <p:cNvPr id="4" name="Image 0" descr="preencoded.png"/>
          <p:cNvPicPr>
            <a:picLocks noChangeAspect="1"/>
          </p:cNvPicPr>
          <p:nvPr/>
        </p:nvPicPr>
        <p:blipFill>
          <a:blip r:embed="rId4"/>
          <a:stretch>
            <a:fillRect/>
          </a:stretch>
        </p:blipFill>
        <p:spPr>
          <a:xfrm>
            <a:off x="783669" y="2381012"/>
            <a:ext cx="4167783" cy="2575798"/>
          </a:xfrm>
          <a:prstGeom prst="rect">
            <a:avLst/>
          </a:prstGeom>
        </p:spPr>
      </p:pic>
      <p:sp>
        <p:nvSpPr>
          <p:cNvPr id="5" name="Text 2"/>
          <p:cNvSpPr/>
          <p:nvPr/>
        </p:nvSpPr>
        <p:spPr>
          <a:xfrm>
            <a:off x="783669" y="5236607"/>
            <a:ext cx="2935724" cy="349806"/>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Jira vs. Azure DevOps</a:t>
            </a:r>
            <a:endParaRPr lang="en-US" sz="2200" dirty="0"/>
          </a:p>
        </p:txBody>
      </p:sp>
      <p:sp>
        <p:nvSpPr>
          <p:cNvPr id="6" name="Text 3"/>
          <p:cNvSpPr/>
          <p:nvPr/>
        </p:nvSpPr>
        <p:spPr>
          <a:xfrm>
            <a:off x="783669" y="5720715"/>
            <a:ext cx="4167783" cy="716518"/>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hlinkClick r:id="rId5"/>
              </a:rPr>
              <a:t>Which Tool Should IT Managers Choose for Project Management?</a:t>
            </a:r>
            <a:endParaRPr lang="en-US" sz="1750" dirty="0"/>
          </a:p>
        </p:txBody>
      </p:sp>
      <p:pic>
        <p:nvPicPr>
          <p:cNvPr id="8" name="Image 1" descr="preencoded.png"/>
          <p:cNvPicPr>
            <a:picLocks noChangeAspect="1"/>
          </p:cNvPicPr>
          <p:nvPr/>
        </p:nvPicPr>
        <p:blipFill>
          <a:blip r:embed="rId6"/>
          <a:stretch>
            <a:fillRect/>
          </a:stretch>
        </p:blipFill>
        <p:spPr>
          <a:xfrm>
            <a:off x="5231249" y="2381012"/>
            <a:ext cx="4167783" cy="2575798"/>
          </a:xfrm>
          <a:prstGeom prst="rect">
            <a:avLst/>
          </a:prstGeom>
        </p:spPr>
      </p:pic>
      <p:sp>
        <p:nvSpPr>
          <p:cNvPr id="9" name="Text 5"/>
          <p:cNvSpPr/>
          <p:nvPr/>
        </p:nvSpPr>
        <p:spPr>
          <a:xfrm>
            <a:off x="5231249" y="5236607"/>
            <a:ext cx="2799040" cy="349806"/>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Top 10 Agile Metrics</a:t>
            </a:r>
            <a:endParaRPr lang="en-US" sz="2200" dirty="0"/>
          </a:p>
        </p:txBody>
      </p:sp>
      <p:sp>
        <p:nvSpPr>
          <p:cNvPr id="10" name="Text 6"/>
          <p:cNvSpPr/>
          <p:nvPr/>
        </p:nvSpPr>
        <p:spPr>
          <a:xfrm>
            <a:off x="5231249" y="5720715"/>
            <a:ext cx="4167783" cy="716518"/>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hlinkClick r:id="rId7"/>
              </a:rPr>
              <a:t>For Managing Scrum-Based Software Development Projects</a:t>
            </a:r>
            <a:endParaRPr lang="en-US" sz="1750" dirty="0"/>
          </a:p>
        </p:txBody>
      </p:sp>
      <p:pic>
        <p:nvPicPr>
          <p:cNvPr id="12" name="Image 2" descr="preencoded.png"/>
          <p:cNvPicPr>
            <a:picLocks noChangeAspect="1"/>
          </p:cNvPicPr>
          <p:nvPr/>
        </p:nvPicPr>
        <p:blipFill>
          <a:blip r:embed="rId8"/>
          <a:stretch>
            <a:fillRect/>
          </a:stretch>
        </p:blipFill>
        <p:spPr>
          <a:xfrm>
            <a:off x="9678829" y="2381012"/>
            <a:ext cx="4167902" cy="2575917"/>
          </a:xfrm>
          <a:prstGeom prst="rect">
            <a:avLst/>
          </a:prstGeom>
        </p:spPr>
      </p:pic>
      <p:sp>
        <p:nvSpPr>
          <p:cNvPr id="13" name="Text 8"/>
          <p:cNvSpPr/>
          <p:nvPr/>
        </p:nvSpPr>
        <p:spPr>
          <a:xfrm>
            <a:off x="9678829" y="5236726"/>
            <a:ext cx="2799040" cy="349806"/>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6 Practices</a:t>
            </a:r>
            <a:endParaRPr lang="en-US" sz="2200" dirty="0"/>
          </a:p>
        </p:txBody>
      </p:sp>
      <p:sp>
        <p:nvSpPr>
          <p:cNvPr id="14" name="Text 9"/>
          <p:cNvSpPr/>
          <p:nvPr/>
        </p:nvSpPr>
        <p:spPr>
          <a:xfrm>
            <a:off x="9678829" y="5720834"/>
            <a:ext cx="4167902" cy="358259"/>
          </a:xfrm>
          <a:prstGeom prst="rect">
            <a:avLst/>
          </a:prstGeom>
          <a:noFill/>
          <a:ln/>
        </p:spPr>
        <p:txBody>
          <a:bodyPr wrap="non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hlinkClick r:id="rId9"/>
              </a:rPr>
              <a:t>Kanban Rules of Engagement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2069425"/>
            <a:ext cx="6575227"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The Decision Challenge</a:t>
            </a:r>
            <a:endParaRPr lang="en-US" sz="4450" dirty="0"/>
          </a:p>
        </p:txBody>
      </p:sp>
      <p:sp>
        <p:nvSpPr>
          <p:cNvPr id="4" name="Shape 1"/>
          <p:cNvSpPr/>
          <p:nvPr/>
        </p:nvSpPr>
        <p:spPr>
          <a:xfrm>
            <a:off x="793790" y="3118366"/>
            <a:ext cx="510302" cy="510302"/>
          </a:xfrm>
          <a:prstGeom prst="roundRect">
            <a:avLst>
              <a:gd name="adj" fmla="val 18669"/>
            </a:avLst>
          </a:prstGeom>
          <a:solidFill>
            <a:srgbClr val="D2DDF9"/>
          </a:solidFill>
          <a:ln w="7620">
            <a:solidFill>
              <a:srgbClr val="B8C3D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3160871"/>
            <a:ext cx="340162" cy="425291"/>
          </a:xfrm>
          <a:prstGeom prst="rect">
            <a:avLst/>
          </a:prstGeom>
        </p:spPr>
      </p:pic>
      <p:sp>
        <p:nvSpPr>
          <p:cNvPr id="6" name="Text 2"/>
          <p:cNvSpPr/>
          <p:nvPr/>
        </p:nvSpPr>
        <p:spPr>
          <a:xfrm>
            <a:off x="1530906" y="31962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Strategic Choice</a:t>
            </a:r>
            <a:endParaRPr lang="en-US" sz="2200" dirty="0"/>
          </a:p>
        </p:txBody>
      </p:sp>
      <p:sp>
        <p:nvSpPr>
          <p:cNvPr id="7" name="Text 3"/>
          <p:cNvSpPr/>
          <p:nvPr/>
        </p:nvSpPr>
        <p:spPr>
          <a:xfrm>
            <a:off x="1530906" y="3686651"/>
            <a:ext cx="3813810"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With dozens of platforms available, selecting the right one is crucial.</a:t>
            </a:r>
            <a:endParaRPr lang="en-US" sz="1750" dirty="0"/>
          </a:p>
        </p:txBody>
      </p:sp>
      <p:sp>
        <p:nvSpPr>
          <p:cNvPr id="8" name="Shape 4"/>
          <p:cNvSpPr/>
          <p:nvPr/>
        </p:nvSpPr>
        <p:spPr>
          <a:xfrm>
            <a:off x="5628203" y="3118366"/>
            <a:ext cx="510302" cy="510302"/>
          </a:xfrm>
          <a:prstGeom prst="roundRect">
            <a:avLst>
              <a:gd name="adj" fmla="val 18669"/>
            </a:avLst>
          </a:prstGeom>
          <a:solidFill>
            <a:srgbClr val="D2DDF9"/>
          </a:solidFill>
          <a:ln w="7620">
            <a:solidFill>
              <a:srgbClr val="B8C3D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5713274" y="3160871"/>
            <a:ext cx="340162" cy="425291"/>
          </a:xfrm>
          <a:prstGeom prst="rect">
            <a:avLst/>
          </a:prstGeom>
        </p:spPr>
      </p:pic>
      <p:sp>
        <p:nvSpPr>
          <p:cNvPr id="10" name="Text 5"/>
          <p:cNvSpPr/>
          <p:nvPr/>
        </p:nvSpPr>
        <p:spPr>
          <a:xfrm>
            <a:off x="6365319" y="31962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Top Contenders</a:t>
            </a:r>
            <a:endParaRPr lang="en-US" sz="2200" dirty="0"/>
          </a:p>
        </p:txBody>
      </p:sp>
      <p:sp>
        <p:nvSpPr>
          <p:cNvPr id="11" name="Text 6"/>
          <p:cNvSpPr/>
          <p:nvPr/>
        </p:nvSpPr>
        <p:spPr>
          <a:xfrm>
            <a:off x="6365319" y="3686651"/>
            <a:ext cx="3813810"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Three popular options—</a:t>
            </a:r>
            <a:r>
              <a:rPr lang="en-US" sz="1750" b="1" dirty="0">
                <a:solidFill>
                  <a:srgbClr val="404155"/>
                </a:solidFill>
                <a:latin typeface="Nobile" pitchFamily="34" charset="0"/>
                <a:ea typeface="Nobile" pitchFamily="34" charset="-122"/>
                <a:cs typeface="Nobile" pitchFamily="34" charset="-120"/>
              </a:rPr>
              <a:t>Jira</a:t>
            </a:r>
            <a:r>
              <a:rPr lang="en-US" sz="1750" dirty="0">
                <a:solidFill>
                  <a:srgbClr val="404155"/>
                </a:solidFill>
                <a:latin typeface="Nobile" pitchFamily="34" charset="0"/>
                <a:ea typeface="Nobile" pitchFamily="34" charset="-122"/>
                <a:cs typeface="Nobile" pitchFamily="34" charset="-120"/>
              </a:rPr>
              <a:t>, </a:t>
            </a:r>
            <a:r>
              <a:rPr lang="en-US" sz="1750" b="1" dirty="0">
                <a:solidFill>
                  <a:srgbClr val="404155"/>
                </a:solidFill>
                <a:latin typeface="Nobile" pitchFamily="34" charset="0"/>
                <a:ea typeface="Nobile" pitchFamily="34" charset="-122"/>
                <a:cs typeface="Nobile" pitchFamily="34" charset="-120"/>
              </a:rPr>
              <a:t>Azure DevOps</a:t>
            </a:r>
            <a:r>
              <a:rPr lang="en-US" sz="1750" dirty="0">
                <a:solidFill>
                  <a:srgbClr val="404155"/>
                </a:solidFill>
                <a:latin typeface="Nobile" pitchFamily="34" charset="0"/>
                <a:ea typeface="Nobile" pitchFamily="34" charset="-122"/>
                <a:cs typeface="Nobile" pitchFamily="34" charset="-120"/>
              </a:rPr>
              <a:t>, and </a:t>
            </a:r>
            <a:r>
              <a:rPr lang="en-US" sz="1750" b="1" dirty="0">
                <a:solidFill>
                  <a:srgbClr val="404155"/>
                </a:solidFill>
                <a:latin typeface="Nobile" pitchFamily="34" charset="0"/>
                <a:ea typeface="Nobile" pitchFamily="34" charset="-122"/>
                <a:cs typeface="Nobile" pitchFamily="34" charset="-120"/>
              </a:rPr>
              <a:t>Monday.com</a:t>
            </a:r>
            <a:r>
              <a:rPr lang="en-US" sz="1750" dirty="0">
                <a:solidFill>
                  <a:srgbClr val="404155"/>
                </a:solidFill>
                <a:latin typeface="Nobile" pitchFamily="34" charset="0"/>
                <a:ea typeface="Nobile" pitchFamily="34" charset="-122"/>
                <a:cs typeface="Nobile" pitchFamily="34" charset="-120"/>
              </a:rPr>
              <a:t>—often lead the pack.</a:t>
            </a:r>
            <a:endParaRPr lang="en-US" sz="1750" dirty="0"/>
          </a:p>
        </p:txBody>
      </p:sp>
      <p:sp>
        <p:nvSpPr>
          <p:cNvPr id="12" name="Shape 7"/>
          <p:cNvSpPr/>
          <p:nvPr/>
        </p:nvSpPr>
        <p:spPr>
          <a:xfrm>
            <a:off x="793790" y="5228987"/>
            <a:ext cx="510302" cy="510302"/>
          </a:xfrm>
          <a:prstGeom prst="roundRect">
            <a:avLst>
              <a:gd name="adj" fmla="val 18669"/>
            </a:avLst>
          </a:prstGeom>
          <a:solidFill>
            <a:srgbClr val="D2DDF9"/>
          </a:solidFill>
          <a:ln w="7620">
            <a:solidFill>
              <a:srgbClr val="B8C3D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78860" y="5271492"/>
            <a:ext cx="340162" cy="425291"/>
          </a:xfrm>
          <a:prstGeom prst="rect">
            <a:avLst/>
          </a:prstGeom>
        </p:spPr>
      </p:pic>
      <p:sp>
        <p:nvSpPr>
          <p:cNvPr id="14" name="Text 8"/>
          <p:cNvSpPr/>
          <p:nvPr/>
        </p:nvSpPr>
        <p:spPr>
          <a:xfrm>
            <a:off x="1530906" y="53068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Balanced Approach</a:t>
            </a:r>
            <a:endParaRPr lang="en-US" sz="2200" dirty="0"/>
          </a:p>
        </p:txBody>
      </p:sp>
      <p:sp>
        <p:nvSpPr>
          <p:cNvPr id="15" name="Text 9"/>
          <p:cNvSpPr/>
          <p:nvPr/>
        </p:nvSpPr>
        <p:spPr>
          <a:xfrm>
            <a:off x="1530906" y="5797272"/>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Each has strengths, weaknesses, and ideal use cases.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270278"/>
            <a:ext cx="7989332"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Jira: The Customizable Giant</a:t>
            </a:r>
            <a:endParaRPr lang="en-US" sz="4450" dirty="0"/>
          </a:p>
        </p:txBody>
      </p:sp>
      <p:sp>
        <p:nvSpPr>
          <p:cNvPr id="4" name="Shape 1"/>
          <p:cNvSpPr/>
          <p:nvPr/>
        </p:nvSpPr>
        <p:spPr>
          <a:xfrm>
            <a:off x="4451390" y="2319218"/>
            <a:ext cx="4579263" cy="2648783"/>
          </a:xfrm>
          <a:prstGeom prst="roundRect">
            <a:avLst>
              <a:gd name="adj" fmla="val 3597"/>
            </a:avLst>
          </a:prstGeom>
          <a:solidFill>
            <a:srgbClr val="D2DDF9"/>
          </a:solidFill>
          <a:ln w="7620">
            <a:solidFill>
              <a:srgbClr val="B8C3DF"/>
            </a:solidFill>
            <a:prstDash val="solid"/>
          </a:ln>
        </p:spPr>
        <p:txBody>
          <a:bodyPr/>
          <a:lstStyle/>
          <a:p>
            <a:endParaRPr lang="en-US"/>
          </a:p>
        </p:txBody>
      </p:sp>
      <p:sp>
        <p:nvSpPr>
          <p:cNvPr id="5" name="Text 2"/>
          <p:cNvSpPr/>
          <p:nvPr/>
        </p:nvSpPr>
        <p:spPr>
          <a:xfrm>
            <a:off x="4685824" y="255365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Best For</a:t>
            </a:r>
            <a:endParaRPr lang="en-US" sz="2200" dirty="0"/>
          </a:p>
        </p:txBody>
      </p:sp>
      <p:sp>
        <p:nvSpPr>
          <p:cNvPr id="6" name="Text 3"/>
          <p:cNvSpPr/>
          <p:nvPr/>
        </p:nvSpPr>
        <p:spPr>
          <a:xfrm>
            <a:off x="4685824" y="3044071"/>
            <a:ext cx="4110395"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Software development teams needing detailed Agile configuration.</a:t>
            </a:r>
            <a:endParaRPr lang="en-US" sz="1750" dirty="0"/>
          </a:p>
        </p:txBody>
      </p:sp>
      <p:sp>
        <p:nvSpPr>
          <p:cNvPr id="7" name="Shape 4"/>
          <p:cNvSpPr/>
          <p:nvPr/>
        </p:nvSpPr>
        <p:spPr>
          <a:xfrm>
            <a:off x="9257467" y="2319218"/>
            <a:ext cx="4579263" cy="2648783"/>
          </a:xfrm>
          <a:prstGeom prst="roundRect">
            <a:avLst>
              <a:gd name="adj" fmla="val 3597"/>
            </a:avLst>
          </a:prstGeom>
          <a:solidFill>
            <a:srgbClr val="D2DDF9"/>
          </a:solidFill>
          <a:ln w="7620">
            <a:solidFill>
              <a:srgbClr val="B8C3DF"/>
            </a:solidFill>
            <a:prstDash val="solid"/>
          </a:ln>
        </p:spPr>
        <p:txBody>
          <a:bodyPr/>
          <a:lstStyle/>
          <a:p>
            <a:endParaRPr lang="en-US"/>
          </a:p>
        </p:txBody>
      </p:sp>
      <p:sp>
        <p:nvSpPr>
          <p:cNvPr id="8" name="Text 5"/>
          <p:cNvSpPr/>
          <p:nvPr/>
        </p:nvSpPr>
        <p:spPr>
          <a:xfrm>
            <a:off x="9491901" y="255365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Key Strengths</a:t>
            </a:r>
            <a:endParaRPr lang="en-US" sz="2200" dirty="0"/>
          </a:p>
        </p:txBody>
      </p:sp>
      <p:sp>
        <p:nvSpPr>
          <p:cNvPr id="9" name="Text 6"/>
          <p:cNvSpPr/>
          <p:nvPr/>
        </p:nvSpPr>
        <p:spPr>
          <a:xfrm>
            <a:off x="9491901" y="3044071"/>
            <a:ext cx="41103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Built for Scrum and Kanban</a:t>
            </a:r>
            <a:endParaRPr lang="en-US" sz="1750" dirty="0"/>
          </a:p>
        </p:txBody>
      </p:sp>
      <p:sp>
        <p:nvSpPr>
          <p:cNvPr id="10" name="Text 7"/>
          <p:cNvSpPr/>
          <p:nvPr/>
        </p:nvSpPr>
        <p:spPr>
          <a:xfrm>
            <a:off x="9491901" y="3486269"/>
            <a:ext cx="41103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Deep customization options</a:t>
            </a:r>
            <a:endParaRPr lang="en-US" sz="1750" dirty="0"/>
          </a:p>
        </p:txBody>
      </p:sp>
      <p:sp>
        <p:nvSpPr>
          <p:cNvPr id="11" name="Text 8"/>
          <p:cNvSpPr/>
          <p:nvPr/>
        </p:nvSpPr>
        <p:spPr>
          <a:xfrm>
            <a:off x="9491901" y="3928467"/>
            <a:ext cx="41103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Powerful backlog management</a:t>
            </a:r>
            <a:endParaRPr lang="en-US" sz="1750" dirty="0"/>
          </a:p>
        </p:txBody>
      </p:sp>
      <p:sp>
        <p:nvSpPr>
          <p:cNvPr id="12" name="Text 9"/>
          <p:cNvSpPr/>
          <p:nvPr/>
        </p:nvSpPr>
        <p:spPr>
          <a:xfrm>
            <a:off x="9491901" y="4370665"/>
            <a:ext cx="41103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Strong plugin ecosystem</a:t>
            </a:r>
            <a:endParaRPr lang="en-US" sz="1750" dirty="0"/>
          </a:p>
        </p:txBody>
      </p:sp>
      <p:sp>
        <p:nvSpPr>
          <p:cNvPr id="13" name="Shape 10"/>
          <p:cNvSpPr/>
          <p:nvPr/>
        </p:nvSpPr>
        <p:spPr>
          <a:xfrm>
            <a:off x="4451390" y="5194816"/>
            <a:ext cx="9385221" cy="1764387"/>
          </a:xfrm>
          <a:prstGeom prst="roundRect">
            <a:avLst>
              <a:gd name="adj" fmla="val 5399"/>
            </a:avLst>
          </a:prstGeom>
          <a:solidFill>
            <a:srgbClr val="D2DDF9"/>
          </a:solidFill>
          <a:ln w="7620">
            <a:solidFill>
              <a:srgbClr val="B8C3DF"/>
            </a:solidFill>
            <a:prstDash val="solid"/>
          </a:ln>
        </p:spPr>
        <p:txBody>
          <a:bodyPr/>
          <a:lstStyle/>
          <a:p>
            <a:endParaRPr lang="en-US"/>
          </a:p>
        </p:txBody>
      </p:sp>
      <p:sp>
        <p:nvSpPr>
          <p:cNvPr id="14" name="Text 11"/>
          <p:cNvSpPr/>
          <p:nvPr/>
        </p:nvSpPr>
        <p:spPr>
          <a:xfrm>
            <a:off x="4685824" y="542925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Challenges</a:t>
            </a:r>
            <a:endParaRPr lang="en-US" sz="2200" dirty="0"/>
          </a:p>
        </p:txBody>
      </p:sp>
      <p:sp>
        <p:nvSpPr>
          <p:cNvPr id="15" name="Text 12"/>
          <p:cNvSpPr/>
          <p:nvPr/>
        </p:nvSpPr>
        <p:spPr>
          <a:xfrm>
            <a:off x="4685824" y="5919668"/>
            <a:ext cx="89163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Steep learning curve</a:t>
            </a:r>
            <a:endParaRPr lang="en-US" sz="1750" dirty="0"/>
          </a:p>
        </p:txBody>
      </p:sp>
      <p:sp>
        <p:nvSpPr>
          <p:cNvPr id="16" name="Text 13"/>
          <p:cNvSpPr/>
          <p:nvPr/>
        </p:nvSpPr>
        <p:spPr>
          <a:xfrm>
            <a:off x="4685824" y="6361867"/>
            <a:ext cx="89163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Can become complex if not maintained</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10922" y="720447"/>
            <a:ext cx="5078135" cy="634722"/>
          </a:xfrm>
          <a:prstGeom prst="rect">
            <a:avLst/>
          </a:prstGeom>
          <a:noFill/>
          <a:ln/>
        </p:spPr>
        <p:txBody>
          <a:bodyPr wrap="none" lIns="0" tIns="0" rIns="0" bIns="0" rtlCol="0" anchor="t"/>
          <a:lstStyle/>
          <a:p>
            <a:pPr marL="0" indent="0" algn="l">
              <a:lnSpc>
                <a:spcPts val="4950"/>
              </a:lnSpc>
              <a:buNone/>
            </a:pPr>
            <a:r>
              <a:rPr lang="en-US" sz="3950" dirty="0">
                <a:solidFill>
                  <a:srgbClr val="1B1B27"/>
                </a:solidFill>
                <a:latin typeface="Alexandria" pitchFamily="34" charset="0"/>
                <a:ea typeface="Alexandria" pitchFamily="34" charset="-122"/>
                <a:cs typeface="Alexandria" pitchFamily="34" charset="-120"/>
              </a:rPr>
              <a:t>Jira Pro Insight</a:t>
            </a:r>
            <a:endParaRPr lang="en-US" sz="3950" dirty="0"/>
          </a:p>
        </p:txBody>
      </p:sp>
      <p:sp>
        <p:nvSpPr>
          <p:cNvPr id="4" name="Text 1"/>
          <p:cNvSpPr/>
          <p:nvPr/>
        </p:nvSpPr>
        <p:spPr>
          <a:xfrm>
            <a:off x="1015603" y="1888331"/>
            <a:ext cx="9246275" cy="649843"/>
          </a:xfrm>
          <a:prstGeom prst="rect">
            <a:avLst/>
          </a:prstGeom>
          <a:noFill/>
          <a:ln/>
        </p:spPr>
        <p:txBody>
          <a:bodyPr wrap="square" lIns="0" tIns="0" rIns="0" bIns="0" rtlCol="0" anchor="t"/>
          <a:lstStyle/>
          <a:p>
            <a:pPr marL="0" indent="0" algn="l">
              <a:lnSpc>
                <a:spcPts val="2550"/>
              </a:lnSpc>
              <a:buNone/>
            </a:pPr>
            <a:r>
              <a:rPr lang="en-US" sz="1550" dirty="0">
                <a:solidFill>
                  <a:srgbClr val="404155"/>
                </a:solidFill>
                <a:latin typeface="Nobile" pitchFamily="34" charset="0"/>
                <a:ea typeface="Nobile" pitchFamily="34" charset="-122"/>
                <a:cs typeface="Nobile" pitchFamily="34" charset="-120"/>
              </a:rPr>
              <a:t>Jira is ideal for technical teams who want control over every aspect of their Agile process—but be prepared to invest time in setup and governance.</a:t>
            </a:r>
            <a:endParaRPr lang="en-US" sz="1550" dirty="0"/>
          </a:p>
        </p:txBody>
      </p:sp>
      <p:sp>
        <p:nvSpPr>
          <p:cNvPr id="5" name="Shape 2"/>
          <p:cNvSpPr/>
          <p:nvPr/>
        </p:nvSpPr>
        <p:spPr>
          <a:xfrm>
            <a:off x="710922" y="1659850"/>
            <a:ext cx="22860" cy="1106805"/>
          </a:xfrm>
          <a:prstGeom prst="rect">
            <a:avLst/>
          </a:prstGeom>
          <a:solidFill>
            <a:srgbClr val="1B54DA"/>
          </a:solidFill>
          <a:ln/>
        </p:spPr>
        <p:txBody>
          <a:bodyPr/>
          <a:lstStyle/>
          <a:p>
            <a:endParaRPr lang="en-US"/>
          </a:p>
        </p:txBody>
      </p:sp>
      <p:sp>
        <p:nvSpPr>
          <p:cNvPr id="6" name="Text 3"/>
          <p:cNvSpPr/>
          <p:nvPr/>
        </p:nvSpPr>
        <p:spPr>
          <a:xfrm>
            <a:off x="710922" y="3096697"/>
            <a:ext cx="4623078" cy="670322"/>
          </a:xfrm>
          <a:prstGeom prst="rect">
            <a:avLst/>
          </a:prstGeom>
          <a:noFill/>
          <a:ln/>
        </p:spPr>
        <p:txBody>
          <a:bodyPr wrap="none" lIns="0" tIns="0" rIns="0" bIns="0" rtlCol="0" anchor="t"/>
          <a:lstStyle/>
          <a:p>
            <a:pPr marL="0" indent="0" algn="ctr">
              <a:lnSpc>
                <a:spcPts val="5250"/>
              </a:lnSpc>
              <a:buNone/>
            </a:pPr>
            <a:r>
              <a:rPr lang="en-US" sz="5250" dirty="0">
                <a:solidFill>
                  <a:srgbClr val="404155"/>
                </a:solidFill>
                <a:latin typeface="Alexandria" pitchFamily="34" charset="0"/>
                <a:ea typeface="Alexandria" pitchFamily="34" charset="-122"/>
                <a:cs typeface="Alexandria" pitchFamily="34" charset="-120"/>
              </a:rPr>
              <a:t>5★</a:t>
            </a:r>
            <a:endParaRPr lang="en-US" sz="5250" dirty="0"/>
          </a:p>
        </p:txBody>
      </p:sp>
      <p:sp>
        <p:nvSpPr>
          <p:cNvPr id="7" name="Text 4"/>
          <p:cNvSpPr/>
          <p:nvPr/>
        </p:nvSpPr>
        <p:spPr>
          <a:xfrm>
            <a:off x="1752957" y="4020860"/>
            <a:ext cx="2539008" cy="317421"/>
          </a:xfrm>
          <a:prstGeom prst="rect">
            <a:avLst/>
          </a:prstGeom>
          <a:noFill/>
          <a:ln/>
        </p:spPr>
        <p:txBody>
          <a:bodyPr wrap="none" lIns="0" tIns="0" rIns="0" bIns="0" rtlCol="0" anchor="t"/>
          <a:lstStyle/>
          <a:p>
            <a:pPr marL="0" indent="0" algn="ctr">
              <a:lnSpc>
                <a:spcPts val="2450"/>
              </a:lnSpc>
              <a:buNone/>
            </a:pPr>
            <a:r>
              <a:rPr lang="en-US" sz="1950" dirty="0">
                <a:solidFill>
                  <a:srgbClr val="404155"/>
                </a:solidFill>
                <a:latin typeface="Alexandria" pitchFamily="34" charset="0"/>
                <a:ea typeface="Alexandria" pitchFamily="34" charset="-122"/>
                <a:cs typeface="Alexandria" pitchFamily="34" charset="-120"/>
              </a:rPr>
              <a:t>Agile Support</a:t>
            </a:r>
            <a:endParaRPr lang="en-US" sz="1950" dirty="0"/>
          </a:p>
        </p:txBody>
      </p:sp>
      <p:sp>
        <p:nvSpPr>
          <p:cNvPr id="8" name="Text 5"/>
          <p:cNvSpPr/>
          <p:nvPr/>
        </p:nvSpPr>
        <p:spPr>
          <a:xfrm>
            <a:off x="710922" y="4460081"/>
            <a:ext cx="4623078" cy="324922"/>
          </a:xfrm>
          <a:prstGeom prst="rect">
            <a:avLst/>
          </a:prstGeom>
          <a:noFill/>
          <a:ln/>
        </p:spPr>
        <p:txBody>
          <a:bodyPr wrap="none" lIns="0" tIns="0" rIns="0" bIns="0" rtlCol="0" anchor="t"/>
          <a:lstStyle/>
          <a:p>
            <a:pPr marL="0" indent="0" algn="ctr">
              <a:lnSpc>
                <a:spcPts val="2550"/>
              </a:lnSpc>
              <a:buNone/>
            </a:pPr>
            <a:r>
              <a:rPr lang="en-US" sz="1550" dirty="0">
                <a:solidFill>
                  <a:srgbClr val="404155"/>
                </a:solidFill>
                <a:latin typeface="Nobile" pitchFamily="34" charset="0"/>
                <a:ea typeface="Nobile" pitchFamily="34" charset="-122"/>
                <a:cs typeface="Nobile" pitchFamily="34" charset="-120"/>
              </a:rPr>
              <a:t>Comprehensive Scrum and Kanban capabilities.</a:t>
            </a:r>
            <a:endParaRPr lang="en-US" sz="1550" dirty="0"/>
          </a:p>
        </p:txBody>
      </p:sp>
      <p:sp>
        <p:nvSpPr>
          <p:cNvPr id="9" name="Text 6"/>
          <p:cNvSpPr/>
          <p:nvPr/>
        </p:nvSpPr>
        <p:spPr>
          <a:xfrm>
            <a:off x="5638681" y="3096697"/>
            <a:ext cx="4623197" cy="670322"/>
          </a:xfrm>
          <a:prstGeom prst="rect">
            <a:avLst/>
          </a:prstGeom>
          <a:noFill/>
          <a:ln/>
        </p:spPr>
        <p:txBody>
          <a:bodyPr wrap="none" lIns="0" tIns="0" rIns="0" bIns="0" rtlCol="0" anchor="t"/>
          <a:lstStyle/>
          <a:p>
            <a:pPr marL="0" indent="0" algn="ctr">
              <a:lnSpc>
                <a:spcPts val="5250"/>
              </a:lnSpc>
              <a:buNone/>
            </a:pPr>
            <a:r>
              <a:rPr lang="en-US" sz="5250" dirty="0">
                <a:solidFill>
                  <a:srgbClr val="404155"/>
                </a:solidFill>
                <a:latin typeface="Alexandria" pitchFamily="34" charset="0"/>
                <a:ea typeface="Alexandria" pitchFamily="34" charset="-122"/>
                <a:cs typeface="Alexandria" pitchFamily="34" charset="-120"/>
              </a:rPr>
              <a:t>2★</a:t>
            </a:r>
            <a:endParaRPr lang="en-US" sz="5250" dirty="0"/>
          </a:p>
        </p:txBody>
      </p:sp>
      <p:sp>
        <p:nvSpPr>
          <p:cNvPr id="10" name="Text 7"/>
          <p:cNvSpPr/>
          <p:nvPr/>
        </p:nvSpPr>
        <p:spPr>
          <a:xfrm>
            <a:off x="6680716" y="4020860"/>
            <a:ext cx="2539008" cy="317421"/>
          </a:xfrm>
          <a:prstGeom prst="rect">
            <a:avLst/>
          </a:prstGeom>
          <a:noFill/>
          <a:ln/>
        </p:spPr>
        <p:txBody>
          <a:bodyPr wrap="none" lIns="0" tIns="0" rIns="0" bIns="0" rtlCol="0" anchor="t"/>
          <a:lstStyle/>
          <a:p>
            <a:pPr marL="0" indent="0" algn="ctr">
              <a:lnSpc>
                <a:spcPts val="2450"/>
              </a:lnSpc>
              <a:buNone/>
            </a:pPr>
            <a:r>
              <a:rPr lang="en-US" sz="1950" dirty="0">
                <a:solidFill>
                  <a:srgbClr val="404155"/>
                </a:solidFill>
                <a:latin typeface="Alexandria" pitchFamily="34" charset="0"/>
                <a:ea typeface="Alexandria" pitchFamily="34" charset="-122"/>
                <a:cs typeface="Alexandria" pitchFamily="34" charset="-120"/>
              </a:rPr>
              <a:t>DevOps Integration</a:t>
            </a:r>
            <a:endParaRPr lang="en-US" sz="1950" dirty="0"/>
          </a:p>
        </p:txBody>
      </p:sp>
      <p:sp>
        <p:nvSpPr>
          <p:cNvPr id="11" name="Text 8"/>
          <p:cNvSpPr/>
          <p:nvPr/>
        </p:nvSpPr>
        <p:spPr>
          <a:xfrm>
            <a:off x="5638681" y="4460081"/>
            <a:ext cx="4623197" cy="324922"/>
          </a:xfrm>
          <a:prstGeom prst="rect">
            <a:avLst/>
          </a:prstGeom>
          <a:noFill/>
          <a:ln/>
        </p:spPr>
        <p:txBody>
          <a:bodyPr wrap="none" lIns="0" tIns="0" rIns="0" bIns="0" rtlCol="0" anchor="t"/>
          <a:lstStyle/>
          <a:p>
            <a:pPr marL="0" indent="0" algn="ctr">
              <a:lnSpc>
                <a:spcPts val="2550"/>
              </a:lnSpc>
              <a:buNone/>
            </a:pPr>
            <a:r>
              <a:rPr lang="en-US" sz="1550" dirty="0">
                <a:solidFill>
                  <a:srgbClr val="404155"/>
                </a:solidFill>
                <a:latin typeface="Nobile" pitchFamily="34" charset="0"/>
                <a:ea typeface="Nobile" pitchFamily="34" charset="-122"/>
                <a:cs typeface="Nobile" pitchFamily="34" charset="-120"/>
              </a:rPr>
              <a:t>Limited native integration options.</a:t>
            </a:r>
            <a:endParaRPr lang="en-US" sz="1550" dirty="0"/>
          </a:p>
        </p:txBody>
      </p:sp>
      <p:sp>
        <p:nvSpPr>
          <p:cNvPr id="12" name="Text 9"/>
          <p:cNvSpPr/>
          <p:nvPr/>
        </p:nvSpPr>
        <p:spPr>
          <a:xfrm>
            <a:off x="710922" y="5495925"/>
            <a:ext cx="4623078" cy="670322"/>
          </a:xfrm>
          <a:prstGeom prst="rect">
            <a:avLst/>
          </a:prstGeom>
          <a:noFill/>
          <a:ln/>
        </p:spPr>
        <p:txBody>
          <a:bodyPr wrap="none" lIns="0" tIns="0" rIns="0" bIns="0" rtlCol="0" anchor="t"/>
          <a:lstStyle/>
          <a:p>
            <a:pPr marL="0" indent="0" algn="ctr">
              <a:lnSpc>
                <a:spcPts val="5250"/>
              </a:lnSpc>
              <a:buNone/>
            </a:pPr>
            <a:r>
              <a:rPr lang="en-US" sz="5250" dirty="0">
                <a:solidFill>
                  <a:srgbClr val="404155"/>
                </a:solidFill>
                <a:latin typeface="Alexandria" pitchFamily="34" charset="0"/>
                <a:ea typeface="Alexandria" pitchFamily="34" charset="-122"/>
                <a:cs typeface="Alexandria" pitchFamily="34" charset="-120"/>
              </a:rPr>
              <a:t>5★</a:t>
            </a:r>
            <a:endParaRPr lang="en-US" sz="5250" dirty="0"/>
          </a:p>
        </p:txBody>
      </p:sp>
      <p:sp>
        <p:nvSpPr>
          <p:cNvPr id="13" name="Text 10"/>
          <p:cNvSpPr/>
          <p:nvPr/>
        </p:nvSpPr>
        <p:spPr>
          <a:xfrm>
            <a:off x="1752957" y="6420088"/>
            <a:ext cx="2539008" cy="317421"/>
          </a:xfrm>
          <a:prstGeom prst="rect">
            <a:avLst/>
          </a:prstGeom>
          <a:noFill/>
          <a:ln/>
        </p:spPr>
        <p:txBody>
          <a:bodyPr wrap="none" lIns="0" tIns="0" rIns="0" bIns="0" rtlCol="0" anchor="t"/>
          <a:lstStyle/>
          <a:p>
            <a:pPr marL="0" indent="0" algn="ctr">
              <a:lnSpc>
                <a:spcPts val="2450"/>
              </a:lnSpc>
              <a:buNone/>
            </a:pPr>
            <a:r>
              <a:rPr lang="en-US" sz="1950" dirty="0">
                <a:solidFill>
                  <a:srgbClr val="404155"/>
                </a:solidFill>
                <a:latin typeface="Alexandria" pitchFamily="34" charset="0"/>
                <a:ea typeface="Alexandria" pitchFamily="34" charset="-122"/>
                <a:cs typeface="Alexandria" pitchFamily="34" charset="-120"/>
              </a:rPr>
              <a:t>Customization</a:t>
            </a:r>
            <a:endParaRPr lang="en-US" sz="1950" dirty="0"/>
          </a:p>
        </p:txBody>
      </p:sp>
      <p:sp>
        <p:nvSpPr>
          <p:cNvPr id="14" name="Text 11"/>
          <p:cNvSpPr/>
          <p:nvPr/>
        </p:nvSpPr>
        <p:spPr>
          <a:xfrm>
            <a:off x="710922" y="6859310"/>
            <a:ext cx="4623078" cy="649843"/>
          </a:xfrm>
          <a:prstGeom prst="rect">
            <a:avLst/>
          </a:prstGeom>
          <a:noFill/>
          <a:ln/>
        </p:spPr>
        <p:txBody>
          <a:bodyPr wrap="square" lIns="0" tIns="0" rIns="0" bIns="0" rtlCol="0" anchor="t"/>
          <a:lstStyle/>
          <a:p>
            <a:pPr marL="0" indent="0" algn="ctr">
              <a:lnSpc>
                <a:spcPts val="2550"/>
              </a:lnSpc>
              <a:buNone/>
            </a:pPr>
            <a:r>
              <a:rPr lang="en-US" sz="1550" dirty="0">
                <a:solidFill>
                  <a:srgbClr val="404155"/>
                </a:solidFill>
                <a:latin typeface="Nobile" pitchFamily="34" charset="0"/>
                <a:ea typeface="Nobile" pitchFamily="34" charset="-122"/>
                <a:cs typeface="Nobile" pitchFamily="34" charset="-120"/>
              </a:rPr>
              <a:t>Unmatched workflow and automation flexibility.</a:t>
            </a:r>
            <a:endParaRPr lang="en-US" sz="1550" dirty="0"/>
          </a:p>
        </p:txBody>
      </p:sp>
      <p:sp>
        <p:nvSpPr>
          <p:cNvPr id="15" name="Text 12"/>
          <p:cNvSpPr/>
          <p:nvPr/>
        </p:nvSpPr>
        <p:spPr>
          <a:xfrm>
            <a:off x="5638681" y="5495925"/>
            <a:ext cx="4623197" cy="670322"/>
          </a:xfrm>
          <a:prstGeom prst="rect">
            <a:avLst/>
          </a:prstGeom>
          <a:noFill/>
          <a:ln/>
        </p:spPr>
        <p:txBody>
          <a:bodyPr wrap="none" lIns="0" tIns="0" rIns="0" bIns="0" rtlCol="0" anchor="t"/>
          <a:lstStyle/>
          <a:p>
            <a:pPr marL="0" indent="0" algn="ctr">
              <a:lnSpc>
                <a:spcPts val="5250"/>
              </a:lnSpc>
              <a:buNone/>
            </a:pPr>
            <a:r>
              <a:rPr lang="en-US" sz="5250" dirty="0">
                <a:solidFill>
                  <a:srgbClr val="404155"/>
                </a:solidFill>
                <a:latin typeface="Alexandria" pitchFamily="34" charset="0"/>
                <a:ea typeface="Alexandria" pitchFamily="34" charset="-122"/>
                <a:cs typeface="Alexandria" pitchFamily="34" charset="-120"/>
              </a:rPr>
              <a:t>2★</a:t>
            </a:r>
            <a:endParaRPr lang="en-US" sz="5250" dirty="0"/>
          </a:p>
        </p:txBody>
      </p:sp>
      <p:sp>
        <p:nvSpPr>
          <p:cNvPr id="16" name="Text 13"/>
          <p:cNvSpPr/>
          <p:nvPr/>
        </p:nvSpPr>
        <p:spPr>
          <a:xfrm>
            <a:off x="6680716" y="6420088"/>
            <a:ext cx="2539008" cy="317421"/>
          </a:xfrm>
          <a:prstGeom prst="rect">
            <a:avLst/>
          </a:prstGeom>
          <a:noFill/>
          <a:ln/>
        </p:spPr>
        <p:txBody>
          <a:bodyPr wrap="none" lIns="0" tIns="0" rIns="0" bIns="0" rtlCol="0" anchor="t"/>
          <a:lstStyle/>
          <a:p>
            <a:pPr marL="0" indent="0" algn="ctr">
              <a:lnSpc>
                <a:spcPts val="2450"/>
              </a:lnSpc>
              <a:buNone/>
            </a:pPr>
            <a:r>
              <a:rPr lang="en-US" sz="1950" dirty="0">
                <a:solidFill>
                  <a:srgbClr val="404155"/>
                </a:solidFill>
                <a:latin typeface="Alexandria" pitchFamily="34" charset="0"/>
                <a:ea typeface="Alexandria" pitchFamily="34" charset="-122"/>
                <a:cs typeface="Alexandria" pitchFamily="34" charset="-120"/>
              </a:rPr>
              <a:t>Ease of Use</a:t>
            </a:r>
            <a:endParaRPr lang="en-US" sz="1950" dirty="0"/>
          </a:p>
        </p:txBody>
      </p:sp>
      <p:sp>
        <p:nvSpPr>
          <p:cNvPr id="17" name="Text 14"/>
          <p:cNvSpPr/>
          <p:nvPr/>
        </p:nvSpPr>
        <p:spPr>
          <a:xfrm>
            <a:off x="5638681" y="6859310"/>
            <a:ext cx="4623197" cy="324922"/>
          </a:xfrm>
          <a:prstGeom prst="rect">
            <a:avLst/>
          </a:prstGeom>
          <a:noFill/>
          <a:ln/>
        </p:spPr>
        <p:txBody>
          <a:bodyPr wrap="none" lIns="0" tIns="0" rIns="0" bIns="0" rtlCol="0" anchor="t"/>
          <a:lstStyle/>
          <a:p>
            <a:pPr marL="0" indent="0" algn="ctr">
              <a:lnSpc>
                <a:spcPts val="2550"/>
              </a:lnSpc>
              <a:buNone/>
            </a:pPr>
            <a:r>
              <a:rPr lang="en-US" sz="1550" dirty="0">
                <a:solidFill>
                  <a:srgbClr val="404155"/>
                </a:solidFill>
                <a:latin typeface="Nobile" pitchFamily="34" charset="0"/>
                <a:ea typeface="Nobile" pitchFamily="34" charset="-122"/>
                <a:cs typeface="Nobile" pitchFamily="34" charset="-120"/>
              </a:rPr>
              <a:t>Requires technical knowledge to master.</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902148"/>
            <a:ext cx="9970294"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Azure DevOps: The Integrated Suite</a:t>
            </a:r>
            <a:endParaRPr lang="en-US" sz="4450" dirty="0"/>
          </a:p>
        </p:txBody>
      </p:sp>
      <p:pic>
        <p:nvPicPr>
          <p:cNvPr id="4" name="Image 1" descr="preencoded.png"/>
          <p:cNvPicPr>
            <a:picLocks noChangeAspect="1"/>
          </p:cNvPicPr>
          <p:nvPr/>
        </p:nvPicPr>
        <p:blipFill>
          <a:blip r:embed="rId4"/>
          <a:stretch>
            <a:fillRect/>
          </a:stretch>
        </p:blipFill>
        <p:spPr>
          <a:xfrm>
            <a:off x="793790" y="3990737"/>
            <a:ext cx="566976" cy="566976"/>
          </a:xfrm>
          <a:prstGeom prst="rect">
            <a:avLst/>
          </a:prstGeom>
        </p:spPr>
      </p:pic>
      <p:sp>
        <p:nvSpPr>
          <p:cNvPr id="5" name="Text 1"/>
          <p:cNvSpPr/>
          <p:nvPr/>
        </p:nvSpPr>
        <p:spPr>
          <a:xfrm>
            <a:off x="1587579" y="4085749"/>
            <a:ext cx="2254210"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Microsoft Ecosystem</a:t>
            </a:r>
            <a:endParaRPr lang="en-US" sz="2200" dirty="0"/>
          </a:p>
        </p:txBody>
      </p:sp>
      <p:sp>
        <p:nvSpPr>
          <p:cNvPr id="6" name="Text 2"/>
          <p:cNvSpPr/>
          <p:nvPr/>
        </p:nvSpPr>
        <p:spPr>
          <a:xfrm>
            <a:off x="1587579" y="4930497"/>
            <a:ext cx="2254210"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Seamless integration with Visual Studio, GitHub, and Microsoft 365.</a:t>
            </a:r>
            <a:endParaRPr lang="en-US" sz="1750" dirty="0"/>
          </a:p>
        </p:txBody>
      </p:sp>
      <p:pic>
        <p:nvPicPr>
          <p:cNvPr id="7" name="Image 2" descr="preencoded.png"/>
          <p:cNvPicPr>
            <a:picLocks noChangeAspect="1"/>
          </p:cNvPicPr>
          <p:nvPr/>
        </p:nvPicPr>
        <p:blipFill>
          <a:blip r:embed="rId5"/>
          <a:stretch>
            <a:fillRect/>
          </a:stretch>
        </p:blipFill>
        <p:spPr>
          <a:xfrm>
            <a:off x="4125278" y="3990737"/>
            <a:ext cx="566976" cy="566976"/>
          </a:xfrm>
          <a:prstGeom prst="rect">
            <a:avLst/>
          </a:prstGeom>
        </p:spPr>
      </p:pic>
      <p:sp>
        <p:nvSpPr>
          <p:cNvPr id="8" name="Text 3"/>
          <p:cNvSpPr/>
          <p:nvPr/>
        </p:nvSpPr>
        <p:spPr>
          <a:xfrm>
            <a:off x="4919067" y="4085749"/>
            <a:ext cx="2254329"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Complete Toolchain</a:t>
            </a:r>
            <a:endParaRPr lang="en-US" sz="2200" dirty="0"/>
          </a:p>
        </p:txBody>
      </p:sp>
      <p:sp>
        <p:nvSpPr>
          <p:cNvPr id="9" name="Text 4"/>
          <p:cNvSpPr/>
          <p:nvPr/>
        </p:nvSpPr>
        <p:spPr>
          <a:xfrm>
            <a:off x="4919067" y="4930497"/>
            <a:ext cx="225432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Built-in boards, repos, pipelines, and test plans.</a:t>
            </a:r>
            <a:endParaRPr lang="en-US" sz="1750" dirty="0"/>
          </a:p>
        </p:txBody>
      </p:sp>
      <p:pic>
        <p:nvPicPr>
          <p:cNvPr id="10" name="Image 3" descr="preencoded.png"/>
          <p:cNvPicPr>
            <a:picLocks noChangeAspect="1"/>
          </p:cNvPicPr>
          <p:nvPr/>
        </p:nvPicPr>
        <p:blipFill>
          <a:blip r:embed="rId6"/>
          <a:stretch>
            <a:fillRect/>
          </a:stretch>
        </p:blipFill>
        <p:spPr>
          <a:xfrm>
            <a:off x="7456884" y="3990737"/>
            <a:ext cx="566976" cy="566976"/>
          </a:xfrm>
          <a:prstGeom prst="rect">
            <a:avLst/>
          </a:prstGeom>
        </p:spPr>
      </p:pic>
      <p:sp>
        <p:nvSpPr>
          <p:cNvPr id="11" name="Text 5"/>
          <p:cNvSpPr/>
          <p:nvPr/>
        </p:nvSpPr>
        <p:spPr>
          <a:xfrm>
            <a:off x="8250674" y="4085749"/>
            <a:ext cx="2254329"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End-to-End Traceability</a:t>
            </a:r>
            <a:endParaRPr lang="en-US" sz="2200" dirty="0"/>
          </a:p>
        </p:txBody>
      </p:sp>
      <p:sp>
        <p:nvSpPr>
          <p:cNvPr id="12" name="Text 6"/>
          <p:cNvSpPr/>
          <p:nvPr/>
        </p:nvSpPr>
        <p:spPr>
          <a:xfrm>
            <a:off x="8250674" y="4930497"/>
            <a:ext cx="225432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Track work from requirement to deployment.</a:t>
            </a:r>
            <a:endParaRPr lang="en-US" sz="1750" dirty="0"/>
          </a:p>
        </p:txBody>
      </p:sp>
      <p:pic>
        <p:nvPicPr>
          <p:cNvPr id="13" name="Image 4" descr="preencoded.png"/>
          <p:cNvPicPr>
            <a:picLocks noChangeAspect="1"/>
          </p:cNvPicPr>
          <p:nvPr/>
        </p:nvPicPr>
        <p:blipFill>
          <a:blip r:embed="rId7"/>
          <a:stretch>
            <a:fillRect/>
          </a:stretch>
        </p:blipFill>
        <p:spPr>
          <a:xfrm>
            <a:off x="10788491" y="3990737"/>
            <a:ext cx="566976" cy="566976"/>
          </a:xfrm>
          <a:prstGeom prst="rect">
            <a:avLst/>
          </a:prstGeom>
        </p:spPr>
      </p:pic>
      <p:sp>
        <p:nvSpPr>
          <p:cNvPr id="14" name="Text 7"/>
          <p:cNvSpPr/>
          <p:nvPr/>
        </p:nvSpPr>
        <p:spPr>
          <a:xfrm>
            <a:off x="11582281" y="4085749"/>
            <a:ext cx="2254329"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Strong Governance</a:t>
            </a:r>
            <a:endParaRPr lang="en-US" sz="2200" dirty="0"/>
          </a:p>
        </p:txBody>
      </p:sp>
      <p:sp>
        <p:nvSpPr>
          <p:cNvPr id="15" name="Text 8"/>
          <p:cNvSpPr/>
          <p:nvPr/>
        </p:nvSpPr>
        <p:spPr>
          <a:xfrm>
            <a:off x="11582281" y="4930497"/>
            <a:ext cx="225432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Robust permission control and security features.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132403"/>
            <a:ext cx="7236381"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Azure DevOps Challenges</a:t>
            </a:r>
            <a:endParaRPr lang="en-US" sz="4450" dirty="0"/>
          </a:p>
        </p:txBody>
      </p:sp>
      <p:sp>
        <p:nvSpPr>
          <p:cNvPr id="3" name="Text 1"/>
          <p:cNvSpPr/>
          <p:nvPr/>
        </p:nvSpPr>
        <p:spPr>
          <a:xfrm>
            <a:off x="793790" y="24081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Alexandria" pitchFamily="34" charset="0"/>
                <a:ea typeface="Alexandria" pitchFamily="34" charset="-122"/>
                <a:cs typeface="Alexandria" pitchFamily="34" charset="-120"/>
              </a:rPr>
              <a:t>UI Limitations</a:t>
            </a:r>
            <a:endParaRPr lang="en-US" sz="2200" dirty="0"/>
          </a:p>
        </p:txBody>
      </p:sp>
      <p:sp>
        <p:nvSpPr>
          <p:cNvPr id="4" name="Text 2"/>
          <p:cNvSpPr/>
          <p:nvPr/>
        </p:nvSpPr>
        <p:spPr>
          <a:xfrm>
            <a:off x="793790" y="2989302"/>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The interface can feel clunky compared to more modern tools. Navigation sometimes requires extra clicks.</a:t>
            </a:r>
            <a:endParaRPr lang="en-US" sz="1750" dirty="0"/>
          </a:p>
        </p:txBody>
      </p:sp>
      <p:sp>
        <p:nvSpPr>
          <p:cNvPr id="5" name="Text 3"/>
          <p:cNvSpPr/>
          <p:nvPr/>
        </p:nvSpPr>
        <p:spPr>
          <a:xfrm>
            <a:off x="793790" y="4644985"/>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Teams may need training to use effectively.</a:t>
            </a:r>
            <a:endParaRPr lang="en-US" sz="1750" dirty="0"/>
          </a:p>
        </p:txBody>
      </p:sp>
      <p:sp>
        <p:nvSpPr>
          <p:cNvPr id="6" name="Text 4"/>
          <p:cNvSpPr/>
          <p:nvPr/>
        </p:nvSpPr>
        <p:spPr>
          <a:xfrm>
            <a:off x="5332928" y="2408158"/>
            <a:ext cx="3596878"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Alexandria" pitchFamily="34" charset="0"/>
                <a:ea typeface="Alexandria" pitchFamily="34" charset="-122"/>
                <a:cs typeface="Alexandria" pitchFamily="34" charset="-120"/>
              </a:rPr>
              <a:t>Team Size Considerations</a:t>
            </a:r>
            <a:endParaRPr lang="en-US" sz="2200" dirty="0"/>
          </a:p>
        </p:txBody>
      </p:sp>
      <p:sp>
        <p:nvSpPr>
          <p:cNvPr id="7" name="Text 5"/>
          <p:cNvSpPr/>
          <p:nvPr/>
        </p:nvSpPr>
        <p:spPr>
          <a:xfrm>
            <a:off x="5332928" y="2989302"/>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May be too heavyweight for smaller teams or business units. The full feature set can overwhelm small projects.</a:t>
            </a:r>
            <a:endParaRPr lang="en-US" sz="1750" dirty="0"/>
          </a:p>
        </p:txBody>
      </p:sp>
      <p:sp>
        <p:nvSpPr>
          <p:cNvPr id="8" name="Text 6"/>
          <p:cNvSpPr/>
          <p:nvPr/>
        </p:nvSpPr>
        <p:spPr>
          <a:xfrm>
            <a:off x="5332928" y="4644985"/>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Setup and maintenance require dedicated resources.</a:t>
            </a:r>
            <a:endParaRPr lang="en-US" sz="1750" dirty="0"/>
          </a:p>
        </p:txBody>
      </p:sp>
      <p:pic>
        <p:nvPicPr>
          <p:cNvPr id="9" name="Image 0" descr="preencoded.png"/>
          <p:cNvPicPr>
            <a:picLocks noChangeAspect="1"/>
          </p:cNvPicPr>
          <p:nvPr/>
        </p:nvPicPr>
        <p:blipFill>
          <a:blip r:embed="rId3"/>
          <a:stretch>
            <a:fillRect/>
          </a:stretch>
        </p:blipFill>
        <p:spPr>
          <a:xfrm>
            <a:off x="9872067" y="2436495"/>
            <a:ext cx="3978116" cy="2386846"/>
          </a:xfrm>
          <a:prstGeom prst="rect">
            <a:avLst/>
          </a:prstGeom>
        </p:spPr>
      </p:pic>
      <p:sp>
        <p:nvSpPr>
          <p:cNvPr id="10" name="Text 7"/>
          <p:cNvSpPr/>
          <p:nvPr/>
        </p:nvSpPr>
        <p:spPr>
          <a:xfrm>
            <a:off x="9872067" y="5078492"/>
            <a:ext cx="3978116" cy="1814513"/>
          </a:xfrm>
          <a:prstGeom prst="rect">
            <a:avLst/>
          </a:prstGeom>
          <a:noFill/>
          <a:ln/>
        </p:spPr>
        <p:txBody>
          <a:bodyPr wrap="squar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Pro insight:</a:t>
            </a:r>
            <a:r>
              <a:rPr lang="en-US" sz="1750" dirty="0">
                <a:solidFill>
                  <a:srgbClr val="404155"/>
                </a:solidFill>
                <a:latin typeface="Nobile" pitchFamily="34" charset="0"/>
                <a:ea typeface="Nobile" pitchFamily="34" charset="-122"/>
                <a:cs typeface="Nobile" pitchFamily="34" charset="-120"/>
              </a:rPr>
              <a:t> If you're already in the Microsoft ecosystem and need end-to-end DevOps support, Azure DevOps offers unmatched continuity.</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232303"/>
            <a:ext cx="9577387"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Monday.com: Visual Collaboration</a:t>
            </a:r>
            <a:endParaRPr lang="en-US" sz="4450" dirty="0"/>
          </a:p>
        </p:txBody>
      </p:sp>
      <p:pic>
        <p:nvPicPr>
          <p:cNvPr id="4" name="Image 1" descr="preencoded.png"/>
          <p:cNvPicPr>
            <a:picLocks noChangeAspect="1"/>
          </p:cNvPicPr>
          <p:nvPr/>
        </p:nvPicPr>
        <p:blipFill>
          <a:blip r:embed="rId4"/>
          <a:stretch>
            <a:fillRect/>
          </a:stretch>
        </p:blipFill>
        <p:spPr>
          <a:xfrm>
            <a:off x="793790" y="3281243"/>
            <a:ext cx="3260646" cy="907256"/>
          </a:xfrm>
          <a:prstGeom prst="rect">
            <a:avLst/>
          </a:prstGeom>
        </p:spPr>
      </p:pic>
      <p:sp>
        <p:nvSpPr>
          <p:cNvPr id="5" name="Text 1"/>
          <p:cNvSpPr/>
          <p:nvPr/>
        </p:nvSpPr>
        <p:spPr>
          <a:xfrm>
            <a:off x="1020604" y="4528661"/>
            <a:ext cx="2807018"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User-Friendly Interface</a:t>
            </a:r>
            <a:endParaRPr lang="en-US" sz="2200" dirty="0"/>
          </a:p>
        </p:txBody>
      </p:sp>
      <p:sp>
        <p:nvSpPr>
          <p:cNvPr id="6" name="Text 2"/>
          <p:cNvSpPr/>
          <p:nvPr/>
        </p:nvSpPr>
        <p:spPr>
          <a:xfrm>
            <a:off x="1020604" y="5373410"/>
            <a:ext cx="2807018"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Highly visual UI with intuitive controls. Minimal training required for new users.</a:t>
            </a:r>
            <a:endParaRPr lang="en-US" sz="1750" dirty="0"/>
          </a:p>
        </p:txBody>
      </p:sp>
      <p:pic>
        <p:nvPicPr>
          <p:cNvPr id="7" name="Image 2" descr="preencoded.png"/>
          <p:cNvPicPr>
            <a:picLocks noChangeAspect="1"/>
          </p:cNvPicPr>
          <p:nvPr/>
        </p:nvPicPr>
        <p:blipFill>
          <a:blip r:embed="rId5"/>
          <a:stretch>
            <a:fillRect/>
          </a:stretch>
        </p:blipFill>
        <p:spPr>
          <a:xfrm>
            <a:off x="4054435" y="3281243"/>
            <a:ext cx="3260765" cy="907256"/>
          </a:xfrm>
          <a:prstGeom prst="rect">
            <a:avLst/>
          </a:prstGeom>
        </p:spPr>
      </p:pic>
      <p:sp>
        <p:nvSpPr>
          <p:cNvPr id="8" name="Text 3"/>
          <p:cNvSpPr/>
          <p:nvPr/>
        </p:nvSpPr>
        <p:spPr>
          <a:xfrm>
            <a:off x="4281249" y="4528661"/>
            <a:ext cx="2807137"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Flexible Workflows</a:t>
            </a:r>
            <a:endParaRPr lang="en-US" sz="2200" dirty="0"/>
          </a:p>
        </p:txBody>
      </p:sp>
      <p:sp>
        <p:nvSpPr>
          <p:cNvPr id="9" name="Text 4"/>
          <p:cNvSpPr/>
          <p:nvPr/>
        </p:nvSpPr>
        <p:spPr>
          <a:xfrm>
            <a:off x="4281249" y="5019080"/>
            <a:ext cx="2807137"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Drag-and-drop simplicity for creating and modifying processes. Adaptable to various team needs.</a:t>
            </a:r>
            <a:endParaRPr lang="en-US" sz="1750" dirty="0"/>
          </a:p>
        </p:txBody>
      </p:sp>
      <p:pic>
        <p:nvPicPr>
          <p:cNvPr id="10" name="Image 3" descr="preencoded.png"/>
          <p:cNvPicPr>
            <a:picLocks noChangeAspect="1"/>
          </p:cNvPicPr>
          <p:nvPr/>
        </p:nvPicPr>
        <p:blipFill>
          <a:blip r:embed="rId6"/>
          <a:stretch>
            <a:fillRect/>
          </a:stretch>
        </p:blipFill>
        <p:spPr>
          <a:xfrm>
            <a:off x="7315200" y="3281243"/>
            <a:ext cx="3260646" cy="907256"/>
          </a:xfrm>
          <a:prstGeom prst="rect">
            <a:avLst/>
          </a:prstGeom>
        </p:spPr>
      </p:pic>
      <p:sp>
        <p:nvSpPr>
          <p:cNvPr id="11" name="Text 5"/>
          <p:cNvSpPr/>
          <p:nvPr/>
        </p:nvSpPr>
        <p:spPr>
          <a:xfrm>
            <a:off x="7542014" y="4528661"/>
            <a:ext cx="2807018"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Stakeholder Visibility</a:t>
            </a:r>
            <a:endParaRPr lang="en-US" sz="2200" dirty="0"/>
          </a:p>
        </p:txBody>
      </p:sp>
      <p:sp>
        <p:nvSpPr>
          <p:cNvPr id="12" name="Text 6"/>
          <p:cNvSpPr/>
          <p:nvPr/>
        </p:nvSpPr>
        <p:spPr>
          <a:xfrm>
            <a:off x="7542014" y="5373410"/>
            <a:ext cx="2807018"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Great for high-level project visibility and executive reporting. Colorful, clear status indicators.</a:t>
            </a:r>
            <a:endParaRPr lang="en-US" sz="1750" dirty="0"/>
          </a:p>
        </p:txBody>
      </p:sp>
      <p:pic>
        <p:nvPicPr>
          <p:cNvPr id="13" name="Image 4" descr="preencoded.png"/>
          <p:cNvPicPr>
            <a:picLocks noChangeAspect="1"/>
          </p:cNvPicPr>
          <p:nvPr/>
        </p:nvPicPr>
        <p:blipFill>
          <a:blip r:embed="rId7"/>
          <a:stretch>
            <a:fillRect/>
          </a:stretch>
        </p:blipFill>
        <p:spPr>
          <a:xfrm>
            <a:off x="10575846" y="3281243"/>
            <a:ext cx="3260765" cy="907256"/>
          </a:xfrm>
          <a:prstGeom prst="rect">
            <a:avLst/>
          </a:prstGeom>
        </p:spPr>
      </p:pic>
      <p:sp>
        <p:nvSpPr>
          <p:cNvPr id="14" name="Text 7"/>
          <p:cNvSpPr/>
          <p:nvPr/>
        </p:nvSpPr>
        <p:spPr>
          <a:xfrm>
            <a:off x="10802660" y="4528661"/>
            <a:ext cx="2807137"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Quick Implementation</a:t>
            </a:r>
            <a:endParaRPr lang="en-US" sz="2200" dirty="0"/>
          </a:p>
        </p:txBody>
      </p:sp>
      <p:sp>
        <p:nvSpPr>
          <p:cNvPr id="15" name="Text 8"/>
          <p:cNvSpPr/>
          <p:nvPr/>
        </p:nvSpPr>
        <p:spPr>
          <a:xfrm>
            <a:off x="10802660" y="5373410"/>
            <a:ext cx="2807137"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Fast setup with minimal technical overhead. Ready to use out of the box.</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025962"/>
            <a:ext cx="6966466"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Monday.com Limitations</a:t>
            </a:r>
            <a:endParaRPr lang="en-US" sz="4450" dirty="0"/>
          </a:p>
        </p:txBody>
      </p:sp>
      <p:pic>
        <p:nvPicPr>
          <p:cNvPr id="3" name="Image 0" descr="preencoded.png"/>
          <p:cNvPicPr>
            <a:picLocks noChangeAspect="1"/>
          </p:cNvPicPr>
          <p:nvPr/>
        </p:nvPicPr>
        <p:blipFill>
          <a:blip r:embed="rId3"/>
          <a:stretch>
            <a:fillRect/>
          </a:stretch>
        </p:blipFill>
        <p:spPr>
          <a:xfrm>
            <a:off x="2978348" y="2188369"/>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804398"/>
            <a:ext cx="318968" cy="398621"/>
          </a:xfrm>
          <a:prstGeom prst="rect">
            <a:avLst/>
          </a:prstGeom>
        </p:spPr>
      </p:pic>
      <p:sp>
        <p:nvSpPr>
          <p:cNvPr id="5" name="Text 1"/>
          <p:cNvSpPr/>
          <p:nvPr/>
        </p:nvSpPr>
        <p:spPr>
          <a:xfrm>
            <a:off x="5357217" y="2415183"/>
            <a:ext cx="3450074"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Limited Technical Depth</a:t>
            </a:r>
            <a:endParaRPr lang="en-US" sz="2200" dirty="0"/>
          </a:p>
        </p:txBody>
      </p:sp>
      <p:sp>
        <p:nvSpPr>
          <p:cNvPr id="6" name="Text 2"/>
          <p:cNvSpPr/>
          <p:nvPr/>
        </p:nvSpPr>
        <p:spPr>
          <a:xfrm>
            <a:off x="5357217" y="2905601"/>
            <a:ext cx="3450074"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Basic developer features</a:t>
            </a:r>
            <a:endParaRPr lang="en-US" sz="1750" dirty="0"/>
          </a:p>
        </p:txBody>
      </p:sp>
      <p:sp>
        <p:nvSpPr>
          <p:cNvPr id="7" name="Shape 3"/>
          <p:cNvSpPr/>
          <p:nvPr/>
        </p:nvSpPr>
        <p:spPr>
          <a:xfrm>
            <a:off x="5187077" y="3508415"/>
            <a:ext cx="8592860" cy="15240"/>
          </a:xfrm>
          <a:prstGeom prst="roundRect">
            <a:avLst>
              <a:gd name="adj" fmla="val 625116"/>
            </a:avLst>
          </a:prstGeom>
          <a:solidFill>
            <a:srgbClr val="B8C3D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3551992"/>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4006096"/>
            <a:ext cx="318968" cy="398621"/>
          </a:xfrm>
          <a:prstGeom prst="rect">
            <a:avLst/>
          </a:prstGeom>
        </p:spPr>
      </p:pic>
      <p:sp>
        <p:nvSpPr>
          <p:cNvPr id="10" name="Text 4"/>
          <p:cNvSpPr/>
          <p:nvPr/>
        </p:nvSpPr>
        <p:spPr>
          <a:xfrm>
            <a:off x="6433304" y="3778806"/>
            <a:ext cx="3024426"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Basic Agile Reporting</a:t>
            </a:r>
            <a:endParaRPr lang="en-US" sz="2200" dirty="0"/>
          </a:p>
        </p:txBody>
      </p:sp>
      <p:sp>
        <p:nvSpPr>
          <p:cNvPr id="11" name="Text 5"/>
          <p:cNvSpPr/>
          <p:nvPr/>
        </p:nvSpPr>
        <p:spPr>
          <a:xfrm>
            <a:off x="6433304" y="4269224"/>
            <a:ext cx="346483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Fewer metrics than competitors</a:t>
            </a:r>
            <a:endParaRPr lang="en-US" sz="1750" dirty="0"/>
          </a:p>
        </p:txBody>
      </p:sp>
      <p:sp>
        <p:nvSpPr>
          <p:cNvPr id="12" name="Shape 6"/>
          <p:cNvSpPr/>
          <p:nvPr/>
        </p:nvSpPr>
        <p:spPr>
          <a:xfrm>
            <a:off x="6263164" y="4872038"/>
            <a:ext cx="7516773" cy="15240"/>
          </a:xfrm>
          <a:prstGeom prst="roundRect">
            <a:avLst>
              <a:gd name="adj" fmla="val 625116"/>
            </a:avLst>
          </a:prstGeom>
          <a:solidFill>
            <a:srgbClr val="B8C3D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4915614"/>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369719"/>
            <a:ext cx="318968" cy="398621"/>
          </a:xfrm>
          <a:prstGeom prst="rect">
            <a:avLst/>
          </a:prstGeom>
        </p:spPr>
      </p:pic>
      <p:sp>
        <p:nvSpPr>
          <p:cNvPr id="15" name="Text 7"/>
          <p:cNvSpPr/>
          <p:nvPr/>
        </p:nvSpPr>
        <p:spPr>
          <a:xfrm>
            <a:off x="7509272" y="5142428"/>
            <a:ext cx="3502819"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No Native Git Integration</a:t>
            </a:r>
            <a:endParaRPr lang="en-US" sz="2200" dirty="0"/>
          </a:p>
        </p:txBody>
      </p:sp>
      <p:sp>
        <p:nvSpPr>
          <p:cNvPr id="16" name="Text 8"/>
          <p:cNvSpPr/>
          <p:nvPr/>
        </p:nvSpPr>
        <p:spPr>
          <a:xfrm>
            <a:off x="7509272" y="5632847"/>
            <a:ext cx="350281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Requires workarounds</a:t>
            </a:r>
            <a:endParaRPr lang="en-US" sz="1750" dirty="0"/>
          </a:p>
        </p:txBody>
      </p:sp>
      <p:sp>
        <p:nvSpPr>
          <p:cNvPr id="17" name="Text 9"/>
          <p:cNvSpPr/>
          <p:nvPr/>
        </p:nvSpPr>
        <p:spPr>
          <a:xfrm>
            <a:off x="793790" y="6477714"/>
            <a:ext cx="13042821" cy="725805"/>
          </a:xfrm>
          <a:prstGeom prst="rect">
            <a:avLst/>
          </a:prstGeom>
          <a:noFill/>
          <a:ln/>
        </p:spPr>
        <p:txBody>
          <a:bodyPr wrap="squar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Pro insight:</a:t>
            </a:r>
            <a:r>
              <a:rPr lang="en-US" sz="1750" dirty="0">
                <a:solidFill>
                  <a:srgbClr val="404155"/>
                </a:solidFill>
                <a:latin typeface="Nobile" pitchFamily="34" charset="0"/>
                <a:ea typeface="Nobile" pitchFamily="34" charset="-122"/>
                <a:cs typeface="Nobile" pitchFamily="34" charset="-120"/>
              </a:rPr>
              <a:t> Monday is excellent for Agile-adjacent teams who want clarity, speed, and ease—not deep software development integration.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631752"/>
            <a:ext cx="8564166"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Feature Comparison Snapshot</a:t>
            </a:r>
            <a:endParaRPr lang="en-US" sz="4450" dirty="0"/>
          </a:p>
        </p:txBody>
      </p:sp>
      <p:sp>
        <p:nvSpPr>
          <p:cNvPr id="3" name="Shape 1"/>
          <p:cNvSpPr/>
          <p:nvPr/>
        </p:nvSpPr>
        <p:spPr>
          <a:xfrm>
            <a:off x="793790" y="2680692"/>
            <a:ext cx="13042821" cy="3917156"/>
          </a:xfrm>
          <a:prstGeom prst="roundRect">
            <a:avLst>
              <a:gd name="adj" fmla="val 2432"/>
            </a:avLst>
          </a:prstGeom>
          <a:noFill/>
          <a:ln w="7620">
            <a:solidFill>
              <a:srgbClr val="000000">
                <a:alpha val="8000"/>
              </a:srgbClr>
            </a:solidFill>
            <a:prstDash val="solid"/>
          </a:ln>
        </p:spPr>
        <p:txBody>
          <a:bodyPr/>
          <a:lstStyle/>
          <a:p>
            <a:endParaRPr lang="en-US"/>
          </a:p>
        </p:txBody>
      </p:sp>
      <p:sp>
        <p:nvSpPr>
          <p:cNvPr id="4" name="Shape 2"/>
          <p:cNvSpPr/>
          <p:nvPr/>
        </p:nvSpPr>
        <p:spPr>
          <a:xfrm>
            <a:off x="801410" y="2688312"/>
            <a:ext cx="13027581" cy="650319"/>
          </a:xfrm>
          <a:prstGeom prst="rect">
            <a:avLst/>
          </a:prstGeom>
          <a:solidFill>
            <a:srgbClr val="FFFFFF">
              <a:alpha val="4000"/>
            </a:srgbClr>
          </a:solidFill>
          <a:ln/>
        </p:spPr>
        <p:txBody>
          <a:bodyPr/>
          <a:lstStyle/>
          <a:p>
            <a:endParaRPr lang="en-US"/>
          </a:p>
        </p:txBody>
      </p:sp>
      <p:sp>
        <p:nvSpPr>
          <p:cNvPr id="5" name="Text 3"/>
          <p:cNvSpPr/>
          <p:nvPr/>
        </p:nvSpPr>
        <p:spPr>
          <a:xfrm>
            <a:off x="1028462" y="2832021"/>
            <a:ext cx="2799397"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Feature</a:t>
            </a:r>
            <a:endParaRPr lang="en-US" sz="1750" dirty="0"/>
          </a:p>
        </p:txBody>
      </p:sp>
      <p:sp>
        <p:nvSpPr>
          <p:cNvPr id="6" name="Text 4"/>
          <p:cNvSpPr/>
          <p:nvPr/>
        </p:nvSpPr>
        <p:spPr>
          <a:xfrm>
            <a:off x="4289108" y="2832021"/>
            <a:ext cx="2795588"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Jira</a:t>
            </a:r>
            <a:endParaRPr lang="en-US" sz="1750" dirty="0"/>
          </a:p>
        </p:txBody>
      </p:sp>
      <p:sp>
        <p:nvSpPr>
          <p:cNvPr id="7" name="Text 5"/>
          <p:cNvSpPr/>
          <p:nvPr/>
        </p:nvSpPr>
        <p:spPr>
          <a:xfrm>
            <a:off x="7545943" y="2832021"/>
            <a:ext cx="2795588"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Azure DevOps</a:t>
            </a:r>
            <a:endParaRPr lang="en-US" sz="1750" dirty="0"/>
          </a:p>
        </p:txBody>
      </p:sp>
      <p:sp>
        <p:nvSpPr>
          <p:cNvPr id="8" name="Text 6"/>
          <p:cNvSpPr/>
          <p:nvPr/>
        </p:nvSpPr>
        <p:spPr>
          <a:xfrm>
            <a:off x="10802779" y="2832021"/>
            <a:ext cx="2799397"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Monday</a:t>
            </a:r>
            <a:endParaRPr lang="en-US" sz="1750" dirty="0"/>
          </a:p>
        </p:txBody>
      </p:sp>
      <p:sp>
        <p:nvSpPr>
          <p:cNvPr id="9" name="Shape 7"/>
          <p:cNvSpPr/>
          <p:nvPr/>
        </p:nvSpPr>
        <p:spPr>
          <a:xfrm>
            <a:off x="801410" y="3338632"/>
            <a:ext cx="13027581" cy="650319"/>
          </a:xfrm>
          <a:prstGeom prst="rect">
            <a:avLst/>
          </a:prstGeom>
          <a:solidFill>
            <a:srgbClr val="000000">
              <a:alpha val="4000"/>
            </a:srgbClr>
          </a:solidFill>
          <a:ln/>
        </p:spPr>
        <p:txBody>
          <a:bodyPr/>
          <a:lstStyle/>
          <a:p>
            <a:endParaRPr lang="en-US"/>
          </a:p>
        </p:txBody>
      </p:sp>
      <p:sp>
        <p:nvSpPr>
          <p:cNvPr id="10" name="Text 8"/>
          <p:cNvSpPr/>
          <p:nvPr/>
        </p:nvSpPr>
        <p:spPr>
          <a:xfrm>
            <a:off x="1028462" y="3482340"/>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Agile Support</a:t>
            </a:r>
            <a:endParaRPr lang="en-US" sz="1750" dirty="0"/>
          </a:p>
        </p:txBody>
      </p:sp>
      <p:sp>
        <p:nvSpPr>
          <p:cNvPr id="11" name="Text 9"/>
          <p:cNvSpPr/>
          <p:nvPr/>
        </p:nvSpPr>
        <p:spPr>
          <a:xfrm>
            <a:off x="4289108" y="3482340"/>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12" name="Text 10"/>
          <p:cNvSpPr/>
          <p:nvPr/>
        </p:nvSpPr>
        <p:spPr>
          <a:xfrm>
            <a:off x="7545943" y="3482340"/>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13" name="Text 11"/>
          <p:cNvSpPr/>
          <p:nvPr/>
        </p:nvSpPr>
        <p:spPr>
          <a:xfrm>
            <a:off x="10802779" y="3482340"/>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14" name="Shape 12"/>
          <p:cNvSpPr/>
          <p:nvPr/>
        </p:nvSpPr>
        <p:spPr>
          <a:xfrm>
            <a:off x="801410" y="3988951"/>
            <a:ext cx="13027581" cy="650319"/>
          </a:xfrm>
          <a:prstGeom prst="rect">
            <a:avLst/>
          </a:prstGeom>
          <a:solidFill>
            <a:srgbClr val="FFFFFF">
              <a:alpha val="4000"/>
            </a:srgbClr>
          </a:solidFill>
          <a:ln/>
        </p:spPr>
        <p:txBody>
          <a:bodyPr/>
          <a:lstStyle/>
          <a:p>
            <a:endParaRPr lang="en-US"/>
          </a:p>
        </p:txBody>
      </p:sp>
      <p:sp>
        <p:nvSpPr>
          <p:cNvPr id="15" name="Text 13"/>
          <p:cNvSpPr/>
          <p:nvPr/>
        </p:nvSpPr>
        <p:spPr>
          <a:xfrm>
            <a:off x="1028462" y="4132659"/>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DevOps Integration</a:t>
            </a:r>
            <a:endParaRPr lang="en-US" sz="1750" dirty="0"/>
          </a:p>
        </p:txBody>
      </p:sp>
      <p:sp>
        <p:nvSpPr>
          <p:cNvPr id="16" name="Text 14"/>
          <p:cNvSpPr/>
          <p:nvPr/>
        </p:nvSpPr>
        <p:spPr>
          <a:xfrm>
            <a:off x="4289108" y="4132659"/>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17" name="Text 15"/>
          <p:cNvSpPr/>
          <p:nvPr/>
        </p:nvSpPr>
        <p:spPr>
          <a:xfrm>
            <a:off x="7545943" y="4132659"/>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18" name="Text 16"/>
          <p:cNvSpPr/>
          <p:nvPr/>
        </p:nvSpPr>
        <p:spPr>
          <a:xfrm>
            <a:off x="10802779" y="4132659"/>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19" name="Shape 17"/>
          <p:cNvSpPr/>
          <p:nvPr/>
        </p:nvSpPr>
        <p:spPr>
          <a:xfrm>
            <a:off x="801410" y="4639270"/>
            <a:ext cx="13027581" cy="650319"/>
          </a:xfrm>
          <a:prstGeom prst="rect">
            <a:avLst/>
          </a:prstGeom>
          <a:solidFill>
            <a:srgbClr val="000000">
              <a:alpha val="4000"/>
            </a:srgbClr>
          </a:solidFill>
          <a:ln/>
        </p:spPr>
        <p:txBody>
          <a:bodyPr/>
          <a:lstStyle/>
          <a:p>
            <a:endParaRPr lang="en-US"/>
          </a:p>
        </p:txBody>
      </p:sp>
      <p:sp>
        <p:nvSpPr>
          <p:cNvPr id="20" name="Text 18"/>
          <p:cNvSpPr/>
          <p:nvPr/>
        </p:nvSpPr>
        <p:spPr>
          <a:xfrm>
            <a:off x="1028462" y="4782979"/>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Customization</a:t>
            </a:r>
            <a:endParaRPr lang="en-US" sz="1750" dirty="0"/>
          </a:p>
        </p:txBody>
      </p:sp>
      <p:sp>
        <p:nvSpPr>
          <p:cNvPr id="21" name="Text 19"/>
          <p:cNvSpPr/>
          <p:nvPr/>
        </p:nvSpPr>
        <p:spPr>
          <a:xfrm>
            <a:off x="4289108" y="4782979"/>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22" name="Text 20"/>
          <p:cNvSpPr/>
          <p:nvPr/>
        </p:nvSpPr>
        <p:spPr>
          <a:xfrm>
            <a:off x="7545943" y="4782979"/>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23" name="Text 21"/>
          <p:cNvSpPr/>
          <p:nvPr/>
        </p:nvSpPr>
        <p:spPr>
          <a:xfrm>
            <a:off x="10802779" y="4782979"/>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24" name="Shape 22"/>
          <p:cNvSpPr/>
          <p:nvPr/>
        </p:nvSpPr>
        <p:spPr>
          <a:xfrm>
            <a:off x="801410" y="5289590"/>
            <a:ext cx="13027581" cy="650319"/>
          </a:xfrm>
          <a:prstGeom prst="rect">
            <a:avLst/>
          </a:prstGeom>
          <a:solidFill>
            <a:srgbClr val="FFFFFF">
              <a:alpha val="4000"/>
            </a:srgbClr>
          </a:solidFill>
          <a:ln/>
        </p:spPr>
        <p:txBody>
          <a:bodyPr/>
          <a:lstStyle/>
          <a:p>
            <a:endParaRPr lang="en-US"/>
          </a:p>
        </p:txBody>
      </p:sp>
      <p:sp>
        <p:nvSpPr>
          <p:cNvPr id="25" name="Text 23"/>
          <p:cNvSpPr/>
          <p:nvPr/>
        </p:nvSpPr>
        <p:spPr>
          <a:xfrm>
            <a:off x="1028462" y="5433298"/>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Ease of Use</a:t>
            </a:r>
            <a:endParaRPr lang="en-US" sz="1750" dirty="0"/>
          </a:p>
        </p:txBody>
      </p:sp>
      <p:sp>
        <p:nvSpPr>
          <p:cNvPr id="26" name="Text 24"/>
          <p:cNvSpPr/>
          <p:nvPr/>
        </p:nvSpPr>
        <p:spPr>
          <a:xfrm>
            <a:off x="4289108" y="5433298"/>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27" name="Text 25"/>
          <p:cNvSpPr/>
          <p:nvPr/>
        </p:nvSpPr>
        <p:spPr>
          <a:xfrm>
            <a:off x="7545943" y="5433298"/>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28" name="Text 26"/>
          <p:cNvSpPr/>
          <p:nvPr/>
        </p:nvSpPr>
        <p:spPr>
          <a:xfrm>
            <a:off x="10802779" y="5433298"/>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29" name="Shape 27"/>
          <p:cNvSpPr/>
          <p:nvPr/>
        </p:nvSpPr>
        <p:spPr>
          <a:xfrm>
            <a:off x="801410" y="5939909"/>
            <a:ext cx="13027581" cy="650319"/>
          </a:xfrm>
          <a:prstGeom prst="rect">
            <a:avLst/>
          </a:prstGeom>
          <a:solidFill>
            <a:srgbClr val="000000">
              <a:alpha val="4000"/>
            </a:srgbClr>
          </a:solidFill>
          <a:ln/>
        </p:spPr>
        <p:txBody>
          <a:bodyPr/>
          <a:lstStyle/>
          <a:p>
            <a:endParaRPr lang="en-US"/>
          </a:p>
        </p:txBody>
      </p:sp>
      <p:sp>
        <p:nvSpPr>
          <p:cNvPr id="30" name="Text 28"/>
          <p:cNvSpPr/>
          <p:nvPr/>
        </p:nvSpPr>
        <p:spPr>
          <a:xfrm>
            <a:off x="1028462" y="6083618"/>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Best For</a:t>
            </a:r>
            <a:endParaRPr lang="en-US" sz="1750" dirty="0"/>
          </a:p>
        </p:txBody>
      </p:sp>
      <p:sp>
        <p:nvSpPr>
          <p:cNvPr id="31" name="Text 29"/>
          <p:cNvSpPr/>
          <p:nvPr/>
        </p:nvSpPr>
        <p:spPr>
          <a:xfrm>
            <a:off x="4289108" y="6083618"/>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Dev Teams</a:t>
            </a:r>
            <a:endParaRPr lang="en-US" sz="1750" dirty="0"/>
          </a:p>
        </p:txBody>
      </p:sp>
      <p:sp>
        <p:nvSpPr>
          <p:cNvPr id="32" name="Text 30"/>
          <p:cNvSpPr/>
          <p:nvPr/>
        </p:nvSpPr>
        <p:spPr>
          <a:xfrm>
            <a:off x="7545943" y="6083618"/>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Microsoft-Centric Teams</a:t>
            </a:r>
            <a:endParaRPr lang="en-US" sz="1750" dirty="0"/>
          </a:p>
        </p:txBody>
      </p:sp>
      <p:sp>
        <p:nvSpPr>
          <p:cNvPr id="33" name="Text 31"/>
          <p:cNvSpPr/>
          <p:nvPr/>
        </p:nvSpPr>
        <p:spPr>
          <a:xfrm>
            <a:off x="10802779" y="6083618"/>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Business/Hybrid Teams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866</Words>
  <Application>Microsoft Office PowerPoint</Application>
  <PresentationFormat>Custom</PresentationFormat>
  <Paragraphs>145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Alexandria</vt:lpstr>
      <vt:lpstr>Nobile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6</cp:revision>
  <dcterms:created xsi:type="dcterms:W3CDTF">2025-05-13T16:02:31Z</dcterms:created>
  <dcterms:modified xsi:type="dcterms:W3CDTF">2026-01-06T18:20:23Z</dcterms:modified>
</cp:coreProperties>
</file>