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Alexandria" panose="020B0604020202020204" charset="-78"/>
      <p:regular r:id="rId16"/>
    </p:embeddedFont>
    <p:embeddedFont>
      <p:font typeface="Nobil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7" d="100"/>
          <a:sy n="87" d="100"/>
        </p:scale>
        <p:origin x="81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16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994648"/>
            <a:ext cx="9385221" cy="1860233"/>
          </a:xfrm>
          <a:prstGeom prst="rect">
            <a:avLst/>
          </a:prstGeom>
          <a:noFill/>
          <a:ln/>
        </p:spPr>
        <p:txBody>
          <a:bodyPr wrap="squar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Value Over Volume: Lessons Learned from Early Adopters of Value-Based Care</a:t>
            </a:r>
            <a:endParaRPr lang="en-US" sz="3900" dirty="0"/>
          </a:p>
        </p:txBody>
      </p:sp>
      <p:sp>
        <p:nvSpPr>
          <p:cNvPr id="4" name="Text 1"/>
          <p:cNvSpPr/>
          <p:nvPr/>
        </p:nvSpPr>
        <p:spPr>
          <a:xfrm>
            <a:off x="4451390" y="3152537"/>
            <a:ext cx="9385221"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shift from fee-for-service to value-based care is no longer theoretical—it's being put into practice by forward-thinking healthcare organizations across America. Early adopters are already seeing significant benefits for patients, providers, and the healthcare system as a whole, offering valuable lessons for others preparing to make this critical transition.</a:t>
            </a:r>
            <a:endParaRPr lang="en-US" sz="1550" dirty="0"/>
          </a:p>
        </p:txBody>
      </p:sp>
      <p:pic>
        <p:nvPicPr>
          <p:cNvPr id="5" name="Image 1" descr="preencoded.png"/>
          <p:cNvPicPr>
            <a:picLocks noChangeAspect="1"/>
          </p:cNvPicPr>
          <p:nvPr/>
        </p:nvPicPr>
        <p:blipFill>
          <a:blip r:embed="rId4"/>
          <a:stretch>
            <a:fillRect/>
          </a:stretch>
        </p:blipFill>
        <p:spPr>
          <a:xfrm>
            <a:off x="4451390" y="4645938"/>
            <a:ext cx="9385221" cy="1730693"/>
          </a:xfrm>
          <a:prstGeom prst="rect">
            <a:avLst/>
          </a:prstGeom>
        </p:spPr>
      </p:pic>
      <p:sp>
        <p:nvSpPr>
          <p:cNvPr id="6" name="Text 2"/>
          <p:cNvSpPr/>
          <p:nvPr/>
        </p:nvSpPr>
        <p:spPr>
          <a:xfrm>
            <a:off x="4451390" y="6599873"/>
            <a:ext cx="93852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#ValueBasedCare #HealthcareInnovation #PatientOutcomes #HealthcareLeadership #DigitalHealth #FutureOfHealth #ManagingProjectsTheAgileWay</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744855"/>
            <a:ext cx="10603468"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Lesson 5: The Results Speak for Themselves</a:t>
            </a:r>
            <a:endParaRPr lang="en-US" sz="3900" dirty="0"/>
          </a:p>
        </p:txBody>
      </p:sp>
      <p:sp>
        <p:nvSpPr>
          <p:cNvPr id="3" name="Text 1"/>
          <p:cNvSpPr/>
          <p:nvPr/>
        </p:nvSpPr>
        <p:spPr>
          <a:xfrm>
            <a:off x="793790" y="1552445"/>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Early adopters of value-based care have generated compelling evidence that VBC models can simultaneously improve health outcomes, reduce costs, and strengthen provider-patient relationships. These measurable results provide powerful validation for organizations considering their own VBC journey.</a:t>
            </a:r>
            <a:endParaRPr lang="en-US" sz="1550" dirty="0"/>
          </a:p>
        </p:txBody>
      </p:sp>
      <p:sp>
        <p:nvSpPr>
          <p:cNvPr id="4" name="Text 2"/>
          <p:cNvSpPr/>
          <p:nvPr/>
        </p:nvSpPr>
        <p:spPr>
          <a:xfrm>
            <a:off x="793790" y="2827485"/>
            <a:ext cx="4182189"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15-25%</a:t>
            </a:r>
            <a:endParaRPr lang="en-US" sz="5150" dirty="0"/>
          </a:p>
        </p:txBody>
      </p:sp>
      <p:sp>
        <p:nvSpPr>
          <p:cNvPr id="5" name="Text 3"/>
          <p:cNvSpPr/>
          <p:nvPr/>
        </p:nvSpPr>
        <p:spPr>
          <a:xfrm>
            <a:off x="1644372" y="3730455"/>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Cost Savings</a:t>
            </a:r>
            <a:endParaRPr lang="en-US" sz="1950" dirty="0"/>
          </a:p>
        </p:txBody>
      </p:sp>
      <p:sp>
        <p:nvSpPr>
          <p:cNvPr id="6" name="Text 4"/>
          <p:cNvSpPr/>
          <p:nvPr/>
        </p:nvSpPr>
        <p:spPr>
          <a:xfrm>
            <a:off x="793790" y="4159675"/>
            <a:ext cx="4182189"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Per patient population annually through reduced hospitalizations and emergency visits</a:t>
            </a:r>
            <a:endParaRPr lang="en-US" sz="1550" dirty="0"/>
          </a:p>
        </p:txBody>
      </p:sp>
      <p:sp>
        <p:nvSpPr>
          <p:cNvPr id="7" name="Text 5"/>
          <p:cNvSpPr/>
          <p:nvPr/>
        </p:nvSpPr>
        <p:spPr>
          <a:xfrm>
            <a:off x="5223986" y="2827485"/>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78%</a:t>
            </a:r>
            <a:endParaRPr lang="en-US" sz="5150" dirty="0"/>
          </a:p>
        </p:txBody>
      </p:sp>
      <p:sp>
        <p:nvSpPr>
          <p:cNvPr id="8" name="Text 6"/>
          <p:cNvSpPr/>
          <p:nvPr/>
        </p:nvSpPr>
        <p:spPr>
          <a:xfrm>
            <a:off x="6045637" y="3730455"/>
            <a:ext cx="2538889"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Provider Satisfaction</a:t>
            </a:r>
            <a:endParaRPr lang="en-US" sz="1950" dirty="0"/>
          </a:p>
        </p:txBody>
      </p:sp>
      <p:sp>
        <p:nvSpPr>
          <p:cNvPr id="9" name="Text 7"/>
          <p:cNvSpPr/>
          <p:nvPr/>
        </p:nvSpPr>
        <p:spPr>
          <a:xfrm>
            <a:off x="5223986" y="4159675"/>
            <a:ext cx="4182308" cy="63507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Report feeling more fulfilled in their work under value-based care models</a:t>
            </a:r>
            <a:endParaRPr lang="en-US" sz="1550" dirty="0"/>
          </a:p>
        </p:txBody>
      </p:sp>
      <p:sp>
        <p:nvSpPr>
          <p:cNvPr id="10" name="Text 8"/>
          <p:cNvSpPr/>
          <p:nvPr/>
        </p:nvSpPr>
        <p:spPr>
          <a:xfrm>
            <a:off x="9654302" y="2827485"/>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89%</a:t>
            </a:r>
            <a:endParaRPr lang="en-US" sz="5150" dirty="0"/>
          </a:p>
        </p:txBody>
      </p:sp>
      <p:sp>
        <p:nvSpPr>
          <p:cNvPr id="11" name="Text 9"/>
          <p:cNvSpPr/>
          <p:nvPr/>
        </p:nvSpPr>
        <p:spPr>
          <a:xfrm>
            <a:off x="10505003" y="3730455"/>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Patient Trust</a:t>
            </a:r>
            <a:endParaRPr lang="en-US" sz="1950" dirty="0"/>
          </a:p>
        </p:txBody>
      </p:sp>
      <p:sp>
        <p:nvSpPr>
          <p:cNvPr id="12" name="Text 10"/>
          <p:cNvSpPr/>
          <p:nvPr/>
        </p:nvSpPr>
        <p:spPr>
          <a:xfrm>
            <a:off x="9654302" y="4159675"/>
            <a:ext cx="4182308" cy="63507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Express higher confidence in providers who practice proactive, preventive care</a:t>
            </a:r>
            <a:endParaRPr lang="en-US" sz="1550" dirty="0"/>
          </a:p>
        </p:txBody>
      </p:sp>
      <p:sp>
        <p:nvSpPr>
          <p:cNvPr id="13" name="Text 11"/>
          <p:cNvSpPr/>
          <p:nvPr/>
        </p:nvSpPr>
        <p:spPr>
          <a:xfrm>
            <a:off x="793790" y="533553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These impressive statistics reflect fundamental improvements in how healthcare is delivered and experienced. When providers focus on keeping patients healthy rather than treating illness, the entire system operates more effectively and humanely.</a:t>
            </a:r>
            <a:endParaRPr lang="en-US" sz="1550" dirty="0"/>
          </a:p>
        </p:txBody>
      </p:sp>
      <p:sp>
        <p:nvSpPr>
          <p:cNvPr id="14" name="Text 12"/>
          <p:cNvSpPr/>
          <p:nvPr/>
        </p:nvSpPr>
        <p:spPr>
          <a:xfrm>
            <a:off x="1091446" y="6417100"/>
            <a:ext cx="12745164"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early results prove that value-based models can simultaneously improve health, reduce costs, and strengthen the provider-patient relationship."</a:t>
            </a:r>
            <a:endParaRPr lang="en-US" sz="1550" dirty="0"/>
          </a:p>
        </p:txBody>
      </p:sp>
      <p:sp>
        <p:nvSpPr>
          <p:cNvPr id="15" name="Shape 13"/>
          <p:cNvSpPr/>
          <p:nvPr/>
        </p:nvSpPr>
        <p:spPr>
          <a:xfrm>
            <a:off x="793790" y="6193858"/>
            <a:ext cx="22860" cy="1081564"/>
          </a:xfrm>
          <a:prstGeom prst="rect">
            <a:avLst/>
          </a:prstGeom>
          <a:solidFill>
            <a:srgbClr val="1B54DA"/>
          </a:solidFill>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595074"/>
            <a:ext cx="9456420"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Chronic Disease Management Success</a:t>
            </a:r>
            <a:endParaRPr lang="en-US" sz="3900" dirty="0"/>
          </a:p>
        </p:txBody>
      </p:sp>
      <p:sp>
        <p:nvSpPr>
          <p:cNvPr id="3" name="Text 1"/>
          <p:cNvSpPr/>
          <p:nvPr/>
        </p:nvSpPr>
        <p:spPr>
          <a:xfrm>
            <a:off x="793790" y="1446762"/>
            <a:ext cx="4303871"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Diabetes Care Improvements</a:t>
            </a:r>
            <a:endParaRPr lang="en-US" sz="2300" dirty="0"/>
          </a:p>
        </p:txBody>
      </p:sp>
      <p:sp>
        <p:nvSpPr>
          <p:cNvPr id="4" name="Text 2"/>
          <p:cNvSpPr/>
          <p:nvPr/>
        </p:nvSpPr>
        <p:spPr>
          <a:xfrm>
            <a:off x="793790" y="2017191"/>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VBC programs have transformed diabetes management through continuous monitoring, medication optimization, and lifestyle coaching. Early adopters report:</a:t>
            </a:r>
            <a:endParaRPr lang="en-US" sz="1550" dirty="0"/>
          </a:p>
        </p:txBody>
      </p:sp>
      <p:sp>
        <p:nvSpPr>
          <p:cNvPr id="5" name="Text 3"/>
          <p:cNvSpPr/>
          <p:nvPr/>
        </p:nvSpPr>
        <p:spPr>
          <a:xfrm>
            <a:off x="793790" y="3148403"/>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42% improvement in HbA1c control</a:t>
            </a:r>
            <a:endParaRPr lang="en-US" sz="1550" dirty="0"/>
          </a:p>
        </p:txBody>
      </p:sp>
      <p:sp>
        <p:nvSpPr>
          <p:cNvPr id="6" name="Text 4"/>
          <p:cNvSpPr/>
          <p:nvPr/>
        </p:nvSpPr>
        <p:spPr>
          <a:xfrm>
            <a:off x="793790" y="3535357"/>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35% reduction in diabetic complications</a:t>
            </a:r>
            <a:endParaRPr lang="en-US" sz="1550" dirty="0"/>
          </a:p>
        </p:txBody>
      </p:sp>
      <p:sp>
        <p:nvSpPr>
          <p:cNvPr id="7" name="Text 5"/>
          <p:cNvSpPr/>
          <p:nvPr/>
        </p:nvSpPr>
        <p:spPr>
          <a:xfrm>
            <a:off x="793790" y="3922310"/>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28% decrease in emergency visits</a:t>
            </a:r>
            <a:endParaRPr lang="en-US" sz="1550" dirty="0"/>
          </a:p>
        </p:txBody>
      </p:sp>
      <p:sp>
        <p:nvSpPr>
          <p:cNvPr id="8" name="Text 6"/>
          <p:cNvSpPr/>
          <p:nvPr/>
        </p:nvSpPr>
        <p:spPr>
          <a:xfrm>
            <a:off x="793790" y="4309263"/>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$4,200 annual savings per patient</a:t>
            </a:r>
            <a:endParaRPr lang="en-US" sz="1550" dirty="0"/>
          </a:p>
        </p:txBody>
      </p:sp>
      <p:sp>
        <p:nvSpPr>
          <p:cNvPr id="9" name="Text 7"/>
          <p:cNvSpPr/>
          <p:nvPr/>
        </p:nvSpPr>
        <p:spPr>
          <a:xfrm>
            <a:off x="793790" y="4825161"/>
            <a:ext cx="4854416"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Cardiovascular Health Outcomes</a:t>
            </a:r>
            <a:endParaRPr lang="en-US" sz="2300" dirty="0"/>
          </a:p>
        </p:txBody>
      </p:sp>
      <p:sp>
        <p:nvSpPr>
          <p:cNvPr id="10" name="Text 8"/>
          <p:cNvSpPr/>
          <p:nvPr/>
        </p:nvSpPr>
        <p:spPr>
          <a:xfrm>
            <a:off x="793790" y="5395589"/>
            <a:ext cx="763202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Heart disease management under VBC emphasizes prevention and early intervention:</a:t>
            </a:r>
            <a:endParaRPr lang="en-US" sz="1550" dirty="0"/>
          </a:p>
        </p:txBody>
      </p:sp>
      <p:sp>
        <p:nvSpPr>
          <p:cNvPr id="11" name="Text 9"/>
          <p:cNvSpPr/>
          <p:nvPr/>
        </p:nvSpPr>
        <p:spPr>
          <a:xfrm>
            <a:off x="793790" y="6209262"/>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38% reduction in cardiac events</a:t>
            </a:r>
            <a:endParaRPr lang="en-US" sz="1550" dirty="0"/>
          </a:p>
        </p:txBody>
      </p:sp>
      <p:sp>
        <p:nvSpPr>
          <p:cNvPr id="12" name="Text 10"/>
          <p:cNvSpPr/>
          <p:nvPr/>
        </p:nvSpPr>
        <p:spPr>
          <a:xfrm>
            <a:off x="793790" y="6596215"/>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45% improvement in medication adherence</a:t>
            </a:r>
            <a:endParaRPr lang="en-US" sz="1550" dirty="0"/>
          </a:p>
        </p:txBody>
      </p:sp>
      <p:sp>
        <p:nvSpPr>
          <p:cNvPr id="13" name="Text 11"/>
          <p:cNvSpPr/>
          <p:nvPr/>
        </p:nvSpPr>
        <p:spPr>
          <a:xfrm>
            <a:off x="793790" y="6983169"/>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52% increase in preventive screenings</a:t>
            </a:r>
            <a:endParaRPr lang="en-US" sz="1550" dirty="0"/>
          </a:p>
        </p:txBody>
      </p:sp>
      <p:pic>
        <p:nvPicPr>
          <p:cNvPr id="14" name="Image 0" descr="preencoded.png"/>
          <p:cNvPicPr>
            <a:picLocks noChangeAspect="1"/>
          </p:cNvPicPr>
          <p:nvPr/>
        </p:nvPicPr>
        <p:blipFill>
          <a:blip r:embed="rId3"/>
          <a:stretch>
            <a:fillRect/>
          </a:stretch>
        </p:blipFill>
        <p:spPr>
          <a:xfrm>
            <a:off x="8917543" y="2187741"/>
            <a:ext cx="4926568" cy="49265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565725"/>
            <a:ext cx="8337590"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Looking Ahead: The Path Forward</a:t>
            </a:r>
            <a:endParaRPr lang="en-US" sz="3900" dirty="0"/>
          </a:p>
        </p:txBody>
      </p:sp>
      <p:sp>
        <p:nvSpPr>
          <p:cNvPr id="3" name="Text 1"/>
          <p:cNvSpPr/>
          <p:nvPr/>
        </p:nvSpPr>
        <p:spPr>
          <a:xfrm>
            <a:off x="793790" y="1582638"/>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experiences of early VBC adopters illuminate a clear pathway for healthcare transformation. While the journey requires significant organizational commitment and cultural change, the roadmap for success is now well-established through real-world implementation.</a:t>
            </a:r>
            <a:endParaRPr lang="en-US" sz="1550" dirty="0"/>
          </a:p>
        </p:txBody>
      </p:sp>
      <p:sp>
        <p:nvSpPr>
          <p:cNvPr id="4" name="Text 2"/>
          <p:cNvSpPr/>
          <p:nvPr/>
        </p:nvSpPr>
        <p:spPr>
          <a:xfrm>
            <a:off x="793790" y="244095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01</a:t>
            </a:r>
            <a:endParaRPr lang="en-US" sz="1550" dirty="0"/>
          </a:p>
        </p:txBody>
      </p:sp>
      <p:sp>
        <p:nvSpPr>
          <p:cNvPr id="5" name="Shape 3"/>
          <p:cNvSpPr/>
          <p:nvPr/>
        </p:nvSpPr>
        <p:spPr>
          <a:xfrm>
            <a:off x="793790" y="2755284"/>
            <a:ext cx="4215289" cy="22860"/>
          </a:xfrm>
          <a:prstGeom prst="rect">
            <a:avLst/>
          </a:prstGeom>
          <a:solidFill>
            <a:srgbClr val="1B54DA"/>
          </a:solidFill>
          <a:ln/>
        </p:spPr>
        <p:txBody>
          <a:bodyPr/>
          <a:lstStyle/>
          <a:p>
            <a:endParaRPr lang="en-US"/>
          </a:p>
        </p:txBody>
      </p:sp>
      <p:sp>
        <p:nvSpPr>
          <p:cNvPr id="6" name="Text 4"/>
          <p:cNvSpPr/>
          <p:nvPr/>
        </p:nvSpPr>
        <p:spPr>
          <a:xfrm>
            <a:off x="793790" y="290018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Invest in Prevention</a:t>
            </a:r>
            <a:endParaRPr lang="en-US" sz="1950" dirty="0"/>
          </a:p>
        </p:txBody>
      </p:sp>
      <p:sp>
        <p:nvSpPr>
          <p:cNvPr id="7" name="Text 5"/>
          <p:cNvSpPr/>
          <p:nvPr/>
        </p:nvSpPr>
        <p:spPr>
          <a:xfrm>
            <a:off x="793790" y="3329404"/>
            <a:ext cx="4215289"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Build comprehensive wellness and chronic disease management programs that address root causes of illness and focus on keeping patients healthy.</a:t>
            </a:r>
            <a:endParaRPr lang="en-US" sz="1550" dirty="0"/>
          </a:p>
        </p:txBody>
      </p:sp>
      <p:sp>
        <p:nvSpPr>
          <p:cNvPr id="8" name="Text 6"/>
          <p:cNvSpPr/>
          <p:nvPr/>
        </p:nvSpPr>
        <p:spPr>
          <a:xfrm>
            <a:off x="5207437" y="244095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02</a:t>
            </a:r>
            <a:endParaRPr lang="en-US" sz="1550" dirty="0"/>
          </a:p>
        </p:txBody>
      </p:sp>
      <p:sp>
        <p:nvSpPr>
          <p:cNvPr id="9" name="Shape 7"/>
          <p:cNvSpPr/>
          <p:nvPr/>
        </p:nvSpPr>
        <p:spPr>
          <a:xfrm>
            <a:off x="5207437" y="2755284"/>
            <a:ext cx="4215408" cy="22860"/>
          </a:xfrm>
          <a:prstGeom prst="rect">
            <a:avLst/>
          </a:prstGeom>
          <a:solidFill>
            <a:srgbClr val="1B54DA"/>
          </a:solidFill>
          <a:ln/>
        </p:spPr>
        <p:txBody>
          <a:bodyPr/>
          <a:lstStyle/>
          <a:p>
            <a:endParaRPr lang="en-US"/>
          </a:p>
        </p:txBody>
      </p:sp>
      <p:sp>
        <p:nvSpPr>
          <p:cNvPr id="10" name="Text 8"/>
          <p:cNvSpPr/>
          <p:nvPr/>
        </p:nvSpPr>
        <p:spPr>
          <a:xfrm>
            <a:off x="5207437" y="290018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Harness Data Power</a:t>
            </a:r>
            <a:endParaRPr lang="en-US" sz="1950" dirty="0"/>
          </a:p>
        </p:txBody>
      </p:sp>
      <p:sp>
        <p:nvSpPr>
          <p:cNvPr id="11" name="Text 9"/>
          <p:cNvSpPr/>
          <p:nvPr/>
        </p:nvSpPr>
        <p:spPr>
          <a:xfrm>
            <a:off x="5207437" y="3329404"/>
            <a:ext cx="4215408"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Implement robust analytics platforms that provide real-time insights into patient risks, care gaps, and outcome trends to guide clinical decision-making.</a:t>
            </a:r>
            <a:endParaRPr lang="en-US" sz="1550" dirty="0"/>
          </a:p>
        </p:txBody>
      </p:sp>
      <p:sp>
        <p:nvSpPr>
          <p:cNvPr id="12" name="Text 10"/>
          <p:cNvSpPr/>
          <p:nvPr/>
        </p:nvSpPr>
        <p:spPr>
          <a:xfrm>
            <a:off x="9621203" y="244095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03</a:t>
            </a:r>
            <a:endParaRPr lang="en-US" sz="1550" dirty="0"/>
          </a:p>
        </p:txBody>
      </p:sp>
      <p:sp>
        <p:nvSpPr>
          <p:cNvPr id="13" name="Shape 11"/>
          <p:cNvSpPr/>
          <p:nvPr/>
        </p:nvSpPr>
        <p:spPr>
          <a:xfrm>
            <a:off x="9621203" y="2755284"/>
            <a:ext cx="4215289" cy="22860"/>
          </a:xfrm>
          <a:prstGeom prst="rect">
            <a:avLst/>
          </a:prstGeom>
          <a:solidFill>
            <a:srgbClr val="1B54DA"/>
          </a:solidFill>
          <a:ln/>
        </p:spPr>
        <p:txBody>
          <a:bodyPr/>
          <a:lstStyle/>
          <a:p>
            <a:endParaRPr lang="en-US"/>
          </a:p>
        </p:txBody>
      </p:sp>
      <p:sp>
        <p:nvSpPr>
          <p:cNvPr id="14" name="Text 12"/>
          <p:cNvSpPr/>
          <p:nvPr/>
        </p:nvSpPr>
        <p:spPr>
          <a:xfrm>
            <a:off x="9621203" y="2900183"/>
            <a:ext cx="2492216"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Foster Collaboration</a:t>
            </a:r>
            <a:endParaRPr lang="en-US" sz="1950" dirty="0"/>
          </a:p>
        </p:txBody>
      </p:sp>
      <p:sp>
        <p:nvSpPr>
          <p:cNvPr id="15" name="Text 13"/>
          <p:cNvSpPr/>
          <p:nvPr/>
        </p:nvSpPr>
        <p:spPr>
          <a:xfrm>
            <a:off x="9621203" y="3329404"/>
            <a:ext cx="4215289"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Break down silos between departments and create integrated care teams that share responsibility for patient outcomes across the continuum of care.</a:t>
            </a:r>
            <a:endParaRPr lang="en-US" sz="1550" dirty="0"/>
          </a:p>
        </p:txBody>
      </p:sp>
      <p:sp>
        <p:nvSpPr>
          <p:cNvPr id="16" name="Text 14"/>
          <p:cNvSpPr/>
          <p:nvPr/>
        </p:nvSpPr>
        <p:spPr>
          <a:xfrm>
            <a:off x="793790" y="494674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04</a:t>
            </a:r>
            <a:endParaRPr lang="en-US" sz="1550" dirty="0"/>
          </a:p>
        </p:txBody>
      </p:sp>
      <p:sp>
        <p:nvSpPr>
          <p:cNvPr id="17" name="Shape 15"/>
          <p:cNvSpPr/>
          <p:nvPr/>
        </p:nvSpPr>
        <p:spPr>
          <a:xfrm>
            <a:off x="793790" y="5261074"/>
            <a:ext cx="6422112" cy="22860"/>
          </a:xfrm>
          <a:prstGeom prst="rect">
            <a:avLst/>
          </a:prstGeom>
          <a:solidFill>
            <a:srgbClr val="1B54DA"/>
          </a:solidFill>
          <a:ln/>
        </p:spPr>
        <p:txBody>
          <a:bodyPr/>
          <a:lstStyle/>
          <a:p>
            <a:endParaRPr lang="en-US"/>
          </a:p>
        </p:txBody>
      </p:sp>
      <p:sp>
        <p:nvSpPr>
          <p:cNvPr id="18" name="Text 16"/>
          <p:cNvSpPr/>
          <p:nvPr/>
        </p:nvSpPr>
        <p:spPr>
          <a:xfrm>
            <a:off x="793790" y="540597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Nurture Culture</a:t>
            </a:r>
            <a:endParaRPr lang="en-US" sz="1950" dirty="0"/>
          </a:p>
        </p:txBody>
      </p:sp>
      <p:sp>
        <p:nvSpPr>
          <p:cNvPr id="19" name="Text 17"/>
          <p:cNvSpPr/>
          <p:nvPr/>
        </p:nvSpPr>
        <p:spPr>
          <a:xfrm>
            <a:off x="793790" y="5835193"/>
            <a:ext cx="6422112"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Invest in change management, training, and leadership development to create an organizational culture that embraces value-based principles and patient-centered care.</a:t>
            </a:r>
            <a:endParaRPr lang="en-US" sz="1550" dirty="0"/>
          </a:p>
        </p:txBody>
      </p:sp>
      <p:sp>
        <p:nvSpPr>
          <p:cNvPr id="20" name="Text 18"/>
          <p:cNvSpPr/>
          <p:nvPr/>
        </p:nvSpPr>
        <p:spPr>
          <a:xfrm>
            <a:off x="7414260" y="494674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05</a:t>
            </a:r>
            <a:endParaRPr lang="en-US" sz="1550" dirty="0"/>
          </a:p>
        </p:txBody>
      </p:sp>
      <p:sp>
        <p:nvSpPr>
          <p:cNvPr id="21" name="Shape 19"/>
          <p:cNvSpPr/>
          <p:nvPr/>
        </p:nvSpPr>
        <p:spPr>
          <a:xfrm>
            <a:off x="7414260" y="5261074"/>
            <a:ext cx="6422231" cy="22860"/>
          </a:xfrm>
          <a:prstGeom prst="rect">
            <a:avLst/>
          </a:prstGeom>
          <a:solidFill>
            <a:srgbClr val="1B54DA"/>
          </a:solidFill>
          <a:ln/>
        </p:spPr>
        <p:txBody>
          <a:bodyPr/>
          <a:lstStyle/>
          <a:p>
            <a:endParaRPr lang="en-US"/>
          </a:p>
        </p:txBody>
      </p:sp>
      <p:sp>
        <p:nvSpPr>
          <p:cNvPr id="22" name="Text 20"/>
          <p:cNvSpPr/>
          <p:nvPr/>
        </p:nvSpPr>
        <p:spPr>
          <a:xfrm>
            <a:off x="7414260" y="5405973"/>
            <a:ext cx="2579846"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Measure Relentlessly</a:t>
            </a:r>
            <a:endParaRPr lang="en-US" sz="1950" dirty="0"/>
          </a:p>
        </p:txBody>
      </p:sp>
      <p:sp>
        <p:nvSpPr>
          <p:cNvPr id="23" name="Text 21"/>
          <p:cNvSpPr/>
          <p:nvPr/>
        </p:nvSpPr>
        <p:spPr>
          <a:xfrm>
            <a:off x="7414260" y="5835193"/>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Establish comprehensive metrics for clinical outcomes, patient satisfaction, cost effectiveness, and provider engagement to continuously improve performance.</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594592"/>
            <a:ext cx="10746343"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When We Prioritize Value Over Volume, Everyone Wins</a:t>
            </a:r>
            <a:endParaRPr lang="en-US" sz="3100" dirty="0"/>
          </a:p>
        </p:txBody>
      </p:sp>
      <p:sp>
        <p:nvSpPr>
          <p:cNvPr id="3" name="Text 1"/>
          <p:cNvSpPr/>
          <p:nvPr/>
        </p:nvSpPr>
        <p:spPr>
          <a:xfrm>
            <a:off x="793790" y="1487560"/>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transformation from fee-for-service to value-based care represents more than a reimbursement change—it's a return to healthcare's fundamental mission of healing and prevention. Early adopters have proven that this model creates sustainable benefits for patients, providers, and the broader healthcare system.</a:t>
            </a:r>
            <a:endParaRPr lang="en-US" sz="1550" dirty="0"/>
          </a:p>
        </p:txBody>
      </p:sp>
      <p:sp>
        <p:nvSpPr>
          <p:cNvPr id="4" name="Shape 2"/>
          <p:cNvSpPr/>
          <p:nvPr/>
        </p:nvSpPr>
        <p:spPr>
          <a:xfrm>
            <a:off x="793790" y="2663422"/>
            <a:ext cx="4215289" cy="2111335"/>
          </a:xfrm>
          <a:prstGeom prst="roundRect">
            <a:avLst>
              <a:gd name="adj" fmla="val 3948"/>
            </a:avLst>
          </a:prstGeom>
          <a:solidFill>
            <a:srgbClr val="D2DDF9"/>
          </a:solidFill>
          <a:ln w="7620">
            <a:solidFill>
              <a:srgbClr val="B8C3DF"/>
            </a:solidFill>
            <a:prstDash val="solid"/>
          </a:ln>
        </p:spPr>
        <p:txBody>
          <a:bodyPr/>
          <a:lstStyle/>
          <a:p>
            <a:endParaRPr lang="en-US"/>
          </a:p>
        </p:txBody>
      </p:sp>
      <p:sp>
        <p:nvSpPr>
          <p:cNvPr id="5" name="Text 3"/>
          <p:cNvSpPr/>
          <p:nvPr/>
        </p:nvSpPr>
        <p:spPr>
          <a:xfrm>
            <a:off x="999768" y="286940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For Patients</a:t>
            </a:r>
            <a:endParaRPr lang="en-US" sz="1950" dirty="0"/>
          </a:p>
        </p:txBody>
      </p:sp>
      <p:sp>
        <p:nvSpPr>
          <p:cNvPr id="6" name="Text 4"/>
          <p:cNvSpPr/>
          <p:nvPr/>
        </p:nvSpPr>
        <p:spPr>
          <a:xfrm>
            <a:off x="999768" y="3298620"/>
            <a:ext cx="3803333"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Better health outcomes, more coordinated care, stronger relationships with providers, and proactive support for wellness and disease prevention.</a:t>
            </a:r>
            <a:endParaRPr lang="en-US" sz="1550" dirty="0"/>
          </a:p>
        </p:txBody>
      </p:sp>
      <p:sp>
        <p:nvSpPr>
          <p:cNvPr id="7" name="Shape 5"/>
          <p:cNvSpPr/>
          <p:nvPr/>
        </p:nvSpPr>
        <p:spPr>
          <a:xfrm>
            <a:off x="5207437" y="2663422"/>
            <a:ext cx="4215408" cy="2111335"/>
          </a:xfrm>
          <a:prstGeom prst="roundRect">
            <a:avLst>
              <a:gd name="adj" fmla="val 3948"/>
            </a:avLst>
          </a:prstGeom>
          <a:solidFill>
            <a:srgbClr val="D2DDF9"/>
          </a:solidFill>
          <a:ln w="7620">
            <a:solidFill>
              <a:srgbClr val="B8C3DF"/>
            </a:solidFill>
            <a:prstDash val="solid"/>
          </a:ln>
        </p:spPr>
        <p:txBody>
          <a:bodyPr/>
          <a:lstStyle/>
          <a:p>
            <a:endParaRPr lang="en-US"/>
          </a:p>
        </p:txBody>
      </p:sp>
      <p:sp>
        <p:nvSpPr>
          <p:cNvPr id="8" name="Text 6"/>
          <p:cNvSpPr/>
          <p:nvPr/>
        </p:nvSpPr>
        <p:spPr>
          <a:xfrm>
            <a:off x="5413415" y="286940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For Providers</a:t>
            </a:r>
            <a:endParaRPr lang="en-US" sz="1950" dirty="0"/>
          </a:p>
        </p:txBody>
      </p:sp>
      <p:sp>
        <p:nvSpPr>
          <p:cNvPr id="9" name="Text 7"/>
          <p:cNvSpPr/>
          <p:nvPr/>
        </p:nvSpPr>
        <p:spPr>
          <a:xfrm>
            <a:off x="5413415" y="3298620"/>
            <a:ext cx="3803452"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Renewed sense of purpose, improved job satisfaction, better work-life balance, and the ability to practice medicine as they originally envisioned.</a:t>
            </a:r>
            <a:endParaRPr lang="en-US" sz="1550" dirty="0"/>
          </a:p>
        </p:txBody>
      </p:sp>
      <p:sp>
        <p:nvSpPr>
          <p:cNvPr id="10" name="Shape 8"/>
          <p:cNvSpPr/>
          <p:nvPr/>
        </p:nvSpPr>
        <p:spPr>
          <a:xfrm>
            <a:off x="9621203" y="2663422"/>
            <a:ext cx="4215289" cy="2111335"/>
          </a:xfrm>
          <a:prstGeom prst="roundRect">
            <a:avLst>
              <a:gd name="adj" fmla="val 3948"/>
            </a:avLst>
          </a:prstGeom>
          <a:solidFill>
            <a:srgbClr val="D2DDF9"/>
          </a:solidFill>
          <a:ln w="7620">
            <a:solidFill>
              <a:srgbClr val="B8C3DF"/>
            </a:solidFill>
            <a:prstDash val="solid"/>
          </a:ln>
        </p:spPr>
        <p:txBody>
          <a:bodyPr/>
          <a:lstStyle/>
          <a:p>
            <a:endParaRPr lang="en-US"/>
          </a:p>
        </p:txBody>
      </p:sp>
      <p:sp>
        <p:nvSpPr>
          <p:cNvPr id="11" name="Text 9"/>
          <p:cNvSpPr/>
          <p:nvPr/>
        </p:nvSpPr>
        <p:spPr>
          <a:xfrm>
            <a:off x="9827181" y="286940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For Health Systems</a:t>
            </a:r>
            <a:endParaRPr lang="en-US" sz="1950" dirty="0"/>
          </a:p>
        </p:txBody>
      </p:sp>
      <p:sp>
        <p:nvSpPr>
          <p:cNvPr id="12" name="Text 10"/>
          <p:cNvSpPr/>
          <p:nvPr/>
        </p:nvSpPr>
        <p:spPr>
          <a:xfrm>
            <a:off x="9827181" y="3298620"/>
            <a:ext cx="3803333"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Sustainable financial performance, competitive advantage, reduced costs, improved reputation, and the ability to fulfill their mission more effectively.</a:t>
            </a:r>
            <a:endParaRPr lang="en-US" sz="1550" dirty="0"/>
          </a:p>
        </p:txBody>
      </p:sp>
      <p:sp>
        <p:nvSpPr>
          <p:cNvPr id="13" name="Text 11"/>
          <p:cNvSpPr/>
          <p:nvPr/>
        </p:nvSpPr>
        <p:spPr>
          <a:xfrm>
            <a:off x="1091446" y="5221241"/>
            <a:ext cx="12745164"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lesson is clear: when we prioritize value over volume, everyone wins."</a:t>
            </a:r>
            <a:endParaRPr lang="en-US" sz="1550" dirty="0"/>
          </a:p>
        </p:txBody>
      </p:sp>
      <p:sp>
        <p:nvSpPr>
          <p:cNvPr id="14" name="Shape 12"/>
          <p:cNvSpPr/>
          <p:nvPr/>
        </p:nvSpPr>
        <p:spPr>
          <a:xfrm>
            <a:off x="793790" y="4997999"/>
            <a:ext cx="22860" cy="764024"/>
          </a:xfrm>
          <a:prstGeom prst="rect">
            <a:avLst/>
          </a:prstGeom>
          <a:solidFill>
            <a:srgbClr val="1B54DA"/>
          </a:solidFill>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722742"/>
            <a:ext cx="8122325"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Value-Based Care Revolution</a:t>
            </a:r>
            <a:endParaRPr lang="en-US" sz="3900" dirty="0"/>
          </a:p>
        </p:txBody>
      </p:sp>
      <p:sp>
        <p:nvSpPr>
          <p:cNvPr id="3" name="Text 1"/>
          <p:cNvSpPr/>
          <p:nvPr/>
        </p:nvSpPr>
        <p:spPr>
          <a:xfrm>
            <a:off x="793790" y="1819070"/>
            <a:ext cx="7632025"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Healthcare delivery in America is undergoing a fundamental transformation. While traditional fee-for-service models incentivize quantity of care, value-based care (VBC) focuses on quality outcomes and patient wellness. This paradigm shift represents one of the most significant changes in healthcare reimbursement in decades.</a:t>
            </a:r>
            <a:endParaRPr lang="en-US" sz="1550" dirty="0"/>
          </a:p>
        </p:txBody>
      </p:sp>
      <p:sp>
        <p:nvSpPr>
          <p:cNvPr id="4" name="Text 2"/>
          <p:cNvSpPr/>
          <p:nvPr/>
        </p:nvSpPr>
        <p:spPr>
          <a:xfrm>
            <a:off x="793790" y="3585362"/>
            <a:ext cx="763202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Forward-thinking health systems are leading this charge, moving beyond theoretical discussions to real-world implementation. Their experiences provide a blueprint for sustainable healthcare transformation that benefits all stakeholders—patients, providers, and payers alike.</a:t>
            </a:r>
            <a:endParaRPr lang="en-US" sz="1550" dirty="0"/>
          </a:p>
        </p:txBody>
      </p:sp>
      <p:pic>
        <p:nvPicPr>
          <p:cNvPr id="5" name="Image 0" descr="preencoded.png"/>
          <p:cNvPicPr>
            <a:picLocks noChangeAspect="1"/>
          </p:cNvPicPr>
          <p:nvPr/>
        </p:nvPicPr>
        <p:blipFill>
          <a:blip r:embed="rId3"/>
          <a:stretch>
            <a:fillRect/>
          </a:stretch>
        </p:blipFill>
        <p:spPr>
          <a:xfrm>
            <a:off x="9849683" y="1863718"/>
            <a:ext cx="3062168" cy="30621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522132"/>
            <a:ext cx="9627989"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Five Critical Lessons from VBC Pioneers</a:t>
            </a:r>
            <a:endParaRPr lang="en-US" sz="3900" dirty="0"/>
          </a:p>
        </p:txBody>
      </p:sp>
      <p:sp>
        <p:nvSpPr>
          <p:cNvPr id="3" name="Text 1"/>
          <p:cNvSpPr/>
          <p:nvPr/>
        </p:nvSpPr>
        <p:spPr>
          <a:xfrm>
            <a:off x="2055614" y="2067325"/>
            <a:ext cx="2977039" cy="372070"/>
          </a:xfrm>
          <a:prstGeom prst="rect">
            <a:avLst/>
          </a:prstGeom>
          <a:noFill/>
          <a:ln/>
        </p:spPr>
        <p:txBody>
          <a:bodyPr wrap="none" lIns="0" tIns="0" rIns="0" bIns="0" rtlCol="0" anchor="t"/>
          <a:lstStyle/>
          <a:p>
            <a:pPr marL="0" indent="0" algn="r">
              <a:lnSpc>
                <a:spcPts val="2900"/>
              </a:lnSpc>
              <a:buNone/>
            </a:pPr>
            <a:r>
              <a:rPr lang="en-US" sz="2300" dirty="0">
                <a:solidFill>
                  <a:srgbClr val="404155"/>
                </a:solidFill>
                <a:latin typeface="Alexandria" pitchFamily="34" charset="0"/>
                <a:ea typeface="Alexandria" pitchFamily="34" charset="-122"/>
                <a:cs typeface="Alexandria" pitchFamily="34" charset="-120"/>
              </a:rPr>
              <a:t>Prevention Pays Off</a:t>
            </a:r>
            <a:endParaRPr lang="en-US" sz="2300" dirty="0"/>
          </a:p>
        </p:txBody>
      </p:sp>
      <p:sp>
        <p:nvSpPr>
          <p:cNvPr id="4" name="Text 2"/>
          <p:cNvSpPr/>
          <p:nvPr/>
        </p:nvSpPr>
        <p:spPr>
          <a:xfrm>
            <a:off x="793790" y="2558458"/>
            <a:ext cx="4238863" cy="952619"/>
          </a:xfrm>
          <a:prstGeom prst="rect">
            <a:avLst/>
          </a:prstGeom>
          <a:noFill/>
          <a:ln/>
        </p:spPr>
        <p:txBody>
          <a:bodyPr wrap="square" lIns="0" tIns="0" rIns="0" bIns="0" rtlCol="0" anchor="t"/>
          <a:lstStyle/>
          <a:p>
            <a:pPr marL="0" indent="0" algn="r">
              <a:lnSpc>
                <a:spcPts val="2500"/>
              </a:lnSpc>
              <a:buNone/>
            </a:pPr>
            <a:r>
              <a:rPr lang="en-US" sz="1550" dirty="0">
                <a:solidFill>
                  <a:srgbClr val="404155"/>
                </a:solidFill>
                <a:latin typeface="Nobile" pitchFamily="34" charset="0"/>
                <a:ea typeface="Nobile" pitchFamily="34" charset="-122"/>
                <a:cs typeface="Nobile" pitchFamily="34" charset="-120"/>
              </a:rPr>
              <a:t>Investing in wellness programs reduces long-term costs while improving patient outcomes significantly.</a:t>
            </a:r>
            <a:endParaRPr lang="en-US" sz="1550" dirty="0"/>
          </a:p>
        </p:txBody>
      </p:sp>
      <p:pic>
        <p:nvPicPr>
          <p:cNvPr id="5" name="Image 0" descr="preencoded.png"/>
          <p:cNvPicPr>
            <a:picLocks noChangeAspect="1"/>
          </p:cNvPicPr>
          <p:nvPr/>
        </p:nvPicPr>
        <p:blipFill>
          <a:blip r:embed="rId3"/>
          <a:stretch>
            <a:fillRect/>
          </a:stretch>
        </p:blipFill>
        <p:spPr>
          <a:xfrm>
            <a:off x="5032653" y="1933142"/>
            <a:ext cx="4564975" cy="4564975"/>
          </a:xfrm>
          <a:prstGeom prst="rect">
            <a:avLst/>
          </a:prstGeom>
        </p:spPr>
      </p:pic>
      <p:sp>
        <p:nvSpPr>
          <p:cNvPr id="6" name="Text 3"/>
          <p:cNvSpPr/>
          <p:nvPr/>
        </p:nvSpPr>
        <p:spPr>
          <a:xfrm>
            <a:off x="6224528" y="3350164"/>
            <a:ext cx="279083" cy="348853"/>
          </a:xfrm>
          <a:prstGeom prst="rect">
            <a:avLst/>
          </a:prstGeom>
          <a:noFill/>
          <a:ln/>
        </p:spPr>
        <p:txBody>
          <a:bodyPr wrap="none" lIns="0" tIns="0" rIns="0" bIns="0" rtlCol="0" anchor="t"/>
          <a:lstStyle/>
          <a:p>
            <a:pPr marL="0" indent="0" algn="l">
              <a:lnSpc>
                <a:spcPts val="3500"/>
              </a:lnSpc>
              <a:buNone/>
            </a:pPr>
            <a:r>
              <a:rPr lang="en-US" sz="2150" dirty="0">
                <a:solidFill>
                  <a:srgbClr val="404155"/>
                </a:solidFill>
                <a:latin typeface="Alexandria" pitchFamily="34" charset="0"/>
                <a:ea typeface="Alexandria" pitchFamily="34" charset="-122"/>
                <a:cs typeface="Alexandria" pitchFamily="34" charset="-120"/>
              </a:rPr>
              <a:t>1</a:t>
            </a:r>
            <a:endParaRPr lang="en-US" sz="2150" dirty="0"/>
          </a:p>
        </p:txBody>
      </p:sp>
      <p:sp>
        <p:nvSpPr>
          <p:cNvPr id="7" name="Text 4"/>
          <p:cNvSpPr/>
          <p:nvPr/>
        </p:nvSpPr>
        <p:spPr>
          <a:xfrm>
            <a:off x="9597628" y="1539045"/>
            <a:ext cx="3751064" cy="372070"/>
          </a:xfrm>
          <a:prstGeom prst="rect">
            <a:avLst/>
          </a:prstGeom>
          <a:noFill/>
          <a:ln/>
        </p:spPr>
        <p:txBody>
          <a:bodyPr wrap="none" lIns="0" tIns="0" rIns="0" bIns="0" rtlCol="0" anchor="t"/>
          <a:lstStyle/>
          <a:p>
            <a:pPr marL="0" indent="0" algn="l">
              <a:lnSpc>
                <a:spcPts val="2900"/>
              </a:lnSpc>
              <a:buNone/>
            </a:pPr>
            <a:r>
              <a:rPr lang="en-US" sz="2300" dirty="0">
                <a:solidFill>
                  <a:srgbClr val="404155"/>
                </a:solidFill>
                <a:latin typeface="Alexandria" pitchFamily="34" charset="0"/>
                <a:ea typeface="Alexandria" pitchFamily="34" charset="-122"/>
                <a:cs typeface="Alexandria" pitchFamily="34" charset="-120"/>
              </a:rPr>
              <a:t>Data Is the New Currency</a:t>
            </a:r>
            <a:endParaRPr lang="en-US" sz="2300" dirty="0"/>
          </a:p>
        </p:txBody>
      </p:sp>
      <p:sp>
        <p:nvSpPr>
          <p:cNvPr id="8" name="Text 5"/>
          <p:cNvSpPr/>
          <p:nvPr/>
        </p:nvSpPr>
        <p:spPr>
          <a:xfrm>
            <a:off x="9597628" y="2030178"/>
            <a:ext cx="4238982"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Robust analytics and real-time insights are essential for identifying risks and measuring success.</a:t>
            </a:r>
            <a:endParaRPr lang="en-US" sz="1550" dirty="0"/>
          </a:p>
        </p:txBody>
      </p:sp>
      <p:pic>
        <p:nvPicPr>
          <p:cNvPr id="9" name="Image 1" descr="preencoded.png"/>
          <p:cNvPicPr>
            <a:picLocks noChangeAspect="1"/>
          </p:cNvPicPr>
          <p:nvPr/>
        </p:nvPicPr>
        <p:blipFill>
          <a:blip r:embed="rId4"/>
          <a:stretch>
            <a:fillRect/>
          </a:stretch>
        </p:blipFill>
        <p:spPr>
          <a:xfrm>
            <a:off x="5032653" y="1933142"/>
            <a:ext cx="4564975" cy="4564975"/>
          </a:xfrm>
          <a:prstGeom prst="rect">
            <a:avLst/>
          </a:prstGeom>
        </p:spPr>
      </p:pic>
      <p:sp>
        <p:nvSpPr>
          <p:cNvPr id="10" name="Text 6"/>
          <p:cNvSpPr/>
          <p:nvPr/>
        </p:nvSpPr>
        <p:spPr>
          <a:xfrm>
            <a:off x="7538740" y="2923087"/>
            <a:ext cx="279083" cy="348853"/>
          </a:xfrm>
          <a:prstGeom prst="rect">
            <a:avLst/>
          </a:prstGeom>
          <a:noFill/>
          <a:ln/>
        </p:spPr>
        <p:txBody>
          <a:bodyPr wrap="none" lIns="0" tIns="0" rIns="0" bIns="0" rtlCol="0" anchor="t"/>
          <a:lstStyle/>
          <a:p>
            <a:pPr marL="0" indent="0" algn="l">
              <a:lnSpc>
                <a:spcPts val="3500"/>
              </a:lnSpc>
              <a:buNone/>
            </a:pPr>
            <a:r>
              <a:rPr lang="en-US" sz="2150" dirty="0">
                <a:solidFill>
                  <a:srgbClr val="404155"/>
                </a:solidFill>
                <a:latin typeface="Alexandria" pitchFamily="34" charset="0"/>
                <a:ea typeface="Alexandria" pitchFamily="34" charset="-122"/>
                <a:cs typeface="Alexandria" pitchFamily="34" charset="-120"/>
              </a:rPr>
              <a:t>2</a:t>
            </a:r>
            <a:endParaRPr lang="en-US" sz="2150" dirty="0"/>
          </a:p>
        </p:txBody>
      </p:sp>
      <p:sp>
        <p:nvSpPr>
          <p:cNvPr id="11" name="Text 7"/>
          <p:cNvSpPr/>
          <p:nvPr/>
        </p:nvSpPr>
        <p:spPr>
          <a:xfrm>
            <a:off x="9994463" y="3280453"/>
            <a:ext cx="3842147" cy="744141"/>
          </a:xfrm>
          <a:prstGeom prst="rect">
            <a:avLst/>
          </a:prstGeom>
          <a:noFill/>
          <a:ln/>
        </p:spPr>
        <p:txBody>
          <a:bodyPr wrap="square" lIns="0" tIns="0" rIns="0" bIns="0" rtlCol="0" anchor="t"/>
          <a:lstStyle/>
          <a:p>
            <a:pPr marL="0" indent="0" algn="l">
              <a:lnSpc>
                <a:spcPts val="2900"/>
              </a:lnSpc>
              <a:buNone/>
            </a:pPr>
            <a:r>
              <a:rPr lang="en-US" sz="2300" dirty="0">
                <a:solidFill>
                  <a:srgbClr val="404155"/>
                </a:solidFill>
                <a:latin typeface="Alexandria" pitchFamily="34" charset="0"/>
                <a:ea typeface="Alexandria" pitchFamily="34" charset="-122"/>
                <a:cs typeface="Alexandria" pitchFamily="34" charset="-120"/>
              </a:rPr>
              <a:t>Collaboration Is Non-Negotiable</a:t>
            </a:r>
            <a:endParaRPr lang="en-US" sz="2300" dirty="0"/>
          </a:p>
        </p:txBody>
      </p:sp>
      <p:sp>
        <p:nvSpPr>
          <p:cNvPr id="12" name="Text 8"/>
          <p:cNvSpPr/>
          <p:nvPr/>
        </p:nvSpPr>
        <p:spPr>
          <a:xfrm>
            <a:off x="9994463" y="4143656"/>
            <a:ext cx="3842147"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Integrated, team-based care delivery breaks down silos and improves patient transitions.</a:t>
            </a:r>
            <a:endParaRPr lang="en-US" sz="1550" dirty="0"/>
          </a:p>
        </p:txBody>
      </p:sp>
      <p:pic>
        <p:nvPicPr>
          <p:cNvPr id="13" name="Image 2" descr="preencoded.png"/>
          <p:cNvPicPr>
            <a:picLocks noChangeAspect="1"/>
          </p:cNvPicPr>
          <p:nvPr/>
        </p:nvPicPr>
        <p:blipFill>
          <a:blip r:embed="rId5"/>
          <a:stretch>
            <a:fillRect/>
          </a:stretch>
        </p:blipFill>
        <p:spPr>
          <a:xfrm>
            <a:off x="5032653" y="1933142"/>
            <a:ext cx="4564975" cy="4564975"/>
          </a:xfrm>
          <a:prstGeom prst="rect">
            <a:avLst/>
          </a:prstGeom>
        </p:spPr>
      </p:pic>
      <p:sp>
        <p:nvSpPr>
          <p:cNvPr id="14" name="Text 9"/>
          <p:cNvSpPr/>
          <p:nvPr/>
        </p:nvSpPr>
        <p:spPr>
          <a:xfrm>
            <a:off x="8350984" y="4041084"/>
            <a:ext cx="279083" cy="348853"/>
          </a:xfrm>
          <a:prstGeom prst="rect">
            <a:avLst/>
          </a:prstGeom>
          <a:noFill/>
          <a:ln/>
        </p:spPr>
        <p:txBody>
          <a:bodyPr wrap="none" lIns="0" tIns="0" rIns="0" bIns="0" rtlCol="0" anchor="t"/>
          <a:lstStyle/>
          <a:p>
            <a:pPr marL="0" indent="0" algn="l">
              <a:lnSpc>
                <a:spcPts val="3500"/>
              </a:lnSpc>
              <a:buNone/>
            </a:pPr>
            <a:r>
              <a:rPr lang="en-US" sz="2150" dirty="0">
                <a:solidFill>
                  <a:srgbClr val="404155"/>
                </a:solidFill>
                <a:latin typeface="Alexandria" pitchFamily="34" charset="0"/>
                <a:ea typeface="Alexandria" pitchFamily="34" charset="-122"/>
                <a:cs typeface="Alexandria" pitchFamily="34" charset="-120"/>
              </a:rPr>
              <a:t>3</a:t>
            </a:r>
            <a:endParaRPr lang="en-US" sz="2150" dirty="0"/>
          </a:p>
        </p:txBody>
      </p:sp>
      <p:sp>
        <p:nvSpPr>
          <p:cNvPr id="15" name="Text 10"/>
          <p:cNvSpPr/>
          <p:nvPr/>
        </p:nvSpPr>
        <p:spPr>
          <a:xfrm>
            <a:off x="9597628" y="5393931"/>
            <a:ext cx="4238982" cy="744141"/>
          </a:xfrm>
          <a:prstGeom prst="rect">
            <a:avLst/>
          </a:prstGeom>
          <a:noFill/>
          <a:ln/>
        </p:spPr>
        <p:txBody>
          <a:bodyPr wrap="square" lIns="0" tIns="0" rIns="0" bIns="0" rtlCol="0" anchor="t"/>
          <a:lstStyle/>
          <a:p>
            <a:pPr marL="0" indent="0" algn="l">
              <a:lnSpc>
                <a:spcPts val="2900"/>
              </a:lnSpc>
              <a:buNone/>
            </a:pPr>
            <a:r>
              <a:rPr lang="en-US" sz="2300" dirty="0">
                <a:solidFill>
                  <a:srgbClr val="404155"/>
                </a:solidFill>
                <a:latin typeface="Alexandria" pitchFamily="34" charset="0"/>
                <a:ea typeface="Alexandria" pitchFamily="34" charset="-122"/>
                <a:cs typeface="Alexandria" pitchFamily="34" charset="-120"/>
              </a:rPr>
              <a:t>Culture Matters More Than Contracts</a:t>
            </a:r>
            <a:endParaRPr lang="en-US" sz="2300" dirty="0"/>
          </a:p>
        </p:txBody>
      </p:sp>
      <p:sp>
        <p:nvSpPr>
          <p:cNvPr id="16" name="Text 11"/>
          <p:cNvSpPr/>
          <p:nvPr/>
        </p:nvSpPr>
        <p:spPr>
          <a:xfrm>
            <a:off x="9597628" y="6257135"/>
            <a:ext cx="4238982"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Organizational mindset and change management drive successful VBC adoption.</a:t>
            </a:r>
            <a:endParaRPr lang="en-US" sz="1550" dirty="0"/>
          </a:p>
        </p:txBody>
      </p:sp>
      <p:pic>
        <p:nvPicPr>
          <p:cNvPr id="17" name="Image 3" descr="preencoded.png"/>
          <p:cNvPicPr>
            <a:picLocks noChangeAspect="1"/>
          </p:cNvPicPr>
          <p:nvPr/>
        </p:nvPicPr>
        <p:blipFill>
          <a:blip r:embed="rId6"/>
          <a:stretch>
            <a:fillRect/>
          </a:stretch>
        </p:blipFill>
        <p:spPr>
          <a:xfrm>
            <a:off x="5032653" y="1933142"/>
            <a:ext cx="4564975" cy="4564975"/>
          </a:xfrm>
          <a:prstGeom prst="rect">
            <a:avLst/>
          </a:prstGeom>
        </p:spPr>
      </p:pic>
      <p:sp>
        <p:nvSpPr>
          <p:cNvPr id="18" name="Text 12"/>
          <p:cNvSpPr/>
          <p:nvPr/>
        </p:nvSpPr>
        <p:spPr>
          <a:xfrm>
            <a:off x="7538740" y="5159081"/>
            <a:ext cx="279083" cy="348853"/>
          </a:xfrm>
          <a:prstGeom prst="rect">
            <a:avLst/>
          </a:prstGeom>
          <a:noFill/>
          <a:ln/>
        </p:spPr>
        <p:txBody>
          <a:bodyPr wrap="none" lIns="0" tIns="0" rIns="0" bIns="0" rtlCol="0" anchor="t"/>
          <a:lstStyle/>
          <a:p>
            <a:pPr marL="0" indent="0" algn="l">
              <a:lnSpc>
                <a:spcPts val="3500"/>
              </a:lnSpc>
              <a:buNone/>
            </a:pPr>
            <a:r>
              <a:rPr lang="en-US" sz="2150" dirty="0">
                <a:solidFill>
                  <a:srgbClr val="404155"/>
                </a:solidFill>
                <a:latin typeface="Alexandria" pitchFamily="34" charset="0"/>
                <a:ea typeface="Alexandria" pitchFamily="34" charset="-122"/>
                <a:cs typeface="Alexandria" pitchFamily="34" charset="-120"/>
              </a:rPr>
              <a:t>4</a:t>
            </a:r>
            <a:endParaRPr lang="en-US" sz="2150" dirty="0"/>
          </a:p>
        </p:txBody>
      </p:sp>
      <p:sp>
        <p:nvSpPr>
          <p:cNvPr id="19" name="Text 13"/>
          <p:cNvSpPr/>
          <p:nvPr/>
        </p:nvSpPr>
        <p:spPr>
          <a:xfrm>
            <a:off x="793790" y="4706703"/>
            <a:ext cx="4238863" cy="744141"/>
          </a:xfrm>
          <a:prstGeom prst="rect">
            <a:avLst/>
          </a:prstGeom>
          <a:noFill/>
          <a:ln/>
        </p:spPr>
        <p:txBody>
          <a:bodyPr wrap="square" lIns="0" tIns="0" rIns="0" bIns="0" rtlCol="0" anchor="t"/>
          <a:lstStyle/>
          <a:p>
            <a:pPr marL="0" indent="0" algn="r">
              <a:lnSpc>
                <a:spcPts val="2900"/>
              </a:lnSpc>
              <a:buNone/>
            </a:pPr>
            <a:r>
              <a:rPr lang="en-US" sz="2300" dirty="0">
                <a:solidFill>
                  <a:srgbClr val="404155"/>
                </a:solidFill>
                <a:latin typeface="Alexandria" pitchFamily="34" charset="0"/>
                <a:ea typeface="Alexandria" pitchFamily="34" charset="-122"/>
                <a:cs typeface="Alexandria" pitchFamily="34" charset="-120"/>
              </a:rPr>
              <a:t>The Results Speak for Themselves</a:t>
            </a:r>
            <a:endParaRPr lang="en-US" sz="2300" dirty="0"/>
          </a:p>
        </p:txBody>
      </p:sp>
      <p:sp>
        <p:nvSpPr>
          <p:cNvPr id="20" name="Text 14"/>
          <p:cNvSpPr/>
          <p:nvPr/>
        </p:nvSpPr>
        <p:spPr>
          <a:xfrm>
            <a:off x="793790" y="5569906"/>
            <a:ext cx="4238863" cy="952619"/>
          </a:xfrm>
          <a:prstGeom prst="rect">
            <a:avLst/>
          </a:prstGeom>
          <a:noFill/>
          <a:ln/>
        </p:spPr>
        <p:txBody>
          <a:bodyPr wrap="square" lIns="0" tIns="0" rIns="0" bIns="0" rtlCol="0" anchor="t"/>
          <a:lstStyle/>
          <a:p>
            <a:pPr marL="0" indent="0" algn="r">
              <a:lnSpc>
                <a:spcPts val="2500"/>
              </a:lnSpc>
              <a:buNone/>
            </a:pPr>
            <a:r>
              <a:rPr lang="en-US" sz="1550" dirty="0">
                <a:solidFill>
                  <a:srgbClr val="404155"/>
                </a:solidFill>
                <a:latin typeface="Nobile" pitchFamily="34" charset="0"/>
                <a:ea typeface="Nobile" pitchFamily="34" charset="-122"/>
                <a:cs typeface="Nobile" pitchFamily="34" charset="-120"/>
              </a:rPr>
              <a:t>Early adopters demonstrate measurable improvements in costs, outcomes, and satisfaction.</a:t>
            </a:r>
            <a:endParaRPr lang="en-US" sz="1550" dirty="0"/>
          </a:p>
        </p:txBody>
      </p:sp>
      <p:pic>
        <p:nvPicPr>
          <p:cNvPr id="21" name="Image 4" descr="preencoded.png"/>
          <p:cNvPicPr>
            <a:picLocks noChangeAspect="1"/>
          </p:cNvPicPr>
          <p:nvPr/>
        </p:nvPicPr>
        <p:blipFill>
          <a:blip r:embed="rId7"/>
          <a:stretch>
            <a:fillRect/>
          </a:stretch>
        </p:blipFill>
        <p:spPr>
          <a:xfrm>
            <a:off x="5032653" y="1933142"/>
            <a:ext cx="4564975" cy="4564975"/>
          </a:xfrm>
          <a:prstGeom prst="rect">
            <a:avLst/>
          </a:prstGeom>
        </p:spPr>
      </p:pic>
      <p:sp>
        <p:nvSpPr>
          <p:cNvPr id="22" name="Text 15"/>
          <p:cNvSpPr/>
          <p:nvPr/>
        </p:nvSpPr>
        <p:spPr>
          <a:xfrm>
            <a:off x="6224528" y="4732003"/>
            <a:ext cx="279083" cy="348853"/>
          </a:xfrm>
          <a:prstGeom prst="rect">
            <a:avLst/>
          </a:prstGeom>
          <a:noFill/>
          <a:ln/>
        </p:spPr>
        <p:txBody>
          <a:bodyPr wrap="none" lIns="0" tIns="0" rIns="0" bIns="0" rtlCol="0" anchor="t"/>
          <a:lstStyle/>
          <a:p>
            <a:pPr marL="0" indent="0" algn="l">
              <a:lnSpc>
                <a:spcPts val="3500"/>
              </a:lnSpc>
              <a:buNone/>
            </a:pPr>
            <a:r>
              <a:rPr lang="en-US" sz="2150" dirty="0">
                <a:solidFill>
                  <a:srgbClr val="404155"/>
                </a:solidFill>
                <a:latin typeface="Alexandria" pitchFamily="34" charset="0"/>
                <a:ea typeface="Alexandria" pitchFamily="34" charset="-122"/>
                <a:cs typeface="Alexandria" pitchFamily="34" charset="-120"/>
              </a:rPr>
              <a:t>5</a:t>
            </a:r>
            <a:endParaRPr lang="en-US" sz="21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596135"/>
            <a:ext cx="7024330"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Lesson 1: Prevention Pays Off</a:t>
            </a:r>
            <a:endParaRPr lang="en-US" sz="3900" dirty="0"/>
          </a:p>
        </p:txBody>
      </p:sp>
      <p:sp>
        <p:nvSpPr>
          <p:cNvPr id="3" name="Text 1"/>
          <p:cNvSpPr/>
          <p:nvPr/>
        </p:nvSpPr>
        <p:spPr>
          <a:xfrm>
            <a:off x="793790" y="1613048"/>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Early VBC adopters have proven that </a:t>
            </a:r>
            <a:r>
              <a:rPr lang="en-US" sz="1550" b="1" dirty="0">
                <a:solidFill>
                  <a:srgbClr val="1B54DA"/>
                </a:solidFill>
                <a:latin typeface="Nobile" pitchFamily="34" charset="0"/>
                <a:ea typeface="Nobile" pitchFamily="34" charset="-122"/>
                <a:cs typeface="Nobile" pitchFamily="34" charset="-120"/>
              </a:rPr>
              <a:t>investing in prevention and wellness programs</a:t>
            </a:r>
            <a:r>
              <a:rPr lang="en-US" sz="1550" dirty="0">
                <a:solidFill>
                  <a:srgbClr val="404155"/>
                </a:solidFill>
                <a:latin typeface="Nobile" pitchFamily="34" charset="0"/>
                <a:ea typeface="Nobile" pitchFamily="34" charset="-122"/>
                <a:cs typeface="Nobile" pitchFamily="34" charset="-120"/>
              </a:rPr>
              <a:t> creates both immediate and long-term value. By prioritizing screenings, chronic disease management, and lifestyle interventions, these organizations have fundamentally changed their approach to patient care.</a:t>
            </a:r>
            <a:endParaRPr lang="en-US" sz="1550" dirty="0"/>
          </a:p>
        </p:txBody>
      </p:sp>
      <p:sp>
        <p:nvSpPr>
          <p:cNvPr id="4" name="Shape 2"/>
          <p:cNvSpPr/>
          <p:nvPr/>
        </p:nvSpPr>
        <p:spPr>
          <a:xfrm>
            <a:off x="793790" y="2788909"/>
            <a:ext cx="4215289" cy="3063954"/>
          </a:xfrm>
          <a:prstGeom prst="roundRect">
            <a:avLst>
              <a:gd name="adj" fmla="val 2721"/>
            </a:avLst>
          </a:prstGeom>
          <a:solidFill>
            <a:srgbClr val="D2DDF9"/>
          </a:solidFill>
          <a:ln w="7620">
            <a:solidFill>
              <a:srgbClr val="B8C3DF"/>
            </a:solidFill>
            <a:prstDash val="solid"/>
          </a:ln>
        </p:spPr>
        <p:txBody>
          <a:bodyPr/>
          <a:lstStyle/>
          <a:p>
            <a:endParaRPr lang="en-US"/>
          </a:p>
        </p:txBody>
      </p:sp>
      <p:sp>
        <p:nvSpPr>
          <p:cNvPr id="5" name="Text 3"/>
          <p:cNvSpPr/>
          <p:nvPr/>
        </p:nvSpPr>
        <p:spPr>
          <a:xfrm>
            <a:off x="999768" y="2994887"/>
            <a:ext cx="270855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Preventive Screenings</a:t>
            </a:r>
            <a:endParaRPr lang="en-US" sz="1950" dirty="0"/>
          </a:p>
        </p:txBody>
      </p:sp>
      <p:sp>
        <p:nvSpPr>
          <p:cNvPr id="6" name="Text 4"/>
          <p:cNvSpPr/>
          <p:nvPr/>
        </p:nvSpPr>
        <p:spPr>
          <a:xfrm>
            <a:off x="999768" y="3424108"/>
            <a:ext cx="3803333"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Regular health screenings catch conditions early when treatment is most effective and least expensive. Cancer screenings, cardiovascular assessments, and diabetes monitoring have become cornerstones of successful VBC programs.</a:t>
            </a:r>
            <a:endParaRPr lang="en-US" sz="1550" dirty="0"/>
          </a:p>
        </p:txBody>
      </p:sp>
      <p:sp>
        <p:nvSpPr>
          <p:cNvPr id="7" name="Shape 5"/>
          <p:cNvSpPr/>
          <p:nvPr/>
        </p:nvSpPr>
        <p:spPr>
          <a:xfrm>
            <a:off x="5207437" y="2788909"/>
            <a:ext cx="4215408" cy="3063954"/>
          </a:xfrm>
          <a:prstGeom prst="roundRect">
            <a:avLst>
              <a:gd name="adj" fmla="val 2721"/>
            </a:avLst>
          </a:prstGeom>
          <a:solidFill>
            <a:srgbClr val="D2DDF9"/>
          </a:solidFill>
          <a:ln w="7620">
            <a:solidFill>
              <a:srgbClr val="B8C3DF"/>
            </a:solidFill>
            <a:prstDash val="solid"/>
          </a:ln>
        </p:spPr>
        <p:txBody>
          <a:bodyPr/>
          <a:lstStyle/>
          <a:p>
            <a:endParaRPr lang="en-US"/>
          </a:p>
        </p:txBody>
      </p:sp>
      <p:sp>
        <p:nvSpPr>
          <p:cNvPr id="8" name="Text 6"/>
          <p:cNvSpPr/>
          <p:nvPr/>
        </p:nvSpPr>
        <p:spPr>
          <a:xfrm>
            <a:off x="5413415" y="2994887"/>
            <a:ext cx="369558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Chronic Disease Management</a:t>
            </a:r>
            <a:endParaRPr lang="en-US" sz="1950" dirty="0"/>
          </a:p>
        </p:txBody>
      </p:sp>
      <p:sp>
        <p:nvSpPr>
          <p:cNvPr id="9" name="Text 7"/>
          <p:cNvSpPr/>
          <p:nvPr/>
        </p:nvSpPr>
        <p:spPr>
          <a:xfrm>
            <a:off x="5413415" y="3424108"/>
            <a:ext cx="3803452"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Proactive management of diabetes, hypertension, and heart disease prevents costly complications. Care coordinators work closely with patients to ensure medication compliance and lifestyle modifications.</a:t>
            </a:r>
            <a:endParaRPr lang="en-US" sz="1550" dirty="0"/>
          </a:p>
        </p:txBody>
      </p:sp>
      <p:sp>
        <p:nvSpPr>
          <p:cNvPr id="10" name="Shape 8"/>
          <p:cNvSpPr/>
          <p:nvPr/>
        </p:nvSpPr>
        <p:spPr>
          <a:xfrm>
            <a:off x="9621203" y="2788909"/>
            <a:ext cx="4215289" cy="3063954"/>
          </a:xfrm>
          <a:prstGeom prst="roundRect">
            <a:avLst>
              <a:gd name="adj" fmla="val 2721"/>
            </a:avLst>
          </a:prstGeom>
          <a:solidFill>
            <a:srgbClr val="D2DDF9"/>
          </a:solidFill>
          <a:ln w="7620">
            <a:solidFill>
              <a:srgbClr val="B8C3DF"/>
            </a:solidFill>
            <a:prstDash val="solid"/>
          </a:ln>
        </p:spPr>
        <p:txBody>
          <a:bodyPr/>
          <a:lstStyle/>
          <a:p>
            <a:endParaRPr lang="en-US"/>
          </a:p>
        </p:txBody>
      </p:sp>
      <p:sp>
        <p:nvSpPr>
          <p:cNvPr id="11" name="Text 9"/>
          <p:cNvSpPr/>
          <p:nvPr/>
        </p:nvSpPr>
        <p:spPr>
          <a:xfrm>
            <a:off x="9827181" y="2994887"/>
            <a:ext cx="2701052"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Lifestyle Interventions</a:t>
            </a:r>
            <a:endParaRPr lang="en-US" sz="1950" dirty="0"/>
          </a:p>
        </p:txBody>
      </p:sp>
      <p:sp>
        <p:nvSpPr>
          <p:cNvPr id="12" name="Text 10"/>
          <p:cNvSpPr/>
          <p:nvPr/>
        </p:nvSpPr>
        <p:spPr>
          <a:xfrm>
            <a:off x="9827181" y="3424108"/>
            <a:ext cx="3803333"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Nutrition counseling, smoking cessation programs, and exercise initiatives address root causes of disease. These programs show remarkable ROI through reduced hospitalizations and emergency visits.</a:t>
            </a:r>
            <a:endParaRPr lang="en-US" sz="1550" dirty="0"/>
          </a:p>
        </p:txBody>
      </p:sp>
      <p:sp>
        <p:nvSpPr>
          <p:cNvPr id="13" name="Text 11"/>
          <p:cNvSpPr/>
          <p:nvPr/>
        </p:nvSpPr>
        <p:spPr>
          <a:xfrm>
            <a:off x="1091446" y="6299348"/>
            <a:ext cx="12745164"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"Preventing illness is always more cost-effective—and more humane—than treating advanced disease."</a:t>
            </a:r>
            <a:endParaRPr lang="en-US" sz="1550" dirty="0"/>
          </a:p>
        </p:txBody>
      </p:sp>
      <p:sp>
        <p:nvSpPr>
          <p:cNvPr id="14" name="Shape 12"/>
          <p:cNvSpPr/>
          <p:nvPr/>
        </p:nvSpPr>
        <p:spPr>
          <a:xfrm>
            <a:off x="793790" y="6076106"/>
            <a:ext cx="22860" cy="764024"/>
          </a:xfrm>
          <a:prstGeom prst="rect">
            <a:avLst/>
          </a:prstGeom>
          <a:solidFill>
            <a:srgbClr val="1B54DA"/>
          </a:solidFill>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884606"/>
            <a:ext cx="6671072"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Prevention Success Metrics</a:t>
            </a:r>
            <a:endParaRPr lang="en-US" sz="3900" dirty="0"/>
          </a:p>
        </p:txBody>
      </p:sp>
      <p:sp>
        <p:nvSpPr>
          <p:cNvPr id="3" name="Text 1"/>
          <p:cNvSpPr/>
          <p:nvPr/>
        </p:nvSpPr>
        <p:spPr>
          <a:xfrm>
            <a:off x="793790" y="2124761"/>
            <a:ext cx="2919651"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32%</a:t>
            </a:r>
            <a:endParaRPr lang="en-US" sz="5150" dirty="0"/>
          </a:p>
        </p:txBody>
      </p:sp>
      <p:sp>
        <p:nvSpPr>
          <p:cNvPr id="4" name="Text 2"/>
          <p:cNvSpPr/>
          <p:nvPr/>
        </p:nvSpPr>
        <p:spPr>
          <a:xfrm>
            <a:off x="793790" y="3027731"/>
            <a:ext cx="2919651" cy="620316"/>
          </a:xfrm>
          <a:prstGeom prst="rect">
            <a:avLst/>
          </a:prstGeom>
          <a:noFill/>
          <a:ln/>
        </p:spPr>
        <p:txBody>
          <a:bodyPr wrap="squar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Reduction in Hospital Readmissions</a:t>
            </a:r>
            <a:endParaRPr lang="en-US" sz="1950" dirty="0"/>
          </a:p>
        </p:txBody>
      </p:sp>
      <p:sp>
        <p:nvSpPr>
          <p:cNvPr id="5" name="Text 3"/>
          <p:cNvSpPr/>
          <p:nvPr/>
        </p:nvSpPr>
        <p:spPr>
          <a:xfrm>
            <a:off x="793790" y="3846404"/>
            <a:ext cx="2919651" cy="127015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Preventive care programs significantly reduce costly readmissions within 30 days of discharge.</a:t>
            </a:r>
            <a:endParaRPr lang="en-US" sz="1550" dirty="0"/>
          </a:p>
        </p:txBody>
      </p:sp>
      <p:sp>
        <p:nvSpPr>
          <p:cNvPr id="6" name="Text 4"/>
          <p:cNvSpPr/>
          <p:nvPr/>
        </p:nvSpPr>
        <p:spPr>
          <a:xfrm>
            <a:off x="3961448" y="2124761"/>
            <a:ext cx="29197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28%</a:t>
            </a:r>
            <a:endParaRPr lang="en-US" sz="5150" dirty="0"/>
          </a:p>
        </p:txBody>
      </p:sp>
      <p:sp>
        <p:nvSpPr>
          <p:cNvPr id="7" name="Text 5"/>
          <p:cNvSpPr/>
          <p:nvPr/>
        </p:nvSpPr>
        <p:spPr>
          <a:xfrm>
            <a:off x="4144804" y="3027731"/>
            <a:ext cx="2553057"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Decrease in ER Visits</a:t>
            </a:r>
            <a:endParaRPr lang="en-US" sz="1950" dirty="0"/>
          </a:p>
        </p:txBody>
      </p:sp>
      <p:sp>
        <p:nvSpPr>
          <p:cNvPr id="8" name="Text 6"/>
          <p:cNvSpPr/>
          <p:nvPr/>
        </p:nvSpPr>
        <p:spPr>
          <a:xfrm>
            <a:off x="3961448" y="3536247"/>
            <a:ext cx="2919770" cy="127015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Proactive chronic disease management keeps patients out of emergency departments.</a:t>
            </a:r>
            <a:endParaRPr lang="en-US" sz="1550" dirty="0"/>
          </a:p>
        </p:txBody>
      </p:sp>
      <p:sp>
        <p:nvSpPr>
          <p:cNvPr id="9" name="Text 7"/>
          <p:cNvSpPr/>
          <p:nvPr/>
        </p:nvSpPr>
        <p:spPr>
          <a:xfrm>
            <a:off x="7129224" y="2124761"/>
            <a:ext cx="29197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$2.8M</a:t>
            </a:r>
            <a:endParaRPr lang="en-US" sz="5150" dirty="0"/>
          </a:p>
        </p:txBody>
      </p:sp>
      <p:sp>
        <p:nvSpPr>
          <p:cNvPr id="10" name="Text 8"/>
          <p:cNvSpPr/>
          <p:nvPr/>
        </p:nvSpPr>
        <p:spPr>
          <a:xfrm>
            <a:off x="7337108" y="3027731"/>
            <a:ext cx="2503884"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Annual Cost Savings</a:t>
            </a:r>
            <a:endParaRPr lang="en-US" sz="1950" dirty="0"/>
          </a:p>
        </p:txBody>
      </p:sp>
      <p:sp>
        <p:nvSpPr>
          <p:cNvPr id="11" name="Text 9"/>
          <p:cNvSpPr/>
          <p:nvPr/>
        </p:nvSpPr>
        <p:spPr>
          <a:xfrm>
            <a:off x="7129224" y="3536247"/>
            <a:ext cx="2919770" cy="127015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Average savings per health system through comprehensive prevention programs.</a:t>
            </a:r>
            <a:endParaRPr lang="en-US" sz="1550" dirty="0"/>
          </a:p>
        </p:txBody>
      </p:sp>
      <p:pic>
        <p:nvPicPr>
          <p:cNvPr id="12" name="Image 0" descr="preencoded.png"/>
          <p:cNvPicPr>
            <a:picLocks noChangeAspect="1"/>
          </p:cNvPicPr>
          <p:nvPr/>
        </p:nvPicPr>
        <p:blipFill>
          <a:blip r:embed="rId3"/>
          <a:stretch>
            <a:fillRect/>
          </a:stretch>
        </p:blipFill>
        <p:spPr>
          <a:xfrm>
            <a:off x="11001613" y="1991530"/>
            <a:ext cx="2381607" cy="238160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412603"/>
            <a:ext cx="8583216"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Lesson 2: Data Is the New Currency</a:t>
            </a:r>
            <a:endParaRPr lang="en-US" sz="3900" dirty="0"/>
          </a:p>
        </p:txBody>
      </p:sp>
      <p:sp>
        <p:nvSpPr>
          <p:cNvPr id="3" name="Text 1"/>
          <p:cNvSpPr/>
          <p:nvPr/>
        </p:nvSpPr>
        <p:spPr>
          <a:xfrm>
            <a:off x="793790" y="1429516"/>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Value-based care success depends entirely on </a:t>
            </a:r>
            <a:r>
              <a:rPr lang="en-US" sz="1550" b="1" dirty="0">
                <a:solidFill>
                  <a:srgbClr val="1B54DA"/>
                </a:solidFill>
                <a:latin typeface="Nobile" pitchFamily="34" charset="0"/>
                <a:ea typeface="Nobile" pitchFamily="34" charset="-122"/>
                <a:cs typeface="Nobile" pitchFamily="34" charset="-120"/>
              </a:rPr>
              <a:t>robust data collection, analysis, and transparency</a:t>
            </a:r>
            <a:r>
              <a:rPr lang="en-US" sz="1550" dirty="0">
                <a:solidFill>
                  <a:srgbClr val="404155"/>
                </a:solidFill>
                <a:latin typeface="Nobile" pitchFamily="34" charset="0"/>
                <a:ea typeface="Nobile" pitchFamily="34" charset="-122"/>
                <a:cs typeface="Nobile" pitchFamily="34" charset="-120"/>
              </a:rPr>
              <a:t>. Early adopters quickly discovered that their ability to measure outcomes, track patient progress, and identify risks determines their competitive advantage in VBC contracts.</a:t>
            </a:r>
            <a:endParaRPr lang="en-US" sz="1550" dirty="0"/>
          </a:p>
        </p:txBody>
      </p:sp>
      <p:pic>
        <p:nvPicPr>
          <p:cNvPr id="4" name="Image 0" descr="preencoded.png"/>
          <p:cNvPicPr>
            <a:picLocks noChangeAspect="1"/>
          </p:cNvPicPr>
          <p:nvPr/>
        </p:nvPicPr>
        <p:blipFill>
          <a:blip r:embed="rId3"/>
          <a:stretch>
            <a:fillRect/>
          </a:stretch>
        </p:blipFill>
        <p:spPr>
          <a:xfrm>
            <a:off x="793790" y="2605377"/>
            <a:ext cx="496133" cy="496133"/>
          </a:xfrm>
          <a:prstGeom prst="rect">
            <a:avLst/>
          </a:prstGeom>
        </p:spPr>
      </p:pic>
      <p:sp>
        <p:nvSpPr>
          <p:cNvPr id="5" name="Text 2"/>
          <p:cNvSpPr/>
          <p:nvPr/>
        </p:nvSpPr>
        <p:spPr>
          <a:xfrm>
            <a:off x="793790" y="3349518"/>
            <a:ext cx="3209568"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Electronic Health Records</a:t>
            </a:r>
            <a:endParaRPr lang="en-US" sz="1950" dirty="0"/>
          </a:p>
        </p:txBody>
      </p:sp>
      <p:sp>
        <p:nvSpPr>
          <p:cNvPr id="6" name="Text 3"/>
          <p:cNvSpPr/>
          <p:nvPr/>
        </p:nvSpPr>
        <p:spPr>
          <a:xfrm>
            <a:off x="793790" y="3778738"/>
            <a:ext cx="4182189"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Interoperable EHR systems form the foundation of data-driven care. They enable seamless information sharing across providers and support population health management initiatives.</a:t>
            </a:r>
            <a:endParaRPr lang="en-US" sz="1550" dirty="0"/>
          </a:p>
        </p:txBody>
      </p:sp>
      <p:pic>
        <p:nvPicPr>
          <p:cNvPr id="7" name="Image 1" descr="preencoded.png"/>
          <p:cNvPicPr>
            <a:picLocks noChangeAspect="1"/>
          </p:cNvPicPr>
          <p:nvPr/>
        </p:nvPicPr>
        <p:blipFill>
          <a:blip r:embed="rId4"/>
          <a:stretch>
            <a:fillRect/>
          </a:stretch>
        </p:blipFill>
        <p:spPr>
          <a:xfrm>
            <a:off x="5223986" y="2605377"/>
            <a:ext cx="496133" cy="496133"/>
          </a:xfrm>
          <a:prstGeom prst="rect">
            <a:avLst/>
          </a:prstGeom>
        </p:spPr>
      </p:pic>
      <p:sp>
        <p:nvSpPr>
          <p:cNvPr id="8" name="Text 4"/>
          <p:cNvSpPr/>
          <p:nvPr/>
        </p:nvSpPr>
        <p:spPr>
          <a:xfrm>
            <a:off x="5223986" y="334951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Predictive Analytics</a:t>
            </a:r>
            <a:endParaRPr lang="en-US" sz="1950" dirty="0"/>
          </a:p>
        </p:txBody>
      </p:sp>
      <p:sp>
        <p:nvSpPr>
          <p:cNvPr id="9" name="Text 5"/>
          <p:cNvSpPr/>
          <p:nvPr/>
        </p:nvSpPr>
        <p:spPr>
          <a:xfrm>
            <a:off x="5223986" y="3778738"/>
            <a:ext cx="4182308"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Advanced algorithms identify high-risk patients before costly complications occur. Machine learning models predict readmissions, medication non-adherence, and disease progression with remarkable accuracy.</a:t>
            </a:r>
            <a:endParaRPr lang="en-US" sz="1550" dirty="0"/>
          </a:p>
        </p:txBody>
      </p:sp>
      <p:pic>
        <p:nvPicPr>
          <p:cNvPr id="10" name="Image 2" descr="preencoded.png"/>
          <p:cNvPicPr>
            <a:picLocks noChangeAspect="1"/>
          </p:cNvPicPr>
          <p:nvPr/>
        </p:nvPicPr>
        <p:blipFill>
          <a:blip r:embed="rId5"/>
          <a:stretch>
            <a:fillRect/>
          </a:stretch>
        </p:blipFill>
        <p:spPr>
          <a:xfrm>
            <a:off x="9654302" y="2605377"/>
            <a:ext cx="496133" cy="496133"/>
          </a:xfrm>
          <a:prstGeom prst="rect">
            <a:avLst/>
          </a:prstGeom>
        </p:spPr>
      </p:pic>
      <p:sp>
        <p:nvSpPr>
          <p:cNvPr id="11" name="Text 6"/>
          <p:cNvSpPr/>
          <p:nvPr/>
        </p:nvSpPr>
        <p:spPr>
          <a:xfrm>
            <a:off x="9654302" y="3349518"/>
            <a:ext cx="2792849"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Real-Time Dashboards</a:t>
            </a:r>
            <a:endParaRPr lang="en-US" sz="1950" dirty="0"/>
          </a:p>
        </p:txBody>
      </p:sp>
      <p:sp>
        <p:nvSpPr>
          <p:cNvPr id="12" name="Text 7"/>
          <p:cNvSpPr/>
          <p:nvPr/>
        </p:nvSpPr>
        <p:spPr>
          <a:xfrm>
            <a:off x="9654302" y="3778738"/>
            <a:ext cx="4182308"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Clinical dashboards provide actionable insights at the point of care. Providers can access patient risk scores, care gaps, and outcome metrics to make evidence-based decisions immediately.</a:t>
            </a:r>
            <a:endParaRPr lang="en-US" sz="1550" dirty="0"/>
          </a:p>
        </p:txBody>
      </p:sp>
      <p:sp>
        <p:nvSpPr>
          <p:cNvPr id="13" name="Text 8"/>
          <p:cNvSpPr/>
          <p:nvPr/>
        </p:nvSpPr>
        <p:spPr>
          <a:xfrm>
            <a:off x="1091446" y="6130461"/>
            <a:ext cx="12745164"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"Without accurate and timely data, true value-based transformation is impossible."</a:t>
            </a:r>
            <a:endParaRPr lang="en-US" sz="1550" dirty="0"/>
          </a:p>
        </p:txBody>
      </p:sp>
      <p:sp>
        <p:nvSpPr>
          <p:cNvPr id="14" name="Shape 9"/>
          <p:cNvSpPr/>
          <p:nvPr/>
        </p:nvSpPr>
        <p:spPr>
          <a:xfrm>
            <a:off x="793790" y="5907219"/>
            <a:ext cx="22860" cy="764024"/>
          </a:xfrm>
          <a:prstGeom prst="rect">
            <a:avLst/>
          </a:prstGeom>
          <a:solidFill>
            <a:srgbClr val="1B54DA"/>
          </a:solidFill>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59844" y="453628"/>
            <a:ext cx="8524280" cy="515541"/>
          </a:xfrm>
          <a:prstGeom prst="rect">
            <a:avLst/>
          </a:prstGeom>
          <a:noFill/>
          <a:ln/>
        </p:spPr>
        <p:txBody>
          <a:bodyPr wrap="none" lIns="0" tIns="0" rIns="0" bIns="0" rtlCol="0" anchor="t"/>
          <a:lstStyle/>
          <a:p>
            <a:pPr marL="0" indent="0" algn="l">
              <a:lnSpc>
                <a:spcPts val="4050"/>
              </a:lnSpc>
              <a:buNone/>
            </a:pPr>
            <a:r>
              <a:rPr lang="en-US" sz="3200" dirty="0">
                <a:solidFill>
                  <a:srgbClr val="1B1B27"/>
                </a:solidFill>
                <a:latin typeface="Alexandria" pitchFamily="34" charset="0"/>
                <a:ea typeface="Alexandria" pitchFamily="34" charset="-122"/>
                <a:cs typeface="Alexandria" pitchFamily="34" charset="-120"/>
              </a:rPr>
              <a:t>Lesson 3: Collaboration Is Non-Negotiable</a:t>
            </a:r>
            <a:endParaRPr lang="en-US" sz="3200" dirty="0"/>
          </a:p>
        </p:txBody>
      </p:sp>
      <p:sp>
        <p:nvSpPr>
          <p:cNvPr id="3" name="Text 1"/>
          <p:cNvSpPr/>
          <p:nvPr/>
        </p:nvSpPr>
        <p:spPr>
          <a:xfrm>
            <a:off x="659844" y="1089768"/>
            <a:ext cx="13310711" cy="527923"/>
          </a:xfrm>
          <a:prstGeom prst="rect">
            <a:avLst/>
          </a:prstGeom>
          <a:noFill/>
          <a:ln/>
        </p:spPr>
        <p:txBody>
          <a:bodyPr wrap="square" lIns="0" tIns="0" rIns="0" bIns="0" rtlCol="0" anchor="t"/>
          <a:lstStyle/>
          <a:p>
            <a:pPr>
              <a:lnSpc>
                <a:spcPts val="2050"/>
              </a:lnSpc>
            </a:pPr>
            <a:r>
              <a:rPr lang="en-US" sz="1250" dirty="0">
                <a:solidFill>
                  <a:srgbClr val="404155"/>
                </a:solidFill>
                <a:latin typeface="Nobile" pitchFamily="34" charset="0"/>
                <a:ea typeface="Nobile" pitchFamily="34" charset="-122"/>
                <a:cs typeface="Nobile" pitchFamily="34" charset="-120"/>
              </a:rPr>
              <a:t>The traditional fee-for-service model often created silos between specialists, primary care physicians, and support staff. Early VBC adopters have proven that </a:t>
            </a:r>
            <a:r>
              <a:rPr lang="en-US" sz="1250" b="1" dirty="0">
                <a:solidFill>
                  <a:srgbClr val="1B54DA"/>
                </a:solidFill>
                <a:latin typeface="Nobile" pitchFamily="34" charset="0"/>
                <a:ea typeface="Nobile" pitchFamily="34" charset="-122"/>
                <a:cs typeface="Nobile" pitchFamily="34" charset="-120"/>
              </a:rPr>
              <a:t>integrated, team-based care</a:t>
            </a:r>
            <a:r>
              <a:rPr lang="en-US" sz="1250" dirty="0">
                <a:solidFill>
                  <a:srgbClr val="404155"/>
                </a:solidFill>
                <a:latin typeface="Nobile" pitchFamily="34" charset="0"/>
                <a:ea typeface="Nobile" pitchFamily="34" charset="-122"/>
                <a:cs typeface="Nobile" pitchFamily="34" charset="-120"/>
              </a:rPr>
              <a:t> is absolutely critical to achieving value-based outcomes. When care coordinators, pharmacists, social workers, and clinicians share responsibility for patient outcomes, the results are transformative. Patients experience smoother care transitions, fewer gaps in treatment, and significantly better health outcomes.</a:t>
            </a:r>
            <a:endParaRPr lang="en-US" sz="1250" dirty="0"/>
          </a:p>
          <a:p>
            <a:pPr marL="0" indent="0" algn="l">
              <a:lnSpc>
                <a:spcPts val="2050"/>
              </a:lnSpc>
              <a:buNone/>
            </a:pPr>
            <a:endParaRPr lang="en-US" sz="1250" dirty="0"/>
          </a:p>
        </p:txBody>
      </p:sp>
      <p:sp>
        <p:nvSpPr>
          <p:cNvPr id="5" name="Text 3"/>
          <p:cNvSpPr/>
          <p:nvPr/>
        </p:nvSpPr>
        <p:spPr>
          <a:xfrm>
            <a:off x="2676168" y="2538096"/>
            <a:ext cx="2062282" cy="257770"/>
          </a:xfrm>
          <a:prstGeom prst="rect">
            <a:avLst/>
          </a:prstGeom>
          <a:noFill/>
          <a:ln/>
        </p:spPr>
        <p:txBody>
          <a:bodyPr wrap="none" lIns="0" tIns="0" rIns="0" bIns="0" rtlCol="0" anchor="t"/>
          <a:lstStyle/>
          <a:p>
            <a:pPr marL="0" indent="0" algn="r">
              <a:lnSpc>
                <a:spcPts val="2000"/>
              </a:lnSpc>
              <a:buNone/>
            </a:pPr>
            <a:r>
              <a:rPr lang="en-US" sz="1600" dirty="0">
                <a:solidFill>
                  <a:srgbClr val="404155"/>
                </a:solidFill>
                <a:latin typeface="Alexandria" pitchFamily="34" charset="0"/>
                <a:ea typeface="Alexandria" pitchFamily="34" charset="-122"/>
                <a:cs typeface="Alexandria" pitchFamily="34" charset="-120"/>
              </a:rPr>
              <a:t>Primary Care</a:t>
            </a:r>
            <a:endParaRPr lang="en-US" sz="1600" dirty="0"/>
          </a:p>
        </p:txBody>
      </p:sp>
      <p:sp>
        <p:nvSpPr>
          <p:cNvPr id="6" name="Text 4"/>
          <p:cNvSpPr/>
          <p:nvPr/>
        </p:nvSpPr>
        <p:spPr>
          <a:xfrm>
            <a:off x="659844" y="2894807"/>
            <a:ext cx="4078605" cy="791885"/>
          </a:xfrm>
          <a:prstGeom prst="rect">
            <a:avLst/>
          </a:prstGeom>
          <a:noFill/>
          <a:ln/>
        </p:spPr>
        <p:txBody>
          <a:bodyPr wrap="square" lIns="0" tIns="0" rIns="0" bIns="0" rtlCol="0" anchor="t"/>
          <a:lstStyle/>
          <a:p>
            <a:pPr marL="0" indent="0" algn="r">
              <a:lnSpc>
                <a:spcPts val="2050"/>
              </a:lnSpc>
              <a:buNone/>
            </a:pPr>
            <a:r>
              <a:rPr lang="en-US" sz="1250" dirty="0">
                <a:solidFill>
                  <a:srgbClr val="404155"/>
                </a:solidFill>
                <a:latin typeface="Nobile" pitchFamily="34" charset="0"/>
                <a:ea typeface="Nobile" pitchFamily="34" charset="-122"/>
                <a:cs typeface="Nobile" pitchFamily="34" charset="-120"/>
              </a:rPr>
              <a:t>Serves as the central hub coordinating all aspects of patient care and maintaining longitudinal relationships.</a:t>
            </a:r>
            <a:endParaRPr lang="en-US" sz="1250" dirty="0"/>
          </a:p>
        </p:txBody>
      </p:sp>
      <p:pic>
        <p:nvPicPr>
          <p:cNvPr id="7" name="Image 0" descr="preencoded.png"/>
          <p:cNvPicPr>
            <a:picLocks noChangeAspect="1"/>
          </p:cNvPicPr>
          <p:nvPr/>
        </p:nvPicPr>
        <p:blipFill>
          <a:blip r:embed="rId3"/>
          <a:stretch>
            <a:fillRect/>
          </a:stretch>
        </p:blipFill>
        <p:spPr>
          <a:xfrm>
            <a:off x="4985861" y="1943736"/>
            <a:ext cx="4658678" cy="4658678"/>
          </a:xfrm>
          <a:prstGeom prst="rect">
            <a:avLst/>
          </a:prstGeom>
        </p:spPr>
      </p:pic>
      <p:pic>
        <p:nvPicPr>
          <p:cNvPr id="8" name="Image 1" descr="preencoded.png"/>
          <p:cNvPicPr>
            <a:picLocks noChangeAspect="1"/>
          </p:cNvPicPr>
          <p:nvPr/>
        </p:nvPicPr>
        <p:blipFill>
          <a:blip r:embed="rId4"/>
          <a:stretch>
            <a:fillRect/>
          </a:stretch>
        </p:blipFill>
        <p:spPr>
          <a:xfrm>
            <a:off x="6056948" y="2947790"/>
            <a:ext cx="246817" cy="308491"/>
          </a:xfrm>
          <a:prstGeom prst="rect">
            <a:avLst/>
          </a:prstGeom>
        </p:spPr>
      </p:pic>
      <p:sp>
        <p:nvSpPr>
          <p:cNvPr id="9" name="Text 5"/>
          <p:cNvSpPr/>
          <p:nvPr/>
        </p:nvSpPr>
        <p:spPr>
          <a:xfrm>
            <a:off x="9891951" y="2107328"/>
            <a:ext cx="2062282" cy="257770"/>
          </a:xfrm>
          <a:prstGeom prst="rect">
            <a:avLst/>
          </a:prstGeom>
          <a:noFill/>
          <a:ln/>
        </p:spPr>
        <p:txBody>
          <a:bodyPr wrap="none" lIns="0" tIns="0" rIns="0" bIns="0" rtlCol="0" anchor="t"/>
          <a:lstStyle/>
          <a:p>
            <a:pPr marL="0" indent="0" algn="l">
              <a:lnSpc>
                <a:spcPts val="2000"/>
              </a:lnSpc>
              <a:buNone/>
            </a:pPr>
            <a:r>
              <a:rPr lang="en-US" sz="1600" dirty="0">
                <a:solidFill>
                  <a:srgbClr val="404155"/>
                </a:solidFill>
                <a:latin typeface="Alexandria" pitchFamily="34" charset="0"/>
                <a:ea typeface="Alexandria" pitchFamily="34" charset="-122"/>
                <a:cs typeface="Alexandria" pitchFamily="34" charset="-120"/>
              </a:rPr>
              <a:t>Specialists</a:t>
            </a:r>
            <a:endParaRPr lang="en-US" sz="1600" dirty="0"/>
          </a:p>
        </p:txBody>
      </p:sp>
      <p:sp>
        <p:nvSpPr>
          <p:cNvPr id="10" name="Text 6"/>
          <p:cNvSpPr/>
          <p:nvPr/>
        </p:nvSpPr>
        <p:spPr>
          <a:xfrm>
            <a:off x="9891951" y="2464039"/>
            <a:ext cx="4078605" cy="791885"/>
          </a:xfrm>
          <a:prstGeom prst="rect">
            <a:avLst/>
          </a:prstGeom>
          <a:noFill/>
          <a:ln/>
        </p:spPr>
        <p:txBody>
          <a:bodyPr wrap="square" lIns="0" tIns="0" rIns="0" bIns="0" rtlCol="0" anchor="t"/>
          <a:lstStyle/>
          <a:p>
            <a:pPr marL="0" indent="0" algn="l">
              <a:lnSpc>
                <a:spcPts val="2050"/>
              </a:lnSpc>
              <a:buNone/>
            </a:pPr>
            <a:r>
              <a:rPr lang="en-US" sz="1250" dirty="0">
                <a:solidFill>
                  <a:srgbClr val="404155"/>
                </a:solidFill>
                <a:latin typeface="Nobile" pitchFamily="34" charset="0"/>
                <a:ea typeface="Nobile" pitchFamily="34" charset="-122"/>
                <a:cs typeface="Nobile" pitchFamily="34" charset="-120"/>
              </a:rPr>
              <a:t>Provide targeted expertise while communicating findings and recommendations back to the care team.</a:t>
            </a:r>
            <a:endParaRPr lang="en-US" sz="1250" dirty="0"/>
          </a:p>
        </p:txBody>
      </p:sp>
      <p:pic>
        <p:nvPicPr>
          <p:cNvPr id="11" name="Image 2" descr="preencoded.png"/>
          <p:cNvPicPr>
            <a:picLocks noChangeAspect="1"/>
          </p:cNvPicPr>
          <p:nvPr/>
        </p:nvPicPr>
        <p:blipFill>
          <a:blip r:embed="rId5"/>
          <a:stretch>
            <a:fillRect/>
          </a:stretch>
        </p:blipFill>
        <p:spPr>
          <a:xfrm>
            <a:off x="4985861" y="1943736"/>
            <a:ext cx="4658678" cy="4658678"/>
          </a:xfrm>
          <a:prstGeom prst="rect">
            <a:avLst/>
          </a:prstGeom>
        </p:spPr>
      </p:pic>
      <p:pic>
        <p:nvPicPr>
          <p:cNvPr id="12" name="Image 3" descr="preencoded.png"/>
          <p:cNvPicPr>
            <a:picLocks noChangeAspect="1"/>
          </p:cNvPicPr>
          <p:nvPr/>
        </p:nvPicPr>
        <p:blipFill>
          <a:blip r:embed="rId6"/>
          <a:stretch>
            <a:fillRect/>
          </a:stretch>
        </p:blipFill>
        <p:spPr>
          <a:xfrm>
            <a:off x="7954685" y="2677756"/>
            <a:ext cx="246817" cy="308491"/>
          </a:xfrm>
          <a:prstGeom prst="rect">
            <a:avLst/>
          </a:prstGeom>
        </p:spPr>
      </p:pic>
      <p:sp>
        <p:nvSpPr>
          <p:cNvPr id="13" name="Text 7"/>
          <p:cNvSpPr/>
          <p:nvPr/>
        </p:nvSpPr>
        <p:spPr>
          <a:xfrm>
            <a:off x="9974461" y="3830638"/>
            <a:ext cx="2062282" cy="257770"/>
          </a:xfrm>
          <a:prstGeom prst="rect">
            <a:avLst/>
          </a:prstGeom>
          <a:noFill/>
          <a:ln/>
        </p:spPr>
        <p:txBody>
          <a:bodyPr wrap="none" lIns="0" tIns="0" rIns="0" bIns="0" rtlCol="0" anchor="t"/>
          <a:lstStyle/>
          <a:p>
            <a:pPr marL="0" indent="0" algn="l">
              <a:lnSpc>
                <a:spcPts val="2000"/>
              </a:lnSpc>
              <a:buNone/>
            </a:pPr>
            <a:r>
              <a:rPr lang="en-US" sz="1600" dirty="0">
                <a:solidFill>
                  <a:srgbClr val="404155"/>
                </a:solidFill>
                <a:latin typeface="Alexandria" pitchFamily="34" charset="0"/>
                <a:ea typeface="Alexandria" pitchFamily="34" charset="-122"/>
                <a:cs typeface="Alexandria" pitchFamily="34" charset="-120"/>
              </a:rPr>
              <a:t>Care Coordinators</a:t>
            </a:r>
            <a:endParaRPr lang="en-US" sz="1600" dirty="0"/>
          </a:p>
        </p:txBody>
      </p:sp>
      <p:sp>
        <p:nvSpPr>
          <p:cNvPr id="14" name="Text 8"/>
          <p:cNvSpPr/>
          <p:nvPr/>
        </p:nvSpPr>
        <p:spPr>
          <a:xfrm>
            <a:off x="9974461" y="4187350"/>
            <a:ext cx="3996095" cy="791885"/>
          </a:xfrm>
          <a:prstGeom prst="rect">
            <a:avLst/>
          </a:prstGeom>
          <a:noFill/>
          <a:ln/>
        </p:spPr>
        <p:txBody>
          <a:bodyPr wrap="square" lIns="0" tIns="0" rIns="0" bIns="0" rtlCol="0" anchor="t"/>
          <a:lstStyle/>
          <a:p>
            <a:pPr marL="0" indent="0" algn="l">
              <a:lnSpc>
                <a:spcPts val="2050"/>
              </a:lnSpc>
              <a:buNone/>
            </a:pPr>
            <a:r>
              <a:rPr lang="en-US" sz="1250" dirty="0">
                <a:solidFill>
                  <a:srgbClr val="404155"/>
                </a:solidFill>
                <a:latin typeface="Nobile" pitchFamily="34" charset="0"/>
                <a:ea typeface="Nobile" pitchFamily="34" charset="-122"/>
                <a:cs typeface="Nobile" pitchFamily="34" charset="-120"/>
              </a:rPr>
              <a:t>Bridge communication gaps, schedule appointments, and ensure patients follow treatment plans.</a:t>
            </a:r>
            <a:endParaRPr lang="en-US" sz="1250" dirty="0"/>
          </a:p>
        </p:txBody>
      </p:sp>
      <p:pic>
        <p:nvPicPr>
          <p:cNvPr id="15" name="Image 4" descr="preencoded.png"/>
          <p:cNvPicPr>
            <a:picLocks noChangeAspect="1"/>
          </p:cNvPicPr>
          <p:nvPr/>
        </p:nvPicPr>
        <p:blipFill>
          <a:blip r:embed="rId7"/>
          <a:stretch>
            <a:fillRect/>
          </a:stretch>
        </p:blipFill>
        <p:spPr>
          <a:xfrm>
            <a:off x="4985861" y="1943736"/>
            <a:ext cx="4658678" cy="4658678"/>
          </a:xfrm>
          <a:prstGeom prst="rect">
            <a:avLst/>
          </a:prstGeom>
        </p:spPr>
      </p:pic>
      <p:pic>
        <p:nvPicPr>
          <p:cNvPr id="16" name="Image 5" descr="preencoded.png"/>
          <p:cNvPicPr>
            <a:picLocks noChangeAspect="1"/>
          </p:cNvPicPr>
          <p:nvPr/>
        </p:nvPicPr>
        <p:blipFill>
          <a:blip r:embed="rId8"/>
          <a:stretch>
            <a:fillRect/>
          </a:stretch>
        </p:blipFill>
        <p:spPr>
          <a:xfrm>
            <a:off x="8797885" y="4399043"/>
            <a:ext cx="246817" cy="308491"/>
          </a:xfrm>
          <a:prstGeom prst="rect">
            <a:avLst/>
          </a:prstGeom>
        </p:spPr>
      </p:pic>
      <p:sp>
        <p:nvSpPr>
          <p:cNvPr id="17" name="Text 9"/>
          <p:cNvSpPr/>
          <p:nvPr/>
        </p:nvSpPr>
        <p:spPr>
          <a:xfrm>
            <a:off x="9891951" y="5554068"/>
            <a:ext cx="2062282" cy="257770"/>
          </a:xfrm>
          <a:prstGeom prst="rect">
            <a:avLst/>
          </a:prstGeom>
          <a:noFill/>
          <a:ln/>
        </p:spPr>
        <p:txBody>
          <a:bodyPr wrap="none" lIns="0" tIns="0" rIns="0" bIns="0" rtlCol="0" anchor="t"/>
          <a:lstStyle/>
          <a:p>
            <a:pPr marL="0" indent="0" algn="l">
              <a:lnSpc>
                <a:spcPts val="2000"/>
              </a:lnSpc>
              <a:buNone/>
            </a:pPr>
            <a:r>
              <a:rPr lang="en-US" sz="1600" dirty="0">
                <a:solidFill>
                  <a:srgbClr val="404155"/>
                </a:solidFill>
                <a:latin typeface="Alexandria" pitchFamily="34" charset="0"/>
                <a:ea typeface="Alexandria" pitchFamily="34" charset="-122"/>
                <a:cs typeface="Alexandria" pitchFamily="34" charset="-120"/>
              </a:rPr>
              <a:t>Pharmacists</a:t>
            </a:r>
            <a:endParaRPr lang="en-US" sz="1600" dirty="0"/>
          </a:p>
        </p:txBody>
      </p:sp>
      <p:sp>
        <p:nvSpPr>
          <p:cNvPr id="18" name="Text 10"/>
          <p:cNvSpPr/>
          <p:nvPr/>
        </p:nvSpPr>
        <p:spPr>
          <a:xfrm>
            <a:off x="9891951" y="5910779"/>
            <a:ext cx="4078605" cy="527923"/>
          </a:xfrm>
          <a:prstGeom prst="rect">
            <a:avLst/>
          </a:prstGeom>
          <a:noFill/>
          <a:ln/>
        </p:spPr>
        <p:txBody>
          <a:bodyPr wrap="square" lIns="0" tIns="0" rIns="0" bIns="0" rtlCol="0" anchor="t"/>
          <a:lstStyle/>
          <a:p>
            <a:pPr marL="0" indent="0" algn="l">
              <a:lnSpc>
                <a:spcPts val="2050"/>
              </a:lnSpc>
              <a:buNone/>
            </a:pPr>
            <a:r>
              <a:rPr lang="en-US" sz="1250" dirty="0">
                <a:solidFill>
                  <a:srgbClr val="404155"/>
                </a:solidFill>
                <a:latin typeface="Nobile" pitchFamily="34" charset="0"/>
                <a:ea typeface="Nobile" pitchFamily="34" charset="-122"/>
                <a:cs typeface="Nobile" pitchFamily="34" charset="-120"/>
              </a:rPr>
              <a:t>Optimize medication therapy, conduct reviews, and provide patient education on drug interactions.</a:t>
            </a:r>
            <a:endParaRPr lang="en-US" sz="1250" dirty="0"/>
          </a:p>
        </p:txBody>
      </p:sp>
      <p:pic>
        <p:nvPicPr>
          <p:cNvPr id="19" name="Image 6" descr="preencoded.png"/>
          <p:cNvPicPr>
            <a:picLocks noChangeAspect="1"/>
          </p:cNvPicPr>
          <p:nvPr/>
        </p:nvPicPr>
        <p:blipFill>
          <a:blip r:embed="rId9"/>
          <a:stretch>
            <a:fillRect/>
          </a:stretch>
        </p:blipFill>
        <p:spPr>
          <a:xfrm>
            <a:off x="4985861" y="1943736"/>
            <a:ext cx="4658678" cy="4658678"/>
          </a:xfrm>
          <a:prstGeom prst="rect">
            <a:avLst/>
          </a:prstGeom>
        </p:spPr>
      </p:pic>
      <p:pic>
        <p:nvPicPr>
          <p:cNvPr id="20" name="Image 7" descr="preencoded.png"/>
          <p:cNvPicPr>
            <a:picLocks noChangeAspect="1"/>
          </p:cNvPicPr>
          <p:nvPr/>
        </p:nvPicPr>
        <p:blipFill>
          <a:blip r:embed="rId10"/>
          <a:stretch>
            <a:fillRect/>
          </a:stretch>
        </p:blipFill>
        <p:spPr>
          <a:xfrm>
            <a:off x="7421404" y="5733019"/>
            <a:ext cx="246817" cy="308491"/>
          </a:xfrm>
          <a:prstGeom prst="rect">
            <a:avLst/>
          </a:prstGeom>
        </p:spPr>
      </p:pic>
      <p:sp>
        <p:nvSpPr>
          <p:cNvPr id="21" name="Text 11"/>
          <p:cNvSpPr/>
          <p:nvPr/>
        </p:nvSpPr>
        <p:spPr>
          <a:xfrm>
            <a:off x="2676168" y="4991141"/>
            <a:ext cx="2062282" cy="257770"/>
          </a:xfrm>
          <a:prstGeom prst="rect">
            <a:avLst/>
          </a:prstGeom>
          <a:noFill/>
          <a:ln/>
        </p:spPr>
        <p:txBody>
          <a:bodyPr wrap="none" lIns="0" tIns="0" rIns="0" bIns="0" rtlCol="0" anchor="t"/>
          <a:lstStyle/>
          <a:p>
            <a:pPr marL="0" indent="0" algn="r">
              <a:lnSpc>
                <a:spcPts val="2000"/>
              </a:lnSpc>
              <a:buNone/>
            </a:pPr>
            <a:r>
              <a:rPr lang="en-US" sz="1600" dirty="0">
                <a:solidFill>
                  <a:srgbClr val="404155"/>
                </a:solidFill>
                <a:latin typeface="Alexandria" pitchFamily="34" charset="0"/>
                <a:ea typeface="Alexandria" pitchFamily="34" charset="-122"/>
                <a:cs typeface="Alexandria" pitchFamily="34" charset="-120"/>
              </a:rPr>
              <a:t>Social Workers</a:t>
            </a:r>
            <a:endParaRPr lang="en-US" sz="1600" dirty="0"/>
          </a:p>
        </p:txBody>
      </p:sp>
      <p:sp>
        <p:nvSpPr>
          <p:cNvPr id="22" name="Text 12"/>
          <p:cNvSpPr/>
          <p:nvPr/>
        </p:nvSpPr>
        <p:spPr>
          <a:xfrm>
            <a:off x="659844" y="5347852"/>
            <a:ext cx="4078605" cy="791885"/>
          </a:xfrm>
          <a:prstGeom prst="rect">
            <a:avLst/>
          </a:prstGeom>
          <a:noFill/>
          <a:ln/>
        </p:spPr>
        <p:txBody>
          <a:bodyPr wrap="square" lIns="0" tIns="0" rIns="0" bIns="0" rtlCol="0" anchor="t"/>
          <a:lstStyle/>
          <a:p>
            <a:pPr marL="0" indent="0" algn="r">
              <a:lnSpc>
                <a:spcPts val="2050"/>
              </a:lnSpc>
              <a:buNone/>
            </a:pPr>
            <a:r>
              <a:rPr lang="en-US" sz="1250" dirty="0">
                <a:solidFill>
                  <a:srgbClr val="404155"/>
                </a:solidFill>
                <a:latin typeface="Nobile" pitchFamily="34" charset="0"/>
                <a:ea typeface="Nobile" pitchFamily="34" charset="-122"/>
                <a:cs typeface="Nobile" pitchFamily="34" charset="-120"/>
              </a:rPr>
              <a:t>Address social determinants of health, connect patients to community resources, and provide psychosocial support.</a:t>
            </a:r>
            <a:endParaRPr lang="en-US" sz="1250" dirty="0"/>
          </a:p>
        </p:txBody>
      </p:sp>
      <p:pic>
        <p:nvPicPr>
          <p:cNvPr id="23" name="Image 8" descr="preencoded.png"/>
          <p:cNvPicPr>
            <a:picLocks noChangeAspect="1"/>
          </p:cNvPicPr>
          <p:nvPr/>
        </p:nvPicPr>
        <p:blipFill>
          <a:blip r:embed="rId11"/>
          <a:stretch>
            <a:fillRect/>
          </a:stretch>
        </p:blipFill>
        <p:spPr>
          <a:xfrm>
            <a:off x="4985861" y="1943736"/>
            <a:ext cx="4658678" cy="4658678"/>
          </a:xfrm>
          <a:prstGeom prst="rect">
            <a:avLst/>
          </a:prstGeom>
        </p:spPr>
      </p:pic>
      <p:pic>
        <p:nvPicPr>
          <p:cNvPr id="24" name="Image 9" descr="preencoded.png"/>
          <p:cNvPicPr>
            <a:picLocks noChangeAspect="1"/>
          </p:cNvPicPr>
          <p:nvPr/>
        </p:nvPicPr>
        <p:blipFill>
          <a:blip r:embed="rId12"/>
          <a:stretch>
            <a:fillRect/>
          </a:stretch>
        </p:blipFill>
        <p:spPr>
          <a:xfrm>
            <a:off x="5727382" y="4836002"/>
            <a:ext cx="246817" cy="308491"/>
          </a:xfrm>
          <a:prstGeom prst="rect">
            <a:avLst/>
          </a:prstGeom>
        </p:spPr>
      </p:pic>
      <p:sp>
        <p:nvSpPr>
          <p:cNvPr id="25" name="Text 13"/>
          <p:cNvSpPr/>
          <p:nvPr/>
        </p:nvSpPr>
        <p:spPr>
          <a:xfrm>
            <a:off x="907256" y="6973412"/>
            <a:ext cx="13063299" cy="263962"/>
          </a:xfrm>
          <a:prstGeom prst="rect">
            <a:avLst/>
          </a:prstGeom>
          <a:noFill/>
          <a:ln/>
        </p:spPr>
        <p:txBody>
          <a:bodyPr wrap="none" lIns="0" tIns="0" rIns="0" bIns="0" rtlCol="0" anchor="t"/>
          <a:lstStyle/>
          <a:p>
            <a:pPr marL="0" indent="0" algn="l">
              <a:lnSpc>
                <a:spcPts val="2050"/>
              </a:lnSpc>
              <a:buNone/>
            </a:pPr>
            <a:r>
              <a:rPr lang="en-US" sz="1250" dirty="0">
                <a:solidFill>
                  <a:srgbClr val="404155"/>
                </a:solidFill>
                <a:latin typeface="Nobile" pitchFamily="34" charset="0"/>
                <a:ea typeface="Nobile" pitchFamily="34" charset="-122"/>
                <a:cs typeface="Nobile" pitchFamily="34" charset="-120"/>
              </a:rPr>
              <a:t>"Value-based success comes from coordinated care—not isolated excellence."</a:t>
            </a:r>
            <a:endParaRPr lang="en-US" sz="1250" dirty="0"/>
          </a:p>
        </p:txBody>
      </p:sp>
      <p:sp>
        <p:nvSpPr>
          <p:cNvPr id="26" name="Shape 14"/>
          <p:cNvSpPr/>
          <p:nvPr/>
        </p:nvSpPr>
        <p:spPr>
          <a:xfrm>
            <a:off x="659844" y="6787913"/>
            <a:ext cx="22860" cy="634960"/>
          </a:xfrm>
          <a:prstGeom prst="rect">
            <a:avLst/>
          </a:prstGeom>
          <a:solidFill>
            <a:srgbClr val="1B54DA"/>
          </a:solidFill>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3669" y="538758"/>
            <a:ext cx="11276052" cy="612219"/>
          </a:xfrm>
          <a:prstGeom prst="rect">
            <a:avLst/>
          </a:prstGeom>
          <a:noFill/>
          <a:ln/>
        </p:spPr>
        <p:txBody>
          <a:bodyPr wrap="none" lIns="0" tIns="0" rIns="0" bIns="0" rtlCol="0" anchor="t"/>
          <a:lstStyle/>
          <a:p>
            <a:pPr marL="0" indent="0" algn="l">
              <a:lnSpc>
                <a:spcPts val="4800"/>
              </a:lnSpc>
              <a:buNone/>
            </a:pPr>
            <a:r>
              <a:rPr lang="en-US" sz="3850" dirty="0">
                <a:solidFill>
                  <a:srgbClr val="1B1B27"/>
                </a:solidFill>
                <a:latin typeface="Alexandria" pitchFamily="34" charset="0"/>
                <a:ea typeface="Alexandria" pitchFamily="34" charset="-122"/>
                <a:cs typeface="Alexandria" pitchFamily="34" charset="-120"/>
              </a:rPr>
              <a:t>Lesson 4: Culture Matters More Than Contracts</a:t>
            </a:r>
            <a:endParaRPr lang="en-US" sz="3850" dirty="0"/>
          </a:p>
        </p:txBody>
      </p:sp>
      <p:sp>
        <p:nvSpPr>
          <p:cNvPr id="3" name="Text 1"/>
          <p:cNvSpPr/>
          <p:nvPr/>
        </p:nvSpPr>
        <p:spPr>
          <a:xfrm>
            <a:off x="783669" y="1212305"/>
            <a:ext cx="13063061" cy="940475"/>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The most successful VBC implementations recognize that transitioning to value-based care isn't just about signing payer agreements—it's about embracing a fundamental </a:t>
            </a:r>
            <a:r>
              <a:rPr lang="en-US" sz="1500" b="1" dirty="0">
                <a:solidFill>
                  <a:srgbClr val="1B54DA"/>
                </a:solidFill>
                <a:latin typeface="Nobile" pitchFamily="34" charset="0"/>
                <a:ea typeface="Nobile" pitchFamily="34" charset="-122"/>
                <a:cs typeface="Nobile" pitchFamily="34" charset="-120"/>
              </a:rPr>
              <a:t>cultural transformation</a:t>
            </a:r>
            <a:r>
              <a:rPr lang="en-US" sz="1500" dirty="0">
                <a:solidFill>
                  <a:srgbClr val="404155"/>
                </a:solidFill>
                <a:latin typeface="Nobile" pitchFamily="34" charset="0"/>
                <a:ea typeface="Nobile" pitchFamily="34" charset="-122"/>
                <a:cs typeface="Nobile" pitchFamily="34" charset="-120"/>
              </a:rPr>
              <a:t>. Organizations that invested heavily in training, change management, and culture-building experienced dramatically stronger adoption rates and less internal resistance.</a:t>
            </a:r>
            <a:endParaRPr lang="en-US" sz="1500" dirty="0"/>
          </a:p>
        </p:txBody>
      </p:sp>
      <p:pic>
        <p:nvPicPr>
          <p:cNvPr id="4" name="Image 0" descr="preencoded.png"/>
          <p:cNvPicPr>
            <a:picLocks noChangeAspect="1"/>
          </p:cNvPicPr>
          <p:nvPr/>
        </p:nvPicPr>
        <p:blipFill>
          <a:blip r:embed="rId3"/>
          <a:stretch>
            <a:fillRect/>
          </a:stretch>
        </p:blipFill>
        <p:spPr>
          <a:xfrm>
            <a:off x="783669" y="2373164"/>
            <a:ext cx="4354354" cy="783669"/>
          </a:xfrm>
          <a:prstGeom prst="rect">
            <a:avLst/>
          </a:prstGeom>
        </p:spPr>
      </p:pic>
      <p:sp>
        <p:nvSpPr>
          <p:cNvPr id="5" name="Text 2"/>
          <p:cNvSpPr/>
          <p:nvPr/>
        </p:nvSpPr>
        <p:spPr>
          <a:xfrm>
            <a:off x="979527" y="3352691"/>
            <a:ext cx="2529959" cy="306110"/>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Alexandria" pitchFamily="34" charset="0"/>
                <a:ea typeface="Alexandria" pitchFamily="34" charset="-122"/>
                <a:cs typeface="Alexandria" pitchFamily="34" charset="-120"/>
              </a:rPr>
              <a:t>Training &amp; Education</a:t>
            </a:r>
            <a:endParaRPr lang="en-US" sz="1900" dirty="0"/>
          </a:p>
        </p:txBody>
      </p:sp>
      <p:sp>
        <p:nvSpPr>
          <p:cNvPr id="6" name="Text 3"/>
          <p:cNvSpPr/>
          <p:nvPr/>
        </p:nvSpPr>
        <p:spPr>
          <a:xfrm>
            <a:off x="979527" y="3776316"/>
            <a:ext cx="3962638" cy="1567458"/>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Comprehensive programs help staff understand VBC principles, new workflows, and performance metrics. Regular updates keep everyone aligned with evolving best practices.</a:t>
            </a:r>
            <a:endParaRPr lang="en-US" sz="1500" dirty="0"/>
          </a:p>
        </p:txBody>
      </p:sp>
      <p:pic>
        <p:nvPicPr>
          <p:cNvPr id="7" name="Image 1" descr="preencoded.png"/>
          <p:cNvPicPr>
            <a:picLocks noChangeAspect="1"/>
          </p:cNvPicPr>
          <p:nvPr/>
        </p:nvPicPr>
        <p:blipFill>
          <a:blip r:embed="rId4"/>
          <a:stretch>
            <a:fillRect/>
          </a:stretch>
        </p:blipFill>
        <p:spPr>
          <a:xfrm>
            <a:off x="5138023" y="2373164"/>
            <a:ext cx="4354354" cy="783669"/>
          </a:xfrm>
          <a:prstGeom prst="rect">
            <a:avLst/>
          </a:prstGeom>
        </p:spPr>
      </p:pic>
      <p:sp>
        <p:nvSpPr>
          <p:cNvPr id="8" name="Text 4"/>
          <p:cNvSpPr/>
          <p:nvPr/>
        </p:nvSpPr>
        <p:spPr>
          <a:xfrm>
            <a:off x="5333881" y="3352691"/>
            <a:ext cx="2647950" cy="306110"/>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Alexandria" pitchFamily="34" charset="0"/>
                <a:ea typeface="Alexandria" pitchFamily="34" charset="-122"/>
                <a:cs typeface="Alexandria" pitchFamily="34" charset="-120"/>
              </a:rPr>
              <a:t>Change Management</a:t>
            </a:r>
            <a:endParaRPr lang="en-US" sz="1900" dirty="0"/>
          </a:p>
        </p:txBody>
      </p:sp>
      <p:sp>
        <p:nvSpPr>
          <p:cNvPr id="9" name="Text 5"/>
          <p:cNvSpPr/>
          <p:nvPr/>
        </p:nvSpPr>
        <p:spPr>
          <a:xfrm>
            <a:off x="5333881" y="3776316"/>
            <a:ext cx="3962638" cy="1253966"/>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Structured approaches to transformation include clear communication, stakeholder engagement, and systematic process redesign to minimize disruption.</a:t>
            </a:r>
            <a:endParaRPr lang="en-US" sz="1500" dirty="0"/>
          </a:p>
        </p:txBody>
      </p:sp>
      <p:pic>
        <p:nvPicPr>
          <p:cNvPr id="10" name="Image 2" descr="preencoded.png"/>
          <p:cNvPicPr>
            <a:picLocks noChangeAspect="1"/>
          </p:cNvPicPr>
          <p:nvPr/>
        </p:nvPicPr>
        <p:blipFill>
          <a:blip r:embed="rId5"/>
          <a:stretch>
            <a:fillRect/>
          </a:stretch>
        </p:blipFill>
        <p:spPr>
          <a:xfrm>
            <a:off x="9492377" y="2373164"/>
            <a:ext cx="4354354" cy="783669"/>
          </a:xfrm>
          <a:prstGeom prst="rect">
            <a:avLst/>
          </a:prstGeom>
        </p:spPr>
      </p:pic>
      <p:sp>
        <p:nvSpPr>
          <p:cNvPr id="11" name="Text 6"/>
          <p:cNvSpPr/>
          <p:nvPr/>
        </p:nvSpPr>
        <p:spPr>
          <a:xfrm>
            <a:off x="9688235" y="3352691"/>
            <a:ext cx="2519482" cy="306110"/>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Alexandria" pitchFamily="34" charset="0"/>
                <a:ea typeface="Alexandria" pitchFamily="34" charset="-122"/>
                <a:cs typeface="Alexandria" pitchFamily="34" charset="-120"/>
              </a:rPr>
              <a:t>Purpose Rediscovery</a:t>
            </a:r>
            <a:endParaRPr lang="en-US" sz="1900" dirty="0"/>
          </a:p>
        </p:txBody>
      </p:sp>
      <p:sp>
        <p:nvSpPr>
          <p:cNvPr id="12" name="Text 7"/>
          <p:cNvSpPr/>
          <p:nvPr/>
        </p:nvSpPr>
        <p:spPr>
          <a:xfrm>
            <a:off x="9688235" y="3776316"/>
            <a:ext cx="3962638" cy="1253966"/>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By reframing success around patient outcomes rather than volume, providers reconnect with their original motivation to heal and help patients.</a:t>
            </a:r>
            <a:endParaRPr lang="en-US" sz="1500" dirty="0"/>
          </a:p>
        </p:txBody>
      </p:sp>
      <p:sp>
        <p:nvSpPr>
          <p:cNvPr id="13" name="Text 8"/>
          <p:cNvSpPr/>
          <p:nvPr/>
        </p:nvSpPr>
        <p:spPr>
          <a:xfrm>
            <a:off x="783669" y="5760016"/>
            <a:ext cx="13063061" cy="626983"/>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When healthcare professionals shift their focus from maximizing procedures to optimizing outcomes, they often report renewed job satisfaction and stronger connections with patients. This cultural alignment becomes a powerful driver of sustainable VBC success.</a:t>
            </a:r>
            <a:endParaRPr lang="en-US" sz="1500" dirty="0"/>
          </a:p>
        </p:txBody>
      </p:sp>
      <p:sp>
        <p:nvSpPr>
          <p:cNvPr id="14" name="Text 9"/>
          <p:cNvSpPr/>
          <p:nvPr/>
        </p:nvSpPr>
        <p:spPr>
          <a:xfrm>
            <a:off x="1077516" y="6827769"/>
            <a:ext cx="12769215" cy="313492"/>
          </a:xfrm>
          <a:prstGeom prst="rect">
            <a:avLst/>
          </a:prstGeom>
          <a:noFill/>
          <a:ln/>
        </p:spPr>
        <p:txBody>
          <a:bodyPr wrap="non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"True transformation happens when people—not just policies—change."</a:t>
            </a:r>
            <a:endParaRPr lang="en-US" sz="1500" dirty="0"/>
          </a:p>
        </p:txBody>
      </p:sp>
      <p:sp>
        <p:nvSpPr>
          <p:cNvPr id="15" name="Shape 10"/>
          <p:cNvSpPr/>
          <p:nvPr/>
        </p:nvSpPr>
        <p:spPr>
          <a:xfrm>
            <a:off x="783669" y="6607384"/>
            <a:ext cx="22860" cy="754261"/>
          </a:xfrm>
          <a:prstGeom prst="rect">
            <a:avLst/>
          </a:prstGeom>
          <a:solidFill>
            <a:srgbClr val="1B54DA"/>
          </a:solid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380740"/>
            <a:ext cx="8342114"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Cultural Transformation Elements</a:t>
            </a:r>
            <a:endParaRPr lang="en-US" sz="3900" dirty="0"/>
          </a:p>
        </p:txBody>
      </p:sp>
      <p:sp>
        <p:nvSpPr>
          <p:cNvPr id="3" name="Shape 1"/>
          <p:cNvSpPr/>
          <p:nvPr/>
        </p:nvSpPr>
        <p:spPr>
          <a:xfrm>
            <a:off x="793790" y="1397653"/>
            <a:ext cx="4215289" cy="4115514"/>
          </a:xfrm>
          <a:prstGeom prst="roundRect">
            <a:avLst>
              <a:gd name="adj" fmla="val 2025"/>
            </a:avLst>
          </a:prstGeom>
          <a:solidFill>
            <a:srgbClr val="D2DDF9"/>
          </a:solidFill>
          <a:ln w="7620">
            <a:solidFill>
              <a:srgbClr val="B8C3DF"/>
            </a:solidFill>
            <a:prstDash val="solid"/>
          </a:ln>
        </p:spPr>
        <p:txBody>
          <a:bodyPr/>
          <a:lstStyle/>
          <a:p>
            <a:endParaRPr lang="en-US"/>
          </a:p>
        </p:txBody>
      </p:sp>
      <p:sp>
        <p:nvSpPr>
          <p:cNvPr id="4" name="Shape 2"/>
          <p:cNvSpPr/>
          <p:nvPr/>
        </p:nvSpPr>
        <p:spPr>
          <a:xfrm>
            <a:off x="999768" y="1603631"/>
            <a:ext cx="595313" cy="595313"/>
          </a:xfrm>
          <a:prstGeom prst="roundRect">
            <a:avLst>
              <a:gd name="adj" fmla="val 15358451"/>
            </a:avLst>
          </a:prstGeom>
          <a:solidFill>
            <a:srgbClr val="1B54DA"/>
          </a:solidFill>
          <a:ln/>
        </p:spPr>
        <p:txBody>
          <a:bodyPr/>
          <a:lstStyle/>
          <a:p>
            <a:endParaRPr lang="en-US"/>
          </a:p>
        </p:txBody>
      </p:sp>
      <p:pic>
        <p:nvPicPr>
          <p:cNvPr id="5" name="Image 0" descr="preencoded.png"/>
          <p:cNvPicPr>
            <a:picLocks noChangeAspect="1"/>
          </p:cNvPicPr>
          <p:nvPr/>
        </p:nvPicPr>
        <p:blipFill>
          <a:blip r:embed="rId3"/>
          <a:stretch>
            <a:fillRect/>
          </a:stretch>
        </p:blipFill>
        <p:spPr>
          <a:xfrm>
            <a:off x="1163479" y="1733766"/>
            <a:ext cx="267891" cy="334923"/>
          </a:xfrm>
          <a:prstGeom prst="rect">
            <a:avLst/>
          </a:prstGeom>
        </p:spPr>
      </p:pic>
      <p:sp>
        <p:nvSpPr>
          <p:cNvPr id="6" name="Text 3"/>
          <p:cNvSpPr/>
          <p:nvPr/>
        </p:nvSpPr>
        <p:spPr>
          <a:xfrm>
            <a:off x="999768" y="2397301"/>
            <a:ext cx="2608778"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Executive Leadership</a:t>
            </a:r>
            <a:endParaRPr lang="en-US" sz="1950" dirty="0"/>
          </a:p>
        </p:txBody>
      </p:sp>
      <p:sp>
        <p:nvSpPr>
          <p:cNvPr id="7" name="Text 4"/>
          <p:cNvSpPr/>
          <p:nvPr/>
        </p:nvSpPr>
        <p:spPr>
          <a:xfrm>
            <a:off x="999768" y="2826522"/>
            <a:ext cx="3803333"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Leaders model VBC principles and consistently communicate the vision. They allocate resources for training and remove barriers to collaboration.</a:t>
            </a:r>
            <a:endParaRPr lang="en-US" sz="1550" dirty="0"/>
          </a:p>
        </p:txBody>
      </p:sp>
      <p:sp>
        <p:nvSpPr>
          <p:cNvPr id="8" name="Text 5"/>
          <p:cNvSpPr/>
          <p:nvPr/>
        </p:nvSpPr>
        <p:spPr>
          <a:xfrm>
            <a:off x="999768" y="4215743"/>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Regular town halls and updates</a:t>
            </a:r>
            <a:endParaRPr lang="en-US" sz="1550" dirty="0"/>
          </a:p>
        </p:txBody>
      </p:sp>
      <p:sp>
        <p:nvSpPr>
          <p:cNvPr id="9" name="Text 6"/>
          <p:cNvSpPr/>
          <p:nvPr/>
        </p:nvSpPr>
        <p:spPr>
          <a:xfrm>
            <a:off x="999768" y="4602696"/>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Investment in staff development</a:t>
            </a:r>
            <a:endParaRPr lang="en-US" sz="1550" dirty="0"/>
          </a:p>
        </p:txBody>
      </p:sp>
      <p:sp>
        <p:nvSpPr>
          <p:cNvPr id="10" name="Text 7"/>
          <p:cNvSpPr/>
          <p:nvPr/>
        </p:nvSpPr>
        <p:spPr>
          <a:xfrm>
            <a:off x="999768" y="4989649"/>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Recognition of VBC achievements</a:t>
            </a:r>
            <a:endParaRPr lang="en-US" sz="1550" dirty="0"/>
          </a:p>
        </p:txBody>
      </p:sp>
      <p:sp>
        <p:nvSpPr>
          <p:cNvPr id="11" name="Shape 8"/>
          <p:cNvSpPr/>
          <p:nvPr/>
        </p:nvSpPr>
        <p:spPr>
          <a:xfrm>
            <a:off x="5207437" y="1397653"/>
            <a:ext cx="4215408" cy="4115514"/>
          </a:xfrm>
          <a:prstGeom prst="roundRect">
            <a:avLst>
              <a:gd name="adj" fmla="val 2025"/>
            </a:avLst>
          </a:prstGeom>
          <a:solidFill>
            <a:srgbClr val="D2DDF9"/>
          </a:solidFill>
          <a:ln w="7620">
            <a:solidFill>
              <a:srgbClr val="B8C3DF"/>
            </a:solidFill>
            <a:prstDash val="solid"/>
          </a:ln>
        </p:spPr>
        <p:txBody>
          <a:bodyPr/>
          <a:lstStyle/>
          <a:p>
            <a:endParaRPr lang="en-US"/>
          </a:p>
        </p:txBody>
      </p:sp>
      <p:sp>
        <p:nvSpPr>
          <p:cNvPr id="12" name="Shape 9"/>
          <p:cNvSpPr/>
          <p:nvPr/>
        </p:nvSpPr>
        <p:spPr>
          <a:xfrm>
            <a:off x="5413415" y="1603631"/>
            <a:ext cx="595313" cy="595313"/>
          </a:xfrm>
          <a:prstGeom prst="roundRect">
            <a:avLst>
              <a:gd name="adj" fmla="val 15358451"/>
            </a:avLst>
          </a:prstGeom>
          <a:solidFill>
            <a:srgbClr val="1B54DA"/>
          </a:solidFill>
          <a:ln/>
        </p:spPr>
        <p:txBody>
          <a:bodyPr/>
          <a:lstStyle/>
          <a:p>
            <a:endParaRPr lang="en-US"/>
          </a:p>
        </p:txBody>
      </p:sp>
      <p:pic>
        <p:nvPicPr>
          <p:cNvPr id="13" name="Image 1" descr="preencoded.png"/>
          <p:cNvPicPr>
            <a:picLocks noChangeAspect="1"/>
          </p:cNvPicPr>
          <p:nvPr/>
        </p:nvPicPr>
        <p:blipFill>
          <a:blip r:embed="rId4"/>
          <a:stretch>
            <a:fillRect/>
          </a:stretch>
        </p:blipFill>
        <p:spPr>
          <a:xfrm>
            <a:off x="5577126" y="1733766"/>
            <a:ext cx="267891" cy="334923"/>
          </a:xfrm>
          <a:prstGeom prst="rect">
            <a:avLst/>
          </a:prstGeom>
        </p:spPr>
      </p:pic>
      <p:sp>
        <p:nvSpPr>
          <p:cNvPr id="14" name="Text 10"/>
          <p:cNvSpPr/>
          <p:nvPr/>
        </p:nvSpPr>
        <p:spPr>
          <a:xfrm>
            <a:off x="5413415" y="239730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Staff Engagement</a:t>
            </a:r>
            <a:endParaRPr lang="en-US" sz="1950" dirty="0"/>
          </a:p>
        </p:txBody>
      </p:sp>
      <p:sp>
        <p:nvSpPr>
          <p:cNvPr id="15" name="Text 11"/>
          <p:cNvSpPr/>
          <p:nvPr/>
        </p:nvSpPr>
        <p:spPr>
          <a:xfrm>
            <a:off x="5413415" y="2826522"/>
            <a:ext cx="3803452"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Frontline employees become champions of change when they understand how VBC improves patient care and their own work environment.</a:t>
            </a:r>
            <a:endParaRPr lang="en-US" sz="1550" dirty="0"/>
          </a:p>
        </p:txBody>
      </p:sp>
      <p:sp>
        <p:nvSpPr>
          <p:cNvPr id="16" name="Text 12"/>
          <p:cNvSpPr/>
          <p:nvPr/>
        </p:nvSpPr>
        <p:spPr>
          <a:xfrm>
            <a:off x="5413415" y="4215743"/>
            <a:ext cx="3803452"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Peer mentoring programs</a:t>
            </a:r>
            <a:endParaRPr lang="en-US" sz="1550" dirty="0"/>
          </a:p>
        </p:txBody>
      </p:sp>
      <p:sp>
        <p:nvSpPr>
          <p:cNvPr id="17" name="Text 13"/>
          <p:cNvSpPr/>
          <p:nvPr/>
        </p:nvSpPr>
        <p:spPr>
          <a:xfrm>
            <a:off x="5413415" y="4602696"/>
            <a:ext cx="3803452"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Cross-functional teams</a:t>
            </a:r>
            <a:endParaRPr lang="en-US" sz="1550" dirty="0"/>
          </a:p>
        </p:txBody>
      </p:sp>
      <p:sp>
        <p:nvSpPr>
          <p:cNvPr id="18" name="Text 14"/>
          <p:cNvSpPr/>
          <p:nvPr/>
        </p:nvSpPr>
        <p:spPr>
          <a:xfrm>
            <a:off x="5413415" y="4989649"/>
            <a:ext cx="3803452"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Continuous feedback loops</a:t>
            </a:r>
            <a:endParaRPr lang="en-US" sz="1550" dirty="0"/>
          </a:p>
        </p:txBody>
      </p:sp>
      <p:sp>
        <p:nvSpPr>
          <p:cNvPr id="19" name="Shape 15"/>
          <p:cNvSpPr/>
          <p:nvPr/>
        </p:nvSpPr>
        <p:spPr>
          <a:xfrm>
            <a:off x="9621203" y="1397653"/>
            <a:ext cx="4215289" cy="4115514"/>
          </a:xfrm>
          <a:prstGeom prst="roundRect">
            <a:avLst>
              <a:gd name="adj" fmla="val 2025"/>
            </a:avLst>
          </a:prstGeom>
          <a:solidFill>
            <a:srgbClr val="D2DDF9"/>
          </a:solidFill>
          <a:ln w="7620">
            <a:solidFill>
              <a:srgbClr val="B8C3DF"/>
            </a:solidFill>
            <a:prstDash val="solid"/>
          </a:ln>
        </p:spPr>
        <p:txBody>
          <a:bodyPr/>
          <a:lstStyle/>
          <a:p>
            <a:endParaRPr lang="en-US"/>
          </a:p>
        </p:txBody>
      </p:sp>
      <p:sp>
        <p:nvSpPr>
          <p:cNvPr id="20" name="Shape 16"/>
          <p:cNvSpPr/>
          <p:nvPr/>
        </p:nvSpPr>
        <p:spPr>
          <a:xfrm>
            <a:off x="9827181" y="1603631"/>
            <a:ext cx="595313" cy="595313"/>
          </a:xfrm>
          <a:prstGeom prst="roundRect">
            <a:avLst>
              <a:gd name="adj" fmla="val 15358451"/>
            </a:avLst>
          </a:prstGeom>
          <a:solidFill>
            <a:srgbClr val="1B54DA"/>
          </a:solidFill>
          <a:ln/>
        </p:spPr>
        <p:txBody>
          <a:bodyPr/>
          <a:lstStyle/>
          <a:p>
            <a:endParaRPr lang="en-US"/>
          </a:p>
        </p:txBody>
      </p:sp>
      <p:pic>
        <p:nvPicPr>
          <p:cNvPr id="21" name="Image 2" descr="preencoded.png"/>
          <p:cNvPicPr>
            <a:picLocks noChangeAspect="1"/>
          </p:cNvPicPr>
          <p:nvPr/>
        </p:nvPicPr>
        <p:blipFill>
          <a:blip r:embed="rId5"/>
          <a:stretch>
            <a:fillRect/>
          </a:stretch>
        </p:blipFill>
        <p:spPr>
          <a:xfrm>
            <a:off x="9990892" y="1733766"/>
            <a:ext cx="267891" cy="334923"/>
          </a:xfrm>
          <a:prstGeom prst="rect">
            <a:avLst/>
          </a:prstGeom>
        </p:spPr>
      </p:pic>
      <p:sp>
        <p:nvSpPr>
          <p:cNvPr id="22" name="Text 17"/>
          <p:cNvSpPr/>
          <p:nvPr/>
        </p:nvSpPr>
        <p:spPr>
          <a:xfrm>
            <a:off x="9827181" y="2397301"/>
            <a:ext cx="290643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Patient-Centered Focus</a:t>
            </a:r>
            <a:endParaRPr lang="en-US" sz="1950" dirty="0"/>
          </a:p>
        </p:txBody>
      </p:sp>
      <p:sp>
        <p:nvSpPr>
          <p:cNvPr id="23" name="Text 18"/>
          <p:cNvSpPr/>
          <p:nvPr/>
        </p:nvSpPr>
        <p:spPr>
          <a:xfrm>
            <a:off x="9827181" y="2826522"/>
            <a:ext cx="3803333"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Every decision is evaluated through the lens of patient benefit, creating a unifying purpose that transcends departmental boundaries.</a:t>
            </a:r>
            <a:endParaRPr lang="en-US" sz="1550" dirty="0"/>
          </a:p>
        </p:txBody>
      </p:sp>
      <p:sp>
        <p:nvSpPr>
          <p:cNvPr id="24" name="Text 19"/>
          <p:cNvSpPr/>
          <p:nvPr/>
        </p:nvSpPr>
        <p:spPr>
          <a:xfrm>
            <a:off x="9827181" y="4215743"/>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Patient outcome metrics</a:t>
            </a:r>
            <a:endParaRPr lang="en-US" sz="1550" dirty="0"/>
          </a:p>
        </p:txBody>
      </p:sp>
      <p:sp>
        <p:nvSpPr>
          <p:cNvPr id="25" name="Text 20"/>
          <p:cNvSpPr/>
          <p:nvPr/>
        </p:nvSpPr>
        <p:spPr>
          <a:xfrm>
            <a:off x="9827181" y="4602696"/>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Satisfaction surveys</a:t>
            </a:r>
            <a:endParaRPr lang="en-US" sz="1550" dirty="0"/>
          </a:p>
        </p:txBody>
      </p:sp>
      <p:sp>
        <p:nvSpPr>
          <p:cNvPr id="26" name="Text 21"/>
          <p:cNvSpPr/>
          <p:nvPr/>
        </p:nvSpPr>
        <p:spPr>
          <a:xfrm>
            <a:off x="9827181" y="4989649"/>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Shared decision-making</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TotalTime>
  <Words>1647</Words>
  <Application>Microsoft Office PowerPoint</Application>
  <PresentationFormat>Custom</PresentationFormat>
  <Paragraphs>153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Alexandria Light</vt:lpstr>
      <vt:lpstr>Alexandria</vt:lpstr>
      <vt:lpstr>Nobile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2</cp:revision>
  <dcterms:created xsi:type="dcterms:W3CDTF">2025-10-01T16:06:15Z</dcterms:created>
  <dcterms:modified xsi:type="dcterms:W3CDTF">2025-10-01T16:42:27Z</dcterms:modified>
</cp:coreProperties>
</file>