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Alexandria" panose="020B0604020202020204" charset="-78"/>
      <p:regular r:id="rId16"/>
    </p:embeddedFont>
    <p:embeddedFont>
      <p:font typeface="Nobile"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93" d="100"/>
          <a:sy n="93" d="100"/>
        </p:scale>
        <p:origin x="5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282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D2DDF8"/>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D2DDF8"/>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1B54D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managingprojectstheagileway.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87768"/>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Turning Retrospectives into Results: Continuous Improvement in Action</a:t>
            </a:r>
            <a:endParaRPr lang="en-US" sz="3900" dirty="0"/>
          </a:p>
        </p:txBody>
      </p:sp>
      <p:sp>
        <p:nvSpPr>
          <p:cNvPr id="4" name="Text 1"/>
          <p:cNvSpPr/>
          <p:nvPr/>
        </p:nvSpPr>
        <p:spPr>
          <a:xfrm>
            <a:off x="793790" y="3345656"/>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Retrospectives are often called the "heartbeat of Agile"—yet too many teams treat them as routine check-ins where action items quickly fade into memory. The difference between teams that simply hold retrospectives and those that truly leverage them lies in their approach to turning reflection into tangible results.</a:t>
            </a:r>
            <a:endParaRPr lang="en-US" sz="1550" dirty="0"/>
          </a:p>
        </p:txBody>
      </p:sp>
      <p:pic>
        <p:nvPicPr>
          <p:cNvPr id="5" name="Image 1" descr="preencoded.png"/>
          <p:cNvPicPr>
            <a:picLocks noChangeAspect="1"/>
          </p:cNvPicPr>
          <p:nvPr/>
        </p:nvPicPr>
        <p:blipFill>
          <a:blip r:embed="rId4"/>
          <a:stretch>
            <a:fillRect/>
          </a:stretch>
        </p:blipFill>
        <p:spPr>
          <a:xfrm>
            <a:off x="793790" y="5156597"/>
            <a:ext cx="7556421" cy="709374"/>
          </a:xfrm>
          <a:prstGeom prst="rect">
            <a:avLst/>
          </a:prstGeom>
        </p:spPr>
      </p:pic>
      <p:sp>
        <p:nvSpPr>
          <p:cNvPr id="6" name="Text 2"/>
          <p:cNvSpPr/>
          <p:nvPr/>
        </p:nvSpPr>
        <p:spPr>
          <a:xfrm>
            <a:off x="793790" y="6331587"/>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#AgileLeadership #ScrumEngineer #Retrospectives #ContinuousImprovement #TeamSuccess #AgileMindset #ProjectManagement #ManagingProjectsTheAgileWay</a:t>
            </a:r>
            <a:endParaRPr lang="en-US" sz="1550" dirty="0"/>
          </a:p>
        </p:txBody>
      </p:sp>
      <p:sp>
        <p:nvSpPr>
          <p:cNvPr id="8" name="TextBox 7">
            <a:extLst>
              <a:ext uri="{FF2B5EF4-FFF2-40B4-BE49-F238E27FC236}">
                <a16:creationId xmlns:a16="http://schemas.microsoft.com/office/drawing/2014/main" id="{9AE89963-D6E0-9F7F-DF27-0C44A6E62EBE}"/>
              </a:ext>
            </a:extLst>
          </p:cNvPr>
          <p:cNvSpPr txBox="1"/>
          <p:nvPr/>
        </p:nvSpPr>
        <p:spPr>
          <a:xfrm>
            <a:off x="782192" y="5902159"/>
            <a:ext cx="7315200" cy="369332"/>
          </a:xfrm>
          <a:prstGeom prst="rect">
            <a:avLst/>
          </a:prstGeom>
          <a:noFill/>
        </p:spPr>
        <p:txBody>
          <a:bodyPr wrap="square">
            <a:spAutoFit/>
          </a:bodyPr>
          <a:lstStyle/>
          <a:p>
            <a:r>
              <a:rPr lang="en-US" dirty="0">
                <a:hlinkClick r:id="rId5"/>
              </a:rPr>
              <a:t>Managing Projects The Agile Way</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968097"/>
            <a:ext cx="550223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4. Measure the Impact</a:t>
            </a:r>
            <a:endParaRPr lang="en-US" sz="3900" dirty="0"/>
          </a:p>
        </p:txBody>
      </p:sp>
      <p:sp>
        <p:nvSpPr>
          <p:cNvPr id="3" name="Text 1"/>
          <p:cNvSpPr/>
          <p:nvPr/>
        </p:nvSpPr>
        <p:spPr>
          <a:xfrm>
            <a:off x="793790" y="2084189"/>
            <a:ext cx="41821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25%</a:t>
            </a:r>
            <a:endParaRPr lang="en-US" sz="5150" dirty="0"/>
          </a:p>
        </p:txBody>
      </p:sp>
      <p:sp>
        <p:nvSpPr>
          <p:cNvPr id="4" name="Text 2"/>
          <p:cNvSpPr/>
          <p:nvPr/>
        </p:nvSpPr>
        <p:spPr>
          <a:xfrm>
            <a:off x="1562695" y="2987159"/>
            <a:ext cx="2644259"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Quality Improvement</a:t>
            </a:r>
            <a:endParaRPr lang="en-US" sz="1950" dirty="0"/>
          </a:p>
        </p:txBody>
      </p:sp>
      <p:sp>
        <p:nvSpPr>
          <p:cNvPr id="5" name="Text 3"/>
          <p:cNvSpPr/>
          <p:nvPr/>
        </p:nvSpPr>
        <p:spPr>
          <a:xfrm>
            <a:off x="793790" y="3416379"/>
            <a:ext cx="4182189"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Teams tracking retrospective impact see average 25% reduction in defects within 3 sprints of implementing process changes</a:t>
            </a:r>
            <a:endParaRPr lang="en-US" sz="1550" dirty="0"/>
          </a:p>
        </p:txBody>
      </p:sp>
      <p:sp>
        <p:nvSpPr>
          <p:cNvPr id="6" name="Text 4"/>
          <p:cNvSpPr/>
          <p:nvPr/>
        </p:nvSpPr>
        <p:spPr>
          <a:xfrm>
            <a:off x="5223986" y="2084189"/>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30%</a:t>
            </a:r>
            <a:endParaRPr lang="en-US" sz="5150" dirty="0"/>
          </a:p>
        </p:txBody>
      </p:sp>
      <p:sp>
        <p:nvSpPr>
          <p:cNvPr id="7" name="Text 5"/>
          <p:cNvSpPr/>
          <p:nvPr/>
        </p:nvSpPr>
        <p:spPr>
          <a:xfrm>
            <a:off x="6074688" y="2987159"/>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Velocity Gains</a:t>
            </a:r>
            <a:endParaRPr lang="en-US" sz="1950" dirty="0"/>
          </a:p>
        </p:txBody>
      </p:sp>
      <p:sp>
        <p:nvSpPr>
          <p:cNvPr id="8" name="Text 6"/>
          <p:cNvSpPr/>
          <p:nvPr/>
        </p:nvSpPr>
        <p:spPr>
          <a:xfrm>
            <a:off x="5223986" y="3416379"/>
            <a:ext cx="4182308"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Sustained velocity improvements averaging 30% over 6 months when retrospective actions focus on removing impediments</a:t>
            </a:r>
            <a:endParaRPr lang="en-US" sz="1550" dirty="0"/>
          </a:p>
        </p:txBody>
      </p:sp>
      <p:sp>
        <p:nvSpPr>
          <p:cNvPr id="9" name="Text 7"/>
          <p:cNvSpPr/>
          <p:nvPr/>
        </p:nvSpPr>
        <p:spPr>
          <a:xfrm>
            <a:off x="9654302" y="2084189"/>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40%</a:t>
            </a:r>
            <a:endParaRPr lang="en-US" sz="5150" dirty="0"/>
          </a:p>
        </p:txBody>
      </p:sp>
      <p:sp>
        <p:nvSpPr>
          <p:cNvPr id="10" name="Text 8"/>
          <p:cNvSpPr/>
          <p:nvPr/>
        </p:nvSpPr>
        <p:spPr>
          <a:xfrm>
            <a:off x="10505003" y="2987159"/>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Satisfaction Boost</a:t>
            </a:r>
            <a:endParaRPr lang="en-US" sz="1950" dirty="0"/>
          </a:p>
        </p:txBody>
      </p:sp>
      <p:sp>
        <p:nvSpPr>
          <p:cNvPr id="11" name="Text 9"/>
          <p:cNvSpPr/>
          <p:nvPr/>
        </p:nvSpPr>
        <p:spPr>
          <a:xfrm>
            <a:off x="9654302" y="3416379"/>
            <a:ext cx="4182308"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Team satisfaction scores increase by 40% when members see their retrospective suggestions actually implemented</a:t>
            </a:r>
            <a:endParaRPr lang="en-US" sz="1550" dirty="0"/>
          </a:p>
        </p:txBody>
      </p:sp>
      <p:sp>
        <p:nvSpPr>
          <p:cNvPr id="12" name="Text 10"/>
          <p:cNvSpPr/>
          <p:nvPr/>
        </p:nvSpPr>
        <p:spPr>
          <a:xfrm>
            <a:off x="793790" y="459224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Continuous improvement only works when results are visible and measurable. Teams that track the impact of their retrospective actions create powerful feedback loops that reinforce the value of the practice.</a:t>
            </a:r>
            <a:endParaRPr lang="en-US" sz="1550" dirty="0"/>
          </a:p>
        </p:txBody>
      </p:sp>
      <p:sp>
        <p:nvSpPr>
          <p:cNvPr id="13" name="Text 11"/>
          <p:cNvSpPr/>
          <p:nvPr/>
        </p:nvSpPr>
        <p:spPr>
          <a:xfrm>
            <a:off x="793790" y="5450562"/>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Effective measurement goes beyond basic metrics. Teams track both quantitative indicators (cycle time, defect rates, velocity) and qualitative measures (team satisfaction, stakeholder feedback, customer impact). This comprehensive view ensures improvements address the full spectrum of team effectiveness.</a:t>
            </a:r>
            <a:endParaRPr lang="en-US" sz="1550" dirty="0"/>
          </a:p>
        </p:txBody>
      </p:sp>
      <p:sp>
        <p:nvSpPr>
          <p:cNvPr id="14" name="Text 12"/>
          <p:cNvSpPr/>
          <p:nvPr/>
        </p:nvSpPr>
        <p:spPr>
          <a:xfrm>
            <a:off x="793790" y="662642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Regular measurement also helps teams learn which types of improvements generate the most significant results, allowing them to focus future retrospectives on the highest-impact opportunities for growth.</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45569" y="659606"/>
            <a:ext cx="9241869" cy="582454"/>
          </a:xfrm>
          <a:prstGeom prst="rect">
            <a:avLst/>
          </a:prstGeom>
          <a:noFill/>
          <a:ln/>
        </p:spPr>
        <p:txBody>
          <a:bodyPr wrap="none" lIns="0" tIns="0" rIns="0" bIns="0" rtlCol="0" anchor="t"/>
          <a:lstStyle/>
          <a:p>
            <a:pPr marL="0" indent="0" algn="l">
              <a:lnSpc>
                <a:spcPts val="4550"/>
              </a:lnSpc>
              <a:buNone/>
            </a:pPr>
            <a:r>
              <a:rPr lang="en-US" sz="3650" dirty="0">
                <a:solidFill>
                  <a:srgbClr val="1B1B27"/>
                </a:solidFill>
                <a:latin typeface="Alexandria" pitchFamily="34" charset="0"/>
                <a:ea typeface="Alexandria" pitchFamily="34" charset="-122"/>
                <a:cs typeface="Alexandria" pitchFamily="34" charset="-120"/>
              </a:rPr>
              <a:t>The Scrum Master's Transformative Role</a:t>
            </a:r>
            <a:endParaRPr lang="en-US" sz="3650" dirty="0"/>
          </a:p>
        </p:txBody>
      </p:sp>
      <p:sp>
        <p:nvSpPr>
          <p:cNvPr id="3" name="Text 1"/>
          <p:cNvSpPr/>
          <p:nvPr/>
        </p:nvSpPr>
        <p:spPr>
          <a:xfrm>
            <a:off x="745569" y="1614845"/>
            <a:ext cx="13139261" cy="596503"/>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Scrum Masters who elevate retrospectives from routine meetings to engines of improvement master four critical capabilities that separate good facilitators from transformation leaders.</a:t>
            </a:r>
            <a:endParaRPr lang="en-US" sz="1450" dirty="0"/>
          </a:p>
        </p:txBody>
      </p:sp>
      <p:pic>
        <p:nvPicPr>
          <p:cNvPr id="4" name="Image 0" descr="preencoded.png"/>
          <p:cNvPicPr>
            <a:picLocks noChangeAspect="1"/>
          </p:cNvPicPr>
          <p:nvPr/>
        </p:nvPicPr>
        <p:blipFill>
          <a:blip r:embed="rId3"/>
          <a:stretch>
            <a:fillRect/>
          </a:stretch>
        </p:blipFill>
        <p:spPr>
          <a:xfrm>
            <a:off x="745569" y="2421017"/>
            <a:ext cx="559118" cy="559118"/>
          </a:xfrm>
          <a:prstGeom prst="rect">
            <a:avLst/>
          </a:prstGeom>
        </p:spPr>
      </p:pic>
      <p:sp>
        <p:nvSpPr>
          <p:cNvPr id="5" name="Text 2"/>
          <p:cNvSpPr/>
          <p:nvPr/>
        </p:nvSpPr>
        <p:spPr>
          <a:xfrm>
            <a:off x="745569" y="3213021"/>
            <a:ext cx="2589252" cy="291227"/>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Facilitation Excellence</a:t>
            </a:r>
            <a:endParaRPr lang="en-US" sz="1800" dirty="0"/>
          </a:p>
        </p:txBody>
      </p:sp>
      <p:sp>
        <p:nvSpPr>
          <p:cNvPr id="6" name="Text 3"/>
          <p:cNvSpPr/>
          <p:nvPr/>
        </p:nvSpPr>
        <p:spPr>
          <a:xfrm>
            <a:off x="745569" y="3616047"/>
            <a:ext cx="6453187" cy="1193006"/>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Expert Scrum Masters create dynamic conversations that surface deeper insights. They use varied retrospective formats, ask probing questions, and ensure every voice is heard. They know when to dig deeper into issues and when to redirect energy toward solutions.</a:t>
            </a:r>
            <a:endParaRPr lang="en-US" sz="1450" dirty="0"/>
          </a:p>
        </p:txBody>
      </p:sp>
      <p:pic>
        <p:nvPicPr>
          <p:cNvPr id="7" name="Image 1" descr="preencoded.png"/>
          <p:cNvPicPr>
            <a:picLocks noChangeAspect="1"/>
          </p:cNvPicPr>
          <p:nvPr/>
        </p:nvPicPr>
        <p:blipFill>
          <a:blip r:embed="rId4"/>
          <a:stretch>
            <a:fillRect/>
          </a:stretch>
        </p:blipFill>
        <p:spPr>
          <a:xfrm>
            <a:off x="7431643" y="2421017"/>
            <a:ext cx="559118" cy="559118"/>
          </a:xfrm>
          <a:prstGeom prst="rect">
            <a:avLst/>
          </a:prstGeom>
        </p:spPr>
      </p:pic>
      <p:sp>
        <p:nvSpPr>
          <p:cNvPr id="8" name="Text 4"/>
          <p:cNvSpPr/>
          <p:nvPr/>
        </p:nvSpPr>
        <p:spPr>
          <a:xfrm>
            <a:off x="7431643" y="3213021"/>
            <a:ext cx="2601873" cy="291227"/>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Strategic Prioritization</a:t>
            </a:r>
            <a:endParaRPr lang="en-US" sz="1800" dirty="0"/>
          </a:p>
        </p:txBody>
      </p:sp>
      <p:sp>
        <p:nvSpPr>
          <p:cNvPr id="9" name="Text 5"/>
          <p:cNvSpPr/>
          <p:nvPr/>
        </p:nvSpPr>
        <p:spPr>
          <a:xfrm>
            <a:off x="7431643" y="3616047"/>
            <a:ext cx="6453187" cy="1193006"/>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Not every improvement idea should become an action item. Skilled facilitators help teams identify which changes will generate the most significant impact without overwhelming the team's capacity. They balance quick wins with transformational improvements.</a:t>
            </a:r>
            <a:endParaRPr lang="en-US" sz="1450" dirty="0"/>
          </a:p>
        </p:txBody>
      </p:sp>
      <p:pic>
        <p:nvPicPr>
          <p:cNvPr id="10" name="Image 2" descr="preencoded.png"/>
          <p:cNvPicPr>
            <a:picLocks noChangeAspect="1"/>
          </p:cNvPicPr>
          <p:nvPr/>
        </p:nvPicPr>
        <p:blipFill>
          <a:blip r:embed="rId5"/>
          <a:stretch>
            <a:fillRect/>
          </a:stretch>
        </p:blipFill>
        <p:spPr>
          <a:xfrm>
            <a:off x="745569" y="5181838"/>
            <a:ext cx="559118" cy="559118"/>
          </a:xfrm>
          <a:prstGeom prst="rect">
            <a:avLst/>
          </a:prstGeom>
        </p:spPr>
      </p:pic>
      <p:sp>
        <p:nvSpPr>
          <p:cNvPr id="11" name="Text 6"/>
          <p:cNvSpPr/>
          <p:nvPr/>
        </p:nvSpPr>
        <p:spPr>
          <a:xfrm>
            <a:off x="745569" y="5973842"/>
            <a:ext cx="2702243" cy="291227"/>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Accountability Systems</a:t>
            </a:r>
            <a:endParaRPr lang="en-US" sz="1800" dirty="0"/>
          </a:p>
        </p:txBody>
      </p:sp>
      <p:sp>
        <p:nvSpPr>
          <p:cNvPr id="12" name="Text 7"/>
          <p:cNvSpPr/>
          <p:nvPr/>
        </p:nvSpPr>
        <p:spPr>
          <a:xfrm>
            <a:off x="745569" y="6376868"/>
            <a:ext cx="6453187" cy="1193006"/>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The best Scrum Masters create systems that ensure follow-through. They track action items, schedule check-ins, and celebrate progress. They make improvement work visible and maintain momentum between retrospectives.</a:t>
            </a:r>
            <a:endParaRPr lang="en-US" sz="1450" dirty="0"/>
          </a:p>
        </p:txBody>
      </p:sp>
      <p:pic>
        <p:nvPicPr>
          <p:cNvPr id="13" name="Image 3" descr="preencoded.png"/>
          <p:cNvPicPr>
            <a:picLocks noChangeAspect="1"/>
          </p:cNvPicPr>
          <p:nvPr/>
        </p:nvPicPr>
        <p:blipFill>
          <a:blip r:embed="rId6"/>
          <a:stretch>
            <a:fillRect/>
          </a:stretch>
        </p:blipFill>
        <p:spPr>
          <a:xfrm>
            <a:off x="7431643" y="5181838"/>
            <a:ext cx="559118" cy="559118"/>
          </a:xfrm>
          <a:prstGeom prst="rect">
            <a:avLst/>
          </a:prstGeom>
        </p:spPr>
      </p:pic>
      <p:sp>
        <p:nvSpPr>
          <p:cNvPr id="14" name="Text 8"/>
          <p:cNvSpPr/>
          <p:nvPr/>
        </p:nvSpPr>
        <p:spPr>
          <a:xfrm>
            <a:off x="7431643" y="5973842"/>
            <a:ext cx="3013829" cy="291227"/>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Organizational Alignment</a:t>
            </a:r>
            <a:endParaRPr lang="en-US" sz="1800" dirty="0"/>
          </a:p>
        </p:txBody>
      </p:sp>
      <p:sp>
        <p:nvSpPr>
          <p:cNvPr id="15" name="Text 9"/>
          <p:cNvSpPr/>
          <p:nvPr/>
        </p:nvSpPr>
        <p:spPr>
          <a:xfrm>
            <a:off x="7431643" y="6376868"/>
            <a:ext cx="6453187" cy="1193006"/>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Exceptional Scrum Masters connect team improvements to broader organizational goals. They help teams understand how process enhancements contribute to business objectives, securing support and resources for meaningful changes.</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646748"/>
            <a:ext cx="701194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From Talk to Transformation</a:t>
            </a:r>
            <a:endParaRPr lang="en-US" sz="3900" dirty="0"/>
          </a:p>
        </p:txBody>
      </p:sp>
      <p:sp>
        <p:nvSpPr>
          <p:cNvPr id="3" name="Text 1"/>
          <p:cNvSpPr/>
          <p:nvPr/>
        </p:nvSpPr>
        <p:spPr>
          <a:xfrm>
            <a:off x="793790" y="1743075"/>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successful Agile teams share a common characteristic: they treat retrospectives as non-negotiable opportunities to evolve. They approach each retrospective with the same energy and preparation they bring to sprint planning or product demos.</a:t>
            </a:r>
            <a:endParaRPr lang="en-US" sz="1550" dirty="0"/>
          </a:p>
        </p:txBody>
      </p:sp>
      <p:sp>
        <p:nvSpPr>
          <p:cNvPr id="4" name="Text 2"/>
          <p:cNvSpPr/>
          <p:nvPr/>
        </p:nvSpPr>
        <p:spPr>
          <a:xfrm>
            <a:off x="793790" y="3191828"/>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high-performing teams understand that every sprint carries valuable lessons—about their customers, their market, their technology, and themselves. They've learned that applying these lessons systematically, sprint after sprint, creates compound improvements that separate them from competitors.</a:t>
            </a:r>
            <a:endParaRPr lang="en-US" sz="1550" dirty="0"/>
          </a:p>
        </p:txBody>
      </p:sp>
      <p:sp>
        <p:nvSpPr>
          <p:cNvPr id="5" name="Text 3"/>
          <p:cNvSpPr/>
          <p:nvPr/>
        </p:nvSpPr>
        <p:spPr>
          <a:xfrm>
            <a:off x="793790" y="4958120"/>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transformation happens gradually, then suddenly. Teams that commit to meaningful retrospectives find themselves delivering higher quality work faster, with greater satisfaction and less stress. They become the teams that others want to join and leaders want to emulate.</a:t>
            </a:r>
            <a:endParaRPr lang="en-US" sz="1550" dirty="0"/>
          </a:p>
        </p:txBody>
      </p:sp>
      <p:pic>
        <p:nvPicPr>
          <p:cNvPr id="6" name="Image 0" descr="preencoded.png"/>
          <p:cNvPicPr>
            <a:picLocks noChangeAspect="1"/>
          </p:cNvPicPr>
          <p:nvPr/>
        </p:nvPicPr>
        <p:blipFill>
          <a:blip r:embed="rId3"/>
          <a:stretch>
            <a:fillRect/>
          </a:stretch>
        </p:blipFill>
        <p:spPr>
          <a:xfrm>
            <a:off x="8921472" y="1787723"/>
            <a:ext cx="3566160" cy="3566160"/>
          </a:xfrm>
          <a:prstGeom prst="rect">
            <a:avLst/>
          </a:prstGeom>
        </p:spPr>
      </p:pic>
      <p:sp>
        <p:nvSpPr>
          <p:cNvPr id="7" name="Text 4"/>
          <p:cNvSpPr/>
          <p:nvPr/>
        </p:nvSpPr>
        <p:spPr>
          <a:xfrm>
            <a:off x="7862530" y="5577126"/>
            <a:ext cx="5981700"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"Every sprint carries lessons—and applying those lessons systematically is what creates high performance."</a:t>
            </a:r>
            <a:endParaRPr lang="en-US" sz="1550" dirty="0"/>
          </a:p>
        </p:txBody>
      </p:sp>
      <p:sp>
        <p:nvSpPr>
          <p:cNvPr id="8" name="Shape 5"/>
          <p:cNvSpPr/>
          <p:nvPr/>
        </p:nvSpPr>
        <p:spPr>
          <a:xfrm>
            <a:off x="7564874" y="5577126"/>
            <a:ext cx="22860" cy="635079"/>
          </a:xfrm>
          <a:prstGeom prst="rect">
            <a:avLst/>
          </a:prstGeom>
          <a:solidFill>
            <a:srgbClr val="1B54DA"/>
          </a:solidFill>
          <a:ln/>
        </p:spPr>
        <p:txBody>
          <a:bodyPr/>
          <a:lstStyle/>
          <a:p>
            <a:endParaRPr lang="en-US"/>
          </a:p>
        </p:txBody>
      </p:sp>
      <p:sp>
        <p:nvSpPr>
          <p:cNvPr id="9" name="Text 6"/>
          <p:cNvSpPr/>
          <p:nvPr/>
        </p:nvSpPr>
        <p:spPr>
          <a:xfrm>
            <a:off x="793790" y="6947654"/>
            <a:ext cx="13042821" cy="635079"/>
          </a:xfrm>
          <a:prstGeom prst="rect">
            <a:avLst/>
          </a:prstGeom>
          <a:noFill/>
          <a:ln/>
        </p:spPr>
        <p:txBody>
          <a:bodyPr wrap="square" lIns="0" tIns="0" rIns="0" bIns="0" rtlCol="0" anchor="t"/>
          <a:lstStyle/>
          <a:p>
            <a:pPr marL="0" indent="0" algn="l">
              <a:lnSpc>
                <a:spcPts val="2500"/>
              </a:lnSpc>
              <a:buNone/>
            </a:pPr>
            <a:r>
              <a:rPr lang="en-US" sz="1550" b="1" dirty="0">
                <a:solidFill>
                  <a:srgbClr val="1B54DA"/>
                </a:solidFill>
                <a:latin typeface="Nobile" pitchFamily="34" charset="0"/>
                <a:ea typeface="Nobile" pitchFamily="34" charset="-122"/>
                <a:cs typeface="Nobile" pitchFamily="34" charset="-120"/>
              </a:rPr>
              <a:t>The key insight:</a:t>
            </a:r>
            <a:r>
              <a:rPr lang="en-US" sz="1550" dirty="0">
                <a:solidFill>
                  <a:srgbClr val="404155"/>
                </a:solidFill>
                <a:latin typeface="Nobile" pitchFamily="34" charset="0"/>
                <a:ea typeface="Nobile" pitchFamily="34" charset="-122"/>
                <a:cs typeface="Nobile" pitchFamily="34" charset="-120"/>
              </a:rPr>
              <a:t> Retrospectives done well aren't about rehashing the past. They're about shaping the future—one sprint at a time. They're where teams forge their identity as continuous learners and relentless improvers.</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98778" y="480298"/>
            <a:ext cx="4367332" cy="545902"/>
          </a:xfrm>
          <a:prstGeom prst="rect">
            <a:avLst/>
          </a:prstGeom>
          <a:noFill/>
          <a:ln/>
        </p:spPr>
        <p:txBody>
          <a:bodyPr wrap="none" lIns="0" tIns="0" rIns="0" bIns="0" rtlCol="0" anchor="t"/>
          <a:lstStyle/>
          <a:p>
            <a:pPr marL="0" indent="0" algn="l">
              <a:lnSpc>
                <a:spcPts val="4250"/>
              </a:lnSpc>
              <a:buNone/>
            </a:pPr>
            <a:r>
              <a:rPr lang="en-US" sz="3400" dirty="0">
                <a:solidFill>
                  <a:srgbClr val="1B1B27"/>
                </a:solidFill>
                <a:latin typeface="Alexandria" pitchFamily="34" charset="0"/>
                <a:ea typeface="Alexandria" pitchFamily="34" charset="-122"/>
                <a:cs typeface="Alexandria" pitchFamily="34" charset="-120"/>
              </a:rPr>
              <a:t>Your Next Steps</a:t>
            </a:r>
            <a:endParaRPr lang="en-US" sz="3400" dirty="0"/>
          </a:p>
        </p:txBody>
      </p:sp>
      <p:sp>
        <p:nvSpPr>
          <p:cNvPr id="3" name="Text 1"/>
          <p:cNvSpPr/>
          <p:nvPr/>
        </p:nvSpPr>
        <p:spPr>
          <a:xfrm>
            <a:off x="698778" y="1375529"/>
            <a:ext cx="13232844" cy="558879"/>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Ready to transform your retrospectives from routine meetings into powerful engines of continuous improvement? Start with these actionable steps in your very next retrospective.</a:t>
            </a:r>
            <a:endParaRPr lang="en-US" sz="1350" dirty="0"/>
          </a:p>
        </p:txBody>
      </p:sp>
      <p:pic>
        <p:nvPicPr>
          <p:cNvPr id="4" name="Image 0" descr="preencoded.png"/>
          <p:cNvPicPr>
            <a:picLocks noChangeAspect="1"/>
          </p:cNvPicPr>
          <p:nvPr/>
        </p:nvPicPr>
        <p:blipFill>
          <a:blip r:embed="rId3"/>
          <a:stretch>
            <a:fillRect/>
          </a:stretch>
        </p:blipFill>
        <p:spPr>
          <a:xfrm>
            <a:off x="698778" y="2130862"/>
            <a:ext cx="873443" cy="1285875"/>
          </a:xfrm>
          <a:prstGeom prst="rect">
            <a:avLst/>
          </a:prstGeom>
        </p:spPr>
      </p:pic>
      <p:sp>
        <p:nvSpPr>
          <p:cNvPr id="5" name="Text 2"/>
          <p:cNvSpPr/>
          <p:nvPr/>
        </p:nvSpPr>
        <p:spPr>
          <a:xfrm>
            <a:off x="1746885" y="2305526"/>
            <a:ext cx="2765346" cy="272891"/>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Assess Your Current State</a:t>
            </a:r>
            <a:endParaRPr lang="en-US" sz="1700" dirty="0"/>
          </a:p>
        </p:txBody>
      </p:sp>
      <p:sp>
        <p:nvSpPr>
          <p:cNvPr id="6" name="Text 3"/>
          <p:cNvSpPr/>
          <p:nvPr/>
        </p:nvSpPr>
        <p:spPr>
          <a:xfrm>
            <a:off x="1746885" y="2683192"/>
            <a:ext cx="12184737" cy="558879"/>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Review your last three retrospectives. How many action items were actually implemented? What percentage of your discussion focused on business value versus process mechanics? Use this baseline to measure future improvements.</a:t>
            </a:r>
            <a:endParaRPr lang="en-US" sz="1350" dirty="0"/>
          </a:p>
        </p:txBody>
      </p:sp>
      <p:pic>
        <p:nvPicPr>
          <p:cNvPr id="7" name="Image 1" descr="preencoded.png"/>
          <p:cNvPicPr>
            <a:picLocks noChangeAspect="1"/>
          </p:cNvPicPr>
          <p:nvPr/>
        </p:nvPicPr>
        <p:blipFill>
          <a:blip r:embed="rId4"/>
          <a:stretch>
            <a:fillRect/>
          </a:stretch>
        </p:blipFill>
        <p:spPr>
          <a:xfrm>
            <a:off x="698778" y="3416737"/>
            <a:ext cx="873443" cy="1285875"/>
          </a:xfrm>
          <a:prstGeom prst="rect">
            <a:avLst/>
          </a:prstGeom>
        </p:spPr>
      </p:pic>
      <p:sp>
        <p:nvSpPr>
          <p:cNvPr id="8" name="Text 4"/>
          <p:cNvSpPr/>
          <p:nvPr/>
        </p:nvSpPr>
        <p:spPr>
          <a:xfrm>
            <a:off x="1746885" y="3591401"/>
            <a:ext cx="3453884" cy="272891"/>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Implement the Three Questions</a:t>
            </a:r>
            <a:endParaRPr lang="en-US" sz="1700" dirty="0"/>
          </a:p>
        </p:txBody>
      </p:sp>
      <p:sp>
        <p:nvSpPr>
          <p:cNvPr id="9" name="Text 5"/>
          <p:cNvSpPr/>
          <p:nvPr/>
        </p:nvSpPr>
        <p:spPr>
          <a:xfrm>
            <a:off x="1746885" y="3969067"/>
            <a:ext cx="12184737" cy="558879"/>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In your next retrospective, structure discussions around the three essential questions: business value impact, team collaboration effectiveness, and improvement opportunities. Notice how this shifts the conversation.</a:t>
            </a:r>
            <a:endParaRPr lang="en-US" sz="1350" dirty="0"/>
          </a:p>
        </p:txBody>
      </p:sp>
      <p:pic>
        <p:nvPicPr>
          <p:cNvPr id="10" name="Image 2" descr="preencoded.png"/>
          <p:cNvPicPr>
            <a:picLocks noChangeAspect="1"/>
          </p:cNvPicPr>
          <p:nvPr/>
        </p:nvPicPr>
        <p:blipFill>
          <a:blip r:embed="rId5"/>
          <a:stretch>
            <a:fillRect/>
          </a:stretch>
        </p:blipFill>
        <p:spPr>
          <a:xfrm>
            <a:off x="698778" y="4702612"/>
            <a:ext cx="873443" cy="1285875"/>
          </a:xfrm>
          <a:prstGeom prst="rect">
            <a:avLst/>
          </a:prstGeom>
        </p:spPr>
      </p:pic>
      <p:sp>
        <p:nvSpPr>
          <p:cNvPr id="11" name="Text 6"/>
          <p:cNvSpPr/>
          <p:nvPr/>
        </p:nvSpPr>
        <p:spPr>
          <a:xfrm>
            <a:off x="1746885" y="4877276"/>
            <a:ext cx="3112651" cy="272891"/>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Create Action Accountability</a:t>
            </a:r>
            <a:endParaRPr lang="en-US" sz="1700" dirty="0"/>
          </a:p>
        </p:txBody>
      </p:sp>
      <p:sp>
        <p:nvSpPr>
          <p:cNvPr id="12" name="Text 7"/>
          <p:cNvSpPr/>
          <p:nvPr/>
        </p:nvSpPr>
        <p:spPr>
          <a:xfrm>
            <a:off x="1746885" y="5254943"/>
            <a:ext cx="12184737" cy="558879"/>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Choose 1-2 concrete improvements and add them to your product backlog. Assign owners and deadlines. Reserve sprint capacity for implementation. Track progress like any other deliverable.</a:t>
            </a:r>
            <a:endParaRPr lang="en-US" sz="1350" dirty="0"/>
          </a:p>
        </p:txBody>
      </p:sp>
      <p:pic>
        <p:nvPicPr>
          <p:cNvPr id="13" name="Image 3" descr="preencoded.png"/>
          <p:cNvPicPr>
            <a:picLocks noChangeAspect="1"/>
          </p:cNvPicPr>
          <p:nvPr/>
        </p:nvPicPr>
        <p:blipFill>
          <a:blip r:embed="rId6"/>
          <a:stretch>
            <a:fillRect/>
          </a:stretch>
        </p:blipFill>
        <p:spPr>
          <a:xfrm>
            <a:off x="698778" y="5988487"/>
            <a:ext cx="873443" cy="1285875"/>
          </a:xfrm>
          <a:prstGeom prst="rect">
            <a:avLst/>
          </a:prstGeom>
        </p:spPr>
      </p:pic>
      <p:sp>
        <p:nvSpPr>
          <p:cNvPr id="14" name="Text 8"/>
          <p:cNvSpPr/>
          <p:nvPr/>
        </p:nvSpPr>
        <p:spPr>
          <a:xfrm>
            <a:off x="1746885" y="6163151"/>
            <a:ext cx="2183606" cy="272891"/>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Measure and Iterate</a:t>
            </a:r>
            <a:endParaRPr lang="en-US" sz="1700" dirty="0"/>
          </a:p>
        </p:txBody>
      </p:sp>
      <p:sp>
        <p:nvSpPr>
          <p:cNvPr id="15" name="Text 9"/>
          <p:cNvSpPr/>
          <p:nvPr/>
        </p:nvSpPr>
        <p:spPr>
          <a:xfrm>
            <a:off x="1746885" y="6540818"/>
            <a:ext cx="12184737" cy="558879"/>
          </a:xfrm>
          <a:prstGeom prst="rect">
            <a:avLst/>
          </a:prstGeom>
          <a:noFill/>
          <a:ln/>
        </p:spPr>
        <p:txBody>
          <a:bodyPr wrap="square" lIns="0" tIns="0" rIns="0" bIns="0" rtlCol="0" anchor="t"/>
          <a:lstStyle/>
          <a:p>
            <a:pPr marL="0" indent="0" algn="l">
              <a:lnSpc>
                <a:spcPts val="2200"/>
              </a:lnSpc>
              <a:buNone/>
            </a:pPr>
            <a:r>
              <a:rPr lang="en-US" sz="1350" dirty="0">
                <a:solidFill>
                  <a:srgbClr val="404155"/>
                </a:solidFill>
                <a:latin typeface="Nobile" pitchFamily="34" charset="0"/>
                <a:ea typeface="Nobile" pitchFamily="34" charset="-122"/>
                <a:cs typeface="Nobile" pitchFamily="34" charset="-120"/>
              </a:rPr>
              <a:t>After three sprints, evaluate the impact of your changes. What improved? What didn't work? Use these insights to refine your retrospective approach and focus on the highest-impact improvements.</a:t>
            </a:r>
            <a:endParaRPr lang="en-US" sz="1350" dirty="0"/>
          </a:p>
        </p:txBody>
      </p:sp>
      <p:sp>
        <p:nvSpPr>
          <p:cNvPr id="16" name="Text 10"/>
          <p:cNvSpPr/>
          <p:nvPr/>
        </p:nvSpPr>
        <p:spPr>
          <a:xfrm>
            <a:off x="698778" y="7470815"/>
            <a:ext cx="13232844" cy="279440"/>
          </a:xfrm>
          <a:prstGeom prst="rect">
            <a:avLst/>
          </a:prstGeom>
          <a:noFill/>
          <a:ln/>
        </p:spPr>
        <p:txBody>
          <a:bodyPr wrap="none" lIns="0" tIns="0" rIns="0" bIns="0" rtlCol="0" anchor="t"/>
          <a:lstStyle/>
          <a:p>
            <a:pPr marL="0" indent="0" algn="ctr">
              <a:lnSpc>
                <a:spcPts val="2200"/>
              </a:lnSpc>
              <a:buNone/>
            </a:pPr>
            <a:r>
              <a:rPr lang="en-US" sz="1350" b="1" dirty="0">
                <a:solidFill>
                  <a:srgbClr val="404155"/>
                </a:solidFill>
                <a:latin typeface="Nobile" pitchFamily="34" charset="0"/>
                <a:ea typeface="Nobile" pitchFamily="34" charset="-122"/>
                <a:cs typeface="Nobile" pitchFamily="34" charset="-120"/>
              </a:rPr>
              <a:t>Remember:</a:t>
            </a:r>
            <a:r>
              <a:rPr lang="en-US" sz="1350" dirty="0">
                <a:solidFill>
                  <a:srgbClr val="404155"/>
                </a:solidFill>
                <a:latin typeface="Nobile" pitchFamily="34" charset="0"/>
                <a:ea typeface="Nobile" pitchFamily="34" charset="-122"/>
                <a:cs typeface="Nobile" pitchFamily="34" charset="-120"/>
              </a:rPr>
              <a:t> The goal isn't perfect retrospectives—it's consistent progress toward higher performance and greater impact.</a:t>
            </a:r>
            <a:endParaRPr lang="en-US" sz="13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69407"/>
            <a:ext cx="790991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Retrospective Reality Check</a:t>
            </a:r>
            <a:endParaRPr lang="en-US" sz="3900" dirty="0"/>
          </a:p>
        </p:txBody>
      </p:sp>
      <p:sp>
        <p:nvSpPr>
          <p:cNvPr id="3" name="Text 1"/>
          <p:cNvSpPr/>
          <p:nvPr/>
        </p:nvSpPr>
        <p:spPr>
          <a:xfrm>
            <a:off x="793790" y="2065734"/>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Most retrospectives follow a predictable pattern: teams gather, discuss what went well and what didn't, generate a few action items, then promptly forget about them by the next sprint. This cycle creates the illusion of continuous improvement while actual progress stagnates.</a:t>
            </a:r>
            <a:endParaRPr lang="en-US" sz="1550" dirty="0"/>
          </a:p>
        </p:txBody>
      </p:sp>
      <p:sp>
        <p:nvSpPr>
          <p:cNvPr id="4" name="Text 2"/>
          <p:cNvSpPr/>
          <p:nvPr/>
        </p:nvSpPr>
        <p:spPr>
          <a:xfrm>
            <a:off x="793790" y="3514487"/>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Research shows that only 30% of improvement actions from retrospectives are actually implemented, and even fewer are sustained long-term. This disconnect between intention and execution is what separates high-performing teams from those stuck in mediocrity.</a:t>
            </a:r>
            <a:endParaRPr lang="en-US" sz="1550" dirty="0"/>
          </a:p>
        </p:txBody>
      </p:sp>
      <p:sp>
        <p:nvSpPr>
          <p:cNvPr id="5" name="Text 3"/>
          <p:cNvSpPr/>
          <p:nvPr/>
        </p:nvSpPr>
        <p:spPr>
          <a:xfrm>
            <a:off x="793790" y="4963239"/>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teams that break through this barrier understand that retrospectives aren't about having conversations—they're about creating change. They approach each retrospective as a strategic opportunity to evolve their capabilities and accelerate their impact.</a:t>
            </a:r>
            <a:endParaRPr lang="en-US" sz="1550" dirty="0"/>
          </a:p>
        </p:txBody>
      </p:sp>
      <p:pic>
        <p:nvPicPr>
          <p:cNvPr id="6" name="Image 0" descr="preencoded.png"/>
          <p:cNvPicPr>
            <a:picLocks noChangeAspect="1"/>
          </p:cNvPicPr>
          <p:nvPr/>
        </p:nvPicPr>
        <p:blipFill>
          <a:blip r:embed="rId3"/>
          <a:stretch>
            <a:fillRect/>
          </a:stretch>
        </p:blipFill>
        <p:spPr>
          <a:xfrm>
            <a:off x="8917543" y="2110383"/>
            <a:ext cx="4926568" cy="49265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249210"/>
            <a:ext cx="7556421" cy="2480786"/>
          </a:xfrm>
          <a:prstGeom prst="rect">
            <a:avLst/>
          </a:prstGeom>
          <a:noFill/>
          <a:ln/>
        </p:spPr>
        <p:txBody>
          <a:bodyPr wrap="square" lIns="0" tIns="0" rIns="0" bIns="0" rtlCol="0" anchor="t"/>
          <a:lstStyle/>
          <a:p>
            <a:pPr marL="0" indent="0" algn="ctr">
              <a:lnSpc>
                <a:spcPts val="9750"/>
              </a:lnSpc>
              <a:buNone/>
            </a:pPr>
            <a:r>
              <a:rPr lang="en-US" sz="7800" dirty="0">
                <a:solidFill>
                  <a:srgbClr val="1B1B27"/>
                </a:solidFill>
                <a:latin typeface="Alexandria" pitchFamily="34" charset="0"/>
                <a:ea typeface="Alexandria" pitchFamily="34" charset="-122"/>
                <a:cs typeface="Alexandria" pitchFamily="34" charset="-120"/>
              </a:rPr>
              <a:t>Beyond Reflection</a:t>
            </a:r>
            <a:endParaRPr lang="en-US" sz="7800" dirty="0"/>
          </a:p>
        </p:txBody>
      </p:sp>
      <p:sp>
        <p:nvSpPr>
          <p:cNvPr id="4" name="Text 1"/>
          <p:cNvSpPr/>
          <p:nvPr/>
        </p:nvSpPr>
        <p:spPr>
          <a:xfrm>
            <a:off x="6280190" y="5027652"/>
            <a:ext cx="7556421"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The real purpose of retrospectives extends far beyond looking backward. They're your team's compass for navigating toward higher performance and greater impact.</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268135"/>
            <a:ext cx="732055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Three Essential Questions</a:t>
            </a:r>
            <a:endParaRPr lang="en-US" sz="3900" dirty="0"/>
          </a:p>
        </p:txBody>
      </p:sp>
      <p:sp>
        <p:nvSpPr>
          <p:cNvPr id="3" name="Text 1"/>
          <p:cNvSpPr/>
          <p:nvPr/>
        </p:nvSpPr>
        <p:spPr>
          <a:xfrm>
            <a:off x="793790" y="228504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Effective retrospectives move beyond surface-level discussions about velocity and story points. They dig deeper into the questions that actually drive meaningful improvement and business impact.</a:t>
            </a:r>
            <a:endParaRPr lang="en-US" sz="1550" dirty="0"/>
          </a:p>
        </p:txBody>
      </p:sp>
      <p:sp>
        <p:nvSpPr>
          <p:cNvPr id="4" name="Shape 2"/>
          <p:cNvSpPr/>
          <p:nvPr/>
        </p:nvSpPr>
        <p:spPr>
          <a:xfrm>
            <a:off x="793790" y="3143369"/>
            <a:ext cx="4215289" cy="3818096"/>
          </a:xfrm>
          <a:prstGeom prst="roundRect">
            <a:avLst>
              <a:gd name="adj" fmla="val 2183"/>
            </a:avLst>
          </a:prstGeom>
          <a:solidFill>
            <a:srgbClr val="D2DDF9"/>
          </a:solidFill>
          <a:ln w="7620">
            <a:solidFill>
              <a:srgbClr val="B8C3DF"/>
            </a:solidFill>
            <a:prstDash val="solid"/>
          </a:ln>
        </p:spPr>
        <p:txBody>
          <a:bodyPr/>
          <a:lstStyle/>
          <a:p>
            <a:endParaRPr lang="en-US"/>
          </a:p>
        </p:txBody>
      </p:sp>
      <p:sp>
        <p:nvSpPr>
          <p:cNvPr id="5" name="Text 3"/>
          <p:cNvSpPr/>
          <p:nvPr/>
        </p:nvSpPr>
        <p:spPr>
          <a:xfrm>
            <a:off x="999768" y="3349347"/>
            <a:ext cx="277546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Business Value Impact</a:t>
            </a:r>
            <a:endParaRPr lang="en-US" sz="1950" dirty="0"/>
          </a:p>
        </p:txBody>
      </p:sp>
      <p:sp>
        <p:nvSpPr>
          <p:cNvPr id="6" name="Text 4"/>
          <p:cNvSpPr/>
          <p:nvPr/>
        </p:nvSpPr>
        <p:spPr>
          <a:xfrm>
            <a:off x="999768" y="3778568"/>
            <a:ext cx="3803333" cy="635079"/>
          </a:xfrm>
          <a:prstGeom prst="rect">
            <a:avLst/>
          </a:prstGeom>
          <a:noFill/>
          <a:ln/>
        </p:spPr>
        <p:txBody>
          <a:bodyPr wrap="square" lIns="0" tIns="0" rIns="0" bIns="0" rtlCol="0" anchor="t"/>
          <a:lstStyle/>
          <a:p>
            <a:pPr marL="0" indent="0" algn="l">
              <a:lnSpc>
                <a:spcPts val="2500"/>
              </a:lnSpc>
              <a:buNone/>
            </a:pPr>
            <a:r>
              <a:rPr lang="en-US" sz="1550" b="1" dirty="0">
                <a:solidFill>
                  <a:srgbClr val="1B54DA"/>
                </a:solidFill>
                <a:latin typeface="Nobile" pitchFamily="34" charset="0"/>
                <a:ea typeface="Nobile" pitchFamily="34" charset="-122"/>
                <a:cs typeface="Nobile" pitchFamily="34" charset="-120"/>
              </a:rPr>
              <a:t>Did our work move the needle on business value?</a:t>
            </a:r>
            <a:endParaRPr lang="en-US" sz="1550" dirty="0"/>
          </a:p>
        </p:txBody>
      </p:sp>
      <p:sp>
        <p:nvSpPr>
          <p:cNvPr id="7" name="Text 5"/>
          <p:cNvSpPr/>
          <p:nvPr/>
        </p:nvSpPr>
        <p:spPr>
          <a:xfrm>
            <a:off x="999768" y="4532709"/>
            <a:ext cx="3803333"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question shifts focus from activity to outcomes. Teams examine whether their completed work actually advanced business objectives, improved customer experience, or solved real problems. It's about measuring impact, not just output.</a:t>
            </a:r>
            <a:endParaRPr lang="en-US" sz="1550" dirty="0"/>
          </a:p>
        </p:txBody>
      </p:sp>
      <p:sp>
        <p:nvSpPr>
          <p:cNvPr id="8" name="Shape 6"/>
          <p:cNvSpPr/>
          <p:nvPr/>
        </p:nvSpPr>
        <p:spPr>
          <a:xfrm>
            <a:off x="5207437" y="3143369"/>
            <a:ext cx="4215408" cy="3818096"/>
          </a:xfrm>
          <a:prstGeom prst="roundRect">
            <a:avLst>
              <a:gd name="adj" fmla="val 2183"/>
            </a:avLst>
          </a:prstGeom>
          <a:solidFill>
            <a:srgbClr val="D2DDF9"/>
          </a:solidFill>
          <a:ln w="7620">
            <a:solidFill>
              <a:srgbClr val="B8C3DF"/>
            </a:solidFill>
            <a:prstDash val="solid"/>
          </a:ln>
        </p:spPr>
        <p:txBody>
          <a:bodyPr/>
          <a:lstStyle/>
          <a:p>
            <a:endParaRPr lang="en-US"/>
          </a:p>
        </p:txBody>
      </p:sp>
      <p:sp>
        <p:nvSpPr>
          <p:cNvPr id="9" name="Text 7"/>
          <p:cNvSpPr/>
          <p:nvPr/>
        </p:nvSpPr>
        <p:spPr>
          <a:xfrm>
            <a:off x="5413415" y="334934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Team Collaboration</a:t>
            </a:r>
            <a:endParaRPr lang="en-US" sz="1950" dirty="0"/>
          </a:p>
        </p:txBody>
      </p:sp>
      <p:sp>
        <p:nvSpPr>
          <p:cNvPr id="10" name="Text 8"/>
          <p:cNvSpPr/>
          <p:nvPr/>
        </p:nvSpPr>
        <p:spPr>
          <a:xfrm>
            <a:off x="5413415" y="3778568"/>
            <a:ext cx="3803452" cy="635079"/>
          </a:xfrm>
          <a:prstGeom prst="rect">
            <a:avLst/>
          </a:prstGeom>
          <a:noFill/>
          <a:ln/>
        </p:spPr>
        <p:txBody>
          <a:bodyPr wrap="square" lIns="0" tIns="0" rIns="0" bIns="0" rtlCol="0" anchor="t"/>
          <a:lstStyle/>
          <a:p>
            <a:pPr marL="0" indent="0" algn="l">
              <a:lnSpc>
                <a:spcPts val="2500"/>
              </a:lnSpc>
              <a:buNone/>
            </a:pPr>
            <a:r>
              <a:rPr lang="en-US" sz="1550" b="1" dirty="0">
                <a:solidFill>
                  <a:srgbClr val="1B54DA"/>
                </a:solidFill>
                <a:latin typeface="Nobile" pitchFamily="34" charset="0"/>
                <a:ea typeface="Nobile" pitchFamily="34" charset="-122"/>
                <a:cs typeface="Nobile" pitchFamily="34" charset="-120"/>
              </a:rPr>
              <a:t>Did we collaborate effectively as a team?</a:t>
            </a:r>
            <a:endParaRPr lang="en-US" sz="1550" dirty="0"/>
          </a:p>
        </p:txBody>
      </p:sp>
      <p:sp>
        <p:nvSpPr>
          <p:cNvPr id="11" name="Text 9"/>
          <p:cNvSpPr/>
          <p:nvPr/>
        </p:nvSpPr>
        <p:spPr>
          <a:xfrm>
            <a:off x="5413415" y="4532709"/>
            <a:ext cx="3803452"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Beyond checking if everyone attended meetings, this explores the quality of interactions. Did team members support each other? Were decisions made transparently? Did communication flow smoothly across all team functions?</a:t>
            </a:r>
            <a:endParaRPr lang="en-US" sz="1550" dirty="0"/>
          </a:p>
        </p:txBody>
      </p:sp>
      <p:sp>
        <p:nvSpPr>
          <p:cNvPr id="12" name="Shape 10"/>
          <p:cNvSpPr/>
          <p:nvPr/>
        </p:nvSpPr>
        <p:spPr>
          <a:xfrm>
            <a:off x="9621203" y="3143369"/>
            <a:ext cx="4215289" cy="3818096"/>
          </a:xfrm>
          <a:prstGeom prst="roundRect">
            <a:avLst>
              <a:gd name="adj" fmla="val 2183"/>
            </a:avLst>
          </a:prstGeom>
          <a:solidFill>
            <a:srgbClr val="D2DDF9"/>
          </a:solidFill>
          <a:ln w="7620">
            <a:solidFill>
              <a:srgbClr val="B8C3DF"/>
            </a:solidFill>
            <a:prstDash val="solid"/>
          </a:ln>
        </p:spPr>
        <p:txBody>
          <a:bodyPr/>
          <a:lstStyle/>
          <a:p>
            <a:endParaRPr lang="en-US"/>
          </a:p>
        </p:txBody>
      </p:sp>
      <p:sp>
        <p:nvSpPr>
          <p:cNvPr id="13" name="Text 11"/>
          <p:cNvSpPr/>
          <p:nvPr/>
        </p:nvSpPr>
        <p:spPr>
          <a:xfrm>
            <a:off x="9827181" y="3349347"/>
            <a:ext cx="348031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Improvement Opportunities</a:t>
            </a:r>
            <a:endParaRPr lang="en-US" sz="1950" dirty="0"/>
          </a:p>
        </p:txBody>
      </p:sp>
      <p:sp>
        <p:nvSpPr>
          <p:cNvPr id="14" name="Text 12"/>
          <p:cNvSpPr/>
          <p:nvPr/>
        </p:nvSpPr>
        <p:spPr>
          <a:xfrm>
            <a:off x="9827181" y="3778568"/>
            <a:ext cx="3803333" cy="635079"/>
          </a:xfrm>
          <a:prstGeom prst="rect">
            <a:avLst/>
          </a:prstGeom>
          <a:noFill/>
          <a:ln/>
        </p:spPr>
        <p:txBody>
          <a:bodyPr wrap="square" lIns="0" tIns="0" rIns="0" bIns="0" rtlCol="0" anchor="t"/>
          <a:lstStyle/>
          <a:p>
            <a:pPr marL="0" indent="0" algn="l">
              <a:lnSpc>
                <a:spcPts val="2500"/>
              </a:lnSpc>
              <a:buNone/>
            </a:pPr>
            <a:r>
              <a:rPr lang="en-US" sz="1550" b="1" dirty="0">
                <a:solidFill>
                  <a:srgbClr val="1B54DA"/>
                </a:solidFill>
                <a:latin typeface="Nobile" pitchFamily="34" charset="0"/>
                <a:ea typeface="Nobile" pitchFamily="34" charset="-122"/>
                <a:cs typeface="Nobile" pitchFamily="34" charset="-120"/>
              </a:rPr>
              <a:t>How can we improve both outcomes and process?</a:t>
            </a:r>
            <a:endParaRPr lang="en-US" sz="1550" dirty="0"/>
          </a:p>
        </p:txBody>
      </p:sp>
      <p:sp>
        <p:nvSpPr>
          <p:cNvPr id="15" name="Text 13"/>
          <p:cNvSpPr/>
          <p:nvPr/>
        </p:nvSpPr>
        <p:spPr>
          <a:xfrm>
            <a:off x="9827181" y="4532709"/>
            <a:ext cx="3803333"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dual focus ensures improvements address both what the team delivers and how they work together. It connects process enhancements directly to better results for customers and stakeholders.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075968"/>
            <a:ext cx="741176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Creating a Culture of Learning</a:t>
            </a:r>
            <a:endParaRPr lang="en-US" sz="3900" dirty="0"/>
          </a:p>
        </p:txBody>
      </p:sp>
      <p:sp>
        <p:nvSpPr>
          <p:cNvPr id="3" name="Text 1"/>
          <p:cNvSpPr/>
          <p:nvPr/>
        </p:nvSpPr>
        <p:spPr>
          <a:xfrm>
            <a:off x="793790" y="2172295"/>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teams broaden their retrospective conversations from velocity and scope to value and impact, something transformative happens. They begin to see themselves not just as feature factories, but as problem solvers and value creators.</a:t>
            </a:r>
            <a:endParaRPr lang="en-US" sz="1550" dirty="0"/>
          </a:p>
        </p:txBody>
      </p:sp>
      <p:sp>
        <p:nvSpPr>
          <p:cNvPr id="4" name="Text 2"/>
          <p:cNvSpPr/>
          <p:nvPr/>
        </p:nvSpPr>
        <p:spPr>
          <a:xfrm>
            <a:off x="793790" y="3621048"/>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shift in perspective cultivates a learning mindset where team members actively seek out opportunities to improve both their technical capabilities and their understanding of customer needs. They start asking better questions about their work and become more invested in the outcomes they produce.</a:t>
            </a:r>
            <a:endParaRPr lang="en-US" sz="1550" dirty="0"/>
          </a:p>
        </p:txBody>
      </p:sp>
      <p:sp>
        <p:nvSpPr>
          <p:cNvPr id="5" name="Text 3"/>
          <p:cNvSpPr/>
          <p:nvPr/>
        </p:nvSpPr>
        <p:spPr>
          <a:xfrm>
            <a:off x="793790" y="5387340"/>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Teams operating at this level don't just deliver software—they deliver solutions that matter. Their retrospectives become strategic sessions where business acumen meets technical excellence, creating a powerful combination that drives both team satisfaction and organizational success.</a:t>
            </a:r>
            <a:endParaRPr lang="en-US" sz="1550" dirty="0"/>
          </a:p>
        </p:txBody>
      </p:sp>
      <p:pic>
        <p:nvPicPr>
          <p:cNvPr id="6" name="Image 0" descr="preencoded.png"/>
          <p:cNvPicPr>
            <a:picLocks noChangeAspect="1"/>
          </p:cNvPicPr>
          <p:nvPr/>
        </p:nvPicPr>
        <p:blipFill>
          <a:blip r:embed="rId3"/>
          <a:stretch>
            <a:fillRect/>
          </a:stretch>
        </p:blipFill>
        <p:spPr>
          <a:xfrm>
            <a:off x="8915162" y="2216944"/>
            <a:ext cx="3578781" cy="3578781"/>
          </a:xfrm>
          <a:prstGeom prst="rect">
            <a:avLst/>
          </a:prstGeom>
        </p:spPr>
      </p:pic>
      <p:sp>
        <p:nvSpPr>
          <p:cNvPr id="7" name="Text 4"/>
          <p:cNvSpPr/>
          <p:nvPr/>
        </p:nvSpPr>
        <p:spPr>
          <a:xfrm>
            <a:off x="7564874" y="6018967"/>
            <a:ext cx="6279356"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Learning-focused teams consistently outperform their peers by 25% in both velocity and quality metrics.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1936909" y="3329702"/>
            <a:ext cx="10756463" cy="855821"/>
          </a:xfrm>
          <a:prstGeom prst="rect">
            <a:avLst/>
          </a:prstGeom>
          <a:noFill/>
          <a:ln/>
        </p:spPr>
        <p:txBody>
          <a:bodyPr wrap="none" lIns="0" tIns="0" rIns="0" bIns="0" rtlCol="0" anchor="t"/>
          <a:lstStyle/>
          <a:p>
            <a:pPr marL="0" indent="0" algn="ctr">
              <a:lnSpc>
                <a:spcPts val="6700"/>
              </a:lnSpc>
              <a:buNone/>
            </a:pPr>
            <a:r>
              <a:rPr lang="en-US" sz="5350" dirty="0">
                <a:solidFill>
                  <a:srgbClr val="FFFFFF"/>
                </a:solidFill>
                <a:latin typeface="Alexandria" pitchFamily="34" charset="0"/>
                <a:ea typeface="Alexandria" pitchFamily="34" charset="-122"/>
                <a:cs typeface="Alexandria" pitchFamily="34" charset="-120"/>
              </a:rPr>
              <a:t>Keys to Effective Retrospectives</a:t>
            </a:r>
            <a:endParaRPr lang="en-US" sz="5350" dirty="0"/>
          </a:p>
        </p:txBody>
      </p:sp>
      <p:sp>
        <p:nvSpPr>
          <p:cNvPr id="3" name="Text 1"/>
          <p:cNvSpPr/>
          <p:nvPr/>
        </p:nvSpPr>
        <p:spPr>
          <a:xfrm>
            <a:off x="793790" y="4582358"/>
            <a:ext cx="13042821"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Nobile" pitchFamily="34" charset="0"/>
                <a:ea typeface="Nobile" pitchFamily="34" charset="-122"/>
                <a:cs typeface="Nobile" pitchFamily="34" charset="-120"/>
              </a:rPr>
              <a:t>Four fundamental principles that transform routine meetings into engines of continuous improvement</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891897"/>
            <a:ext cx="529530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1. Create a Safe Space</a:t>
            </a:r>
            <a:endParaRPr lang="en-US" sz="3900" dirty="0"/>
          </a:p>
        </p:txBody>
      </p:sp>
      <p:sp>
        <p:nvSpPr>
          <p:cNvPr id="3" name="Shape 1"/>
          <p:cNvSpPr/>
          <p:nvPr/>
        </p:nvSpPr>
        <p:spPr>
          <a:xfrm>
            <a:off x="793790" y="1908810"/>
            <a:ext cx="4215289" cy="5428893"/>
          </a:xfrm>
          <a:prstGeom prst="roundRect">
            <a:avLst>
              <a:gd name="adj" fmla="val 1978"/>
            </a:avLst>
          </a:prstGeom>
          <a:solidFill>
            <a:srgbClr val="F9F9FF"/>
          </a:solidFill>
          <a:ln w="22860">
            <a:solidFill>
              <a:srgbClr val="B8C3DF"/>
            </a:solidFill>
            <a:prstDash val="solid"/>
          </a:ln>
        </p:spPr>
        <p:txBody>
          <a:bodyPr/>
          <a:lstStyle/>
          <a:p>
            <a:endParaRPr lang="en-US"/>
          </a:p>
        </p:txBody>
      </p:sp>
      <p:sp>
        <p:nvSpPr>
          <p:cNvPr id="4" name="Shape 2"/>
          <p:cNvSpPr/>
          <p:nvPr/>
        </p:nvSpPr>
        <p:spPr>
          <a:xfrm>
            <a:off x="793790" y="1908810"/>
            <a:ext cx="91440" cy="5428893"/>
          </a:xfrm>
          <a:prstGeom prst="roundRect">
            <a:avLst>
              <a:gd name="adj" fmla="val 91163"/>
            </a:avLst>
          </a:prstGeom>
          <a:solidFill>
            <a:srgbClr val="1B54DA"/>
          </a:solidFill>
          <a:ln/>
        </p:spPr>
        <p:txBody>
          <a:bodyPr/>
          <a:lstStyle/>
          <a:p>
            <a:endParaRPr lang="en-US"/>
          </a:p>
        </p:txBody>
      </p:sp>
      <p:sp>
        <p:nvSpPr>
          <p:cNvPr id="5" name="Text 3"/>
          <p:cNvSpPr/>
          <p:nvPr/>
        </p:nvSpPr>
        <p:spPr>
          <a:xfrm>
            <a:off x="1106448" y="2130028"/>
            <a:ext cx="3681413"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Psychological Safety Foundation</a:t>
            </a:r>
            <a:endParaRPr lang="en-US" sz="1950" dirty="0"/>
          </a:p>
        </p:txBody>
      </p:sp>
      <p:sp>
        <p:nvSpPr>
          <p:cNvPr id="6" name="Text 4"/>
          <p:cNvSpPr/>
          <p:nvPr/>
        </p:nvSpPr>
        <p:spPr>
          <a:xfrm>
            <a:off x="1106448" y="2869406"/>
            <a:ext cx="3681413"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Psychological safety is the bedrock of honest reflection and meaningful change. Without it, team members self-censor, avoid difficult topics, and miss opportunities for breakthrough improvements.</a:t>
            </a:r>
            <a:endParaRPr lang="en-US" sz="1550" dirty="0"/>
          </a:p>
        </p:txBody>
      </p:sp>
      <p:sp>
        <p:nvSpPr>
          <p:cNvPr id="7" name="Text 5"/>
          <p:cNvSpPr/>
          <p:nvPr/>
        </p:nvSpPr>
        <p:spPr>
          <a:xfrm>
            <a:off x="1106448" y="4893707"/>
            <a:ext cx="3681413"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Teams with high psychological safety are 67% more likely to implement retrospective action items successfully. They create environments where admitting mistakes is seen as learning, not failure.</a:t>
            </a:r>
            <a:endParaRPr lang="en-US" sz="1550" dirty="0"/>
          </a:p>
        </p:txBody>
      </p:sp>
      <p:sp>
        <p:nvSpPr>
          <p:cNvPr id="8" name="Shape 6"/>
          <p:cNvSpPr/>
          <p:nvPr/>
        </p:nvSpPr>
        <p:spPr>
          <a:xfrm>
            <a:off x="5207437" y="1908810"/>
            <a:ext cx="4215408" cy="5428893"/>
          </a:xfrm>
          <a:prstGeom prst="roundRect">
            <a:avLst>
              <a:gd name="adj" fmla="val 1977"/>
            </a:avLst>
          </a:prstGeom>
          <a:solidFill>
            <a:srgbClr val="F9F9FF"/>
          </a:solidFill>
          <a:ln w="22860">
            <a:solidFill>
              <a:srgbClr val="B8C3DF"/>
            </a:solidFill>
            <a:prstDash val="solid"/>
          </a:ln>
        </p:spPr>
        <p:txBody>
          <a:bodyPr/>
          <a:lstStyle/>
          <a:p>
            <a:endParaRPr lang="en-US"/>
          </a:p>
        </p:txBody>
      </p:sp>
      <p:sp>
        <p:nvSpPr>
          <p:cNvPr id="9" name="Shape 7"/>
          <p:cNvSpPr/>
          <p:nvPr/>
        </p:nvSpPr>
        <p:spPr>
          <a:xfrm>
            <a:off x="5207437" y="1908810"/>
            <a:ext cx="91440" cy="5428893"/>
          </a:xfrm>
          <a:prstGeom prst="roundRect">
            <a:avLst>
              <a:gd name="adj" fmla="val 91163"/>
            </a:avLst>
          </a:prstGeom>
          <a:solidFill>
            <a:srgbClr val="1B54DA"/>
          </a:solidFill>
          <a:ln/>
        </p:spPr>
        <p:txBody>
          <a:bodyPr/>
          <a:lstStyle/>
          <a:p>
            <a:endParaRPr lang="en-US"/>
          </a:p>
        </p:txBody>
      </p:sp>
      <p:sp>
        <p:nvSpPr>
          <p:cNvPr id="10" name="Text 8"/>
          <p:cNvSpPr/>
          <p:nvPr/>
        </p:nvSpPr>
        <p:spPr>
          <a:xfrm>
            <a:off x="5520095" y="213002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Establishing Trust</a:t>
            </a:r>
            <a:endParaRPr lang="en-US" sz="1950" dirty="0"/>
          </a:p>
        </p:txBody>
      </p:sp>
      <p:sp>
        <p:nvSpPr>
          <p:cNvPr id="11" name="Text 9"/>
          <p:cNvSpPr/>
          <p:nvPr/>
        </p:nvSpPr>
        <p:spPr>
          <a:xfrm>
            <a:off x="5520095" y="2559248"/>
            <a:ext cx="368153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Trust builds through consistent behavior over time. Scrum Masters demonstrate this by:</a:t>
            </a:r>
            <a:endParaRPr lang="en-US" sz="1550" dirty="0"/>
          </a:p>
        </p:txBody>
      </p:sp>
      <p:sp>
        <p:nvSpPr>
          <p:cNvPr id="12" name="Text 10"/>
          <p:cNvSpPr/>
          <p:nvPr/>
        </p:nvSpPr>
        <p:spPr>
          <a:xfrm>
            <a:off x="5520095" y="3630930"/>
            <a:ext cx="3681532" cy="95261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Never using retrospective discussions against team members in other contexts</a:t>
            </a:r>
            <a:endParaRPr lang="en-US" sz="1550" dirty="0"/>
          </a:p>
        </p:txBody>
      </p:sp>
      <p:sp>
        <p:nvSpPr>
          <p:cNvPr id="13" name="Text 11"/>
          <p:cNvSpPr/>
          <p:nvPr/>
        </p:nvSpPr>
        <p:spPr>
          <a:xfrm>
            <a:off x="5520095" y="4652963"/>
            <a:ext cx="3681532"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Acknowledging their own mistakes openly</a:t>
            </a:r>
            <a:endParaRPr lang="en-US" sz="1550" dirty="0"/>
          </a:p>
        </p:txBody>
      </p:sp>
      <p:sp>
        <p:nvSpPr>
          <p:cNvPr id="14" name="Text 12"/>
          <p:cNvSpPr/>
          <p:nvPr/>
        </p:nvSpPr>
        <p:spPr>
          <a:xfrm>
            <a:off x="5520095" y="5357455"/>
            <a:ext cx="3681532"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Focusing on systems and processes, not individuals</a:t>
            </a:r>
            <a:endParaRPr lang="en-US" sz="1550" dirty="0"/>
          </a:p>
        </p:txBody>
      </p:sp>
      <p:sp>
        <p:nvSpPr>
          <p:cNvPr id="15" name="Text 13"/>
          <p:cNvSpPr/>
          <p:nvPr/>
        </p:nvSpPr>
        <p:spPr>
          <a:xfrm>
            <a:off x="5520095" y="6061948"/>
            <a:ext cx="3681532" cy="95261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Following through on commitments made during retrospectives</a:t>
            </a:r>
            <a:endParaRPr lang="en-US" sz="1550" dirty="0"/>
          </a:p>
        </p:txBody>
      </p:sp>
      <p:sp>
        <p:nvSpPr>
          <p:cNvPr id="16" name="Shape 14"/>
          <p:cNvSpPr/>
          <p:nvPr/>
        </p:nvSpPr>
        <p:spPr>
          <a:xfrm>
            <a:off x="9621203" y="1908810"/>
            <a:ext cx="4215289" cy="5428893"/>
          </a:xfrm>
          <a:prstGeom prst="roundRect">
            <a:avLst>
              <a:gd name="adj" fmla="val 1978"/>
            </a:avLst>
          </a:prstGeom>
          <a:solidFill>
            <a:srgbClr val="F9F9FF"/>
          </a:solidFill>
          <a:ln w="22860">
            <a:solidFill>
              <a:srgbClr val="B8C3DF"/>
            </a:solidFill>
            <a:prstDash val="solid"/>
          </a:ln>
        </p:spPr>
        <p:txBody>
          <a:bodyPr/>
          <a:lstStyle/>
          <a:p>
            <a:endParaRPr lang="en-US"/>
          </a:p>
        </p:txBody>
      </p:sp>
      <p:sp>
        <p:nvSpPr>
          <p:cNvPr id="17" name="Shape 15"/>
          <p:cNvSpPr/>
          <p:nvPr/>
        </p:nvSpPr>
        <p:spPr>
          <a:xfrm>
            <a:off x="9621203" y="1908810"/>
            <a:ext cx="91440" cy="5428893"/>
          </a:xfrm>
          <a:prstGeom prst="roundRect">
            <a:avLst>
              <a:gd name="adj" fmla="val 91163"/>
            </a:avLst>
          </a:prstGeom>
          <a:solidFill>
            <a:srgbClr val="1B54DA"/>
          </a:solidFill>
          <a:ln/>
        </p:spPr>
        <p:txBody>
          <a:bodyPr/>
          <a:lstStyle/>
          <a:p>
            <a:endParaRPr lang="en-US"/>
          </a:p>
        </p:txBody>
      </p:sp>
      <p:sp>
        <p:nvSpPr>
          <p:cNvPr id="18" name="Text 16"/>
          <p:cNvSpPr/>
          <p:nvPr/>
        </p:nvSpPr>
        <p:spPr>
          <a:xfrm>
            <a:off x="9933861" y="2130028"/>
            <a:ext cx="292703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Encouraging Bold Ideas</a:t>
            </a:r>
            <a:endParaRPr lang="en-US" sz="1950" dirty="0"/>
          </a:p>
        </p:txBody>
      </p:sp>
      <p:sp>
        <p:nvSpPr>
          <p:cNvPr id="19" name="Text 17"/>
          <p:cNvSpPr/>
          <p:nvPr/>
        </p:nvSpPr>
        <p:spPr>
          <a:xfrm>
            <a:off x="9933861" y="2559248"/>
            <a:ext cx="3681413"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Safe spaces empower team members to propose radical improvements without fear of ridicule. The most transformative changes often come from ideas that initially seem too ambitious or unconventional.</a:t>
            </a:r>
            <a:endParaRPr lang="en-US" sz="1550" dirty="0"/>
          </a:p>
        </p:txBody>
      </p:sp>
      <p:sp>
        <p:nvSpPr>
          <p:cNvPr id="20" name="Text 18"/>
          <p:cNvSpPr/>
          <p:nvPr/>
        </p:nvSpPr>
        <p:spPr>
          <a:xfrm>
            <a:off x="9933861" y="4583549"/>
            <a:ext cx="3681413"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Encourage "what if" thinking and celebrate creative problem-solving, even when ideas don't immediately prove feasible.</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81526" y="537686"/>
            <a:ext cx="9478804" cy="610553"/>
          </a:xfrm>
          <a:prstGeom prst="rect">
            <a:avLst/>
          </a:prstGeom>
          <a:noFill/>
          <a:ln/>
        </p:spPr>
        <p:txBody>
          <a:bodyPr wrap="none" lIns="0" tIns="0" rIns="0" bIns="0" rtlCol="0" anchor="t"/>
          <a:lstStyle/>
          <a:p>
            <a:pPr marL="0" indent="0" algn="l">
              <a:lnSpc>
                <a:spcPts val="4800"/>
              </a:lnSpc>
              <a:buNone/>
            </a:pPr>
            <a:r>
              <a:rPr lang="en-US" sz="3800" dirty="0">
                <a:solidFill>
                  <a:srgbClr val="1B1B27"/>
                </a:solidFill>
                <a:latin typeface="Alexandria" pitchFamily="34" charset="0"/>
                <a:ea typeface="Alexandria" pitchFamily="34" charset="-122"/>
                <a:cs typeface="Alexandria" pitchFamily="34" charset="-120"/>
              </a:rPr>
              <a:t>2. Focus on Outcomes, Not Just Output</a:t>
            </a:r>
            <a:endParaRPr lang="en-US" sz="3800" dirty="0"/>
          </a:p>
        </p:txBody>
      </p:sp>
      <p:pic>
        <p:nvPicPr>
          <p:cNvPr id="3" name="Image 0" descr="preencoded.png"/>
          <p:cNvPicPr>
            <a:picLocks noChangeAspect="1"/>
          </p:cNvPicPr>
          <p:nvPr/>
        </p:nvPicPr>
        <p:blipFill>
          <a:blip r:embed="rId3"/>
          <a:stretch>
            <a:fillRect/>
          </a:stretch>
        </p:blipFill>
        <p:spPr>
          <a:xfrm>
            <a:off x="1496497" y="1661041"/>
            <a:ext cx="3510915" cy="3510915"/>
          </a:xfrm>
          <a:prstGeom prst="rect">
            <a:avLst/>
          </a:prstGeom>
        </p:spPr>
      </p:pic>
      <p:sp>
        <p:nvSpPr>
          <p:cNvPr id="4" name="Shape 1"/>
          <p:cNvSpPr/>
          <p:nvPr/>
        </p:nvSpPr>
        <p:spPr>
          <a:xfrm>
            <a:off x="781526" y="5391745"/>
            <a:ext cx="4940856" cy="2080379"/>
          </a:xfrm>
          <a:prstGeom prst="roundRect">
            <a:avLst>
              <a:gd name="adj" fmla="val 3945"/>
            </a:avLst>
          </a:prstGeom>
          <a:solidFill>
            <a:srgbClr val="B6D6FC"/>
          </a:solidFill>
          <a:ln/>
        </p:spPr>
        <p:txBody>
          <a:bodyPr/>
          <a:lstStyle/>
          <a:p>
            <a:endParaRPr lang="en-US"/>
          </a:p>
        </p:txBody>
      </p:sp>
      <p:pic>
        <p:nvPicPr>
          <p:cNvPr id="5" name="Image 1" descr="preencoded.png"/>
          <p:cNvPicPr>
            <a:picLocks noChangeAspect="1"/>
          </p:cNvPicPr>
          <p:nvPr/>
        </p:nvPicPr>
        <p:blipFill>
          <a:blip r:embed="rId4"/>
          <a:stretch>
            <a:fillRect/>
          </a:stretch>
        </p:blipFill>
        <p:spPr>
          <a:xfrm>
            <a:off x="976908" y="5678329"/>
            <a:ext cx="244197" cy="195382"/>
          </a:xfrm>
          <a:prstGeom prst="rect">
            <a:avLst/>
          </a:prstGeom>
        </p:spPr>
      </p:pic>
      <p:sp>
        <p:nvSpPr>
          <p:cNvPr id="6" name="Text 2"/>
          <p:cNvSpPr/>
          <p:nvPr/>
        </p:nvSpPr>
        <p:spPr>
          <a:xfrm>
            <a:off x="1416487" y="5635943"/>
            <a:ext cx="4110514" cy="1562695"/>
          </a:xfrm>
          <a:prstGeom prst="rect">
            <a:avLst/>
          </a:prstGeom>
          <a:noFill/>
          <a:ln/>
        </p:spPr>
        <p:txBody>
          <a:bodyPr wrap="square" lIns="0" tIns="0" rIns="0" bIns="0" rtlCol="0" anchor="t"/>
          <a:lstStyle/>
          <a:p>
            <a:pPr marL="0" indent="0" algn="l">
              <a:lnSpc>
                <a:spcPts val="2450"/>
              </a:lnSpc>
              <a:buNone/>
            </a:pPr>
            <a:r>
              <a:rPr lang="en-US" sz="1500" b="1" dirty="0">
                <a:solidFill>
                  <a:srgbClr val="000000"/>
                </a:solidFill>
                <a:latin typeface="Nobile" pitchFamily="34" charset="0"/>
                <a:ea typeface="Nobile" pitchFamily="34" charset="-122"/>
                <a:cs typeface="Nobile" pitchFamily="34" charset="-120"/>
              </a:rPr>
              <a:t>Pro Tip:</a:t>
            </a:r>
            <a:r>
              <a:rPr lang="en-US" sz="1500" dirty="0">
                <a:solidFill>
                  <a:srgbClr val="000000"/>
                </a:solidFill>
                <a:latin typeface="Nobile" pitchFamily="34" charset="0"/>
                <a:ea typeface="Nobile" pitchFamily="34" charset="-122"/>
                <a:cs typeface="Nobile" pitchFamily="34" charset="-120"/>
              </a:rPr>
              <a:t> Replace "Did we finish the sprint?" with "Did we deliver meaningful value?" This simple shift keeps retrospectives tied to business impact rather than just activity completion.</a:t>
            </a:r>
            <a:endParaRPr lang="en-US" sz="1500" dirty="0"/>
          </a:p>
        </p:txBody>
      </p:sp>
      <p:sp>
        <p:nvSpPr>
          <p:cNvPr id="7" name="Text 3"/>
          <p:cNvSpPr/>
          <p:nvPr/>
        </p:nvSpPr>
        <p:spPr>
          <a:xfrm>
            <a:off x="6206728" y="1617107"/>
            <a:ext cx="7649647" cy="937617"/>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The traditional focus on sprint completion and velocity metrics, while important, often misses the bigger picture. Teams can achieve 100% sprint completion while delivering features that customers don't use or value.</a:t>
            </a:r>
            <a:endParaRPr lang="en-US" sz="1500" dirty="0"/>
          </a:p>
        </p:txBody>
      </p:sp>
      <p:sp>
        <p:nvSpPr>
          <p:cNvPr id="8" name="Text 4"/>
          <p:cNvSpPr/>
          <p:nvPr/>
        </p:nvSpPr>
        <p:spPr>
          <a:xfrm>
            <a:off x="6206728" y="2730579"/>
            <a:ext cx="7649647" cy="312539"/>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Outcome-focused retrospectives examine deeper questions:</a:t>
            </a:r>
            <a:endParaRPr lang="en-US" sz="1500" dirty="0"/>
          </a:p>
        </p:txBody>
      </p:sp>
      <p:sp>
        <p:nvSpPr>
          <p:cNvPr id="9" name="Text 5"/>
          <p:cNvSpPr/>
          <p:nvPr/>
        </p:nvSpPr>
        <p:spPr>
          <a:xfrm>
            <a:off x="6206728" y="3218974"/>
            <a:ext cx="7649647" cy="625078"/>
          </a:xfrm>
          <a:prstGeom prst="rect">
            <a:avLst/>
          </a:prstGeom>
          <a:noFill/>
          <a:ln/>
        </p:spPr>
        <p:txBody>
          <a:bodyPr wrap="square" lIns="0" tIns="0" rIns="0" bIns="0" rtlCol="0" anchor="t"/>
          <a:lstStyle/>
          <a:p>
            <a:pPr marL="342900" indent="-342900" algn="l">
              <a:lnSpc>
                <a:spcPts val="2450"/>
              </a:lnSpc>
              <a:buSzPct val="100000"/>
              <a:buChar char="•"/>
            </a:pPr>
            <a:r>
              <a:rPr lang="en-US" sz="1500" b="1" dirty="0">
                <a:solidFill>
                  <a:srgbClr val="404155"/>
                </a:solidFill>
                <a:latin typeface="Nobile" pitchFamily="34" charset="0"/>
                <a:ea typeface="Nobile" pitchFamily="34" charset="-122"/>
                <a:cs typeface="Nobile" pitchFamily="34" charset="-120"/>
              </a:rPr>
              <a:t>Customer Impact:</a:t>
            </a:r>
            <a:r>
              <a:rPr lang="en-US" sz="1500" dirty="0">
                <a:solidFill>
                  <a:srgbClr val="404155"/>
                </a:solidFill>
                <a:latin typeface="Nobile" pitchFamily="34" charset="0"/>
                <a:ea typeface="Nobile" pitchFamily="34" charset="-122"/>
                <a:cs typeface="Nobile" pitchFamily="34" charset="-120"/>
              </a:rPr>
              <a:t> Did our work improve the customer experience in measurable ways?</a:t>
            </a:r>
            <a:endParaRPr lang="en-US" sz="1500" dirty="0"/>
          </a:p>
        </p:txBody>
      </p:sp>
      <p:sp>
        <p:nvSpPr>
          <p:cNvPr id="10" name="Text 6"/>
          <p:cNvSpPr/>
          <p:nvPr/>
        </p:nvSpPr>
        <p:spPr>
          <a:xfrm>
            <a:off x="6206728" y="3912394"/>
            <a:ext cx="7649647" cy="625078"/>
          </a:xfrm>
          <a:prstGeom prst="rect">
            <a:avLst/>
          </a:prstGeom>
          <a:noFill/>
          <a:ln/>
        </p:spPr>
        <p:txBody>
          <a:bodyPr wrap="square" lIns="0" tIns="0" rIns="0" bIns="0" rtlCol="0" anchor="t"/>
          <a:lstStyle/>
          <a:p>
            <a:pPr marL="342900" indent="-342900" algn="l">
              <a:lnSpc>
                <a:spcPts val="2450"/>
              </a:lnSpc>
              <a:buSzPct val="100000"/>
              <a:buChar char="•"/>
            </a:pPr>
            <a:r>
              <a:rPr lang="en-US" sz="1500" b="1" dirty="0">
                <a:solidFill>
                  <a:srgbClr val="404155"/>
                </a:solidFill>
                <a:latin typeface="Nobile" pitchFamily="34" charset="0"/>
                <a:ea typeface="Nobile" pitchFamily="34" charset="-122"/>
                <a:cs typeface="Nobile" pitchFamily="34" charset="-120"/>
              </a:rPr>
              <a:t>Business Value:</a:t>
            </a:r>
            <a:r>
              <a:rPr lang="en-US" sz="1500" dirty="0">
                <a:solidFill>
                  <a:srgbClr val="404155"/>
                </a:solidFill>
                <a:latin typeface="Nobile" pitchFamily="34" charset="0"/>
                <a:ea typeface="Nobile" pitchFamily="34" charset="-122"/>
                <a:cs typeface="Nobile" pitchFamily="34" charset="-120"/>
              </a:rPr>
              <a:t> How did our deliverables contribute to revenue, cost reduction, or strategic objectives?</a:t>
            </a:r>
            <a:endParaRPr lang="en-US" sz="1500" dirty="0"/>
          </a:p>
        </p:txBody>
      </p:sp>
      <p:sp>
        <p:nvSpPr>
          <p:cNvPr id="11" name="Text 7"/>
          <p:cNvSpPr/>
          <p:nvPr/>
        </p:nvSpPr>
        <p:spPr>
          <a:xfrm>
            <a:off x="6206728" y="4605814"/>
            <a:ext cx="7649647" cy="625078"/>
          </a:xfrm>
          <a:prstGeom prst="rect">
            <a:avLst/>
          </a:prstGeom>
          <a:noFill/>
          <a:ln/>
        </p:spPr>
        <p:txBody>
          <a:bodyPr wrap="square" lIns="0" tIns="0" rIns="0" bIns="0" rtlCol="0" anchor="t"/>
          <a:lstStyle/>
          <a:p>
            <a:pPr marL="342900" indent="-342900" algn="l">
              <a:lnSpc>
                <a:spcPts val="2450"/>
              </a:lnSpc>
              <a:buSzPct val="100000"/>
              <a:buChar char="•"/>
            </a:pPr>
            <a:r>
              <a:rPr lang="en-US" sz="1500" b="1" dirty="0">
                <a:solidFill>
                  <a:srgbClr val="404155"/>
                </a:solidFill>
                <a:latin typeface="Nobile" pitchFamily="34" charset="0"/>
                <a:ea typeface="Nobile" pitchFamily="34" charset="-122"/>
                <a:cs typeface="Nobile" pitchFamily="34" charset="-120"/>
              </a:rPr>
              <a:t>Problem Resolution:</a:t>
            </a:r>
            <a:r>
              <a:rPr lang="en-US" sz="1500" dirty="0">
                <a:solidFill>
                  <a:srgbClr val="404155"/>
                </a:solidFill>
                <a:latin typeface="Nobile" pitchFamily="34" charset="0"/>
                <a:ea typeface="Nobile" pitchFamily="34" charset="-122"/>
                <a:cs typeface="Nobile" pitchFamily="34" charset="-120"/>
              </a:rPr>
              <a:t> Did we solve the right problems, or just build the requested features?</a:t>
            </a:r>
            <a:endParaRPr lang="en-US" sz="1500" dirty="0"/>
          </a:p>
        </p:txBody>
      </p:sp>
      <p:sp>
        <p:nvSpPr>
          <p:cNvPr id="12" name="Text 8"/>
          <p:cNvSpPr/>
          <p:nvPr/>
        </p:nvSpPr>
        <p:spPr>
          <a:xfrm>
            <a:off x="6206728" y="5299234"/>
            <a:ext cx="7649647" cy="625078"/>
          </a:xfrm>
          <a:prstGeom prst="rect">
            <a:avLst/>
          </a:prstGeom>
          <a:noFill/>
          <a:ln/>
        </p:spPr>
        <p:txBody>
          <a:bodyPr wrap="square" lIns="0" tIns="0" rIns="0" bIns="0" rtlCol="0" anchor="t"/>
          <a:lstStyle/>
          <a:p>
            <a:pPr marL="342900" indent="-342900" algn="l">
              <a:lnSpc>
                <a:spcPts val="2450"/>
              </a:lnSpc>
              <a:buSzPct val="100000"/>
              <a:buChar char="•"/>
            </a:pPr>
            <a:r>
              <a:rPr lang="en-US" sz="1500" b="1" dirty="0">
                <a:solidFill>
                  <a:srgbClr val="404155"/>
                </a:solidFill>
                <a:latin typeface="Nobile" pitchFamily="34" charset="0"/>
                <a:ea typeface="Nobile" pitchFamily="34" charset="-122"/>
                <a:cs typeface="Nobile" pitchFamily="34" charset="-120"/>
              </a:rPr>
              <a:t>Learning Velocity:</a:t>
            </a:r>
            <a:r>
              <a:rPr lang="en-US" sz="1500" dirty="0">
                <a:solidFill>
                  <a:srgbClr val="404155"/>
                </a:solidFill>
                <a:latin typeface="Nobile" pitchFamily="34" charset="0"/>
                <a:ea typeface="Nobile" pitchFamily="34" charset="-122"/>
                <a:cs typeface="Nobile" pitchFamily="34" charset="-120"/>
              </a:rPr>
              <a:t> How quickly are we discovering and acting on new insights about our users and market?</a:t>
            </a:r>
            <a:endParaRPr lang="en-US" sz="1500" dirty="0"/>
          </a:p>
        </p:txBody>
      </p:sp>
      <p:sp>
        <p:nvSpPr>
          <p:cNvPr id="13" name="Text 9"/>
          <p:cNvSpPr/>
          <p:nvPr/>
        </p:nvSpPr>
        <p:spPr>
          <a:xfrm>
            <a:off x="6206728" y="6100167"/>
            <a:ext cx="7649647" cy="1250156"/>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This approach transforms retrospectives from inward-looking process reviews into strategic sessions that connect daily work with organizational success. Teams begin to see themselves as contributors to business outcomes, not just executors of technical tasks.</a:t>
            </a: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611743"/>
            <a:ext cx="658427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3. Turn Insights into Action</a:t>
            </a:r>
            <a:endParaRPr lang="en-US" sz="3900" dirty="0"/>
          </a:p>
        </p:txBody>
      </p:sp>
      <p:sp>
        <p:nvSpPr>
          <p:cNvPr id="3" name="Text 1"/>
          <p:cNvSpPr/>
          <p:nvPr/>
        </p:nvSpPr>
        <p:spPr>
          <a:xfrm>
            <a:off x="793790" y="162865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gap between good intentions and actual implementation is where most retrospectives fail. Successful teams treat improvement actions with the same rigor as feature development.</a:t>
            </a:r>
            <a:endParaRPr lang="en-US" sz="1550" dirty="0"/>
          </a:p>
        </p:txBody>
      </p:sp>
      <p:sp>
        <p:nvSpPr>
          <p:cNvPr id="4" name="Text 2"/>
          <p:cNvSpPr/>
          <p:nvPr/>
        </p:nvSpPr>
        <p:spPr>
          <a:xfrm>
            <a:off x="793790" y="248697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5" name="Shape 3"/>
          <p:cNvSpPr/>
          <p:nvPr/>
        </p:nvSpPr>
        <p:spPr>
          <a:xfrm>
            <a:off x="793790" y="2801303"/>
            <a:ext cx="6422231" cy="22860"/>
          </a:xfrm>
          <a:prstGeom prst="rect">
            <a:avLst/>
          </a:prstGeom>
          <a:solidFill>
            <a:srgbClr val="1B54DA"/>
          </a:solidFill>
          <a:ln/>
        </p:spPr>
        <p:txBody>
          <a:bodyPr/>
          <a:lstStyle/>
          <a:p>
            <a:endParaRPr lang="en-US"/>
          </a:p>
        </p:txBody>
      </p:sp>
      <p:sp>
        <p:nvSpPr>
          <p:cNvPr id="6" name="Text 4"/>
          <p:cNvSpPr/>
          <p:nvPr/>
        </p:nvSpPr>
        <p:spPr>
          <a:xfrm>
            <a:off x="793790" y="2946202"/>
            <a:ext cx="275391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Concrete Action Items</a:t>
            </a:r>
            <a:endParaRPr lang="en-US" sz="1950" dirty="0"/>
          </a:p>
        </p:txBody>
      </p:sp>
      <p:sp>
        <p:nvSpPr>
          <p:cNvPr id="7" name="Text 5"/>
          <p:cNvSpPr/>
          <p:nvPr/>
        </p:nvSpPr>
        <p:spPr>
          <a:xfrm>
            <a:off x="793790" y="3375422"/>
            <a:ext cx="642223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Vague commitments like "communicate better" become specific actions like "implement daily 15-minute sync between designers and developers starting Monday." Clear actions have owners, deadlines, and success criteria.</a:t>
            </a:r>
            <a:endParaRPr lang="en-US" sz="1550" dirty="0"/>
          </a:p>
        </p:txBody>
      </p:sp>
      <p:sp>
        <p:nvSpPr>
          <p:cNvPr id="8" name="Text 6"/>
          <p:cNvSpPr/>
          <p:nvPr/>
        </p:nvSpPr>
        <p:spPr>
          <a:xfrm>
            <a:off x="7414379" y="248697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9" name="Shape 7"/>
          <p:cNvSpPr/>
          <p:nvPr/>
        </p:nvSpPr>
        <p:spPr>
          <a:xfrm>
            <a:off x="7414379" y="2801303"/>
            <a:ext cx="6422231" cy="22860"/>
          </a:xfrm>
          <a:prstGeom prst="rect">
            <a:avLst/>
          </a:prstGeom>
          <a:solidFill>
            <a:srgbClr val="1B54DA"/>
          </a:solidFill>
          <a:ln/>
        </p:spPr>
        <p:txBody>
          <a:bodyPr/>
          <a:lstStyle/>
          <a:p>
            <a:endParaRPr lang="en-US"/>
          </a:p>
        </p:txBody>
      </p:sp>
      <p:sp>
        <p:nvSpPr>
          <p:cNvPr id="10" name="Text 8"/>
          <p:cNvSpPr/>
          <p:nvPr/>
        </p:nvSpPr>
        <p:spPr>
          <a:xfrm>
            <a:off x="7414379" y="294620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Backlog Integration</a:t>
            </a:r>
            <a:endParaRPr lang="en-US" sz="1950" dirty="0"/>
          </a:p>
        </p:txBody>
      </p:sp>
      <p:sp>
        <p:nvSpPr>
          <p:cNvPr id="11" name="Text 9"/>
          <p:cNvSpPr/>
          <p:nvPr/>
        </p:nvSpPr>
        <p:spPr>
          <a:xfrm>
            <a:off x="7414379" y="3375422"/>
            <a:ext cx="642223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Improvement actions earn spots in the product backlog alongside user stories. This ensures they receive proper prioritization, estimation, and tracking through completion. Treat process improvements as deliverables, not afterthoughts.</a:t>
            </a:r>
            <a:endParaRPr lang="en-US" sz="1550" dirty="0"/>
          </a:p>
        </p:txBody>
      </p:sp>
      <p:sp>
        <p:nvSpPr>
          <p:cNvPr id="12" name="Text 10"/>
          <p:cNvSpPr/>
          <p:nvPr/>
        </p:nvSpPr>
        <p:spPr>
          <a:xfrm>
            <a:off x="793790" y="499276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3" name="Shape 11"/>
          <p:cNvSpPr/>
          <p:nvPr/>
        </p:nvSpPr>
        <p:spPr>
          <a:xfrm>
            <a:off x="793790" y="5307092"/>
            <a:ext cx="6422231" cy="22860"/>
          </a:xfrm>
          <a:prstGeom prst="rect">
            <a:avLst/>
          </a:prstGeom>
          <a:solidFill>
            <a:srgbClr val="1B54DA"/>
          </a:solidFill>
          <a:ln/>
        </p:spPr>
        <p:txBody>
          <a:bodyPr/>
          <a:lstStyle/>
          <a:p>
            <a:endParaRPr lang="en-US"/>
          </a:p>
        </p:txBody>
      </p:sp>
      <p:sp>
        <p:nvSpPr>
          <p:cNvPr id="14" name="Text 12"/>
          <p:cNvSpPr/>
          <p:nvPr/>
        </p:nvSpPr>
        <p:spPr>
          <a:xfrm>
            <a:off x="793790" y="5451991"/>
            <a:ext cx="250614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Sprint Commitment</a:t>
            </a:r>
            <a:endParaRPr lang="en-US" sz="1950" dirty="0"/>
          </a:p>
        </p:txBody>
      </p:sp>
      <p:sp>
        <p:nvSpPr>
          <p:cNvPr id="15" name="Text 13"/>
          <p:cNvSpPr/>
          <p:nvPr/>
        </p:nvSpPr>
        <p:spPr>
          <a:xfrm>
            <a:off x="793790" y="5881211"/>
            <a:ext cx="642223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Reserve capacity in each sprint for improvement work. High-performing teams allocate 10-20% of their sprint capacity to implementing retrospective actions, ensuring continuous evolution doesn't get crowded out by feature pressure.</a:t>
            </a:r>
            <a:endParaRPr lang="en-US" sz="1550" dirty="0"/>
          </a:p>
        </p:txBody>
      </p:sp>
      <p:sp>
        <p:nvSpPr>
          <p:cNvPr id="16" name="Text 14"/>
          <p:cNvSpPr/>
          <p:nvPr/>
        </p:nvSpPr>
        <p:spPr>
          <a:xfrm>
            <a:off x="7414379" y="499276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7" name="Shape 15"/>
          <p:cNvSpPr/>
          <p:nvPr/>
        </p:nvSpPr>
        <p:spPr>
          <a:xfrm>
            <a:off x="7414379" y="5307092"/>
            <a:ext cx="6422231" cy="22860"/>
          </a:xfrm>
          <a:prstGeom prst="rect">
            <a:avLst/>
          </a:prstGeom>
          <a:solidFill>
            <a:srgbClr val="1B54DA"/>
          </a:solidFill>
          <a:ln/>
        </p:spPr>
        <p:txBody>
          <a:bodyPr/>
          <a:lstStyle/>
          <a:p>
            <a:endParaRPr lang="en-US"/>
          </a:p>
        </p:txBody>
      </p:sp>
      <p:sp>
        <p:nvSpPr>
          <p:cNvPr id="18" name="Text 16"/>
          <p:cNvSpPr/>
          <p:nvPr/>
        </p:nvSpPr>
        <p:spPr>
          <a:xfrm>
            <a:off x="7414379" y="5451991"/>
            <a:ext cx="306240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Follow-Through Tracking</a:t>
            </a:r>
            <a:endParaRPr lang="en-US" sz="1950" dirty="0"/>
          </a:p>
        </p:txBody>
      </p:sp>
      <p:sp>
        <p:nvSpPr>
          <p:cNvPr id="19" name="Text 17"/>
          <p:cNvSpPr/>
          <p:nvPr/>
        </p:nvSpPr>
        <p:spPr>
          <a:xfrm>
            <a:off x="7414379" y="5881211"/>
            <a:ext cx="6422231"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Every retrospective begins by reviewing progress on previous improvement actions. This creates accountability and demonstrates the team's commitment to continuous improvement. Incomplete actions are either recommitted or consciously abandoned.</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TotalTime>
  <Words>1850</Words>
  <Application>Microsoft Office PowerPoint</Application>
  <PresentationFormat>Custom</PresentationFormat>
  <Paragraphs>117</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Alexandria Light</vt:lpstr>
      <vt:lpstr>Alexandria</vt:lpstr>
      <vt:lpstr>Nobile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2025-09-04T20:19:19Z</dcterms:created>
  <dcterms:modified xsi:type="dcterms:W3CDTF">2026-06-02T17:34:55Z</dcterms:modified>
</cp:coreProperties>
</file>