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4630400" cy="8229600"/>
  <p:notesSz cx="8229600" cy="14630400"/>
  <p:embeddedFontLst>
    <p:embeddedFont>
      <p:font typeface="Inter" panose="020B0604020202020204"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86" d="100"/>
          <a:sy n="86" d="100"/>
        </p:scale>
        <p:origin x="858"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607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959763"/>
            <a:ext cx="7556421" cy="1953816"/>
          </a:xfrm>
          <a:prstGeom prst="rect">
            <a:avLst/>
          </a:prstGeom>
          <a:noFill/>
          <a:ln/>
        </p:spPr>
        <p:txBody>
          <a:bodyPr wrap="square" lIns="0" tIns="0" rIns="0" bIns="0" rtlCol="0" anchor="t"/>
          <a:lstStyle/>
          <a:p>
            <a:pPr marL="0" indent="0" algn="l">
              <a:lnSpc>
                <a:spcPts val="5100"/>
              </a:lnSpc>
              <a:buNone/>
            </a:pPr>
            <a:r>
              <a:rPr lang="en-US" sz="4100" b="1" dirty="0">
                <a:solidFill>
                  <a:srgbClr val="000000"/>
                </a:solidFill>
                <a:latin typeface="Petrona Bold" pitchFamily="34" charset="0"/>
                <a:ea typeface="Petrona Bold" pitchFamily="34" charset="-122"/>
                <a:cs typeface="Petrona Bold" pitchFamily="34" charset="-120"/>
              </a:rPr>
              <a:t>Avoiding Delegation Pitfalls: How to Empower Without Micromanaging</a:t>
            </a:r>
            <a:endParaRPr lang="en-US" sz="4100" dirty="0"/>
          </a:p>
        </p:txBody>
      </p:sp>
      <p:sp>
        <p:nvSpPr>
          <p:cNvPr id="4" name="Text 1"/>
          <p:cNvSpPr/>
          <p:nvPr/>
        </p:nvSpPr>
        <p:spPr>
          <a:xfrm>
            <a:off x="6280190" y="3211235"/>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Delegation is often celebrated as a core leadership skill—but practicing it effectively is harder than it sounds. Too many leaders either overdo it by micromanaging or underdo it by abandoning their teams entirely. The result? Frustration, lost trust, and projects that stumble instead of soar.</a:t>
            </a:r>
            <a:endParaRPr lang="en-US" sz="1550" dirty="0"/>
          </a:p>
        </p:txBody>
      </p:sp>
      <p:pic>
        <p:nvPicPr>
          <p:cNvPr id="5" name="Image 1" descr="preencoded.png"/>
          <p:cNvPicPr>
            <a:picLocks noChangeAspect="1"/>
          </p:cNvPicPr>
          <p:nvPr/>
        </p:nvPicPr>
        <p:blipFill>
          <a:blip r:embed="rId4"/>
          <a:stretch>
            <a:fillRect/>
          </a:stretch>
        </p:blipFill>
        <p:spPr>
          <a:xfrm>
            <a:off x="6280191" y="4704636"/>
            <a:ext cx="5317078" cy="977610"/>
          </a:xfrm>
          <a:prstGeom prst="rect">
            <a:avLst/>
          </a:prstGeom>
        </p:spPr>
      </p:pic>
      <p:sp>
        <p:nvSpPr>
          <p:cNvPr id="6" name="Text 2"/>
          <p:cNvSpPr/>
          <p:nvPr/>
        </p:nvSpPr>
        <p:spPr>
          <a:xfrm>
            <a:off x="6280190" y="6317218"/>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#AgileLeadership #Delegation #ProjectManagement #AgileTeams #LeadershipDevelopment #EmpoweredTeams #ScrumMastery #AvoidMicromanagement #WaysOfWorking #ManagingProjectsTheAgileWay</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612081"/>
            <a:ext cx="7666673" cy="651272"/>
          </a:xfrm>
          <a:prstGeom prst="rect">
            <a:avLst/>
          </a:prstGeom>
          <a:noFill/>
          <a:ln/>
        </p:spPr>
        <p:txBody>
          <a:bodyPr wrap="none" lIns="0" tIns="0" rIns="0" bIns="0" rtlCol="0" anchor="t"/>
          <a:lstStyle/>
          <a:p>
            <a:pPr marL="0" indent="0" algn="l">
              <a:lnSpc>
                <a:spcPts val="5100"/>
              </a:lnSpc>
              <a:buNone/>
            </a:pPr>
            <a:r>
              <a:rPr lang="en-US" sz="4100" b="1" dirty="0">
                <a:solidFill>
                  <a:srgbClr val="000000"/>
                </a:solidFill>
                <a:latin typeface="Petrona Bold" pitchFamily="34" charset="0"/>
                <a:ea typeface="Petrona Bold" pitchFamily="34" charset="-122"/>
                <a:cs typeface="Petrona Bold" pitchFamily="34" charset="-120"/>
              </a:rPr>
              <a:t>Pitfall #5: The Boomerang Effect</a:t>
            </a:r>
            <a:endParaRPr lang="en-US" sz="4100" dirty="0"/>
          </a:p>
        </p:txBody>
      </p:sp>
      <p:sp>
        <p:nvSpPr>
          <p:cNvPr id="3" name="Text 1"/>
          <p:cNvSpPr/>
          <p:nvPr/>
        </p:nvSpPr>
        <p:spPr>
          <a:xfrm>
            <a:off x="793790" y="1660188"/>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Sometimes leaders delegate, but the task "boomerangs" back at the first sign of difficulty. This erodes trust and teaches teams that delegation isn't real—it's provisional.</a:t>
            </a:r>
            <a:endParaRPr lang="en-US" sz="1550" dirty="0"/>
          </a:p>
        </p:txBody>
      </p:sp>
      <p:sp>
        <p:nvSpPr>
          <p:cNvPr id="4" name="Text 2"/>
          <p:cNvSpPr/>
          <p:nvPr/>
        </p:nvSpPr>
        <p:spPr>
          <a:xfrm>
            <a:off x="793790" y="2518509"/>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The boomerang effect usually happens when leaders panic at the first sign of struggle. They see their team member wrestling with a challenge and immediately jump in to "save" the project. While this might feel helpful in the moment, it sends a powerful message: "I don't really trust you to figure this out."</a:t>
            </a:r>
            <a:endParaRPr lang="en-US" sz="1550" dirty="0"/>
          </a:p>
        </p:txBody>
      </p:sp>
      <p:sp>
        <p:nvSpPr>
          <p:cNvPr id="5" name="Shape 3"/>
          <p:cNvSpPr/>
          <p:nvPr/>
        </p:nvSpPr>
        <p:spPr>
          <a:xfrm>
            <a:off x="793790" y="3694371"/>
            <a:ext cx="13042821" cy="1160740"/>
          </a:xfrm>
          <a:prstGeom prst="roundRect">
            <a:avLst>
              <a:gd name="adj" fmla="val 7182"/>
            </a:avLst>
          </a:prstGeom>
          <a:solidFill>
            <a:srgbClr val="B6D6FC"/>
          </a:solidFill>
          <a:ln/>
        </p:spPr>
        <p:txBody>
          <a:bodyPr/>
          <a:lstStyle/>
          <a:p>
            <a:endParaRPr lang="en-US"/>
          </a:p>
        </p:txBody>
      </p:sp>
      <p:pic>
        <p:nvPicPr>
          <p:cNvPr id="6" name="Image 0" descr="preencoded.png"/>
          <p:cNvPicPr>
            <a:picLocks noChangeAspect="1"/>
          </p:cNvPicPr>
          <p:nvPr/>
        </p:nvPicPr>
        <p:blipFill>
          <a:blip r:embed="rId3"/>
          <a:stretch>
            <a:fillRect/>
          </a:stretch>
        </p:blipFill>
        <p:spPr>
          <a:xfrm>
            <a:off x="992148" y="3997266"/>
            <a:ext cx="248007" cy="198358"/>
          </a:xfrm>
          <a:prstGeom prst="rect">
            <a:avLst/>
          </a:prstGeom>
        </p:spPr>
      </p:pic>
      <p:sp>
        <p:nvSpPr>
          <p:cNvPr id="7" name="Text 4"/>
          <p:cNvSpPr/>
          <p:nvPr/>
        </p:nvSpPr>
        <p:spPr>
          <a:xfrm>
            <a:off x="1438513" y="3942259"/>
            <a:ext cx="12199739" cy="635079"/>
          </a:xfrm>
          <a:prstGeom prst="rect">
            <a:avLst/>
          </a:prstGeom>
          <a:noFill/>
          <a:ln/>
        </p:spPr>
        <p:txBody>
          <a:bodyPr wrap="square" lIns="0" tIns="0" rIns="0" bIns="0" rtlCol="0" anchor="t"/>
          <a:lstStyle/>
          <a:p>
            <a:pPr marL="0" indent="0" algn="l">
              <a:lnSpc>
                <a:spcPts val="2500"/>
              </a:lnSpc>
              <a:buNone/>
            </a:pPr>
            <a:r>
              <a:rPr lang="en-US" sz="1550" b="1" dirty="0">
                <a:solidFill>
                  <a:srgbClr val="000000"/>
                </a:solidFill>
                <a:latin typeface="Inter" pitchFamily="34" charset="0"/>
                <a:ea typeface="Inter" pitchFamily="34" charset="-122"/>
                <a:cs typeface="Inter" pitchFamily="34" charset="-120"/>
              </a:rPr>
              <a:t>Remember:</a:t>
            </a:r>
            <a:r>
              <a:rPr lang="en-US" sz="1550" dirty="0">
                <a:solidFill>
                  <a:srgbClr val="000000"/>
                </a:solidFill>
                <a:latin typeface="Inter" pitchFamily="34" charset="0"/>
                <a:ea typeface="Inter" pitchFamily="34" charset="-122"/>
                <a:cs typeface="Inter" pitchFamily="34" charset="-120"/>
              </a:rPr>
              <a:t> Struggle is often a sign of learning, not failure. When you resist the urge to reclaim work prematurely, you give your team the chance to develop problem-solving skills and build confidence.</a:t>
            </a:r>
            <a:endParaRPr lang="en-US" sz="1550" dirty="0"/>
          </a:p>
        </p:txBody>
      </p:sp>
      <p:sp>
        <p:nvSpPr>
          <p:cNvPr id="8" name="Text 5"/>
          <p:cNvSpPr/>
          <p:nvPr/>
        </p:nvSpPr>
        <p:spPr>
          <a:xfrm>
            <a:off x="793790" y="5078353"/>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The fix requires discipline: resist the urge to reclaim work prematurely. Instead, offer support and coaching. Ask questions that help your team member think through the challenge rather than immediately providing solutions. This approach takes more time initially but builds capability that pays dividends long-term.</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585657"/>
            <a:ext cx="10848499" cy="521017"/>
          </a:xfrm>
          <a:prstGeom prst="rect">
            <a:avLst/>
          </a:prstGeom>
          <a:noFill/>
          <a:ln/>
        </p:spPr>
        <p:txBody>
          <a:bodyPr wrap="none" lIns="0" tIns="0" rIns="0" bIns="0" rtlCol="0" anchor="t"/>
          <a:lstStyle/>
          <a:p>
            <a:pPr marL="0" indent="0" algn="l">
              <a:lnSpc>
                <a:spcPts val="4100"/>
              </a:lnSpc>
              <a:buNone/>
            </a:pPr>
            <a:r>
              <a:rPr lang="en-US" sz="3250" b="1" dirty="0">
                <a:solidFill>
                  <a:srgbClr val="000000"/>
                </a:solidFill>
                <a:latin typeface="Petrona Bold" pitchFamily="34" charset="0"/>
                <a:ea typeface="Petrona Bold" pitchFamily="34" charset="-122"/>
                <a:cs typeface="Petrona Bold" pitchFamily="34" charset="-120"/>
              </a:rPr>
              <a:t>Four Strategies for Empowering Without Micromanaging</a:t>
            </a:r>
            <a:endParaRPr lang="en-US" sz="3250" dirty="0"/>
          </a:p>
        </p:txBody>
      </p:sp>
      <p:sp>
        <p:nvSpPr>
          <p:cNvPr id="3" name="Shape 1"/>
          <p:cNvSpPr/>
          <p:nvPr/>
        </p:nvSpPr>
        <p:spPr>
          <a:xfrm>
            <a:off x="793790" y="1503510"/>
            <a:ext cx="6422231" cy="2920484"/>
          </a:xfrm>
          <a:prstGeom prst="roundRect">
            <a:avLst>
              <a:gd name="adj" fmla="val 2854"/>
            </a:avLst>
          </a:prstGeom>
          <a:solidFill>
            <a:srgbClr val="CCEEFF"/>
          </a:solidFill>
          <a:ln w="7620">
            <a:solidFill>
              <a:srgbClr val="B2D4E5"/>
            </a:solidFill>
            <a:prstDash val="solid"/>
          </a:ln>
        </p:spPr>
        <p:txBody>
          <a:bodyPr/>
          <a:lstStyle/>
          <a:p>
            <a:endParaRPr lang="en-US"/>
          </a:p>
        </p:txBody>
      </p:sp>
      <p:sp>
        <p:nvSpPr>
          <p:cNvPr id="4" name="Shape 2"/>
          <p:cNvSpPr/>
          <p:nvPr/>
        </p:nvSpPr>
        <p:spPr>
          <a:xfrm>
            <a:off x="999768" y="1709488"/>
            <a:ext cx="595313" cy="595313"/>
          </a:xfrm>
          <a:prstGeom prst="roundRect">
            <a:avLst>
              <a:gd name="adj" fmla="val 15358451"/>
            </a:avLst>
          </a:prstGeom>
          <a:solidFill>
            <a:srgbClr val="007EBD"/>
          </a:solidFill>
          <a:ln/>
        </p:spPr>
        <p:txBody>
          <a:bodyPr/>
          <a:lstStyle/>
          <a:p>
            <a:endParaRPr lang="en-US"/>
          </a:p>
        </p:txBody>
      </p:sp>
      <p:pic>
        <p:nvPicPr>
          <p:cNvPr id="5" name="Image 0" descr="preencoded.png"/>
          <p:cNvPicPr>
            <a:picLocks noChangeAspect="1"/>
          </p:cNvPicPr>
          <p:nvPr/>
        </p:nvPicPr>
        <p:blipFill>
          <a:blip r:embed="rId3"/>
          <a:stretch>
            <a:fillRect/>
          </a:stretch>
        </p:blipFill>
        <p:spPr>
          <a:xfrm>
            <a:off x="1163479" y="1839624"/>
            <a:ext cx="267891" cy="334923"/>
          </a:xfrm>
          <a:prstGeom prst="rect">
            <a:avLst/>
          </a:prstGeom>
        </p:spPr>
      </p:pic>
      <p:sp>
        <p:nvSpPr>
          <p:cNvPr id="6" name="Text 3"/>
          <p:cNvSpPr/>
          <p:nvPr/>
        </p:nvSpPr>
        <p:spPr>
          <a:xfrm>
            <a:off x="999768" y="2503159"/>
            <a:ext cx="2604968" cy="325636"/>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Petrona Bold" pitchFamily="34" charset="0"/>
                <a:ea typeface="Petrona Bold" pitchFamily="34" charset="-122"/>
                <a:cs typeface="Petrona Bold" pitchFamily="34" charset="-120"/>
              </a:rPr>
              <a:t>Set Clear Guardrails</a:t>
            </a:r>
            <a:endParaRPr lang="en-US" sz="2050" dirty="0"/>
          </a:p>
        </p:txBody>
      </p:sp>
      <p:sp>
        <p:nvSpPr>
          <p:cNvPr id="7" name="Text 4"/>
          <p:cNvSpPr/>
          <p:nvPr/>
        </p:nvSpPr>
        <p:spPr>
          <a:xfrm>
            <a:off x="999768" y="2947857"/>
            <a:ext cx="6010275" cy="127015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Define non-negotiables like budget limits, compliance requirements, and critical deadlines. Within those boundaries, grant complete freedom. This creates structure without stifling creativity.</a:t>
            </a:r>
            <a:endParaRPr lang="en-US" sz="1550" dirty="0"/>
          </a:p>
        </p:txBody>
      </p:sp>
      <p:sp>
        <p:nvSpPr>
          <p:cNvPr id="8" name="Shape 5"/>
          <p:cNvSpPr/>
          <p:nvPr/>
        </p:nvSpPr>
        <p:spPr>
          <a:xfrm>
            <a:off x="7414379" y="1503510"/>
            <a:ext cx="6422231" cy="2920484"/>
          </a:xfrm>
          <a:prstGeom prst="roundRect">
            <a:avLst>
              <a:gd name="adj" fmla="val 2854"/>
            </a:avLst>
          </a:prstGeom>
          <a:solidFill>
            <a:srgbClr val="CCEEFF"/>
          </a:solidFill>
          <a:ln w="7620">
            <a:solidFill>
              <a:srgbClr val="B2D4E5"/>
            </a:solidFill>
            <a:prstDash val="solid"/>
          </a:ln>
        </p:spPr>
        <p:txBody>
          <a:bodyPr/>
          <a:lstStyle/>
          <a:p>
            <a:endParaRPr lang="en-US"/>
          </a:p>
        </p:txBody>
      </p:sp>
      <p:sp>
        <p:nvSpPr>
          <p:cNvPr id="9" name="Shape 6"/>
          <p:cNvSpPr/>
          <p:nvPr/>
        </p:nvSpPr>
        <p:spPr>
          <a:xfrm>
            <a:off x="7620357" y="1709488"/>
            <a:ext cx="595313" cy="595313"/>
          </a:xfrm>
          <a:prstGeom prst="roundRect">
            <a:avLst>
              <a:gd name="adj" fmla="val 15358451"/>
            </a:avLst>
          </a:prstGeom>
          <a:solidFill>
            <a:srgbClr val="007EBD"/>
          </a:solidFill>
          <a:ln/>
        </p:spPr>
        <p:txBody>
          <a:bodyPr/>
          <a:lstStyle/>
          <a:p>
            <a:endParaRPr lang="en-US"/>
          </a:p>
        </p:txBody>
      </p:sp>
      <p:pic>
        <p:nvPicPr>
          <p:cNvPr id="10" name="Image 1" descr="preencoded.png"/>
          <p:cNvPicPr>
            <a:picLocks noChangeAspect="1"/>
          </p:cNvPicPr>
          <p:nvPr/>
        </p:nvPicPr>
        <p:blipFill>
          <a:blip r:embed="rId4"/>
          <a:stretch>
            <a:fillRect/>
          </a:stretch>
        </p:blipFill>
        <p:spPr>
          <a:xfrm>
            <a:off x="7784068" y="1839624"/>
            <a:ext cx="267891" cy="334923"/>
          </a:xfrm>
          <a:prstGeom prst="rect">
            <a:avLst/>
          </a:prstGeom>
        </p:spPr>
      </p:pic>
      <p:sp>
        <p:nvSpPr>
          <p:cNvPr id="11" name="Text 7"/>
          <p:cNvSpPr/>
          <p:nvPr/>
        </p:nvSpPr>
        <p:spPr>
          <a:xfrm>
            <a:off x="7620357" y="2503159"/>
            <a:ext cx="3371374" cy="325636"/>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Petrona Bold" pitchFamily="34" charset="0"/>
                <a:ea typeface="Petrona Bold" pitchFamily="34" charset="-122"/>
                <a:cs typeface="Petrona Bold" pitchFamily="34" charset="-120"/>
              </a:rPr>
              <a:t>Create Accountability Loops</a:t>
            </a:r>
            <a:endParaRPr lang="en-US" sz="2050" dirty="0"/>
          </a:p>
        </p:txBody>
      </p:sp>
      <p:sp>
        <p:nvSpPr>
          <p:cNvPr id="12" name="Text 8"/>
          <p:cNvSpPr/>
          <p:nvPr/>
        </p:nvSpPr>
        <p:spPr>
          <a:xfrm>
            <a:off x="7620357" y="2947857"/>
            <a:ext cx="6010275"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Use sprint reviews, retrospectives, and progress check-ins to track alignment. Regular touchpoints prevent small issues from becoming big problems while maintaining team autonomy.</a:t>
            </a:r>
            <a:endParaRPr lang="en-US" sz="1550" dirty="0"/>
          </a:p>
        </p:txBody>
      </p:sp>
      <p:sp>
        <p:nvSpPr>
          <p:cNvPr id="13" name="Shape 9"/>
          <p:cNvSpPr/>
          <p:nvPr/>
        </p:nvSpPr>
        <p:spPr>
          <a:xfrm>
            <a:off x="793790" y="4622352"/>
            <a:ext cx="6422231" cy="2602944"/>
          </a:xfrm>
          <a:prstGeom prst="roundRect">
            <a:avLst>
              <a:gd name="adj" fmla="val 3202"/>
            </a:avLst>
          </a:prstGeom>
          <a:solidFill>
            <a:srgbClr val="CCEEFF"/>
          </a:solidFill>
          <a:ln w="7620">
            <a:solidFill>
              <a:srgbClr val="B2D4E5"/>
            </a:solidFill>
            <a:prstDash val="solid"/>
          </a:ln>
        </p:spPr>
        <p:txBody>
          <a:bodyPr/>
          <a:lstStyle/>
          <a:p>
            <a:endParaRPr lang="en-US"/>
          </a:p>
        </p:txBody>
      </p:sp>
      <p:sp>
        <p:nvSpPr>
          <p:cNvPr id="14" name="Shape 10"/>
          <p:cNvSpPr/>
          <p:nvPr/>
        </p:nvSpPr>
        <p:spPr>
          <a:xfrm>
            <a:off x="999768" y="4828330"/>
            <a:ext cx="595313" cy="595313"/>
          </a:xfrm>
          <a:prstGeom prst="roundRect">
            <a:avLst>
              <a:gd name="adj" fmla="val 15358451"/>
            </a:avLst>
          </a:prstGeom>
          <a:solidFill>
            <a:srgbClr val="007EBD"/>
          </a:solidFill>
          <a:ln/>
        </p:spPr>
        <p:txBody>
          <a:bodyPr/>
          <a:lstStyle/>
          <a:p>
            <a:endParaRPr lang="en-US"/>
          </a:p>
        </p:txBody>
      </p:sp>
      <p:pic>
        <p:nvPicPr>
          <p:cNvPr id="15" name="Image 2" descr="preencoded.png"/>
          <p:cNvPicPr>
            <a:picLocks noChangeAspect="1"/>
          </p:cNvPicPr>
          <p:nvPr/>
        </p:nvPicPr>
        <p:blipFill>
          <a:blip r:embed="rId5"/>
          <a:stretch>
            <a:fillRect/>
          </a:stretch>
        </p:blipFill>
        <p:spPr>
          <a:xfrm>
            <a:off x="1163479" y="4958466"/>
            <a:ext cx="267891" cy="334923"/>
          </a:xfrm>
          <a:prstGeom prst="rect">
            <a:avLst/>
          </a:prstGeom>
        </p:spPr>
      </p:pic>
      <p:sp>
        <p:nvSpPr>
          <p:cNvPr id="16" name="Text 11"/>
          <p:cNvSpPr/>
          <p:nvPr/>
        </p:nvSpPr>
        <p:spPr>
          <a:xfrm>
            <a:off x="999768" y="5622001"/>
            <a:ext cx="2604968" cy="325636"/>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Petrona Bold" pitchFamily="34" charset="0"/>
                <a:ea typeface="Petrona Bold" pitchFamily="34" charset="-122"/>
                <a:cs typeface="Petrona Bold" pitchFamily="34" charset="-120"/>
              </a:rPr>
              <a:t>Model Trust Actively</a:t>
            </a:r>
            <a:endParaRPr lang="en-US" sz="2050" dirty="0"/>
          </a:p>
        </p:txBody>
      </p:sp>
      <p:sp>
        <p:nvSpPr>
          <p:cNvPr id="17" name="Text 12"/>
          <p:cNvSpPr/>
          <p:nvPr/>
        </p:nvSpPr>
        <p:spPr>
          <a:xfrm>
            <a:off x="999768" y="6066700"/>
            <a:ext cx="6010275"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Demonstrate confidence in your team's abilities through your actions and words. Publicly recognize when they succeed and avoid second-guessing their decisions in front of others.</a:t>
            </a:r>
            <a:endParaRPr lang="en-US" sz="1550" dirty="0"/>
          </a:p>
        </p:txBody>
      </p:sp>
      <p:sp>
        <p:nvSpPr>
          <p:cNvPr id="18" name="Shape 13"/>
          <p:cNvSpPr/>
          <p:nvPr/>
        </p:nvSpPr>
        <p:spPr>
          <a:xfrm>
            <a:off x="7414379" y="4622352"/>
            <a:ext cx="6422231" cy="2602944"/>
          </a:xfrm>
          <a:prstGeom prst="roundRect">
            <a:avLst>
              <a:gd name="adj" fmla="val 3202"/>
            </a:avLst>
          </a:prstGeom>
          <a:solidFill>
            <a:srgbClr val="CCEEFF"/>
          </a:solidFill>
          <a:ln w="7620">
            <a:solidFill>
              <a:srgbClr val="B2D4E5"/>
            </a:solidFill>
            <a:prstDash val="solid"/>
          </a:ln>
        </p:spPr>
        <p:txBody>
          <a:bodyPr/>
          <a:lstStyle/>
          <a:p>
            <a:endParaRPr lang="en-US"/>
          </a:p>
        </p:txBody>
      </p:sp>
      <p:sp>
        <p:nvSpPr>
          <p:cNvPr id="19" name="Shape 14"/>
          <p:cNvSpPr/>
          <p:nvPr/>
        </p:nvSpPr>
        <p:spPr>
          <a:xfrm>
            <a:off x="7620357" y="4828330"/>
            <a:ext cx="595313" cy="595313"/>
          </a:xfrm>
          <a:prstGeom prst="roundRect">
            <a:avLst>
              <a:gd name="adj" fmla="val 15358451"/>
            </a:avLst>
          </a:prstGeom>
          <a:solidFill>
            <a:srgbClr val="007EBD"/>
          </a:solidFill>
          <a:ln/>
        </p:spPr>
        <p:txBody>
          <a:bodyPr/>
          <a:lstStyle/>
          <a:p>
            <a:endParaRPr lang="en-US"/>
          </a:p>
        </p:txBody>
      </p:sp>
      <p:pic>
        <p:nvPicPr>
          <p:cNvPr id="20" name="Image 3" descr="preencoded.png"/>
          <p:cNvPicPr>
            <a:picLocks noChangeAspect="1"/>
          </p:cNvPicPr>
          <p:nvPr/>
        </p:nvPicPr>
        <p:blipFill>
          <a:blip r:embed="rId6"/>
          <a:stretch>
            <a:fillRect/>
          </a:stretch>
        </p:blipFill>
        <p:spPr>
          <a:xfrm>
            <a:off x="7784068" y="4958466"/>
            <a:ext cx="267891" cy="334923"/>
          </a:xfrm>
          <a:prstGeom prst="rect">
            <a:avLst/>
          </a:prstGeom>
        </p:spPr>
      </p:pic>
      <p:sp>
        <p:nvSpPr>
          <p:cNvPr id="21" name="Text 15"/>
          <p:cNvSpPr/>
          <p:nvPr/>
        </p:nvSpPr>
        <p:spPr>
          <a:xfrm>
            <a:off x="7620357" y="5622001"/>
            <a:ext cx="3123128" cy="325636"/>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Petrona Bold" pitchFamily="34" charset="0"/>
                <a:ea typeface="Petrona Bold" pitchFamily="34" charset="-122"/>
                <a:cs typeface="Petrona Bold" pitchFamily="34" charset="-120"/>
              </a:rPr>
              <a:t>Build Psychological Safety</a:t>
            </a:r>
            <a:endParaRPr lang="en-US" sz="2050" dirty="0"/>
          </a:p>
        </p:txBody>
      </p:sp>
      <p:sp>
        <p:nvSpPr>
          <p:cNvPr id="22" name="Text 16"/>
          <p:cNvSpPr/>
          <p:nvPr/>
        </p:nvSpPr>
        <p:spPr>
          <a:xfrm>
            <a:off x="7620357" y="6066700"/>
            <a:ext cx="6010275"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Allow intelligent failures to become learning opportunities, not punishments. Create an environment where people feel safe to take calculated risks and learn from mistakes.</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713783"/>
            <a:ext cx="8412599" cy="651272"/>
          </a:xfrm>
          <a:prstGeom prst="rect">
            <a:avLst/>
          </a:prstGeom>
          <a:noFill/>
          <a:ln/>
        </p:spPr>
        <p:txBody>
          <a:bodyPr wrap="none" lIns="0" tIns="0" rIns="0" bIns="0" rtlCol="0" anchor="t"/>
          <a:lstStyle/>
          <a:p>
            <a:pPr marL="0" indent="0" algn="l">
              <a:lnSpc>
                <a:spcPts val="5100"/>
              </a:lnSpc>
              <a:buNone/>
            </a:pPr>
            <a:r>
              <a:rPr lang="en-US" sz="4100" b="1" dirty="0">
                <a:solidFill>
                  <a:srgbClr val="000000"/>
                </a:solidFill>
                <a:latin typeface="Petrona Bold" pitchFamily="34" charset="0"/>
                <a:ea typeface="Petrona Bold" pitchFamily="34" charset="-122"/>
                <a:cs typeface="Petrona Bold" pitchFamily="34" charset="-120"/>
              </a:rPr>
              <a:t>The Delegation Success Framework</a:t>
            </a:r>
            <a:endParaRPr lang="en-US" sz="4100" dirty="0"/>
          </a:p>
        </p:txBody>
      </p:sp>
      <p:sp>
        <p:nvSpPr>
          <p:cNvPr id="3" name="Text 1"/>
          <p:cNvSpPr/>
          <p:nvPr/>
        </p:nvSpPr>
        <p:spPr>
          <a:xfrm>
            <a:off x="2130028" y="2447572"/>
            <a:ext cx="2604968" cy="325636"/>
          </a:xfrm>
          <a:prstGeom prst="rect">
            <a:avLst/>
          </a:prstGeom>
          <a:noFill/>
          <a:ln/>
        </p:spPr>
        <p:txBody>
          <a:bodyPr wrap="none" lIns="0" tIns="0" rIns="0" bIns="0" rtlCol="0" anchor="t"/>
          <a:lstStyle/>
          <a:p>
            <a:pPr marL="0" indent="0" algn="r">
              <a:lnSpc>
                <a:spcPts val="2550"/>
              </a:lnSpc>
              <a:buNone/>
            </a:pPr>
            <a:r>
              <a:rPr lang="en-US" sz="2050" b="1" dirty="0">
                <a:solidFill>
                  <a:srgbClr val="272525"/>
                </a:solidFill>
                <a:latin typeface="Petrona Bold" pitchFamily="34" charset="0"/>
                <a:ea typeface="Petrona Bold" pitchFamily="34" charset="-122"/>
                <a:cs typeface="Petrona Bold" pitchFamily="34" charset="-120"/>
              </a:rPr>
              <a:t>Define Success</a:t>
            </a:r>
            <a:endParaRPr lang="en-US" sz="2050" dirty="0"/>
          </a:p>
        </p:txBody>
      </p:sp>
      <p:sp>
        <p:nvSpPr>
          <p:cNvPr id="4" name="Text 2"/>
          <p:cNvSpPr/>
          <p:nvPr/>
        </p:nvSpPr>
        <p:spPr>
          <a:xfrm>
            <a:off x="793790" y="2892270"/>
            <a:ext cx="3941207" cy="317540"/>
          </a:xfrm>
          <a:prstGeom prst="rect">
            <a:avLst/>
          </a:prstGeom>
          <a:noFill/>
          <a:ln/>
        </p:spPr>
        <p:txBody>
          <a:bodyPr wrap="none" lIns="0" tIns="0" rIns="0" bIns="0" rtlCol="0" anchor="t"/>
          <a:lstStyle/>
          <a:p>
            <a:pPr marL="0" indent="0" algn="r">
              <a:lnSpc>
                <a:spcPts val="2500"/>
              </a:lnSpc>
              <a:buNone/>
            </a:pPr>
            <a:r>
              <a:rPr lang="en-US" sz="1550" dirty="0">
                <a:solidFill>
                  <a:srgbClr val="272525"/>
                </a:solidFill>
                <a:latin typeface="Inter" pitchFamily="34" charset="0"/>
                <a:ea typeface="Inter" pitchFamily="34" charset="-122"/>
                <a:cs typeface="Inter" pitchFamily="34" charset="-120"/>
              </a:rPr>
              <a:t>Clear outcomes and quality standards</a:t>
            </a:r>
            <a:endParaRPr lang="en-US" sz="1550" dirty="0"/>
          </a:p>
        </p:txBody>
      </p:sp>
      <p:pic>
        <p:nvPicPr>
          <p:cNvPr id="5" name="Image 0" descr="preencoded.png"/>
          <p:cNvPicPr>
            <a:picLocks noChangeAspect="1"/>
          </p:cNvPicPr>
          <p:nvPr/>
        </p:nvPicPr>
        <p:blipFill>
          <a:blip r:embed="rId3"/>
          <a:stretch>
            <a:fillRect/>
          </a:stretch>
        </p:blipFill>
        <p:spPr>
          <a:xfrm>
            <a:off x="5032653" y="1761891"/>
            <a:ext cx="4564975" cy="4564975"/>
          </a:xfrm>
          <a:prstGeom prst="rect">
            <a:avLst/>
          </a:prstGeom>
        </p:spPr>
      </p:pic>
      <p:pic>
        <p:nvPicPr>
          <p:cNvPr id="6" name="Image 1" descr="preencoded.png"/>
          <p:cNvPicPr>
            <a:picLocks noChangeAspect="1"/>
          </p:cNvPicPr>
          <p:nvPr/>
        </p:nvPicPr>
        <p:blipFill>
          <a:blip r:embed="rId4"/>
          <a:stretch>
            <a:fillRect/>
          </a:stretch>
        </p:blipFill>
        <p:spPr>
          <a:xfrm>
            <a:off x="6054626" y="2711355"/>
            <a:ext cx="296942" cy="371118"/>
          </a:xfrm>
          <a:prstGeom prst="rect">
            <a:avLst/>
          </a:prstGeom>
        </p:spPr>
      </p:pic>
      <p:sp>
        <p:nvSpPr>
          <p:cNvPr id="7" name="Text 3"/>
          <p:cNvSpPr/>
          <p:nvPr/>
        </p:nvSpPr>
        <p:spPr>
          <a:xfrm>
            <a:off x="9895284" y="2042283"/>
            <a:ext cx="2604968" cy="325636"/>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Petrona Bold" pitchFamily="34" charset="0"/>
                <a:ea typeface="Petrona Bold" pitchFamily="34" charset="-122"/>
                <a:cs typeface="Petrona Bold" pitchFamily="34" charset="-120"/>
              </a:rPr>
              <a:t>Provide Resources</a:t>
            </a:r>
            <a:endParaRPr lang="en-US" sz="2050" dirty="0"/>
          </a:p>
        </p:txBody>
      </p:sp>
      <p:sp>
        <p:nvSpPr>
          <p:cNvPr id="8" name="Text 4"/>
          <p:cNvSpPr/>
          <p:nvPr/>
        </p:nvSpPr>
        <p:spPr>
          <a:xfrm>
            <a:off x="9895284" y="2486981"/>
            <a:ext cx="3941326"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Tools, information, and access needed</a:t>
            </a:r>
            <a:endParaRPr lang="en-US" sz="1550" dirty="0"/>
          </a:p>
        </p:txBody>
      </p:sp>
      <p:pic>
        <p:nvPicPr>
          <p:cNvPr id="9" name="Image 2" descr="preencoded.png"/>
          <p:cNvPicPr>
            <a:picLocks noChangeAspect="1"/>
          </p:cNvPicPr>
          <p:nvPr/>
        </p:nvPicPr>
        <p:blipFill>
          <a:blip r:embed="rId5"/>
          <a:stretch>
            <a:fillRect/>
          </a:stretch>
        </p:blipFill>
        <p:spPr>
          <a:xfrm>
            <a:off x="5032653" y="1761891"/>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7914144" y="2446679"/>
            <a:ext cx="296942" cy="371118"/>
          </a:xfrm>
          <a:prstGeom prst="rect">
            <a:avLst/>
          </a:prstGeom>
        </p:spPr>
      </p:pic>
      <p:sp>
        <p:nvSpPr>
          <p:cNvPr id="11" name="Text 5"/>
          <p:cNvSpPr/>
          <p:nvPr/>
        </p:nvSpPr>
        <p:spPr>
          <a:xfrm>
            <a:off x="9994463" y="3663200"/>
            <a:ext cx="2604968" cy="325636"/>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Petrona Bold" pitchFamily="34" charset="0"/>
                <a:ea typeface="Petrona Bold" pitchFamily="34" charset="-122"/>
                <a:cs typeface="Petrona Bold" pitchFamily="34" charset="-120"/>
              </a:rPr>
              <a:t>Coach &amp; Guide</a:t>
            </a:r>
            <a:endParaRPr lang="en-US" sz="2050" dirty="0"/>
          </a:p>
        </p:txBody>
      </p:sp>
      <p:sp>
        <p:nvSpPr>
          <p:cNvPr id="12" name="Text 6"/>
          <p:cNvSpPr/>
          <p:nvPr/>
        </p:nvSpPr>
        <p:spPr>
          <a:xfrm>
            <a:off x="9994463" y="4107898"/>
            <a:ext cx="3842147"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Support without taking over</a:t>
            </a:r>
            <a:endParaRPr lang="en-US" sz="1550" dirty="0"/>
          </a:p>
        </p:txBody>
      </p:sp>
      <p:pic>
        <p:nvPicPr>
          <p:cNvPr id="13" name="Image 4" descr="preencoded.png"/>
          <p:cNvPicPr>
            <a:picLocks noChangeAspect="1"/>
          </p:cNvPicPr>
          <p:nvPr/>
        </p:nvPicPr>
        <p:blipFill>
          <a:blip r:embed="rId7"/>
          <a:stretch>
            <a:fillRect/>
          </a:stretch>
        </p:blipFill>
        <p:spPr>
          <a:xfrm>
            <a:off x="5032653" y="1761891"/>
            <a:ext cx="4564975" cy="4564975"/>
          </a:xfrm>
          <a:prstGeom prst="rect">
            <a:avLst/>
          </a:prstGeom>
        </p:spPr>
      </p:pic>
      <p:pic>
        <p:nvPicPr>
          <p:cNvPr id="14" name="Image 5" descr="preencoded.png"/>
          <p:cNvPicPr>
            <a:picLocks noChangeAspect="1"/>
          </p:cNvPicPr>
          <p:nvPr/>
        </p:nvPicPr>
        <p:blipFill>
          <a:blip r:embed="rId8"/>
          <a:stretch>
            <a:fillRect/>
          </a:stretch>
        </p:blipFill>
        <p:spPr>
          <a:xfrm>
            <a:off x="8740557" y="4133437"/>
            <a:ext cx="296942" cy="371118"/>
          </a:xfrm>
          <a:prstGeom prst="rect">
            <a:avLst/>
          </a:prstGeom>
        </p:spPr>
      </p:pic>
      <p:sp>
        <p:nvSpPr>
          <p:cNvPr id="15" name="Text 7"/>
          <p:cNvSpPr/>
          <p:nvPr/>
        </p:nvSpPr>
        <p:spPr>
          <a:xfrm>
            <a:off x="9895284" y="5284117"/>
            <a:ext cx="2604968" cy="325636"/>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Petrona Bold" pitchFamily="34" charset="0"/>
                <a:ea typeface="Petrona Bold" pitchFamily="34" charset="-122"/>
                <a:cs typeface="Petrona Bold" pitchFamily="34" charset="-120"/>
              </a:rPr>
              <a:t>Monitor Progress</a:t>
            </a:r>
            <a:endParaRPr lang="en-US" sz="2050" dirty="0"/>
          </a:p>
        </p:txBody>
      </p:sp>
      <p:sp>
        <p:nvSpPr>
          <p:cNvPr id="16" name="Text 8"/>
          <p:cNvSpPr/>
          <p:nvPr/>
        </p:nvSpPr>
        <p:spPr>
          <a:xfrm>
            <a:off x="9895284" y="5728815"/>
            <a:ext cx="3941326"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Regular check-ins and course corrections</a:t>
            </a:r>
            <a:endParaRPr lang="en-US" sz="1550" dirty="0"/>
          </a:p>
        </p:txBody>
      </p:sp>
      <p:pic>
        <p:nvPicPr>
          <p:cNvPr id="17" name="Image 6" descr="preencoded.png"/>
          <p:cNvPicPr>
            <a:picLocks noChangeAspect="1"/>
          </p:cNvPicPr>
          <p:nvPr/>
        </p:nvPicPr>
        <p:blipFill>
          <a:blip r:embed="rId9"/>
          <a:stretch>
            <a:fillRect/>
          </a:stretch>
        </p:blipFill>
        <p:spPr>
          <a:xfrm>
            <a:off x="5032653" y="1761891"/>
            <a:ext cx="4564975" cy="4564975"/>
          </a:xfrm>
          <a:prstGeom prst="rect">
            <a:avLst/>
          </a:prstGeom>
        </p:spPr>
      </p:pic>
      <p:pic>
        <p:nvPicPr>
          <p:cNvPr id="18" name="Image 7" descr="preencoded.png"/>
          <p:cNvPicPr>
            <a:picLocks noChangeAspect="1"/>
          </p:cNvPicPr>
          <p:nvPr/>
        </p:nvPicPr>
        <p:blipFill>
          <a:blip r:embed="rId10"/>
          <a:stretch>
            <a:fillRect/>
          </a:stretch>
        </p:blipFill>
        <p:spPr>
          <a:xfrm>
            <a:off x="7391698" y="5440505"/>
            <a:ext cx="296942" cy="371118"/>
          </a:xfrm>
          <a:prstGeom prst="rect">
            <a:avLst/>
          </a:prstGeom>
        </p:spPr>
      </p:pic>
      <p:sp>
        <p:nvSpPr>
          <p:cNvPr id="19" name="Text 9"/>
          <p:cNvSpPr/>
          <p:nvPr/>
        </p:nvSpPr>
        <p:spPr>
          <a:xfrm>
            <a:off x="2130028" y="4720118"/>
            <a:ext cx="2604968" cy="325636"/>
          </a:xfrm>
          <a:prstGeom prst="rect">
            <a:avLst/>
          </a:prstGeom>
          <a:noFill/>
          <a:ln/>
        </p:spPr>
        <p:txBody>
          <a:bodyPr wrap="none" lIns="0" tIns="0" rIns="0" bIns="0" rtlCol="0" anchor="t"/>
          <a:lstStyle/>
          <a:p>
            <a:pPr marL="0" indent="0" algn="r">
              <a:lnSpc>
                <a:spcPts val="2550"/>
              </a:lnSpc>
              <a:buNone/>
            </a:pPr>
            <a:r>
              <a:rPr lang="en-US" sz="2050" b="1" dirty="0">
                <a:solidFill>
                  <a:srgbClr val="272525"/>
                </a:solidFill>
                <a:latin typeface="Petrona Bold" pitchFamily="34" charset="0"/>
                <a:ea typeface="Petrona Bold" pitchFamily="34" charset="-122"/>
                <a:cs typeface="Petrona Bold" pitchFamily="34" charset="-120"/>
              </a:rPr>
              <a:t>Recognize Results</a:t>
            </a:r>
            <a:endParaRPr lang="en-US" sz="2050" dirty="0"/>
          </a:p>
        </p:txBody>
      </p:sp>
      <p:sp>
        <p:nvSpPr>
          <p:cNvPr id="20" name="Text 10"/>
          <p:cNvSpPr/>
          <p:nvPr/>
        </p:nvSpPr>
        <p:spPr>
          <a:xfrm>
            <a:off x="793790" y="5164816"/>
            <a:ext cx="3941207" cy="635079"/>
          </a:xfrm>
          <a:prstGeom prst="rect">
            <a:avLst/>
          </a:prstGeom>
          <a:noFill/>
          <a:ln/>
        </p:spPr>
        <p:txBody>
          <a:bodyPr wrap="square" lIns="0" tIns="0" rIns="0" bIns="0" rtlCol="0" anchor="t"/>
          <a:lstStyle/>
          <a:p>
            <a:pPr marL="0" indent="0" algn="r">
              <a:lnSpc>
                <a:spcPts val="2500"/>
              </a:lnSpc>
              <a:buNone/>
            </a:pPr>
            <a:r>
              <a:rPr lang="en-US" sz="1550" dirty="0">
                <a:solidFill>
                  <a:srgbClr val="272525"/>
                </a:solidFill>
                <a:latin typeface="Inter" pitchFamily="34" charset="0"/>
                <a:ea typeface="Inter" pitchFamily="34" charset="-122"/>
                <a:cs typeface="Inter" pitchFamily="34" charset="-120"/>
              </a:rPr>
              <a:t>Acknowledge success and learn from challenges</a:t>
            </a:r>
            <a:endParaRPr lang="en-US" sz="1550" dirty="0"/>
          </a:p>
        </p:txBody>
      </p:sp>
      <p:pic>
        <p:nvPicPr>
          <p:cNvPr id="21" name="Image 8" descr="preencoded.png"/>
          <p:cNvPicPr>
            <a:picLocks noChangeAspect="1"/>
          </p:cNvPicPr>
          <p:nvPr/>
        </p:nvPicPr>
        <p:blipFill>
          <a:blip r:embed="rId11"/>
          <a:stretch>
            <a:fillRect/>
          </a:stretch>
        </p:blipFill>
        <p:spPr>
          <a:xfrm>
            <a:off x="5032653" y="1761891"/>
            <a:ext cx="4564975" cy="4564975"/>
          </a:xfrm>
          <a:prstGeom prst="rect">
            <a:avLst/>
          </a:prstGeom>
        </p:spPr>
      </p:pic>
      <p:pic>
        <p:nvPicPr>
          <p:cNvPr id="22" name="Image 9" descr="preencoded.png"/>
          <p:cNvPicPr>
            <a:picLocks noChangeAspect="1"/>
          </p:cNvPicPr>
          <p:nvPr/>
        </p:nvPicPr>
        <p:blipFill>
          <a:blip r:embed="rId12"/>
          <a:stretch>
            <a:fillRect/>
          </a:stretch>
        </p:blipFill>
        <p:spPr>
          <a:xfrm>
            <a:off x="5731728" y="4561705"/>
            <a:ext cx="296942" cy="371118"/>
          </a:xfrm>
          <a:prstGeom prst="rect">
            <a:avLst/>
          </a:prstGeom>
        </p:spPr>
      </p:pic>
      <p:sp>
        <p:nvSpPr>
          <p:cNvPr id="23" name="Text 11"/>
          <p:cNvSpPr/>
          <p:nvPr/>
        </p:nvSpPr>
        <p:spPr>
          <a:xfrm>
            <a:off x="793790" y="6550108"/>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This cyclical approach ensures that delegation becomes a sustainable leadership practice rather than a one-time event. Each cycle builds trust and capability, making future delegation more effective and requiring less oversight.</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503093"/>
            <a:ext cx="7242096" cy="651272"/>
          </a:xfrm>
          <a:prstGeom prst="rect">
            <a:avLst/>
          </a:prstGeom>
          <a:noFill/>
          <a:ln/>
        </p:spPr>
        <p:txBody>
          <a:bodyPr wrap="none" lIns="0" tIns="0" rIns="0" bIns="0" rtlCol="0" anchor="t"/>
          <a:lstStyle/>
          <a:p>
            <a:pPr marL="0" indent="0" algn="l">
              <a:lnSpc>
                <a:spcPts val="5100"/>
              </a:lnSpc>
              <a:buNone/>
            </a:pPr>
            <a:r>
              <a:rPr lang="en-US" sz="4100" b="1" dirty="0">
                <a:solidFill>
                  <a:srgbClr val="000000"/>
                </a:solidFill>
                <a:latin typeface="Petrona Bold" pitchFamily="34" charset="0"/>
                <a:ea typeface="Petrona Bold" pitchFamily="34" charset="-122"/>
                <a:cs typeface="Petrona Bold" pitchFamily="34" charset="-120"/>
              </a:rPr>
              <a:t>Measuring Delegation Success</a:t>
            </a:r>
            <a:endParaRPr lang="en-US" sz="4100" dirty="0"/>
          </a:p>
        </p:txBody>
      </p:sp>
      <p:sp>
        <p:nvSpPr>
          <p:cNvPr id="3" name="Text 1"/>
          <p:cNvSpPr/>
          <p:nvPr/>
        </p:nvSpPr>
        <p:spPr>
          <a:xfrm>
            <a:off x="793790" y="1650379"/>
            <a:ext cx="3074670" cy="654963"/>
          </a:xfrm>
          <a:prstGeom prst="rect">
            <a:avLst/>
          </a:prstGeom>
          <a:noFill/>
          <a:ln/>
        </p:spPr>
        <p:txBody>
          <a:bodyPr wrap="none" lIns="0" tIns="0" rIns="0" bIns="0" rtlCol="0" anchor="t"/>
          <a:lstStyle/>
          <a:p>
            <a:pPr marL="0" indent="0" algn="ctr">
              <a:lnSpc>
                <a:spcPts val="5150"/>
              </a:lnSpc>
              <a:buNone/>
            </a:pPr>
            <a:r>
              <a:rPr lang="en-US" sz="5150" b="1" dirty="0">
                <a:solidFill>
                  <a:srgbClr val="272525"/>
                </a:solidFill>
                <a:latin typeface="Petrona Bold" pitchFamily="34" charset="0"/>
                <a:ea typeface="Petrona Bold" pitchFamily="34" charset="-122"/>
                <a:cs typeface="Petrona Bold" pitchFamily="34" charset="-120"/>
              </a:rPr>
              <a:t>75%</a:t>
            </a:r>
            <a:endParaRPr lang="en-US" sz="5150" dirty="0"/>
          </a:p>
        </p:txBody>
      </p:sp>
      <p:sp>
        <p:nvSpPr>
          <p:cNvPr id="4" name="Text 2"/>
          <p:cNvSpPr/>
          <p:nvPr/>
        </p:nvSpPr>
        <p:spPr>
          <a:xfrm>
            <a:off x="1028581" y="2553349"/>
            <a:ext cx="2604968" cy="325636"/>
          </a:xfrm>
          <a:prstGeom prst="rect">
            <a:avLst/>
          </a:prstGeom>
          <a:noFill/>
          <a:ln/>
        </p:spPr>
        <p:txBody>
          <a:bodyPr wrap="none" lIns="0" tIns="0" rIns="0" bIns="0" rtlCol="0" anchor="t"/>
          <a:lstStyle/>
          <a:p>
            <a:pPr marL="0" indent="0" algn="ctr">
              <a:lnSpc>
                <a:spcPts val="2550"/>
              </a:lnSpc>
              <a:buNone/>
            </a:pPr>
            <a:r>
              <a:rPr lang="en-US" sz="2050" b="1" dirty="0">
                <a:solidFill>
                  <a:srgbClr val="272525"/>
                </a:solidFill>
                <a:latin typeface="Petrona Bold" pitchFamily="34" charset="0"/>
                <a:ea typeface="Petrona Bold" pitchFamily="34" charset="-122"/>
                <a:cs typeface="Petrona Bold" pitchFamily="34" charset="-120"/>
              </a:rPr>
              <a:t>Team Engagement</a:t>
            </a:r>
            <a:endParaRPr lang="en-US" sz="2050" dirty="0"/>
          </a:p>
        </p:txBody>
      </p:sp>
      <p:sp>
        <p:nvSpPr>
          <p:cNvPr id="5" name="Text 3"/>
          <p:cNvSpPr/>
          <p:nvPr/>
        </p:nvSpPr>
        <p:spPr>
          <a:xfrm>
            <a:off x="793790" y="2998047"/>
            <a:ext cx="3074670" cy="1270159"/>
          </a:xfrm>
          <a:prstGeom prst="rect">
            <a:avLst/>
          </a:prstGeom>
          <a:noFill/>
          <a:ln/>
        </p:spPr>
        <p:txBody>
          <a:bodyPr wrap="square" lIns="0" tIns="0" rIns="0" bIns="0" rtlCol="0" anchor="t"/>
          <a:lstStyle/>
          <a:p>
            <a:pPr marL="0" indent="0" algn="ctr">
              <a:lnSpc>
                <a:spcPts val="2500"/>
              </a:lnSpc>
              <a:buNone/>
            </a:pPr>
            <a:r>
              <a:rPr lang="en-US" sz="1550" dirty="0">
                <a:solidFill>
                  <a:srgbClr val="272525"/>
                </a:solidFill>
                <a:latin typeface="Inter" pitchFamily="34" charset="0"/>
                <a:ea typeface="Inter" pitchFamily="34" charset="-122"/>
                <a:cs typeface="Inter" pitchFamily="34" charset="-120"/>
              </a:rPr>
              <a:t>Empowered teams show higher engagement scores and take more initiative in problem-solving</a:t>
            </a:r>
            <a:endParaRPr lang="en-US" sz="1550" dirty="0"/>
          </a:p>
        </p:txBody>
      </p:sp>
      <p:sp>
        <p:nvSpPr>
          <p:cNvPr id="6" name="Text 4"/>
          <p:cNvSpPr/>
          <p:nvPr/>
        </p:nvSpPr>
        <p:spPr>
          <a:xfrm>
            <a:off x="4116467" y="1650379"/>
            <a:ext cx="3074670" cy="654963"/>
          </a:xfrm>
          <a:prstGeom prst="rect">
            <a:avLst/>
          </a:prstGeom>
          <a:noFill/>
          <a:ln/>
        </p:spPr>
        <p:txBody>
          <a:bodyPr wrap="none" lIns="0" tIns="0" rIns="0" bIns="0" rtlCol="0" anchor="t"/>
          <a:lstStyle/>
          <a:p>
            <a:pPr marL="0" indent="0" algn="ctr">
              <a:lnSpc>
                <a:spcPts val="5150"/>
              </a:lnSpc>
              <a:buNone/>
            </a:pPr>
            <a:r>
              <a:rPr lang="en-US" sz="5150" b="1" dirty="0">
                <a:solidFill>
                  <a:srgbClr val="272525"/>
                </a:solidFill>
                <a:latin typeface="Petrona Bold" pitchFamily="34" charset="0"/>
                <a:ea typeface="Petrona Bold" pitchFamily="34" charset="-122"/>
                <a:cs typeface="Petrona Bold" pitchFamily="34" charset="-120"/>
              </a:rPr>
              <a:t>40%</a:t>
            </a:r>
            <a:endParaRPr lang="en-US" sz="5150" dirty="0"/>
          </a:p>
        </p:txBody>
      </p:sp>
      <p:sp>
        <p:nvSpPr>
          <p:cNvPr id="7" name="Text 5"/>
          <p:cNvSpPr/>
          <p:nvPr/>
        </p:nvSpPr>
        <p:spPr>
          <a:xfrm>
            <a:off x="4351258" y="2553349"/>
            <a:ext cx="2604968" cy="325636"/>
          </a:xfrm>
          <a:prstGeom prst="rect">
            <a:avLst/>
          </a:prstGeom>
          <a:noFill/>
          <a:ln/>
        </p:spPr>
        <p:txBody>
          <a:bodyPr wrap="none" lIns="0" tIns="0" rIns="0" bIns="0" rtlCol="0" anchor="t"/>
          <a:lstStyle/>
          <a:p>
            <a:pPr marL="0" indent="0" algn="ctr">
              <a:lnSpc>
                <a:spcPts val="2550"/>
              </a:lnSpc>
              <a:buNone/>
            </a:pPr>
            <a:r>
              <a:rPr lang="en-US" sz="2050" b="1" dirty="0">
                <a:solidFill>
                  <a:srgbClr val="272525"/>
                </a:solidFill>
                <a:latin typeface="Petrona Bold" pitchFamily="34" charset="0"/>
                <a:ea typeface="Petrona Bold" pitchFamily="34" charset="-122"/>
                <a:cs typeface="Petrona Bold" pitchFamily="34" charset="-120"/>
              </a:rPr>
              <a:t>Faster Delivery</a:t>
            </a:r>
            <a:endParaRPr lang="en-US" sz="2050" dirty="0"/>
          </a:p>
        </p:txBody>
      </p:sp>
      <p:sp>
        <p:nvSpPr>
          <p:cNvPr id="8" name="Text 6"/>
          <p:cNvSpPr/>
          <p:nvPr/>
        </p:nvSpPr>
        <p:spPr>
          <a:xfrm>
            <a:off x="4116467" y="2998047"/>
            <a:ext cx="3074670" cy="1270159"/>
          </a:xfrm>
          <a:prstGeom prst="rect">
            <a:avLst/>
          </a:prstGeom>
          <a:noFill/>
          <a:ln/>
        </p:spPr>
        <p:txBody>
          <a:bodyPr wrap="square" lIns="0" tIns="0" rIns="0" bIns="0" rtlCol="0" anchor="t"/>
          <a:lstStyle/>
          <a:p>
            <a:pPr marL="0" indent="0" algn="ctr">
              <a:lnSpc>
                <a:spcPts val="2500"/>
              </a:lnSpc>
              <a:buNone/>
            </a:pPr>
            <a:r>
              <a:rPr lang="en-US" sz="1550" dirty="0">
                <a:solidFill>
                  <a:srgbClr val="272525"/>
                </a:solidFill>
                <a:latin typeface="Inter" pitchFamily="34" charset="0"/>
                <a:ea typeface="Inter" pitchFamily="34" charset="-122"/>
                <a:cs typeface="Inter" pitchFamily="34" charset="-120"/>
              </a:rPr>
              <a:t>Projects move quicker when teams have clear authority to make decisions within defined parameters</a:t>
            </a:r>
            <a:endParaRPr lang="en-US" sz="1550" dirty="0"/>
          </a:p>
        </p:txBody>
      </p:sp>
      <p:sp>
        <p:nvSpPr>
          <p:cNvPr id="9" name="Text 7"/>
          <p:cNvSpPr/>
          <p:nvPr/>
        </p:nvSpPr>
        <p:spPr>
          <a:xfrm>
            <a:off x="7439144" y="1650379"/>
            <a:ext cx="3074670" cy="654963"/>
          </a:xfrm>
          <a:prstGeom prst="rect">
            <a:avLst/>
          </a:prstGeom>
          <a:noFill/>
          <a:ln/>
        </p:spPr>
        <p:txBody>
          <a:bodyPr wrap="none" lIns="0" tIns="0" rIns="0" bIns="0" rtlCol="0" anchor="t"/>
          <a:lstStyle/>
          <a:p>
            <a:pPr marL="0" indent="0" algn="ctr">
              <a:lnSpc>
                <a:spcPts val="5150"/>
              </a:lnSpc>
              <a:buNone/>
            </a:pPr>
            <a:r>
              <a:rPr lang="en-US" sz="5150" b="1" dirty="0">
                <a:solidFill>
                  <a:srgbClr val="272525"/>
                </a:solidFill>
                <a:latin typeface="Petrona Bold" pitchFamily="34" charset="0"/>
                <a:ea typeface="Petrona Bold" pitchFamily="34" charset="-122"/>
                <a:cs typeface="Petrona Bold" pitchFamily="34" charset="-120"/>
              </a:rPr>
              <a:t>60%</a:t>
            </a:r>
            <a:endParaRPr lang="en-US" sz="5150" dirty="0"/>
          </a:p>
        </p:txBody>
      </p:sp>
      <p:sp>
        <p:nvSpPr>
          <p:cNvPr id="10" name="Text 8"/>
          <p:cNvSpPr/>
          <p:nvPr/>
        </p:nvSpPr>
        <p:spPr>
          <a:xfrm>
            <a:off x="7673935" y="2553349"/>
            <a:ext cx="2604968" cy="325636"/>
          </a:xfrm>
          <a:prstGeom prst="rect">
            <a:avLst/>
          </a:prstGeom>
          <a:noFill/>
          <a:ln/>
        </p:spPr>
        <p:txBody>
          <a:bodyPr wrap="none" lIns="0" tIns="0" rIns="0" bIns="0" rtlCol="0" anchor="t"/>
          <a:lstStyle/>
          <a:p>
            <a:pPr marL="0" indent="0" algn="ctr">
              <a:lnSpc>
                <a:spcPts val="2550"/>
              </a:lnSpc>
              <a:buNone/>
            </a:pPr>
            <a:r>
              <a:rPr lang="en-US" sz="2050" b="1" dirty="0">
                <a:solidFill>
                  <a:srgbClr val="272525"/>
                </a:solidFill>
                <a:latin typeface="Petrona Bold" pitchFamily="34" charset="0"/>
                <a:ea typeface="Petrona Bold" pitchFamily="34" charset="-122"/>
                <a:cs typeface="Petrona Bold" pitchFamily="34" charset="-120"/>
              </a:rPr>
              <a:t>Innovation Increase</a:t>
            </a:r>
            <a:endParaRPr lang="en-US" sz="2050" dirty="0"/>
          </a:p>
        </p:txBody>
      </p:sp>
      <p:sp>
        <p:nvSpPr>
          <p:cNvPr id="11" name="Text 9"/>
          <p:cNvSpPr/>
          <p:nvPr/>
        </p:nvSpPr>
        <p:spPr>
          <a:xfrm>
            <a:off x="7439144" y="2998047"/>
            <a:ext cx="3074670" cy="952619"/>
          </a:xfrm>
          <a:prstGeom prst="rect">
            <a:avLst/>
          </a:prstGeom>
          <a:noFill/>
          <a:ln/>
        </p:spPr>
        <p:txBody>
          <a:bodyPr wrap="square" lIns="0" tIns="0" rIns="0" bIns="0" rtlCol="0" anchor="t"/>
          <a:lstStyle/>
          <a:p>
            <a:pPr marL="0" indent="0" algn="ctr">
              <a:lnSpc>
                <a:spcPts val="2500"/>
              </a:lnSpc>
              <a:buNone/>
            </a:pPr>
            <a:r>
              <a:rPr lang="en-US" sz="1550" dirty="0">
                <a:solidFill>
                  <a:srgbClr val="272525"/>
                </a:solidFill>
                <a:latin typeface="Inter" pitchFamily="34" charset="0"/>
                <a:ea typeface="Inter" pitchFamily="34" charset="-122"/>
                <a:cs typeface="Inter" pitchFamily="34" charset="-120"/>
              </a:rPr>
              <a:t>Teams with autonomy generate more creative solutions and process improvements</a:t>
            </a:r>
            <a:endParaRPr lang="en-US" sz="1550" dirty="0"/>
          </a:p>
        </p:txBody>
      </p:sp>
      <p:sp>
        <p:nvSpPr>
          <p:cNvPr id="12" name="Text 10"/>
          <p:cNvSpPr/>
          <p:nvPr/>
        </p:nvSpPr>
        <p:spPr>
          <a:xfrm>
            <a:off x="10761821" y="1650379"/>
            <a:ext cx="3074789" cy="654963"/>
          </a:xfrm>
          <a:prstGeom prst="rect">
            <a:avLst/>
          </a:prstGeom>
          <a:noFill/>
          <a:ln/>
        </p:spPr>
        <p:txBody>
          <a:bodyPr wrap="none" lIns="0" tIns="0" rIns="0" bIns="0" rtlCol="0" anchor="t"/>
          <a:lstStyle/>
          <a:p>
            <a:pPr marL="0" indent="0" algn="ctr">
              <a:lnSpc>
                <a:spcPts val="5150"/>
              </a:lnSpc>
              <a:buNone/>
            </a:pPr>
            <a:r>
              <a:rPr lang="en-US" sz="5150" b="1" dirty="0">
                <a:solidFill>
                  <a:srgbClr val="272525"/>
                </a:solidFill>
                <a:latin typeface="Petrona Bold" pitchFamily="34" charset="0"/>
                <a:ea typeface="Petrona Bold" pitchFamily="34" charset="-122"/>
                <a:cs typeface="Petrona Bold" pitchFamily="34" charset="-120"/>
              </a:rPr>
              <a:t>2X</a:t>
            </a:r>
            <a:endParaRPr lang="en-US" sz="5150" dirty="0"/>
          </a:p>
        </p:txBody>
      </p:sp>
      <p:sp>
        <p:nvSpPr>
          <p:cNvPr id="13" name="Text 11"/>
          <p:cNvSpPr/>
          <p:nvPr/>
        </p:nvSpPr>
        <p:spPr>
          <a:xfrm>
            <a:off x="10996732" y="2553349"/>
            <a:ext cx="2604968" cy="325636"/>
          </a:xfrm>
          <a:prstGeom prst="rect">
            <a:avLst/>
          </a:prstGeom>
          <a:noFill/>
          <a:ln/>
        </p:spPr>
        <p:txBody>
          <a:bodyPr wrap="none" lIns="0" tIns="0" rIns="0" bIns="0" rtlCol="0" anchor="t"/>
          <a:lstStyle/>
          <a:p>
            <a:pPr marL="0" indent="0" algn="ctr">
              <a:lnSpc>
                <a:spcPts val="2550"/>
              </a:lnSpc>
              <a:buNone/>
            </a:pPr>
            <a:r>
              <a:rPr lang="en-US" sz="2050" b="1" dirty="0">
                <a:solidFill>
                  <a:srgbClr val="272525"/>
                </a:solidFill>
                <a:latin typeface="Petrona Bold" pitchFamily="34" charset="0"/>
                <a:ea typeface="Petrona Bold" pitchFamily="34" charset="-122"/>
                <a:cs typeface="Petrona Bold" pitchFamily="34" charset="-120"/>
              </a:rPr>
              <a:t>Leadership Scale</a:t>
            </a:r>
            <a:endParaRPr lang="en-US" sz="2050" dirty="0"/>
          </a:p>
        </p:txBody>
      </p:sp>
      <p:sp>
        <p:nvSpPr>
          <p:cNvPr id="14" name="Text 12"/>
          <p:cNvSpPr/>
          <p:nvPr/>
        </p:nvSpPr>
        <p:spPr>
          <a:xfrm>
            <a:off x="10761821" y="2998047"/>
            <a:ext cx="3074789" cy="1270159"/>
          </a:xfrm>
          <a:prstGeom prst="rect">
            <a:avLst/>
          </a:prstGeom>
          <a:noFill/>
          <a:ln/>
        </p:spPr>
        <p:txBody>
          <a:bodyPr wrap="square" lIns="0" tIns="0" rIns="0" bIns="0" rtlCol="0" anchor="t"/>
          <a:lstStyle/>
          <a:p>
            <a:pPr marL="0" indent="0" algn="ctr">
              <a:lnSpc>
                <a:spcPts val="2500"/>
              </a:lnSpc>
              <a:buNone/>
            </a:pPr>
            <a:r>
              <a:rPr lang="en-US" sz="1550" dirty="0">
                <a:solidFill>
                  <a:srgbClr val="272525"/>
                </a:solidFill>
                <a:latin typeface="Inter" pitchFamily="34" charset="0"/>
                <a:ea typeface="Inter" pitchFamily="34" charset="-122"/>
                <a:cs typeface="Inter" pitchFamily="34" charset="-120"/>
              </a:rPr>
              <a:t>Effective delegators can handle twice as many strategic initiatives compared to micromanagers</a:t>
            </a:r>
            <a:endParaRPr lang="en-US" sz="1550" dirty="0"/>
          </a:p>
        </p:txBody>
      </p:sp>
      <p:sp>
        <p:nvSpPr>
          <p:cNvPr id="15" name="Text 13"/>
          <p:cNvSpPr/>
          <p:nvPr/>
        </p:nvSpPr>
        <p:spPr>
          <a:xfrm>
            <a:off x="793790" y="4491448"/>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These metrics demonstrate the tangible business impact of avoiding delegation pitfalls. When leaders get delegation right, everyone wins: teams feel more engaged and capable, projects deliver better results faster, and leaders can focus on higher-value strategic work.</a:t>
            </a:r>
            <a:endParaRPr lang="en-US" sz="15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1083945"/>
            <a:ext cx="11470243" cy="651272"/>
          </a:xfrm>
          <a:prstGeom prst="rect">
            <a:avLst/>
          </a:prstGeom>
          <a:noFill/>
          <a:ln/>
        </p:spPr>
        <p:txBody>
          <a:bodyPr wrap="none" lIns="0" tIns="0" rIns="0" bIns="0" rtlCol="0" anchor="t"/>
          <a:lstStyle/>
          <a:p>
            <a:pPr marL="0" indent="0" algn="l">
              <a:lnSpc>
                <a:spcPts val="5100"/>
              </a:lnSpc>
              <a:buNone/>
            </a:pPr>
            <a:r>
              <a:rPr lang="en-US" sz="4100" b="1" dirty="0">
                <a:solidFill>
                  <a:srgbClr val="000000"/>
                </a:solidFill>
                <a:latin typeface="Petrona Bold" pitchFamily="34" charset="0"/>
                <a:ea typeface="Petrona Bold" pitchFamily="34" charset="-122"/>
                <a:cs typeface="Petrona Bold" pitchFamily="34" charset="-120"/>
              </a:rPr>
              <a:t>Elevate Your Team Through Effective Delegation</a:t>
            </a:r>
            <a:endParaRPr lang="en-US" sz="4100" dirty="0"/>
          </a:p>
        </p:txBody>
      </p:sp>
      <p:sp>
        <p:nvSpPr>
          <p:cNvPr id="3" name="Text 1"/>
          <p:cNvSpPr/>
          <p:nvPr/>
        </p:nvSpPr>
        <p:spPr>
          <a:xfrm>
            <a:off x="793790" y="2032873"/>
            <a:ext cx="13042821" cy="651272"/>
          </a:xfrm>
          <a:prstGeom prst="rect">
            <a:avLst/>
          </a:prstGeom>
          <a:noFill/>
          <a:ln/>
        </p:spPr>
        <p:txBody>
          <a:bodyPr wrap="square" lIns="0" tIns="0" rIns="0" bIns="0" rtlCol="0" anchor="t"/>
          <a:lstStyle/>
          <a:p>
            <a:pPr marL="0" indent="0">
              <a:lnSpc>
                <a:spcPts val="5100"/>
              </a:lnSpc>
              <a:buNone/>
            </a:pPr>
            <a:r>
              <a:rPr lang="en-US" sz="3600" b="1" dirty="0">
                <a:solidFill>
                  <a:srgbClr val="000000"/>
                </a:solidFill>
                <a:latin typeface="Petrona Bold" pitchFamily="34" charset="0"/>
                <a:ea typeface="Petrona Bold" pitchFamily="34" charset="-122"/>
                <a:cs typeface="Petrona Bold" pitchFamily="34" charset="-120"/>
              </a:rPr>
              <a:t>Delegation is not about control or abdication—it's about </a:t>
            </a:r>
            <a:r>
              <a:rPr lang="en-US" sz="3600" b="1" dirty="0">
                <a:solidFill>
                  <a:srgbClr val="007EBD"/>
                </a:solidFill>
                <a:latin typeface="Petrona Bold" pitchFamily="34" charset="0"/>
                <a:ea typeface="Petrona Bold" pitchFamily="34" charset="-122"/>
                <a:cs typeface="Petrona Bold" pitchFamily="34" charset="-120"/>
              </a:rPr>
              <a:t>balance</a:t>
            </a:r>
            <a:r>
              <a:rPr lang="en-US" sz="3600" b="1" dirty="0">
                <a:solidFill>
                  <a:srgbClr val="000000"/>
                </a:solidFill>
                <a:latin typeface="Petrona Bold" pitchFamily="34" charset="0"/>
                <a:ea typeface="Petrona Bold" pitchFamily="34" charset="-122"/>
                <a:cs typeface="Petrona Bold" pitchFamily="34" charset="-120"/>
              </a:rPr>
              <a:t>.</a:t>
            </a:r>
            <a:endParaRPr lang="en-US" sz="3600" dirty="0"/>
          </a:p>
        </p:txBody>
      </p:sp>
      <p:sp>
        <p:nvSpPr>
          <p:cNvPr id="4" name="Text 2"/>
          <p:cNvSpPr/>
          <p:nvPr/>
        </p:nvSpPr>
        <p:spPr>
          <a:xfrm>
            <a:off x="793790" y="2916976"/>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Leaders who avoid the common pitfalls create teams that feel trusted, empowered, and motivated. Projects move faster, innovation thrives, and leadership becomes truly scalable. The difference between good leaders and great ones often comes down to this: great leaders know how to multiply their impact through others.</a:t>
            </a:r>
            <a:endParaRPr lang="en-US" sz="1550" dirty="0"/>
          </a:p>
        </p:txBody>
      </p:sp>
      <p:sp>
        <p:nvSpPr>
          <p:cNvPr id="5" name="Text 3"/>
          <p:cNvSpPr/>
          <p:nvPr/>
        </p:nvSpPr>
        <p:spPr>
          <a:xfrm>
            <a:off x="793790" y="4092837"/>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When you delegate effectively, you don't just shift tasks—you </a:t>
            </a:r>
            <a:r>
              <a:rPr lang="en-US" sz="1550" b="1" dirty="0">
                <a:solidFill>
                  <a:srgbClr val="272525"/>
                </a:solidFill>
                <a:latin typeface="Inter" pitchFamily="34" charset="0"/>
                <a:ea typeface="Inter" pitchFamily="34" charset="-122"/>
                <a:cs typeface="Inter" pitchFamily="34" charset="-120"/>
              </a:rPr>
              <a:t>elevate your team</a:t>
            </a:r>
            <a:r>
              <a:rPr lang="en-US" sz="1550" dirty="0">
                <a:solidFill>
                  <a:srgbClr val="272525"/>
                </a:solidFill>
                <a:latin typeface="Inter" pitchFamily="34" charset="0"/>
                <a:ea typeface="Inter" pitchFamily="34" charset="-122"/>
                <a:cs typeface="Inter" pitchFamily="34" charset="-120"/>
              </a:rPr>
              <a:t>. You create opportunities for growth, build organizational capability, and free yourself to focus on the strategic work that only you can do. Most importantly, you demonstrate that leadership isn't about having all the answers—it's about empowering others to find them.</a:t>
            </a:r>
            <a:endParaRPr lang="en-US" sz="1550" dirty="0"/>
          </a:p>
        </p:txBody>
      </p:sp>
      <p:sp>
        <p:nvSpPr>
          <p:cNvPr id="6" name="Shape 4"/>
          <p:cNvSpPr/>
          <p:nvPr/>
        </p:nvSpPr>
        <p:spPr>
          <a:xfrm>
            <a:off x="793790" y="5268699"/>
            <a:ext cx="13042821" cy="1160740"/>
          </a:xfrm>
          <a:prstGeom prst="roundRect">
            <a:avLst>
              <a:gd name="adj" fmla="val 7182"/>
            </a:avLst>
          </a:prstGeom>
          <a:solidFill>
            <a:srgbClr val="007EBD"/>
          </a:solidFill>
          <a:ln/>
        </p:spPr>
        <p:txBody>
          <a:bodyPr/>
          <a:lstStyle/>
          <a:p>
            <a:endParaRPr lang="en-US"/>
          </a:p>
        </p:txBody>
      </p:sp>
      <p:pic>
        <p:nvPicPr>
          <p:cNvPr id="7" name="Image 0" descr="preencoded.png"/>
          <p:cNvPicPr>
            <a:picLocks noChangeAspect="1"/>
          </p:cNvPicPr>
          <p:nvPr/>
        </p:nvPicPr>
        <p:blipFill>
          <a:blip r:embed="rId3"/>
          <a:stretch>
            <a:fillRect/>
          </a:stretch>
        </p:blipFill>
        <p:spPr>
          <a:xfrm>
            <a:off x="992148" y="5571594"/>
            <a:ext cx="248007" cy="198358"/>
          </a:xfrm>
          <a:prstGeom prst="rect">
            <a:avLst/>
          </a:prstGeom>
        </p:spPr>
      </p:pic>
      <p:sp>
        <p:nvSpPr>
          <p:cNvPr id="8" name="Text 5"/>
          <p:cNvSpPr/>
          <p:nvPr/>
        </p:nvSpPr>
        <p:spPr>
          <a:xfrm>
            <a:off x="1438513" y="5516587"/>
            <a:ext cx="12199739" cy="635079"/>
          </a:xfrm>
          <a:prstGeom prst="rect">
            <a:avLst/>
          </a:prstGeom>
          <a:noFill/>
          <a:ln/>
        </p:spPr>
        <p:txBody>
          <a:bodyPr wrap="square" lIns="0" tIns="0" rIns="0" bIns="0" rtlCol="0" anchor="t"/>
          <a:lstStyle/>
          <a:p>
            <a:pPr marL="0" indent="0" algn="l">
              <a:lnSpc>
                <a:spcPts val="2500"/>
              </a:lnSpc>
              <a:buNone/>
            </a:pPr>
            <a:r>
              <a:rPr lang="en-US" sz="1550" b="1" dirty="0">
                <a:solidFill>
                  <a:srgbClr val="FFFFFF"/>
                </a:solidFill>
                <a:latin typeface="Inter" pitchFamily="34" charset="0"/>
                <a:ea typeface="Inter" pitchFamily="34" charset="-122"/>
                <a:cs typeface="Inter" pitchFamily="34" charset="-120"/>
              </a:rPr>
              <a:t>Your Next Step:</a:t>
            </a:r>
            <a:r>
              <a:rPr lang="en-US" sz="1550" dirty="0">
                <a:solidFill>
                  <a:srgbClr val="FFFFFF"/>
                </a:solidFill>
                <a:latin typeface="Inter" pitchFamily="34" charset="0"/>
                <a:ea typeface="Inter" pitchFamily="34" charset="-122"/>
                <a:cs typeface="Inter" pitchFamily="34" charset="-120"/>
              </a:rPr>
              <a:t> Choose one delegation relationship that isn't working as well as it could. Apply these principles over the next 30 days and observe the difference in both outcomes and team engagement.</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447034"/>
            <a:ext cx="5671542" cy="651272"/>
          </a:xfrm>
          <a:prstGeom prst="rect">
            <a:avLst/>
          </a:prstGeom>
          <a:noFill/>
          <a:ln/>
        </p:spPr>
        <p:txBody>
          <a:bodyPr wrap="none" lIns="0" tIns="0" rIns="0" bIns="0" rtlCol="0" anchor="t"/>
          <a:lstStyle/>
          <a:p>
            <a:pPr marL="0" indent="0" algn="l">
              <a:lnSpc>
                <a:spcPts val="5100"/>
              </a:lnSpc>
              <a:buNone/>
            </a:pPr>
            <a:r>
              <a:rPr lang="en-US" sz="4100" b="1" dirty="0">
                <a:solidFill>
                  <a:srgbClr val="000000"/>
                </a:solidFill>
                <a:latin typeface="Petrona Bold" pitchFamily="34" charset="0"/>
                <a:ea typeface="Petrona Bold" pitchFamily="34" charset="-122"/>
                <a:cs typeface="Petrona Bold" pitchFamily="34" charset="-120"/>
              </a:rPr>
              <a:t>The Delegation Paradox</a:t>
            </a:r>
            <a:endParaRPr lang="en-US" sz="4100" dirty="0"/>
          </a:p>
        </p:txBody>
      </p:sp>
      <p:sp>
        <p:nvSpPr>
          <p:cNvPr id="3" name="Text 1"/>
          <p:cNvSpPr/>
          <p:nvPr/>
        </p:nvSpPr>
        <p:spPr>
          <a:xfrm>
            <a:off x="793790" y="1574556"/>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The truth is, </a:t>
            </a:r>
            <a:r>
              <a:rPr lang="en-US" sz="1550" b="1" dirty="0">
                <a:solidFill>
                  <a:srgbClr val="272525"/>
                </a:solidFill>
                <a:latin typeface="Inter" pitchFamily="34" charset="0"/>
                <a:ea typeface="Inter" pitchFamily="34" charset="-122"/>
                <a:cs typeface="Inter" pitchFamily="34" charset="-120"/>
              </a:rPr>
              <a:t>delegation isn't a one-and-done transaction</a:t>
            </a:r>
            <a:r>
              <a:rPr lang="en-US" sz="1550" dirty="0">
                <a:solidFill>
                  <a:srgbClr val="272525"/>
                </a:solidFill>
                <a:latin typeface="Inter" pitchFamily="34" charset="0"/>
                <a:ea typeface="Inter" pitchFamily="34" charset="-122"/>
                <a:cs typeface="Inter" pitchFamily="34" charset="-120"/>
              </a:rPr>
              <a:t>. It's a continuous leadership practice that requires balancing empowerment with oversight, trust with accountability. When leaders avoid the common pitfalls, delegation becomes a catalyst for growth, speed, and innovation.</a:t>
            </a:r>
            <a:endParaRPr lang="en-US" sz="1550" dirty="0"/>
          </a:p>
        </p:txBody>
      </p:sp>
      <p:sp>
        <p:nvSpPr>
          <p:cNvPr id="4" name="Text 2"/>
          <p:cNvSpPr/>
          <p:nvPr/>
        </p:nvSpPr>
        <p:spPr>
          <a:xfrm>
            <a:off x="793790" y="3023308"/>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Many managers struggle with this balance because they view delegation as binary—either they're involved or they're not. But effective delegation exists in the nuanced middle ground where leaders provide structure without suffocating creativity, where they maintain oversight without undermining autonomy.</a:t>
            </a:r>
            <a:endParaRPr lang="en-US" sz="1550" dirty="0"/>
          </a:p>
        </p:txBody>
      </p:sp>
      <p:sp>
        <p:nvSpPr>
          <p:cNvPr id="5" name="Text 3"/>
          <p:cNvSpPr/>
          <p:nvPr/>
        </p:nvSpPr>
        <p:spPr>
          <a:xfrm>
            <a:off x="793790" y="4472061"/>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The most successful leaders understand that delegation is both an art and a science. It requires emotional intelligence to know when to step in and when to step back, coupled with systematic processes that create predictable outcomes while allowing for individual expression and innovation.</a:t>
            </a:r>
            <a:endParaRPr lang="en-US" sz="1550" dirty="0"/>
          </a:p>
        </p:txBody>
      </p:sp>
      <p:pic>
        <p:nvPicPr>
          <p:cNvPr id="6" name="Image 0" descr="preencoded.png"/>
          <p:cNvPicPr>
            <a:picLocks noChangeAspect="1"/>
          </p:cNvPicPr>
          <p:nvPr/>
        </p:nvPicPr>
        <p:blipFill>
          <a:blip r:embed="rId3"/>
          <a:stretch>
            <a:fillRect/>
          </a:stretch>
        </p:blipFill>
        <p:spPr>
          <a:xfrm>
            <a:off x="8917543" y="1619204"/>
            <a:ext cx="4123016" cy="412301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581427"/>
            <a:ext cx="10166985" cy="651272"/>
          </a:xfrm>
          <a:prstGeom prst="rect">
            <a:avLst/>
          </a:prstGeom>
          <a:noFill/>
          <a:ln/>
        </p:spPr>
        <p:txBody>
          <a:bodyPr wrap="none" lIns="0" tIns="0" rIns="0" bIns="0" rtlCol="0" anchor="t"/>
          <a:lstStyle/>
          <a:p>
            <a:pPr marL="0" indent="0" algn="l">
              <a:lnSpc>
                <a:spcPts val="5100"/>
              </a:lnSpc>
              <a:buNone/>
            </a:pPr>
            <a:r>
              <a:rPr lang="en-US" sz="4100" b="1" dirty="0">
                <a:solidFill>
                  <a:srgbClr val="000000"/>
                </a:solidFill>
                <a:latin typeface="Petrona Bold" pitchFamily="34" charset="0"/>
                <a:ea typeface="Petrona Bold" pitchFamily="34" charset="-122"/>
                <a:cs typeface="Petrona Bold" pitchFamily="34" charset="-120"/>
              </a:rPr>
              <a:t>The Five Most Common Delegation Pitfalls</a:t>
            </a:r>
            <a:endParaRPr lang="en-US" sz="4100" dirty="0"/>
          </a:p>
        </p:txBody>
      </p:sp>
      <p:sp>
        <p:nvSpPr>
          <p:cNvPr id="3" name="Text 1"/>
          <p:cNvSpPr/>
          <p:nvPr/>
        </p:nvSpPr>
        <p:spPr>
          <a:xfrm>
            <a:off x="793790" y="1629534"/>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Understanding where delegation goes wrong is the first step toward mastering it. These five pitfalls represent the most frequent mistakes that derail well-intentioned leaders and create frustrated teams.</a:t>
            </a:r>
            <a:endParaRPr lang="en-US" sz="1550" dirty="0"/>
          </a:p>
        </p:txBody>
      </p:sp>
      <p:sp>
        <p:nvSpPr>
          <p:cNvPr id="4" name="Shape 2"/>
          <p:cNvSpPr/>
          <p:nvPr/>
        </p:nvSpPr>
        <p:spPr>
          <a:xfrm>
            <a:off x="793790" y="2487856"/>
            <a:ext cx="446484" cy="446484"/>
          </a:xfrm>
          <a:prstGeom prst="roundRect">
            <a:avLst>
              <a:gd name="adj" fmla="val 18670"/>
            </a:avLst>
          </a:prstGeom>
          <a:solidFill>
            <a:srgbClr val="CCEEFF"/>
          </a:solidFill>
          <a:ln w="7620">
            <a:solidFill>
              <a:srgbClr val="B2D4E5"/>
            </a:solidFill>
            <a:prstDash val="solid"/>
          </a:ln>
        </p:spPr>
        <p:txBody>
          <a:bodyPr/>
          <a:lstStyle/>
          <a:p>
            <a:endParaRPr lang="en-US"/>
          </a:p>
        </p:txBody>
      </p:sp>
      <p:sp>
        <p:nvSpPr>
          <p:cNvPr id="5" name="Text 3"/>
          <p:cNvSpPr/>
          <p:nvPr/>
        </p:nvSpPr>
        <p:spPr>
          <a:xfrm>
            <a:off x="860762" y="2515776"/>
            <a:ext cx="312539" cy="390644"/>
          </a:xfrm>
          <a:prstGeom prst="rect">
            <a:avLst/>
          </a:prstGeom>
          <a:noFill/>
          <a:ln/>
        </p:spPr>
        <p:txBody>
          <a:bodyPr wrap="none" lIns="0" tIns="0" rIns="0" bIns="0" rtlCol="0" anchor="t"/>
          <a:lstStyle/>
          <a:p>
            <a:pPr marL="0" indent="0" algn="ctr">
              <a:lnSpc>
                <a:spcPts val="2450"/>
              </a:lnSpc>
              <a:buNone/>
            </a:pPr>
            <a:r>
              <a:rPr lang="en-US" sz="2450" b="1" dirty="0">
                <a:solidFill>
                  <a:srgbClr val="272525"/>
                </a:solidFill>
                <a:latin typeface="Petrona Bold" pitchFamily="34" charset="0"/>
                <a:ea typeface="Petrona Bold" pitchFamily="34" charset="-122"/>
                <a:cs typeface="Petrona Bold" pitchFamily="34" charset="-120"/>
              </a:rPr>
              <a:t>1</a:t>
            </a:r>
            <a:endParaRPr lang="en-US" sz="2450" dirty="0"/>
          </a:p>
        </p:txBody>
      </p:sp>
      <p:sp>
        <p:nvSpPr>
          <p:cNvPr id="6" name="Text 4"/>
          <p:cNvSpPr/>
          <p:nvPr/>
        </p:nvSpPr>
        <p:spPr>
          <a:xfrm>
            <a:off x="1438632" y="2525003"/>
            <a:ext cx="3537347" cy="781288"/>
          </a:xfrm>
          <a:prstGeom prst="rect">
            <a:avLst/>
          </a:prstGeom>
          <a:noFill/>
          <a:ln/>
        </p:spPr>
        <p:txBody>
          <a:bodyPr wrap="square" lIns="0" tIns="0" rIns="0" bIns="0" rtlCol="0" anchor="t"/>
          <a:lstStyle/>
          <a:p>
            <a:pPr marL="0" indent="0" algn="l">
              <a:lnSpc>
                <a:spcPts val="3050"/>
              </a:lnSpc>
              <a:buNone/>
            </a:pPr>
            <a:r>
              <a:rPr lang="en-US" sz="2450" b="1" dirty="0">
                <a:solidFill>
                  <a:srgbClr val="272525"/>
                </a:solidFill>
                <a:latin typeface="Petrona Bold" pitchFamily="34" charset="0"/>
                <a:ea typeface="Petrona Bold" pitchFamily="34" charset="-122"/>
                <a:cs typeface="Petrona Bold" pitchFamily="34" charset="-120"/>
              </a:rPr>
              <a:t>The Micromanagement Trap</a:t>
            </a:r>
            <a:endParaRPr lang="en-US" sz="2450" dirty="0"/>
          </a:p>
        </p:txBody>
      </p:sp>
      <p:sp>
        <p:nvSpPr>
          <p:cNvPr id="7" name="Text 5"/>
          <p:cNvSpPr/>
          <p:nvPr/>
        </p:nvSpPr>
        <p:spPr>
          <a:xfrm>
            <a:off x="1438632" y="3425354"/>
            <a:ext cx="3537347"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Hovering and overriding decisions</a:t>
            </a:r>
            <a:endParaRPr lang="en-US" sz="1550" dirty="0"/>
          </a:p>
        </p:txBody>
      </p:sp>
      <p:sp>
        <p:nvSpPr>
          <p:cNvPr id="8" name="Shape 6"/>
          <p:cNvSpPr/>
          <p:nvPr/>
        </p:nvSpPr>
        <p:spPr>
          <a:xfrm>
            <a:off x="5223986" y="2487856"/>
            <a:ext cx="446484" cy="446484"/>
          </a:xfrm>
          <a:prstGeom prst="roundRect">
            <a:avLst>
              <a:gd name="adj" fmla="val 18670"/>
            </a:avLst>
          </a:prstGeom>
          <a:solidFill>
            <a:srgbClr val="CCEEFF"/>
          </a:solidFill>
          <a:ln w="7620">
            <a:solidFill>
              <a:srgbClr val="B2D4E5"/>
            </a:solidFill>
            <a:prstDash val="solid"/>
          </a:ln>
        </p:spPr>
        <p:txBody>
          <a:bodyPr/>
          <a:lstStyle/>
          <a:p>
            <a:endParaRPr lang="en-US"/>
          </a:p>
        </p:txBody>
      </p:sp>
      <p:sp>
        <p:nvSpPr>
          <p:cNvPr id="9" name="Text 7"/>
          <p:cNvSpPr/>
          <p:nvPr/>
        </p:nvSpPr>
        <p:spPr>
          <a:xfrm>
            <a:off x="5290959" y="2515776"/>
            <a:ext cx="312539" cy="390644"/>
          </a:xfrm>
          <a:prstGeom prst="rect">
            <a:avLst/>
          </a:prstGeom>
          <a:noFill/>
          <a:ln/>
        </p:spPr>
        <p:txBody>
          <a:bodyPr wrap="none" lIns="0" tIns="0" rIns="0" bIns="0" rtlCol="0" anchor="t"/>
          <a:lstStyle/>
          <a:p>
            <a:pPr marL="0" indent="0" algn="ctr">
              <a:lnSpc>
                <a:spcPts val="2450"/>
              </a:lnSpc>
              <a:buNone/>
            </a:pPr>
            <a:r>
              <a:rPr lang="en-US" sz="2450" b="1" dirty="0">
                <a:solidFill>
                  <a:srgbClr val="272525"/>
                </a:solidFill>
                <a:latin typeface="Petrona Bold" pitchFamily="34" charset="0"/>
                <a:ea typeface="Petrona Bold" pitchFamily="34" charset="-122"/>
                <a:cs typeface="Petrona Bold" pitchFamily="34" charset="-120"/>
              </a:rPr>
              <a:t>2</a:t>
            </a:r>
            <a:endParaRPr lang="en-US" sz="2450" dirty="0"/>
          </a:p>
        </p:txBody>
      </p:sp>
      <p:sp>
        <p:nvSpPr>
          <p:cNvPr id="10" name="Text 8"/>
          <p:cNvSpPr/>
          <p:nvPr/>
        </p:nvSpPr>
        <p:spPr>
          <a:xfrm>
            <a:off x="5868829" y="2525003"/>
            <a:ext cx="3537466" cy="781288"/>
          </a:xfrm>
          <a:prstGeom prst="rect">
            <a:avLst/>
          </a:prstGeom>
          <a:noFill/>
          <a:ln/>
        </p:spPr>
        <p:txBody>
          <a:bodyPr wrap="square" lIns="0" tIns="0" rIns="0" bIns="0" rtlCol="0" anchor="t"/>
          <a:lstStyle/>
          <a:p>
            <a:pPr marL="0" indent="0" algn="l">
              <a:lnSpc>
                <a:spcPts val="3050"/>
              </a:lnSpc>
              <a:buNone/>
            </a:pPr>
            <a:r>
              <a:rPr lang="en-US" sz="2450" b="1" dirty="0">
                <a:solidFill>
                  <a:srgbClr val="272525"/>
                </a:solidFill>
                <a:latin typeface="Petrona Bold" pitchFamily="34" charset="0"/>
                <a:ea typeface="Petrona Bold" pitchFamily="34" charset="-122"/>
                <a:cs typeface="Petrona Bold" pitchFamily="34" charset="-120"/>
              </a:rPr>
              <a:t>The Dump-and-Run Approach</a:t>
            </a:r>
            <a:endParaRPr lang="en-US" sz="2450" dirty="0"/>
          </a:p>
        </p:txBody>
      </p:sp>
      <p:sp>
        <p:nvSpPr>
          <p:cNvPr id="11" name="Text 9"/>
          <p:cNvSpPr/>
          <p:nvPr/>
        </p:nvSpPr>
        <p:spPr>
          <a:xfrm>
            <a:off x="5868829" y="3425354"/>
            <a:ext cx="3537466"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Abandoning teams without support</a:t>
            </a:r>
            <a:endParaRPr lang="en-US" sz="1550" dirty="0"/>
          </a:p>
        </p:txBody>
      </p:sp>
      <p:sp>
        <p:nvSpPr>
          <p:cNvPr id="12" name="Shape 10"/>
          <p:cNvSpPr/>
          <p:nvPr/>
        </p:nvSpPr>
        <p:spPr>
          <a:xfrm>
            <a:off x="9654302" y="2487856"/>
            <a:ext cx="446484" cy="446484"/>
          </a:xfrm>
          <a:prstGeom prst="roundRect">
            <a:avLst>
              <a:gd name="adj" fmla="val 18670"/>
            </a:avLst>
          </a:prstGeom>
          <a:solidFill>
            <a:srgbClr val="CCEEFF"/>
          </a:solidFill>
          <a:ln w="7620">
            <a:solidFill>
              <a:srgbClr val="B2D4E5"/>
            </a:solidFill>
            <a:prstDash val="solid"/>
          </a:ln>
        </p:spPr>
        <p:txBody>
          <a:bodyPr/>
          <a:lstStyle/>
          <a:p>
            <a:endParaRPr lang="en-US"/>
          </a:p>
        </p:txBody>
      </p:sp>
      <p:sp>
        <p:nvSpPr>
          <p:cNvPr id="13" name="Text 11"/>
          <p:cNvSpPr/>
          <p:nvPr/>
        </p:nvSpPr>
        <p:spPr>
          <a:xfrm>
            <a:off x="9721275" y="2515776"/>
            <a:ext cx="312539" cy="390644"/>
          </a:xfrm>
          <a:prstGeom prst="rect">
            <a:avLst/>
          </a:prstGeom>
          <a:noFill/>
          <a:ln/>
        </p:spPr>
        <p:txBody>
          <a:bodyPr wrap="none" lIns="0" tIns="0" rIns="0" bIns="0" rtlCol="0" anchor="t"/>
          <a:lstStyle/>
          <a:p>
            <a:pPr marL="0" indent="0" algn="ctr">
              <a:lnSpc>
                <a:spcPts val="2450"/>
              </a:lnSpc>
              <a:buNone/>
            </a:pPr>
            <a:r>
              <a:rPr lang="en-US" sz="2450" b="1" dirty="0">
                <a:solidFill>
                  <a:srgbClr val="272525"/>
                </a:solidFill>
                <a:latin typeface="Petrona Bold" pitchFamily="34" charset="0"/>
                <a:ea typeface="Petrona Bold" pitchFamily="34" charset="-122"/>
                <a:cs typeface="Petrona Bold" pitchFamily="34" charset="-120"/>
              </a:rPr>
              <a:t>3</a:t>
            </a:r>
            <a:endParaRPr lang="en-US" sz="2450" dirty="0"/>
          </a:p>
        </p:txBody>
      </p:sp>
      <p:sp>
        <p:nvSpPr>
          <p:cNvPr id="14" name="Text 12"/>
          <p:cNvSpPr/>
          <p:nvPr/>
        </p:nvSpPr>
        <p:spPr>
          <a:xfrm>
            <a:off x="10299144" y="2525003"/>
            <a:ext cx="3537466" cy="781288"/>
          </a:xfrm>
          <a:prstGeom prst="rect">
            <a:avLst/>
          </a:prstGeom>
          <a:noFill/>
          <a:ln/>
        </p:spPr>
        <p:txBody>
          <a:bodyPr wrap="square" lIns="0" tIns="0" rIns="0" bIns="0" rtlCol="0" anchor="t"/>
          <a:lstStyle/>
          <a:p>
            <a:pPr marL="0" indent="0" algn="l">
              <a:lnSpc>
                <a:spcPts val="3050"/>
              </a:lnSpc>
              <a:buNone/>
            </a:pPr>
            <a:r>
              <a:rPr lang="en-US" sz="2450" b="1" dirty="0">
                <a:solidFill>
                  <a:srgbClr val="272525"/>
                </a:solidFill>
                <a:latin typeface="Petrona Bold" pitchFamily="34" charset="0"/>
                <a:ea typeface="Petrona Bold" pitchFamily="34" charset="-122"/>
                <a:cs typeface="Petrona Bold" pitchFamily="34" charset="-120"/>
              </a:rPr>
              <a:t>The Perfectionism Problem</a:t>
            </a:r>
            <a:endParaRPr lang="en-US" sz="2450" dirty="0"/>
          </a:p>
        </p:txBody>
      </p:sp>
      <p:sp>
        <p:nvSpPr>
          <p:cNvPr id="15" name="Text 13"/>
          <p:cNvSpPr/>
          <p:nvPr/>
        </p:nvSpPr>
        <p:spPr>
          <a:xfrm>
            <a:off x="10299144" y="3425354"/>
            <a:ext cx="3537466"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Expecting carbon-copy execution</a:t>
            </a:r>
            <a:endParaRPr lang="en-US" sz="1550" dirty="0"/>
          </a:p>
        </p:txBody>
      </p:sp>
      <p:sp>
        <p:nvSpPr>
          <p:cNvPr id="16" name="Shape 14"/>
          <p:cNvSpPr/>
          <p:nvPr/>
        </p:nvSpPr>
        <p:spPr>
          <a:xfrm>
            <a:off x="793790" y="4139729"/>
            <a:ext cx="446484" cy="446484"/>
          </a:xfrm>
          <a:prstGeom prst="roundRect">
            <a:avLst>
              <a:gd name="adj" fmla="val 18670"/>
            </a:avLst>
          </a:prstGeom>
          <a:solidFill>
            <a:srgbClr val="CCEEFF"/>
          </a:solidFill>
          <a:ln w="7620">
            <a:solidFill>
              <a:srgbClr val="B2D4E5"/>
            </a:solidFill>
            <a:prstDash val="solid"/>
          </a:ln>
        </p:spPr>
        <p:txBody>
          <a:bodyPr/>
          <a:lstStyle/>
          <a:p>
            <a:endParaRPr lang="en-US"/>
          </a:p>
        </p:txBody>
      </p:sp>
      <p:sp>
        <p:nvSpPr>
          <p:cNvPr id="17" name="Text 15"/>
          <p:cNvSpPr/>
          <p:nvPr/>
        </p:nvSpPr>
        <p:spPr>
          <a:xfrm>
            <a:off x="860762" y="4167649"/>
            <a:ext cx="312539" cy="390644"/>
          </a:xfrm>
          <a:prstGeom prst="rect">
            <a:avLst/>
          </a:prstGeom>
          <a:noFill/>
          <a:ln/>
        </p:spPr>
        <p:txBody>
          <a:bodyPr wrap="none" lIns="0" tIns="0" rIns="0" bIns="0" rtlCol="0" anchor="t"/>
          <a:lstStyle/>
          <a:p>
            <a:pPr marL="0" indent="0" algn="ctr">
              <a:lnSpc>
                <a:spcPts val="2450"/>
              </a:lnSpc>
              <a:buNone/>
            </a:pPr>
            <a:r>
              <a:rPr lang="en-US" sz="2450" b="1" dirty="0">
                <a:solidFill>
                  <a:srgbClr val="272525"/>
                </a:solidFill>
                <a:latin typeface="Petrona Bold" pitchFamily="34" charset="0"/>
                <a:ea typeface="Petrona Bold" pitchFamily="34" charset="-122"/>
                <a:cs typeface="Petrona Bold" pitchFamily="34" charset="-120"/>
              </a:rPr>
              <a:t>4</a:t>
            </a:r>
            <a:endParaRPr lang="en-US" sz="2450" dirty="0"/>
          </a:p>
        </p:txBody>
      </p:sp>
      <p:sp>
        <p:nvSpPr>
          <p:cNvPr id="18" name="Text 16"/>
          <p:cNvSpPr/>
          <p:nvPr/>
        </p:nvSpPr>
        <p:spPr>
          <a:xfrm>
            <a:off x="1438632" y="4176877"/>
            <a:ext cx="4046458" cy="390644"/>
          </a:xfrm>
          <a:prstGeom prst="rect">
            <a:avLst/>
          </a:prstGeom>
          <a:noFill/>
          <a:ln/>
        </p:spPr>
        <p:txBody>
          <a:bodyPr wrap="none" lIns="0" tIns="0" rIns="0" bIns="0" rtlCol="0" anchor="t"/>
          <a:lstStyle/>
          <a:p>
            <a:pPr marL="0" indent="0" algn="l">
              <a:lnSpc>
                <a:spcPts val="3050"/>
              </a:lnSpc>
              <a:buNone/>
            </a:pPr>
            <a:r>
              <a:rPr lang="en-US" sz="2450" b="1" dirty="0">
                <a:solidFill>
                  <a:srgbClr val="272525"/>
                </a:solidFill>
                <a:latin typeface="Petrona Bold" pitchFamily="34" charset="0"/>
                <a:ea typeface="Petrona Bold" pitchFamily="34" charset="-122"/>
                <a:cs typeface="Petrona Bold" pitchFamily="34" charset="-120"/>
              </a:rPr>
              <a:t>Overloading Top Performers</a:t>
            </a:r>
            <a:endParaRPr lang="en-US" sz="2450" dirty="0"/>
          </a:p>
        </p:txBody>
      </p:sp>
      <p:sp>
        <p:nvSpPr>
          <p:cNvPr id="19" name="Text 17"/>
          <p:cNvSpPr/>
          <p:nvPr/>
        </p:nvSpPr>
        <p:spPr>
          <a:xfrm>
            <a:off x="1438632" y="4686583"/>
            <a:ext cx="5752505"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Creating burnout in high achievers</a:t>
            </a:r>
            <a:endParaRPr lang="en-US" sz="1550" dirty="0"/>
          </a:p>
        </p:txBody>
      </p:sp>
      <p:sp>
        <p:nvSpPr>
          <p:cNvPr id="20" name="Shape 18"/>
          <p:cNvSpPr/>
          <p:nvPr/>
        </p:nvSpPr>
        <p:spPr>
          <a:xfrm>
            <a:off x="7439144" y="4139729"/>
            <a:ext cx="446484" cy="446484"/>
          </a:xfrm>
          <a:prstGeom prst="roundRect">
            <a:avLst>
              <a:gd name="adj" fmla="val 18670"/>
            </a:avLst>
          </a:prstGeom>
          <a:solidFill>
            <a:srgbClr val="CCEEFF"/>
          </a:solidFill>
          <a:ln w="7620">
            <a:solidFill>
              <a:srgbClr val="B2D4E5"/>
            </a:solidFill>
            <a:prstDash val="solid"/>
          </a:ln>
        </p:spPr>
        <p:txBody>
          <a:bodyPr/>
          <a:lstStyle/>
          <a:p>
            <a:endParaRPr lang="en-US"/>
          </a:p>
        </p:txBody>
      </p:sp>
      <p:sp>
        <p:nvSpPr>
          <p:cNvPr id="21" name="Text 19"/>
          <p:cNvSpPr/>
          <p:nvPr/>
        </p:nvSpPr>
        <p:spPr>
          <a:xfrm>
            <a:off x="7506117" y="4167649"/>
            <a:ext cx="312539" cy="390644"/>
          </a:xfrm>
          <a:prstGeom prst="rect">
            <a:avLst/>
          </a:prstGeom>
          <a:noFill/>
          <a:ln/>
        </p:spPr>
        <p:txBody>
          <a:bodyPr wrap="none" lIns="0" tIns="0" rIns="0" bIns="0" rtlCol="0" anchor="t"/>
          <a:lstStyle/>
          <a:p>
            <a:pPr marL="0" indent="0" algn="ctr">
              <a:lnSpc>
                <a:spcPts val="2450"/>
              </a:lnSpc>
              <a:buNone/>
            </a:pPr>
            <a:r>
              <a:rPr lang="en-US" sz="2450" b="1" dirty="0">
                <a:solidFill>
                  <a:srgbClr val="272525"/>
                </a:solidFill>
                <a:latin typeface="Petrona Bold" pitchFamily="34" charset="0"/>
                <a:ea typeface="Petrona Bold" pitchFamily="34" charset="-122"/>
                <a:cs typeface="Petrona Bold" pitchFamily="34" charset="-120"/>
              </a:rPr>
              <a:t>5</a:t>
            </a:r>
            <a:endParaRPr lang="en-US" sz="2450" dirty="0"/>
          </a:p>
        </p:txBody>
      </p:sp>
      <p:sp>
        <p:nvSpPr>
          <p:cNvPr id="22" name="Text 20"/>
          <p:cNvSpPr/>
          <p:nvPr/>
        </p:nvSpPr>
        <p:spPr>
          <a:xfrm>
            <a:off x="8083987" y="4176877"/>
            <a:ext cx="3164800" cy="390644"/>
          </a:xfrm>
          <a:prstGeom prst="rect">
            <a:avLst/>
          </a:prstGeom>
          <a:noFill/>
          <a:ln/>
        </p:spPr>
        <p:txBody>
          <a:bodyPr wrap="none" lIns="0" tIns="0" rIns="0" bIns="0" rtlCol="0" anchor="t"/>
          <a:lstStyle/>
          <a:p>
            <a:pPr marL="0" indent="0" algn="l">
              <a:lnSpc>
                <a:spcPts val="3050"/>
              </a:lnSpc>
              <a:buNone/>
            </a:pPr>
            <a:r>
              <a:rPr lang="en-US" sz="2450" b="1" dirty="0">
                <a:solidFill>
                  <a:srgbClr val="272525"/>
                </a:solidFill>
                <a:latin typeface="Petrona Bold" pitchFamily="34" charset="0"/>
                <a:ea typeface="Petrona Bold" pitchFamily="34" charset="-122"/>
                <a:cs typeface="Petrona Bold" pitchFamily="34" charset="-120"/>
              </a:rPr>
              <a:t>The Boomerang Effect</a:t>
            </a:r>
            <a:endParaRPr lang="en-US" sz="2450" dirty="0"/>
          </a:p>
        </p:txBody>
      </p:sp>
      <p:sp>
        <p:nvSpPr>
          <p:cNvPr id="23" name="Text 21"/>
          <p:cNvSpPr/>
          <p:nvPr/>
        </p:nvSpPr>
        <p:spPr>
          <a:xfrm>
            <a:off x="8083987" y="4686583"/>
            <a:ext cx="5752624"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Reclaiming tasks at first difficulty</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536800"/>
            <a:ext cx="9125188" cy="651272"/>
          </a:xfrm>
          <a:prstGeom prst="rect">
            <a:avLst/>
          </a:prstGeom>
          <a:noFill/>
          <a:ln/>
        </p:spPr>
        <p:txBody>
          <a:bodyPr wrap="none" lIns="0" tIns="0" rIns="0" bIns="0" rtlCol="0" anchor="t"/>
          <a:lstStyle/>
          <a:p>
            <a:pPr marL="0" indent="0" algn="l">
              <a:lnSpc>
                <a:spcPts val="5100"/>
              </a:lnSpc>
              <a:buNone/>
            </a:pPr>
            <a:r>
              <a:rPr lang="en-US" sz="4100" b="1" dirty="0">
                <a:solidFill>
                  <a:srgbClr val="000000"/>
                </a:solidFill>
                <a:latin typeface="Petrona Bold" pitchFamily="34" charset="0"/>
                <a:ea typeface="Petrona Bold" pitchFamily="34" charset="-122"/>
                <a:cs typeface="Petrona Bold" pitchFamily="34" charset="-120"/>
              </a:rPr>
              <a:t>Pitfall #1: The Micromanagement Trap</a:t>
            </a:r>
            <a:endParaRPr lang="en-US" sz="4100" dirty="0"/>
          </a:p>
        </p:txBody>
      </p:sp>
      <p:pic>
        <p:nvPicPr>
          <p:cNvPr id="3" name="Image 0" descr="preencoded.png"/>
          <p:cNvPicPr>
            <a:picLocks noChangeAspect="1"/>
          </p:cNvPicPr>
          <p:nvPr/>
        </p:nvPicPr>
        <p:blipFill>
          <a:blip r:embed="rId3"/>
          <a:stretch>
            <a:fillRect/>
          </a:stretch>
        </p:blipFill>
        <p:spPr>
          <a:xfrm>
            <a:off x="793790" y="1708970"/>
            <a:ext cx="4926568" cy="4926568"/>
          </a:xfrm>
          <a:prstGeom prst="rect">
            <a:avLst/>
          </a:prstGeom>
        </p:spPr>
      </p:pic>
      <p:sp>
        <p:nvSpPr>
          <p:cNvPr id="4" name="Text 1"/>
          <p:cNvSpPr/>
          <p:nvPr/>
        </p:nvSpPr>
        <p:spPr>
          <a:xfrm>
            <a:off x="6212086" y="1684086"/>
            <a:ext cx="3125867" cy="390644"/>
          </a:xfrm>
          <a:prstGeom prst="rect">
            <a:avLst/>
          </a:prstGeom>
          <a:noFill/>
          <a:ln/>
        </p:spPr>
        <p:txBody>
          <a:bodyPr wrap="none" lIns="0" tIns="0" rIns="0" bIns="0" rtlCol="0" anchor="t"/>
          <a:lstStyle/>
          <a:p>
            <a:pPr marL="0" indent="0" algn="l">
              <a:lnSpc>
                <a:spcPts val="3050"/>
              </a:lnSpc>
              <a:buNone/>
            </a:pPr>
            <a:r>
              <a:rPr lang="en-US" sz="2450" b="1" dirty="0">
                <a:solidFill>
                  <a:srgbClr val="000000"/>
                </a:solidFill>
                <a:latin typeface="Petrona Bold" pitchFamily="34" charset="0"/>
                <a:ea typeface="Petrona Bold" pitchFamily="34" charset="-122"/>
                <a:cs typeface="Petrona Bold" pitchFamily="34" charset="-120"/>
              </a:rPr>
              <a:t>The Problem</a:t>
            </a:r>
            <a:endParaRPr lang="en-US" sz="2450" dirty="0"/>
          </a:p>
        </p:txBody>
      </p:sp>
      <p:sp>
        <p:nvSpPr>
          <p:cNvPr id="5" name="Text 2"/>
          <p:cNvSpPr/>
          <p:nvPr/>
        </p:nvSpPr>
        <p:spPr>
          <a:xfrm>
            <a:off x="6212086" y="2273089"/>
            <a:ext cx="7632025"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Leaders who delegate but hover undo their own efforts. Constantly checking in, overriding decisions, or dictating the </a:t>
            </a:r>
            <a:r>
              <a:rPr lang="en-US" sz="1550" i="1" dirty="0">
                <a:solidFill>
                  <a:srgbClr val="272525"/>
                </a:solidFill>
                <a:latin typeface="Inter" pitchFamily="34" charset="0"/>
                <a:ea typeface="Inter" pitchFamily="34" charset="-122"/>
                <a:cs typeface="Inter" pitchFamily="34" charset="-120"/>
              </a:rPr>
              <a:t>how</a:t>
            </a:r>
            <a:r>
              <a:rPr lang="en-US" sz="1550" dirty="0">
                <a:solidFill>
                  <a:srgbClr val="272525"/>
                </a:solidFill>
                <a:latin typeface="Inter" pitchFamily="34" charset="0"/>
                <a:ea typeface="Inter" pitchFamily="34" charset="-122"/>
                <a:cs typeface="Inter" pitchFamily="34" charset="-120"/>
              </a:rPr>
              <a:t> sends a message of mistrust. Teams disengage, creativity shrinks, and leaders end up busier than before.</a:t>
            </a:r>
            <a:endParaRPr lang="en-US" sz="1550" dirty="0"/>
          </a:p>
        </p:txBody>
      </p:sp>
      <p:sp>
        <p:nvSpPr>
          <p:cNvPr id="6" name="Text 3"/>
          <p:cNvSpPr/>
          <p:nvPr/>
        </p:nvSpPr>
        <p:spPr>
          <a:xfrm>
            <a:off x="6212086" y="3404301"/>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This behavior often stems from anxiety about outcomes or a belief that "if you want it done right, do it yourself." But micromanagement creates a vicious cycle: the more you control, the less ownership your team feels, leading to decreased performance that seems to justify even more control.</a:t>
            </a:r>
            <a:endParaRPr lang="en-US" sz="1550" dirty="0"/>
          </a:p>
        </p:txBody>
      </p:sp>
      <p:sp>
        <p:nvSpPr>
          <p:cNvPr id="7" name="Text 4"/>
          <p:cNvSpPr/>
          <p:nvPr/>
        </p:nvSpPr>
        <p:spPr>
          <a:xfrm>
            <a:off x="6212086" y="4872818"/>
            <a:ext cx="3125867" cy="390644"/>
          </a:xfrm>
          <a:prstGeom prst="rect">
            <a:avLst/>
          </a:prstGeom>
          <a:noFill/>
          <a:ln/>
        </p:spPr>
        <p:txBody>
          <a:bodyPr wrap="none" lIns="0" tIns="0" rIns="0" bIns="0" rtlCol="0" anchor="t"/>
          <a:lstStyle/>
          <a:p>
            <a:pPr marL="0" indent="0" algn="l">
              <a:lnSpc>
                <a:spcPts val="3050"/>
              </a:lnSpc>
              <a:buNone/>
            </a:pPr>
            <a:r>
              <a:rPr lang="en-US" sz="2450" b="1" dirty="0">
                <a:solidFill>
                  <a:srgbClr val="000000"/>
                </a:solidFill>
                <a:latin typeface="Petrona Bold" pitchFamily="34" charset="0"/>
                <a:ea typeface="Petrona Bold" pitchFamily="34" charset="-122"/>
                <a:cs typeface="Petrona Bold" pitchFamily="34" charset="-120"/>
              </a:rPr>
              <a:t>The Impact</a:t>
            </a:r>
            <a:endParaRPr lang="en-US" sz="2450" dirty="0"/>
          </a:p>
        </p:txBody>
      </p:sp>
      <p:sp>
        <p:nvSpPr>
          <p:cNvPr id="8" name="Text 5"/>
          <p:cNvSpPr/>
          <p:nvPr/>
        </p:nvSpPr>
        <p:spPr>
          <a:xfrm>
            <a:off x="6212086" y="5461820"/>
            <a:ext cx="763202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Reduced team autonomy and decision-making capability</a:t>
            </a:r>
            <a:endParaRPr lang="en-US" sz="1550" dirty="0"/>
          </a:p>
        </p:txBody>
      </p:sp>
      <p:sp>
        <p:nvSpPr>
          <p:cNvPr id="9" name="Text 6"/>
          <p:cNvSpPr/>
          <p:nvPr/>
        </p:nvSpPr>
        <p:spPr>
          <a:xfrm>
            <a:off x="6212086" y="5848774"/>
            <a:ext cx="763202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Decreased innovation as teams stop suggesting improvements</a:t>
            </a:r>
            <a:endParaRPr lang="en-US" sz="1550" dirty="0"/>
          </a:p>
        </p:txBody>
      </p:sp>
      <p:sp>
        <p:nvSpPr>
          <p:cNvPr id="10" name="Text 7"/>
          <p:cNvSpPr/>
          <p:nvPr/>
        </p:nvSpPr>
        <p:spPr>
          <a:xfrm>
            <a:off x="6212086" y="6235727"/>
            <a:ext cx="763202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Higher turnover among talented employees who crave independence</a:t>
            </a:r>
            <a:endParaRPr lang="en-US" sz="1550" dirty="0"/>
          </a:p>
        </p:txBody>
      </p:sp>
      <p:sp>
        <p:nvSpPr>
          <p:cNvPr id="11" name="Text 8"/>
          <p:cNvSpPr/>
          <p:nvPr/>
        </p:nvSpPr>
        <p:spPr>
          <a:xfrm>
            <a:off x="6212086" y="6622680"/>
            <a:ext cx="763202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Leader burnout from managing too many details</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487559"/>
            <a:ext cx="9246513" cy="651272"/>
          </a:xfrm>
          <a:prstGeom prst="rect">
            <a:avLst/>
          </a:prstGeom>
          <a:noFill/>
          <a:ln/>
        </p:spPr>
        <p:txBody>
          <a:bodyPr wrap="none" lIns="0" tIns="0" rIns="0" bIns="0" rtlCol="0" anchor="t"/>
          <a:lstStyle/>
          <a:p>
            <a:pPr marL="0" indent="0" algn="l">
              <a:lnSpc>
                <a:spcPts val="5100"/>
              </a:lnSpc>
              <a:buNone/>
            </a:pPr>
            <a:r>
              <a:rPr lang="en-US" sz="4100" b="1" dirty="0">
                <a:solidFill>
                  <a:srgbClr val="000000"/>
                </a:solidFill>
                <a:latin typeface="Petrona Bold" pitchFamily="34" charset="0"/>
                <a:ea typeface="Petrona Bold" pitchFamily="34" charset="-122"/>
                <a:cs typeface="Petrona Bold" pitchFamily="34" charset="-120"/>
              </a:rPr>
              <a:t>Breaking Free from Micromanagement</a:t>
            </a:r>
            <a:endParaRPr lang="en-US" sz="4100" dirty="0"/>
          </a:p>
        </p:txBody>
      </p:sp>
      <p:sp>
        <p:nvSpPr>
          <p:cNvPr id="3" name="Shape 1"/>
          <p:cNvSpPr/>
          <p:nvPr/>
        </p:nvSpPr>
        <p:spPr>
          <a:xfrm>
            <a:off x="793790" y="1535666"/>
            <a:ext cx="4215289" cy="2769989"/>
          </a:xfrm>
          <a:prstGeom prst="roundRect">
            <a:avLst>
              <a:gd name="adj" fmla="val 3009"/>
            </a:avLst>
          </a:prstGeom>
          <a:solidFill>
            <a:srgbClr val="CCEEFF"/>
          </a:solidFill>
          <a:ln w="7620">
            <a:solidFill>
              <a:srgbClr val="B2D4E5"/>
            </a:solidFill>
            <a:prstDash val="solid"/>
          </a:ln>
        </p:spPr>
        <p:txBody>
          <a:bodyPr/>
          <a:lstStyle/>
          <a:p>
            <a:endParaRPr lang="en-US"/>
          </a:p>
        </p:txBody>
      </p:sp>
      <p:sp>
        <p:nvSpPr>
          <p:cNvPr id="4" name="Text 2"/>
          <p:cNvSpPr/>
          <p:nvPr/>
        </p:nvSpPr>
        <p:spPr>
          <a:xfrm>
            <a:off x="999768" y="1741644"/>
            <a:ext cx="3803333" cy="651272"/>
          </a:xfrm>
          <a:prstGeom prst="rect">
            <a:avLst/>
          </a:prstGeom>
          <a:noFill/>
          <a:ln/>
        </p:spPr>
        <p:txBody>
          <a:bodyPr wrap="square" lIns="0" tIns="0" rIns="0" bIns="0" rtlCol="0" anchor="t"/>
          <a:lstStyle/>
          <a:p>
            <a:pPr marL="0" indent="0" algn="l">
              <a:lnSpc>
                <a:spcPts val="2550"/>
              </a:lnSpc>
              <a:buNone/>
            </a:pPr>
            <a:r>
              <a:rPr lang="en-US" sz="2050" b="1" dirty="0">
                <a:solidFill>
                  <a:srgbClr val="272525"/>
                </a:solidFill>
                <a:latin typeface="Petrona Bold" pitchFamily="34" charset="0"/>
                <a:ea typeface="Petrona Bold" pitchFamily="34" charset="-122"/>
                <a:cs typeface="Petrona Bold" pitchFamily="34" charset="-120"/>
              </a:rPr>
              <a:t>Replace Check-ups with Check-ins</a:t>
            </a:r>
            <a:endParaRPr lang="en-US" sz="2050" dirty="0"/>
          </a:p>
        </p:txBody>
      </p:sp>
      <p:sp>
        <p:nvSpPr>
          <p:cNvPr id="5" name="Text 3"/>
          <p:cNvSpPr/>
          <p:nvPr/>
        </p:nvSpPr>
        <p:spPr>
          <a:xfrm>
            <a:off x="999768" y="2511978"/>
            <a:ext cx="3803333" cy="1587698"/>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Instead of asking "What did you do?" ask "How can I help?" This shifts the conversation from surveillance to support, creating psychological safety while maintaining connection.</a:t>
            </a:r>
            <a:endParaRPr lang="en-US" sz="1550" dirty="0"/>
          </a:p>
        </p:txBody>
      </p:sp>
      <p:sp>
        <p:nvSpPr>
          <p:cNvPr id="6" name="Shape 4"/>
          <p:cNvSpPr/>
          <p:nvPr/>
        </p:nvSpPr>
        <p:spPr>
          <a:xfrm>
            <a:off x="5207437" y="1535666"/>
            <a:ext cx="4215408" cy="2769989"/>
          </a:xfrm>
          <a:prstGeom prst="roundRect">
            <a:avLst>
              <a:gd name="adj" fmla="val 3009"/>
            </a:avLst>
          </a:prstGeom>
          <a:solidFill>
            <a:srgbClr val="CCEEFF"/>
          </a:solidFill>
          <a:ln w="7620">
            <a:solidFill>
              <a:srgbClr val="B2D4E5"/>
            </a:solidFill>
            <a:prstDash val="solid"/>
          </a:ln>
        </p:spPr>
        <p:txBody>
          <a:bodyPr/>
          <a:lstStyle/>
          <a:p>
            <a:endParaRPr lang="en-US"/>
          </a:p>
        </p:txBody>
      </p:sp>
      <p:sp>
        <p:nvSpPr>
          <p:cNvPr id="7" name="Text 5"/>
          <p:cNvSpPr/>
          <p:nvPr/>
        </p:nvSpPr>
        <p:spPr>
          <a:xfrm>
            <a:off x="5413415" y="1741644"/>
            <a:ext cx="3803452" cy="651272"/>
          </a:xfrm>
          <a:prstGeom prst="rect">
            <a:avLst/>
          </a:prstGeom>
          <a:noFill/>
          <a:ln/>
        </p:spPr>
        <p:txBody>
          <a:bodyPr wrap="square" lIns="0" tIns="0" rIns="0" bIns="0" rtlCol="0" anchor="t"/>
          <a:lstStyle/>
          <a:p>
            <a:pPr marL="0" indent="0" algn="l">
              <a:lnSpc>
                <a:spcPts val="2550"/>
              </a:lnSpc>
              <a:buNone/>
            </a:pPr>
            <a:r>
              <a:rPr lang="en-US" sz="2050" b="1" dirty="0">
                <a:solidFill>
                  <a:srgbClr val="272525"/>
                </a:solidFill>
                <a:latin typeface="Petrona Bold" pitchFamily="34" charset="0"/>
                <a:ea typeface="Petrona Bold" pitchFamily="34" charset="-122"/>
                <a:cs typeface="Petrona Bold" pitchFamily="34" charset="-120"/>
              </a:rPr>
              <a:t>Focus on Outcomes, Not Activities</a:t>
            </a:r>
            <a:endParaRPr lang="en-US" sz="2050" dirty="0"/>
          </a:p>
        </p:txBody>
      </p:sp>
      <p:sp>
        <p:nvSpPr>
          <p:cNvPr id="8" name="Text 6"/>
          <p:cNvSpPr/>
          <p:nvPr/>
        </p:nvSpPr>
        <p:spPr>
          <a:xfrm>
            <a:off x="5413415" y="2511978"/>
            <a:ext cx="3803452" cy="1587698"/>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Define clear success criteria and milestones, then let your team determine the path. Judge results, not methods, unless compliance or safety requires specific approaches.</a:t>
            </a:r>
            <a:endParaRPr lang="en-US" sz="1550" dirty="0"/>
          </a:p>
        </p:txBody>
      </p:sp>
      <p:sp>
        <p:nvSpPr>
          <p:cNvPr id="9" name="Shape 7"/>
          <p:cNvSpPr/>
          <p:nvPr/>
        </p:nvSpPr>
        <p:spPr>
          <a:xfrm>
            <a:off x="9621203" y="1535666"/>
            <a:ext cx="4215289" cy="2769989"/>
          </a:xfrm>
          <a:prstGeom prst="roundRect">
            <a:avLst>
              <a:gd name="adj" fmla="val 3009"/>
            </a:avLst>
          </a:prstGeom>
          <a:solidFill>
            <a:srgbClr val="CCEEFF"/>
          </a:solidFill>
          <a:ln w="7620">
            <a:solidFill>
              <a:srgbClr val="B2D4E5"/>
            </a:solidFill>
            <a:prstDash val="solid"/>
          </a:ln>
        </p:spPr>
        <p:txBody>
          <a:bodyPr/>
          <a:lstStyle/>
          <a:p>
            <a:endParaRPr lang="en-US"/>
          </a:p>
        </p:txBody>
      </p:sp>
      <p:sp>
        <p:nvSpPr>
          <p:cNvPr id="10" name="Text 8"/>
          <p:cNvSpPr/>
          <p:nvPr/>
        </p:nvSpPr>
        <p:spPr>
          <a:xfrm>
            <a:off x="9827181" y="1741644"/>
            <a:ext cx="3428047" cy="325636"/>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Petrona Bold" pitchFamily="34" charset="0"/>
                <a:ea typeface="Petrona Bold" pitchFamily="34" charset="-122"/>
                <a:cs typeface="Petrona Bold" pitchFamily="34" charset="-120"/>
              </a:rPr>
              <a:t>Create Structured Autonomy</a:t>
            </a:r>
            <a:endParaRPr lang="en-US" sz="2050" dirty="0"/>
          </a:p>
        </p:txBody>
      </p:sp>
      <p:sp>
        <p:nvSpPr>
          <p:cNvPr id="11" name="Text 9"/>
          <p:cNvSpPr/>
          <p:nvPr/>
        </p:nvSpPr>
        <p:spPr>
          <a:xfrm>
            <a:off x="9827181" y="2186342"/>
            <a:ext cx="3803333" cy="1587698"/>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Establish regular, predictable touchpoints that provide oversight without hovering. Weekly progress reviews beat daily status requests every time.</a:t>
            </a:r>
            <a:endParaRPr lang="en-US" sz="1550" dirty="0"/>
          </a:p>
        </p:txBody>
      </p:sp>
      <p:sp>
        <p:nvSpPr>
          <p:cNvPr id="12" name="Text 10"/>
          <p:cNvSpPr/>
          <p:nvPr/>
        </p:nvSpPr>
        <p:spPr>
          <a:xfrm>
            <a:off x="793790" y="4528897"/>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The key is replacing reactive oversight with proactive structure. When team members know what success looks like and when they'll have opportunities to course-correct, they can work with confidence and creativity.</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479879"/>
            <a:ext cx="9613702" cy="651272"/>
          </a:xfrm>
          <a:prstGeom prst="rect">
            <a:avLst/>
          </a:prstGeom>
          <a:noFill/>
          <a:ln/>
        </p:spPr>
        <p:txBody>
          <a:bodyPr wrap="none" lIns="0" tIns="0" rIns="0" bIns="0" rtlCol="0" anchor="t"/>
          <a:lstStyle/>
          <a:p>
            <a:pPr marL="0" indent="0" algn="l">
              <a:lnSpc>
                <a:spcPts val="5100"/>
              </a:lnSpc>
              <a:buNone/>
            </a:pPr>
            <a:r>
              <a:rPr lang="en-US" sz="4100" b="1" dirty="0">
                <a:solidFill>
                  <a:srgbClr val="000000"/>
                </a:solidFill>
                <a:latin typeface="Petrona Bold" pitchFamily="34" charset="0"/>
                <a:ea typeface="Petrona Bold" pitchFamily="34" charset="-122"/>
                <a:cs typeface="Petrona Bold" pitchFamily="34" charset="-120"/>
              </a:rPr>
              <a:t>Pitfall #2: The Dump-and-Run Approach</a:t>
            </a:r>
            <a:endParaRPr lang="en-US" sz="4100" dirty="0"/>
          </a:p>
        </p:txBody>
      </p:sp>
      <p:sp>
        <p:nvSpPr>
          <p:cNvPr id="3" name="Text 1"/>
          <p:cNvSpPr/>
          <p:nvPr/>
        </p:nvSpPr>
        <p:spPr>
          <a:xfrm>
            <a:off x="793790" y="1527986"/>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Some leaders swing to the other extreme—throwing tasks over the wall without context, support, or clarity. This isn't empowerment; it's abandonment. The result is confusion, rework, and disappointment on both sides.</a:t>
            </a:r>
            <a:endParaRPr lang="en-US" sz="1550" dirty="0"/>
          </a:p>
        </p:txBody>
      </p:sp>
      <p:sp>
        <p:nvSpPr>
          <p:cNvPr id="4" name="Text 2"/>
          <p:cNvSpPr/>
          <p:nvPr/>
        </p:nvSpPr>
        <p:spPr>
          <a:xfrm>
            <a:off x="793790" y="2386307"/>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This approach often emerges from leaders who've been burned by micromanagement feedback. They overcorrect by providing too little guidance, mistaking neglect for trust. But true empowerment requires scaffolding—enough structure to enable success without constraining creativity.</a:t>
            </a:r>
            <a:endParaRPr lang="en-US" sz="1550" dirty="0"/>
          </a:p>
        </p:txBody>
      </p:sp>
      <p:sp>
        <p:nvSpPr>
          <p:cNvPr id="5" name="Shape 3"/>
          <p:cNvSpPr/>
          <p:nvPr/>
        </p:nvSpPr>
        <p:spPr>
          <a:xfrm>
            <a:off x="793790" y="3562169"/>
            <a:ext cx="13042821" cy="1160740"/>
          </a:xfrm>
          <a:prstGeom prst="roundRect">
            <a:avLst>
              <a:gd name="adj" fmla="val 7182"/>
            </a:avLst>
          </a:prstGeom>
          <a:solidFill>
            <a:srgbClr val="FFB3B4"/>
          </a:solidFill>
          <a:ln/>
        </p:spPr>
        <p:txBody>
          <a:bodyPr/>
          <a:lstStyle/>
          <a:p>
            <a:endParaRPr lang="en-US"/>
          </a:p>
        </p:txBody>
      </p:sp>
      <p:pic>
        <p:nvPicPr>
          <p:cNvPr id="6" name="Image 0" descr="preencoded.png"/>
          <p:cNvPicPr>
            <a:picLocks noChangeAspect="1"/>
          </p:cNvPicPr>
          <p:nvPr/>
        </p:nvPicPr>
        <p:blipFill>
          <a:blip r:embed="rId3"/>
          <a:stretch>
            <a:fillRect/>
          </a:stretch>
        </p:blipFill>
        <p:spPr>
          <a:xfrm>
            <a:off x="992148" y="3865064"/>
            <a:ext cx="248007" cy="198358"/>
          </a:xfrm>
          <a:prstGeom prst="rect">
            <a:avLst/>
          </a:prstGeom>
        </p:spPr>
      </p:pic>
      <p:sp>
        <p:nvSpPr>
          <p:cNvPr id="7" name="Text 4"/>
          <p:cNvSpPr/>
          <p:nvPr/>
        </p:nvSpPr>
        <p:spPr>
          <a:xfrm>
            <a:off x="1438513" y="3810057"/>
            <a:ext cx="12199739" cy="635079"/>
          </a:xfrm>
          <a:prstGeom prst="rect">
            <a:avLst/>
          </a:prstGeom>
          <a:noFill/>
          <a:ln/>
        </p:spPr>
        <p:txBody>
          <a:bodyPr wrap="square" lIns="0" tIns="0" rIns="0" bIns="0" rtlCol="0" anchor="t"/>
          <a:lstStyle/>
          <a:p>
            <a:pPr marL="0" indent="0" algn="l">
              <a:lnSpc>
                <a:spcPts val="2500"/>
              </a:lnSpc>
              <a:buNone/>
            </a:pPr>
            <a:r>
              <a:rPr lang="en-US" sz="1550" b="1" dirty="0">
                <a:solidFill>
                  <a:srgbClr val="000000"/>
                </a:solidFill>
                <a:latin typeface="Inter" pitchFamily="34" charset="0"/>
                <a:ea typeface="Inter" pitchFamily="34" charset="-122"/>
                <a:cs typeface="Inter" pitchFamily="34" charset="-120"/>
              </a:rPr>
              <a:t>Warning Sign:</a:t>
            </a:r>
            <a:r>
              <a:rPr lang="en-US" sz="1550" dirty="0">
                <a:solidFill>
                  <a:srgbClr val="000000"/>
                </a:solidFill>
                <a:latin typeface="Inter" pitchFamily="34" charset="0"/>
                <a:ea typeface="Inter" pitchFamily="34" charset="-122"/>
                <a:cs typeface="Inter" pitchFamily="34" charset="-120"/>
              </a:rPr>
              <a:t> If your team frequently asks for clarification or delivers work that misses the mark, you might be dump-and-running. The solution isn't more control—it's better communication upfront.</a:t>
            </a:r>
            <a:endParaRPr lang="en-US" sz="1550" dirty="0"/>
          </a:p>
        </p:txBody>
      </p:sp>
      <p:sp>
        <p:nvSpPr>
          <p:cNvPr id="8" name="Text 5"/>
          <p:cNvSpPr/>
          <p:nvPr/>
        </p:nvSpPr>
        <p:spPr>
          <a:xfrm>
            <a:off x="793790" y="4946151"/>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Effective delegation always includes the </a:t>
            </a:r>
            <a:r>
              <a:rPr lang="en-US" sz="1550" b="1" dirty="0">
                <a:solidFill>
                  <a:srgbClr val="272525"/>
                </a:solidFill>
                <a:latin typeface="Inter" pitchFamily="34" charset="0"/>
                <a:ea typeface="Inter" pitchFamily="34" charset="-122"/>
                <a:cs typeface="Inter" pitchFamily="34" charset="-120"/>
              </a:rPr>
              <a:t>"what" and "why"</a:t>
            </a:r>
            <a:r>
              <a:rPr lang="en-US" sz="1550" dirty="0">
                <a:solidFill>
                  <a:srgbClr val="272525"/>
                </a:solidFill>
                <a:latin typeface="Inter" pitchFamily="34" charset="0"/>
                <a:ea typeface="Inter" pitchFamily="34" charset="-122"/>
                <a:cs typeface="Inter" pitchFamily="34" charset="-120"/>
              </a:rPr>
              <a:t>—clear outcomes, success criteria, and context. Your team needs a map and a compass, not just a destination. They need to understand not only what needs to be accomplished but why it matters to the organization and how it connects to broader goals.</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428521"/>
            <a:ext cx="8638580" cy="651272"/>
          </a:xfrm>
          <a:prstGeom prst="rect">
            <a:avLst/>
          </a:prstGeom>
          <a:noFill/>
          <a:ln/>
        </p:spPr>
        <p:txBody>
          <a:bodyPr wrap="none" lIns="0" tIns="0" rIns="0" bIns="0" rtlCol="0" anchor="t"/>
          <a:lstStyle/>
          <a:p>
            <a:pPr marL="0" indent="0" algn="l">
              <a:lnSpc>
                <a:spcPts val="5100"/>
              </a:lnSpc>
              <a:buNone/>
            </a:pPr>
            <a:r>
              <a:rPr lang="en-US" sz="4100" b="1" dirty="0">
                <a:solidFill>
                  <a:srgbClr val="000000"/>
                </a:solidFill>
                <a:latin typeface="Petrona Bold" pitchFamily="34" charset="0"/>
                <a:ea typeface="Petrona Bold" pitchFamily="34" charset="-122"/>
                <a:cs typeface="Petrona Bold" pitchFamily="34" charset="-120"/>
              </a:rPr>
              <a:t>Building the Foundation for Success</a:t>
            </a:r>
            <a:endParaRPr lang="en-US" sz="4100" dirty="0"/>
          </a:p>
        </p:txBody>
      </p:sp>
      <p:sp>
        <p:nvSpPr>
          <p:cNvPr id="3" name="Text 1"/>
          <p:cNvSpPr/>
          <p:nvPr/>
        </p:nvSpPr>
        <p:spPr>
          <a:xfrm>
            <a:off x="793790" y="1476628"/>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Petrona Light" pitchFamily="34" charset="0"/>
                <a:ea typeface="Petrona Light" pitchFamily="34" charset="-122"/>
                <a:cs typeface="Petrona Light" pitchFamily="34" charset="-120"/>
              </a:rPr>
              <a:t>01</a:t>
            </a:r>
            <a:endParaRPr lang="en-US" sz="1550" dirty="0"/>
          </a:p>
        </p:txBody>
      </p:sp>
      <p:sp>
        <p:nvSpPr>
          <p:cNvPr id="4" name="Shape 2"/>
          <p:cNvSpPr/>
          <p:nvPr/>
        </p:nvSpPr>
        <p:spPr>
          <a:xfrm>
            <a:off x="793790" y="1790953"/>
            <a:ext cx="6422231" cy="22860"/>
          </a:xfrm>
          <a:prstGeom prst="rect">
            <a:avLst/>
          </a:prstGeom>
          <a:solidFill>
            <a:srgbClr val="007EBD"/>
          </a:solidFill>
          <a:ln/>
        </p:spPr>
        <p:txBody>
          <a:bodyPr/>
          <a:lstStyle/>
          <a:p>
            <a:endParaRPr lang="en-US"/>
          </a:p>
        </p:txBody>
      </p:sp>
      <p:sp>
        <p:nvSpPr>
          <p:cNvPr id="5" name="Text 3"/>
          <p:cNvSpPr/>
          <p:nvPr/>
        </p:nvSpPr>
        <p:spPr>
          <a:xfrm>
            <a:off x="793790" y="1935852"/>
            <a:ext cx="3120033" cy="325636"/>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Petrona Bold" pitchFamily="34" charset="0"/>
                <a:ea typeface="Petrona Bold" pitchFamily="34" charset="-122"/>
                <a:cs typeface="Petrona Bold" pitchFamily="34" charset="-120"/>
              </a:rPr>
              <a:t>Provide Complete Context</a:t>
            </a:r>
            <a:endParaRPr lang="en-US" sz="2050" dirty="0"/>
          </a:p>
        </p:txBody>
      </p:sp>
      <p:sp>
        <p:nvSpPr>
          <p:cNvPr id="6" name="Text 4"/>
          <p:cNvSpPr/>
          <p:nvPr/>
        </p:nvSpPr>
        <p:spPr>
          <a:xfrm>
            <a:off x="793790" y="2380551"/>
            <a:ext cx="6422231"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Explain the background, stakeholders, constraints, and success criteria. Help your team understand not just what needs to be done, but why it matters and how it fits into the bigger picture.</a:t>
            </a:r>
            <a:endParaRPr lang="en-US" sz="1550" dirty="0"/>
          </a:p>
        </p:txBody>
      </p:sp>
      <p:sp>
        <p:nvSpPr>
          <p:cNvPr id="7" name="Text 5"/>
          <p:cNvSpPr/>
          <p:nvPr/>
        </p:nvSpPr>
        <p:spPr>
          <a:xfrm>
            <a:off x="7414379" y="1476628"/>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Petrona Light" pitchFamily="34" charset="0"/>
                <a:ea typeface="Petrona Light" pitchFamily="34" charset="-122"/>
                <a:cs typeface="Petrona Light" pitchFamily="34" charset="-120"/>
              </a:rPr>
              <a:t>02</a:t>
            </a:r>
            <a:endParaRPr lang="en-US" sz="1550" dirty="0"/>
          </a:p>
        </p:txBody>
      </p:sp>
      <p:sp>
        <p:nvSpPr>
          <p:cNvPr id="8" name="Shape 6"/>
          <p:cNvSpPr/>
          <p:nvPr/>
        </p:nvSpPr>
        <p:spPr>
          <a:xfrm>
            <a:off x="7414379" y="1790953"/>
            <a:ext cx="6422231" cy="22860"/>
          </a:xfrm>
          <a:prstGeom prst="rect">
            <a:avLst/>
          </a:prstGeom>
          <a:solidFill>
            <a:srgbClr val="007EBD"/>
          </a:solidFill>
          <a:ln/>
        </p:spPr>
        <p:txBody>
          <a:bodyPr/>
          <a:lstStyle/>
          <a:p>
            <a:endParaRPr lang="en-US"/>
          </a:p>
        </p:txBody>
      </p:sp>
      <p:sp>
        <p:nvSpPr>
          <p:cNvPr id="9" name="Text 7"/>
          <p:cNvSpPr/>
          <p:nvPr/>
        </p:nvSpPr>
        <p:spPr>
          <a:xfrm>
            <a:off x="7414379" y="1935852"/>
            <a:ext cx="2920008" cy="325636"/>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Petrona Bold" pitchFamily="34" charset="0"/>
                <a:ea typeface="Petrona Bold" pitchFamily="34" charset="-122"/>
                <a:cs typeface="Petrona Bold" pitchFamily="34" charset="-120"/>
              </a:rPr>
              <a:t>Define Clear Boundaries</a:t>
            </a:r>
            <a:endParaRPr lang="en-US" sz="2050" dirty="0"/>
          </a:p>
        </p:txBody>
      </p:sp>
      <p:sp>
        <p:nvSpPr>
          <p:cNvPr id="10" name="Text 8"/>
          <p:cNvSpPr/>
          <p:nvPr/>
        </p:nvSpPr>
        <p:spPr>
          <a:xfrm>
            <a:off x="7414379" y="2380551"/>
            <a:ext cx="6422231"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Specify what's negotiable and what isn't. Budget limits, deadlines, quality standards, and compliance requirements should be crystal clear from the start.</a:t>
            </a:r>
            <a:endParaRPr lang="en-US" sz="1550" dirty="0"/>
          </a:p>
        </p:txBody>
      </p:sp>
      <p:sp>
        <p:nvSpPr>
          <p:cNvPr id="11" name="Text 9"/>
          <p:cNvSpPr/>
          <p:nvPr/>
        </p:nvSpPr>
        <p:spPr>
          <a:xfrm>
            <a:off x="793790" y="3680356"/>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Petrona Light" pitchFamily="34" charset="0"/>
                <a:ea typeface="Petrona Light" pitchFamily="34" charset="-122"/>
                <a:cs typeface="Petrona Light" pitchFamily="34" charset="-120"/>
              </a:rPr>
              <a:t>03</a:t>
            </a:r>
            <a:endParaRPr lang="en-US" sz="1550" dirty="0"/>
          </a:p>
        </p:txBody>
      </p:sp>
      <p:sp>
        <p:nvSpPr>
          <p:cNvPr id="12" name="Shape 10"/>
          <p:cNvSpPr/>
          <p:nvPr/>
        </p:nvSpPr>
        <p:spPr>
          <a:xfrm>
            <a:off x="793790" y="3994681"/>
            <a:ext cx="6422231" cy="22860"/>
          </a:xfrm>
          <a:prstGeom prst="rect">
            <a:avLst/>
          </a:prstGeom>
          <a:solidFill>
            <a:srgbClr val="007EBD"/>
          </a:solidFill>
          <a:ln/>
        </p:spPr>
        <p:txBody>
          <a:bodyPr/>
          <a:lstStyle/>
          <a:p>
            <a:endParaRPr lang="en-US"/>
          </a:p>
        </p:txBody>
      </p:sp>
      <p:sp>
        <p:nvSpPr>
          <p:cNvPr id="13" name="Text 11"/>
          <p:cNvSpPr/>
          <p:nvPr/>
        </p:nvSpPr>
        <p:spPr>
          <a:xfrm>
            <a:off x="793790" y="4139580"/>
            <a:ext cx="3707963" cy="325636"/>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Petrona Bold" pitchFamily="34" charset="0"/>
                <a:ea typeface="Petrona Bold" pitchFamily="34" charset="-122"/>
                <a:cs typeface="Petrona Bold" pitchFamily="34" charset="-120"/>
              </a:rPr>
              <a:t>Establish Support Mechanisms</a:t>
            </a:r>
            <a:endParaRPr lang="en-US" sz="2050" dirty="0"/>
          </a:p>
        </p:txBody>
      </p:sp>
      <p:sp>
        <p:nvSpPr>
          <p:cNvPr id="14" name="Text 12"/>
          <p:cNvSpPr/>
          <p:nvPr/>
        </p:nvSpPr>
        <p:spPr>
          <a:xfrm>
            <a:off x="793790" y="4584279"/>
            <a:ext cx="6422231"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Let your team know what resources are available and how to access them. This includes people, tools, information, and your own availability for guidance.</a:t>
            </a:r>
            <a:endParaRPr lang="en-US" sz="1550" dirty="0"/>
          </a:p>
        </p:txBody>
      </p:sp>
      <p:sp>
        <p:nvSpPr>
          <p:cNvPr id="15" name="Text 13"/>
          <p:cNvSpPr/>
          <p:nvPr/>
        </p:nvSpPr>
        <p:spPr>
          <a:xfrm>
            <a:off x="7414379" y="3680356"/>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Petrona Light" pitchFamily="34" charset="0"/>
                <a:ea typeface="Petrona Light" pitchFamily="34" charset="-122"/>
                <a:cs typeface="Petrona Light" pitchFamily="34" charset="-120"/>
              </a:rPr>
              <a:t>04</a:t>
            </a:r>
            <a:endParaRPr lang="en-US" sz="1550" dirty="0"/>
          </a:p>
        </p:txBody>
      </p:sp>
      <p:sp>
        <p:nvSpPr>
          <p:cNvPr id="16" name="Shape 14"/>
          <p:cNvSpPr/>
          <p:nvPr/>
        </p:nvSpPr>
        <p:spPr>
          <a:xfrm>
            <a:off x="7414379" y="3994681"/>
            <a:ext cx="6422231" cy="22860"/>
          </a:xfrm>
          <a:prstGeom prst="rect">
            <a:avLst/>
          </a:prstGeom>
          <a:solidFill>
            <a:srgbClr val="007EBD"/>
          </a:solidFill>
          <a:ln/>
        </p:spPr>
        <p:txBody>
          <a:bodyPr/>
          <a:lstStyle/>
          <a:p>
            <a:endParaRPr lang="en-US"/>
          </a:p>
        </p:txBody>
      </p:sp>
      <p:sp>
        <p:nvSpPr>
          <p:cNvPr id="17" name="Text 15"/>
          <p:cNvSpPr/>
          <p:nvPr/>
        </p:nvSpPr>
        <p:spPr>
          <a:xfrm>
            <a:off x="7414379" y="4139580"/>
            <a:ext cx="2732842" cy="325636"/>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Petrona Bold" pitchFamily="34" charset="0"/>
                <a:ea typeface="Petrona Bold" pitchFamily="34" charset="-122"/>
                <a:cs typeface="Petrona Bold" pitchFamily="34" charset="-120"/>
              </a:rPr>
              <a:t>Create Feedback Loops</a:t>
            </a:r>
            <a:endParaRPr lang="en-US" sz="2050" dirty="0"/>
          </a:p>
        </p:txBody>
      </p:sp>
      <p:sp>
        <p:nvSpPr>
          <p:cNvPr id="18" name="Text 16"/>
          <p:cNvSpPr/>
          <p:nvPr/>
        </p:nvSpPr>
        <p:spPr>
          <a:xfrm>
            <a:off x="7414379" y="4584279"/>
            <a:ext cx="6422231"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Build in regular opportunities for course correction. This prevents small misalignments from becoming major problems and shows your commitment to their success.</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391061"/>
            <a:ext cx="8945404" cy="651272"/>
          </a:xfrm>
          <a:prstGeom prst="rect">
            <a:avLst/>
          </a:prstGeom>
          <a:noFill/>
          <a:ln/>
        </p:spPr>
        <p:txBody>
          <a:bodyPr wrap="none" lIns="0" tIns="0" rIns="0" bIns="0" rtlCol="0" anchor="t"/>
          <a:lstStyle/>
          <a:p>
            <a:pPr marL="0" indent="0" algn="l">
              <a:lnSpc>
                <a:spcPts val="5100"/>
              </a:lnSpc>
              <a:buNone/>
            </a:pPr>
            <a:r>
              <a:rPr lang="en-US" sz="4100" b="1" dirty="0">
                <a:solidFill>
                  <a:srgbClr val="000000"/>
                </a:solidFill>
                <a:latin typeface="Petrona Bold" pitchFamily="34" charset="0"/>
                <a:ea typeface="Petrona Bold" pitchFamily="34" charset="-122"/>
                <a:cs typeface="Petrona Bold" pitchFamily="34" charset="-120"/>
              </a:rPr>
              <a:t>Pitfall #3: The Perfectionism Problem</a:t>
            </a:r>
            <a:endParaRPr lang="en-US" sz="4100" dirty="0"/>
          </a:p>
        </p:txBody>
      </p:sp>
      <p:pic>
        <p:nvPicPr>
          <p:cNvPr id="3" name="Image 0" descr="preencoded.png"/>
          <p:cNvPicPr>
            <a:picLocks noChangeAspect="1"/>
          </p:cNvPicPr>
          <p:nvPr/>
        </p:nvPicPr>
        <p:blipFill>
          <a:blip r:embed="rId3"/>
          <a:stretch>
            <a:fillRect/>
          </a:stretch>
        </p:blipFill>
        <p:spPr>
          <a:xfrm>
            <a:off x="1249204" y="1563231"/>
            <a:ext cx="3339346" cy="3339346"/>
          </a:xfrm>
          <a:prstGeom prst="rect">
            <a:avLst/>
          </a:prstGeom>
        </p:spPr>
      </p:pic>
      <p:sp>
        <p:nvSpPr>
          <p:cNvPr id="4" name="Text 1"/>
          <p:cNvSpPr/>
          <p:nvPr/>
        </p:nvSpPr>
        <p:spPr>
          <a:xfrm>
            <a:off x="5535811" y="1518583"/>
            <a:ext cx="8308300"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Leaders often expect work to be done exactly their way. But expecting a carbon copy of your approach undermines innovation and slows delivery. Different methods can still deliver excellent outcomes—often better ones.</a:t>
            </a:r>
            <a:endParaRPr lang="en-US" sz="1550" dirty="0"/>
          </a:p>
        </p:txBody>
      </p:sp>
      <p:sp>
        <p:nvSpPr>
          <p:cNvPr id="5" name="Text 2"/>
          <p:cNvSpPr/>
          <p:nvPr/>
        </p:nvSpPr>
        <p:spPr>
          <a:xfrm>
            <a:off x="5535811" y="2649796"/>
            <a:ext cx="8308300" cy="127015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This pitfall is particularly common among high-performing individual contributors who've been promoted to leadership roles. They achieved success through their specific methods and struggle to accept that others might reach the same destination via different routes.</a:t>
            </a:r>
            <a:endParaRPr lang="en-US" sz="1550" dirty="0"/>
          </a:p>
        </p:txBody>
      </p:sp>
      <p:sp>
        <p:nvSpPr>
          <p:cNvPr id="6" name="Text 3"/>
          <p:cNvSpPr/>
          <p:nvPr/>
        </p:nvSpPr>
        <p:spPr>
          <a:xfrm>
            <a:off x="5535811" y="4098548"/>
            <a:ext cx="8308300" cy="127015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The perfectionism trap creates several problems: it stifles innovation, creates unnecessary rework cycles, and sends the message that only one way of thinking is valued. Team members begin to focus more on mimicking your style than on achieving optimal outcomes.</a:t>
            </a:r>
            <a:endParaRPr lang="en-US" sz="1550" dirty="0"/>
          </a:p>
        </p:txBody>
      </p:sp>
      <p:sp>
        <p:nvSpPr>
          <p:cNvPr id="7" name="Text 4"/>
          <p:cNvSpPr/>
          <p:nvPr/>
        </p:nvSpPr>
        <p:spPr>
          <a:xfrm>
            <a:off x="793790" y="5844957"/>
            <a:ext cx="5503545" cy="390644"/>
          </a:xfrm>
          <a:prstGeom prst="rect">
            <a:avLst/>
          </a:prstGeom>
          <a:noFill/>
          <a:ln/>
        </p:spPr>
        <p:txBody>
          <a:bodyPr wrap="none" lIns="0" tIns="0" rIns="0" bIns="0" rtlCol="0" anchor="t"/>
          <a:lstStyle/>
          <a:p>
            <a:pPr marL="0" indent="0" algn="l">
              <a:lnSpc>
                <a:spcPts val="3050"/>
              </a:lnSpc>
              <a:buNone/>
            </a:pPr>
            <a:r>
              <a:rPr lang="en-US" sz="2450" b="1" dirty="0">
                <a:solidFill>
                  <a:srgbClr val="000000"/>
                </a:solidFill>
                <a:latin typeface="Petrona Bold" pitchFamily="34" charset="0"/>
                <a:ea typeface="Petrona Bold" pitchFamily="34" charset="-122"/>
                <a:cs typeface="Petrona Bold" pitchFamily="34" charset="-120"/>
              </a:rPr>
              <a:t>The Solution: Results Over Replication</a:t>
            </a:r>
            <a:endParaRPr lang="en-US" sz="2450" dirty="0"/>
          </a:p>
        </p:txBody>
      </p:sp>
      <p:sp>
        <p:nvSpPr>
          <p:cNvPr id="8" name="Text 5"/>
          <p:cNvSpPr/>
          <p:nvPr/>
        </p:nvSpPr>
        <p:spPr>
          <a:xfrm>
            <a:off x="793790" y="6533257"/>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Focus on </a:t>
            </a:r>
            <a:r>
              <a:rPr lang="en-US" sz="1550" b="1" dirty="0">
                <a:solidFill>
                  <a:srgbClr val="272525"/>
                </a:solidFill>
                <a:latin typeface="Inter" pitchFamily="34" charset="0"/>
                <a:ea typeface="Inter" pitchFamily="34" charset="-122"/>
                <a:cs typeface="Inter" pitchFamily="34" charset="-120"/>
              </a:rPr>
              <a:t>results, not replication</a:t>
            </a:r>
            <a:r>
              <a:rPr lang="en-US" sz="1550" dirty="0">
                <a:solidFill>
                  <a:srgbClr val="272525"/>
                </a:solidFill>
                <a:latin typeface="Inter" pitchFamily="34" charset="0"/>
                <a:ea typeface="Inter" pitchFamily="34" charset="-122"/>
                <a:cs typeface="Inter" pitchFamily="34" charset="-120"/>
              </a:rPr>
              <a:t>. Allow diverse approaches as long as quality and outcomes align with expectations. This doesn't mean lowering standards—it means being clear about what those standards actually measure and giving people freedom within those parameters.</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645843"/>
            <a:ext cx="9121021" cy="651272"/>
          </a:xfrm>
          <a:prstGeom prst="rect">
            <a:avLst/>
          </a:prstGeom>
          <a:noFill/>
          <a:ln/>
        </p:spPr>
        <p:txBody>
          <a:bodyPr wrap="none" lIns="0" tIns="0" rIns="0" bIns="0" rtlCol="0" anchor="t"/>
          <a:lstStyle/>
          <a:p>
            <a:pPr marL="0" indent="0" algn="l">
              <a:lnSpc>
                <a:spcPts val="5100"/>
              </a:lnSpc>
              <a:buNone/>
            </a:pPr>
            <a:r>
              <a:rPr lang="en-US" sz="4100" b="1" dirty="0">
                <a:solidFill>
                  <a:srgbClr val="000000"/>
                </a:solidFill>
                <a:latin typeface="Petrona Bold" pitchFamily="34" charset="0"/>
                <a:ea typeface="Petrona Bold" pitchFamily="34" charset="-122"/>
                <a:cs typeface="Petrona Bold" pitchFamily="34" charset="-120"/>
              </a:rPr>
              <a:t>Pitfall #4: Overloading Top Performers</a:t>
            </a:r>
            <a:endParaRPr lang="en-US" sz="4100" dirty="0"/>
          </a:p>
        </p:txBody>
      </p:sp>
      <p:sp>
        <p:nvSpPr>
          <p:cNvPr id="3" name="Shape 1"/>
          <p:cNvSpPr/>
          <p:nvPr/>
        </p:nvSpPr>
        <p:spPr>
          <a:xfrm>
            <a:off x="793790" y="1693950"/>
            <a:ext cx="6422231" cy="2444353"/>
          </a:xfrm>
          <a:prstGeom prst="roundRect">
            <a:avLst>
              <a:gd name="adj" fmla="val 3410"/>
            </a:avLst>
          </a:prstGeom>
          <a:solidFill>
            <a:srgbClr val="CCEEFF"/>
          </a:solidFill>
          <a:ln w="7620">
            <a:solidFill>
              <a:srgbClr val="B2D4E5"/>
            </a:solidFill>
            <a:prstDash val="solid"/>
          </a:ln>
        </p:spPr>
        <p:txBody>
          <a:bodyPr/>
          <a:lstStyle/>
          <a:p>
            <a:endParaRPr lang="en-US"/>
          </a:p>
        </p:txBody>
      </p:sp>
      <p:sp>
        <p:nvSpPr>
          <p:cNvPr id="4" name="Text 2"/>
          <p:cNvSpPr/>
          <p:nvPr/>
        </p:nvSpPr>
        <p:spPr>
          <a:xfrm>
            <a:off x="2702362" y="1899928"/>
            <a:ext cx="2604968" cy="325636"/>
          </a:xfrm>
          <a:prstGeom prst="rect">
            <a:avLst/>
          </a:prstGeom>
          <a:noFill/>
          <a:ln/>
        </p:spPr>
        <p:txBody>
          <a:bodyPr wrap="none" lIns="0" tIns="0" rIns="0" bIns="0" rtlCol="0" anchor="t"/>
          <a:lstStyle/>
          <a:p>
            <a:pPr marL="0" indent="0" algn="ctr">
              <a:lnSpc>
                <a:spcPts val="2550"/>
              </a:lnSpc>
              <a:buNone/>
            </a:pPr>
            <a:r>
              <a:rPr lang="en-US" sz="2050" b="1" dirty="0">
                <a:solidFill>
                  <a:srgbClr val="272525"/>
                </a:solidFill>
                <a:latin typeface="Petrona Bold" pitchFamily="34" charset="0"/>
                <a:ea typeface="Petrona Bold" pitchFamily="34" charset="-122"/>
                <a:cs typeface="Petrona Bold" pitchFamily="34" charset="-120"/>
              </a:rPr>
              <a:t>The Burnout Risk</a:t>
            </a:r>
            <a:endParaRPr lang="en-US" sz="2050" dirty="0"/>
          </a:p>
        </p:txBody>
      </p:sp>
      <p:sp>
        <p:nvSpPr>
          <p:cNvPr id="5" name="Text 3"/>
          <p:cNvSpPr/>
          <p:nvPr/>
        </p:nvSpPr>
        <p:spPr>
          <a:xfrm>
            <a:off x="999768" y="2344626"/>
            <a:ext cx="6010275" cy="1587698"/>
          </a:xfrm>
          <a:prstGeom prst="rect">
            <a:avLst/>
          </a:prstGeom>
          <a:noFill/>
          <a:ln/>
        </p:spPr>
        <p:txBody>
          <a:bodyPr wrap="square" lIns="0" tIns="0" rIns="0" bIns="0" rtlCol="0" anchor="t"/>
          <a:lstStyle/>
          <a:p>
            <a:pPr marL="0" indent="0" algn="ctr">
              <a:lnSpc>
                <a:spcPts val="2500"/>
              </a:lnSpc>
              <a:buNone/>
            </a:pPr>
            <a:r>
              <a:rPr lang="en-US" sz="1550" dirty="0">
                <a:solidFill>
                  <a:srgbClr val="272525"/>
                </a:solidFill>
                <a:latin typeface="Inter" pitchFamily="34" charset="0"/>
                <a:ea typeface="Inter" pitchFamily="34" charset="-122"/>
                <a:cs typeface="Inter" pitchFamily="34" charset="-120"/>
              </a:rPr>
              <a:t>It's tempting to lean on high achievers for the toughest assignments. They deliver quality work on time and rarely complain. But repeatedly delegating the most challenging work to the same people creates burnout while depriving others of growth opportunities.</a:t>
            </a:r>
            <a:endParaRPr lang="en-US" sz="1550" dirty="0"/>
          </a:p>
        </p:txBody>
      </p:sp>
      <p:sp>
        <p:nvSpPr>
          <p:cNvPr id="6" name="Shape 4"/>
          <p:cNvSpPr/>
          <p:nvPr/>
        </p:nvSpPr>
        <p:spPr>
          <a:xfrm>
            <a:off x="7414379" y="1693950"/>
            <a:ext cx="6422231" cy="2444353"/>
          </a:xfrm>
          <a:prstGeom prst="roundRect">
            <a:avLst>
              <a:gd name="adj" fmla="val 3410"/>
            </a:avLst>
          </a:prstGeom>
          <a:solidFill>
            <a:srgbClr val="CCEEFF"/>
          </a:solidFill>
          <a:ln w="7620">
            <a:solidFill>
              <a:srgbClr val="B2D4E5"/>
            </a:solidFill>
            <a:prstDash val="solid"/>
          </a:ln>
        </p:spPr>
        <p:txBody>
          <a:bodyPr/>
          <a:lstStyle/>
          <a:p>
            <a:endParaRPr lang="en-US"/>
          </a:p>
        </p:txBody>
      </p:sp>
      <p:sp>
        <p:nvSpPr>
          <p:cNvPr id="7" name="Text 5"/>
          <p:cNvSpPr/>
          <p:nvPr/>
        </p:nvSpPr>
        <p:spPr>
          <a:xfrm>
            <a:off x="9158764" y="1899928"/>
            <a:ext cx="2933343" cy="325636"/>
          </a:xfrm>
          <a:prstGeom prst="rect">
            <a:avLst/>
          </a:prstGeom>
          <a:noFill/>
          <a:ln/>
        </p:spPr>
        <p:txBody>
          <a:bodyPr wrap="none" lIns="0" tIns="0" rIns="0" bIns="0" rtlCol="0" anchor="t"/>
          <a:lstStyle/>
          <a:p>
            <a:pPr marL="0" indent="0" algn="ctr">
              <a:lnSpc>
                <a:spcPts val="2550"/>
              </a:lnSpc>
              <a:buNone/>
            </a:pPr>
            <a:r>
              <a:rPr lang="en-US" sz="2050" b="1" dirty="0">
                <a:solidFill>
                  <a:srgbClr val="272525"/>
                </a:solidFill>
                <a:latin typeface="Petrona Bold" pitchFamily="34" charset="0"/>
                <a:ea typeface="Petrona Bold" pitchFamily="34" charset="-122"/>
                <a:cs typeface="Petrona Bold" pitchFamily="34" charset="-120"/>
              </a:rPr>
              <a:t>The Growth Opportunity</a:t>
            </a:r>
            <a:endParaRPr lang="en-US" sz="2050" dirty="0"/>
          </a:p>
        </p:txBody>
      </p:sp>
      <p:sp>
        <p:nvSpPr>
          <p:cNvPr id="8" name="Text 6"/>
          <p:cNvSpPr/>
          <p:nvPr/>
        </p:nvSpPr>
        <p:spPr>
          <a:xfrm>
            <a:off x="7620357" y="2344626"/>
            <a:ext cx="6010275" cy="1270159"/>
          </a:xfrm>
          <a:prstGeom prst="rect">
            <a:avLst/>
          </a:prstGeom>
          <a:noFill/>
          <a:ln/>
        </p:spPr>
        <p:txBody>
          <a:bodyPr wrap="square" lIns="0" tIns="0" rIns="0" bIns="0" rtlCol="0" anchor="t"/>
          <a:lstStyle/>
          <a:p>
            <a:pPr marL="0" indent="0" algn="ctr">
              <a:lnSpc>
                <a:spcPts val="2500"/>
              </a:lnSpc>
              <a:buNone/>
            </a:pPr>
            <a:r>
              <a:rPr lang="en-US" sz="1550" dirty="0">
                <a:solidFill>
                  <a:srgbClr val="272525"/>
                </a:solidFill>
                <a:latin typeface="Inter" pitchFamily="34" charset="0"/>
                <a:ea typeface="Inter" pitchFamily="34" charset="-122"/>
                <a:cs typeface="Inter" pitchFamily="34" charset="-120"/>
              </a:rPr>
              <a:t>Use delegation as a tool for </a:t>
            </a:r>
            <a:r>
              <a:rPr lang="en-US" sz="1550" b="1" dirty="0">
                <a:solidFill>
                  <a:srgbClr val="272525"/>
                </a:solidFill>
                <a:latin typeface="Inter" pitchFamily="34" charset="0"/>
                <a:ea typeface="Inter" pitchFamily="34" charset="-122"/>
                <a:cs typeface="Inter" pitchFamily="34" charset="-120"/>
              </a:rPr>
              <a:t>capability-building</a:t>
            </a:r>
            <a:r>
              <a:rPr lang="en-US" sz="1550" dirty="0">
                <a:solidFill>
                  <a:srgbClr val="272525"/>
                </a:solidFill>
                <a:latin typeface="Inter" pitchFamily="34" charset="0"/>
                <a:ea typeface="Inter" pitchFamily="34" charset="-122"/>
                <a:cs typeface="Inter" pitchFamily="34" charset="-120"/>
              </a:rPr>
              <a:t>, not just efficiency. Pair experienced team members with emerging talent to balance immediate delivery needs with long-term development goals.</a:t>
            </a:r>
            <a:endParaRPr lang="en-US" sz="1550" dirty="0"/>
          </a:p>
        </p:txBody>
      </p:sp>
      <p:sp>
        <p:nvSpPr>
          <p:cNvPr id="9" name="Text 7"/>
          <p:cNvSpPr/>
          <p:nvPr/>
        </p:nvSpPr>
        <p:spPr>
          <a:xfrm>
            <a:off x="793790" y="4361545"/>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Smart delegation spreads opportunities equitably across your team. This approach prevents the "rich get richer" dynamic where top performers get all the interesting work while others stagnate. Instead, it creates a virtuous cycle where developing team members gain experience and confidence while your strongest performers get opportunities to mentor and lead.</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TotalTime>
  <Words>1892</Words>
  <Application>Microsoft Office PowerPoint</Application>
  <PresentationFormat>Custom</PresentationFormat>
  <Paragraphs>130</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Petrona Bold</vt:lpstr>
      <vt:lpstr>Petrona Light</vt:lpstr>
      <vt:lpstr>Inter</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3</cp:revision>
  <dcterms:created xsi:type="dcterms:W3CDTF">2025-09-08T13:51:23Z</dcterms:created>
  <dcterms:modified xsi:type="dcterms:W3CDTF">2026-04-20T00:27:02Z</dcterms:modified>
</cp:coreProperties>
</file>