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4630400" cy="8229600"/>
  <p:notesSz cx="8229600" cy="14630400"/>
  <p:embeddedFontLst>
    <p:embeddedFont>
      <p:font typeface="Roboto" panose="02000000000000000000" pitchFamily="2" charset="0"/>
      <p:regular r:id="rId18"/>
      <p:bold r:id="rId19"/>
    </p:embeddedFont>
    <p:embeddedFont>
      <p:font typeface="Roboto Bold" panose="02000000000000000000" pitchFamily="2" charset="0"/>
      <p:bold r:id="rId20"/>
    </p:embeddedFont>
    <p:embeddedFont>
      <p:font typeface="Roboto Medium" panose="02000000000000000000" pitchFamily="2" charset="0"/>
      <p:regular r:id="rId21"/>
    </p:embeddedFont>
    <p:embeddedFont>
      <p:font typeface="Roboto Slab" pitchFamily="2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3" d="100"/>
          <a:sy n="63" d="100"/>
        </p:scale>
        <p:origin x="946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8376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285399"/>
            <a:ext cx="7556421" cy="212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Salesforce Implementation Roadmap: A Project Manager’s Guide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3751898"/>
            <a:ext cx="7556421" cy="25403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Implementing Salesforce is a transformative journey that can significantly enhance your organization's efficiency, customer engagement, and overall performance. As a Project Manager, steering this implementation requires a strategic approach, meticulous planning, and a keen understanding of both the technical and human facets involved. This guide delves into the critical steps and considerations to ensure a successful Salesforce deployment.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6280190" y="6564273"/>
            <a:ext cx="362903" cy="362903"/>
          </a:xfrm>
          <a:prstGeom prst="roundRect">
            <a:avLst>
              <a:gd name="adj" fmla="val 25194296"/>
            </a:avLst>
          </a:prstGeom>
          <a:solidFill>
            <a:srgbClr val="7BCC95"/>
          </a:solidFill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3"/>
          <p:cNvSpPr/>
          <p:nvPr/>
        </p:nvSpPr>
        <p:spPr>
          <a:xfrm>
            <a:off x="6387822" y="6696908"/>
            <a:ext cx="147518" cy="975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750"/>
              </a:lnSpc>
              <a:buNone/>
            </a:pPr>
            <a:r>
              <a:rPr lang="en-US" sz="750" dirty="0">
                <a:solidFill>
                  <a:srgbClr val="3C3838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kW</a:t>
            </a:r>
            <a:endParaRPr lang="en-US" sz="750" dirty="0"/>
          </a:p>
        </p:txBody>
      </p:sp>
      <p:sp>
        <p:nvSpPr>
          <p:cNvPr id="7" name="Text 4"/>
          <p:cNvSpPr/>
          <p:nvPr/>
        </p:nvSpPr>
        <p:spPr>
          <a:xfrm>
            <a:off x="6756440" y="6547366"/>
            <a:ext cx="2640449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15213F"/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by Kimberly Wiethoff</a:t>
            </a:r>
            <a:endParaRPr lang="en-US" sz="2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04255" y="911662"/>
            <a:ext cx="7735491" cy="12575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950"/>
              </a:lnSpc>
              <a:buNone/>
            </a:pPr>
            <a:r>
              <a:rPr lang="en-US" sz="39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Plan for Deployment and Post-Implementation Support</a:t>
            </a:r>
            <a:endParaRPr lang="en-US" sz="3950" dirty="0"/>
          </a:p>
        </p:txBody>
      </p:sp>
      <p:sp>
        <p:nvSpPr>
          <p:cNvPr id="4" name="Shape 1"/>
          <p:cNvSpPr/>
          <p:nvPr/>
        </p:nvSpPr>
        <p:spPr>
          <a:xfrm>
            <a:off x="994648" y="2471023"/>
            <a:ext cx="22860" cy="4846915"/>
          </a:xfrm>
          <a:prstGeom prst="roundRect">
            <a:avLst>
              <a:gd name="adj" fmla="val 132045"/>
            </a:avLst>
          </a:prstGeom>
          <a:solidFill>
            <a:srgbClr val="CFD2D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2"/>
          <p:cNvSpPr/>
          <p:nvPr/>
        </p:nvSpPr>
        <p:spPr>
          <a:xfrm>
            <a:off x="1209556" y="2912269"/>
            <a:ext cx="704255" cy="22860"/>
          </a:xfrm>
          <a:prstGeom prst="roundRect">
            <a:avLst>
              <a:gd name="adj" fmla="val 132045"/>
            </a:avLst>
          </a:prstGeom>
          <a:solidFill>
            <a:srgbClr val="CFD2D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Shape 3"/>
          <p:cNvSpPr/>
          <p:nvPr/>
        </p:nvSpPr>
        <p:spPr>
          <a:xfrm>
            <a:off x="779740" y="2697361"/>
            <a:ext cx="452676" cy="452676"/>
          </a:xfrm>
          <a:prstGeom prst="roundRect">
            <a:avLst>
              <a:gd name="adj" fmla="val 6668"/>
            </a:avLst>
          </a:prstGeom>
          <a:solidFill>
            <a:srgbClr val="E9ECF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Text 4"/>
          <p:cNvSpPr/>
          <p:nvPr/>
        </p:nvSpPr>
        <p:spPr>
          <a:xfrm>
            <a:off x="943808" y="2772727"/>
            <a:ext cx="124420" cy="3018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235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1</a:t>
            </a:r>
            <a:endParaRPr lang="en-US" sz="2350" dirty="0"/>
          </a:p>
        </p:txBody>
      </p:sp>
      <p:sp>
        <p:nvSpPr>
          <p:cNvPr id="8" name="Text 5"/>
          <p:cNvSpPr/>
          <p:nvPr/>
        </p:nvSpPr>
        <p:spPr>
          <a:xfrm>
            <a:off x="2112764" y="2672239"/>
            <a:ext cx="2515433" cy="3144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Choose Time</a:t>
            </a:r>
            <a:endParaRPr lang="en-US" sz="1950" dirty="0"/>
          </a:p>
        </p:txBody>
      </p:sp>
      <p:sp>
        <p:nvSpPr>
          <p:cNvPr id="9" name="Text 6"/>
          <p:cNvSpPr/>
          <p:nvPr/>
        </p:nvSpPr>
        <p:spPr>
          <a:xfrm>
            <a:off x="2112764" y="3107412"/>
            <a:ext cx="6326981" cy="6438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Choose an appropriate time for deployment to minimize disruption to business operations. Consider off-peak hours.</a:t>
            </a:r>
            <a:endParaRPr lang="en-US" sz="1550" dirty="0"/>
          </a:p>
        </p:txBody>
      </p:sp>
      <p:sp>
        <p:nvSpPr>
          <p:cNvPr id="10" name="Shape 7"/>
          <p:cNvSpPr/>
          <p:nvPr/>
        </p:nvSpPr>
        <p:spPr>
          <a:xfrm>
            <a:off x="1209556" y="4594979"/>
            <a:ext cx="704255" cy="22860"/>
          </a:xfrm>
          <a:prstGeom prst="roundRect">
            <a:avLst>
              <a:gd name="adj" fmla="val 132045"/>
            </a:avLst>
          </a:prstGeom>
          <a:solidFill>
            <a:srgbClr val="CFD2D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Shape 8"/>
          <p:cNvSpPr/>
          <p:nvPr/>
        </p:nvSpPr>
        <p:spPr>
          <a:xfrm>
            <a:off x="779740" y="4380071"/>
            <a:ext cx="452676" cy="452676"/>
          </a:xfrm>
          <a:prstGeom prst="roundRect">
            <a:avLst>
              <a:gd name="adj" fmla="val 6668"/>
            </a:avLst>
          </a:prstGeom>
          <a:solidFill>
            <a:srgbClr val="E9ECF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Text 9"/>
          <p:cNvSpPr/>
          <p:nvPr/>
        </p:nvSpPr>
        <p:spPr>
          <a:xfrm>
            <a:off x="922734" y="4455438"/>
            <a:ext cx="166688" cy="3018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235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2</a:t>
            </a:r>
            <a:endParaRPr lang="en-US" sz="2350" dirty="0"/>
          </a:p>
        </p:txBody>
      </p:sp>
      <p:sp>
        <p:nvSpPr>
          <p:cNvPr id="13" name="Text 10"/>
          <p:cNvSpPr/>
          <p:nvPr/>
        </p:nvSpPr>
        <p:spPr>
          <a:xfrm>
            <a:off x="2112764" y="4354949"/>
            <a:ext cx="2515433" cy="3144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Rollback Plan</a:t>
            </a:r>
            <a:endParaRPr lang="en-US" sz="1950" dirty="0"/>
          </a:p>
        </p:txBody>
      </p:sp>
      <p:sp>
        <p:nvSpPr>
          <p:cNvPr id="14" name="Text 11"/>
          <p:cNvSpPr/>
          <p:nvPr/>
        </p:nvSpPr>
        <p:spPr>
          <a:xfrm>
            <a:off x="2112764" y="4790123"/>
            <a:ext cx="6326981" cy="6438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Develop a rollback plan in case issues arise during or immediately after deployment to revert to the previous stable state.</a:t>
            </a:r>
            <a:endParaRPr lang="en-US" sz="1550" dirty="0"/>
          </a:p>
        </p:txBody>
      </p:sp>
      <p:sp>
        <p:nvSpPr>
          <p:cNvPr id="15" name="Shape 12"/>
          <p:cNvSpPr/>
          <p:nvPr/>
        </p:nvSpPr>
        <p:spPr>
          <a:xfrm>
            <a:off x="1209556" y="6277689"/>
            <a:ext cx="704255" cy="22860"/>
          </a:xfrm>
          <a:prstGeom prst="roundRect">
            <a:avLst>
              <a:gd name="adj" fmla="val 132045"/>
            </a:avLst>
          </a:prstGeom>
          <a:solidFill>
            <a:srgbClr val="CFD2D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Shape 13"/>
          <p:cNvSpPr/>
          <p:nvPr/>
        </p:nvSpPr>
        <p:spPr>
          <a:xfrm>
            <a:off x="779740" y="6062782"/>
            <a:ext cx="452676" cy="452676"/>
          </a:xfrm>
          <a:prstGeom prst="roundRect">
            <a:avLst>
              <a:gd name="adj" fmla="val 6668"/>
            </a:avLst>
          </a:prstGeom>
          <a:solidFill>
            <a:srgbClr val="E9ECF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7" name="Text 14"/>
          <p:cNvSpPr/>
          <p:nvPr/>
        </p:nvSpPr>
        <p:spPr>
          <a:xfrm>
            <a:off x="924520" y="6138148"/>
            <a:ext cx="162997" cy="3018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235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3</a:t>
            </a:r>
            <a:endParaRPr lang="en-US" sz="2350" dirty="0"/>
          </a:p>
        </p:txBody>
      </p:sp>
      <p:sp>
        <p:nvSpPr>
          <p:cNvPr id="18" name="Text 15"/>
          <p:cNvSpPr/>
          <p:nvPr/>
        </p:nvSpPr>
        <p:spPr>
          <a:xfrm>
            <a:off x="2112764" y="6037659"/>
            <a:ext cx="2515433" cy="3144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Monitor System</a:t>
            </a:r>
            <a:endParaRPr lang="en-US" sz="1950" dirty="0"/>
          </a:p>
        </p:txBody>
      </p:sp>
      <p:sp>
        <p:nvSpPr>
          <p:cNvPr id="19" name="Text 16"/>
          <p:cNvSpPr/>
          <p:nvPr/>
        </p:nvSpPr>
        <p:spPr>
          <a:xfrm>
            <a:off x="2112764" y="6472833"/>
            <a:ext cx="6326981" cy="6438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After deployment, monitor system performance and gather user feedback to identify and address any necessary adjustments.</a:t>
            </a:r>
            <a:endParaRPr lang="en-US" sz="15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147405"/>
            <a:ext cx="860071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Foster Continuous Improvement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2309813"/>
            <a:ext cx="4120753" cy="2546747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93790" y="514004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New Features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793790" y="5630466"/>
            <a:ext cx="4120753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Stay informed about Salesforce releases to leverage new functionalities and optimize the system's capabilities. This will continue to evolve.</a:t>
            </a:r>
            <a:endParaRPr lang="en-US" sz="17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4704" y="2309813"/>
            <a:ext cx="4120872" cy="2546866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254704" y="514016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User Feedback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5254704" y="5630585"/>
            <a:ext cx="4120872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Encourage users to provide input on system improvements to align Salesforce with their evolving needs and enhance usability.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5738" y="2309813"/>
            <a:ext cx="4120753" cy="2546747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9715738" y="514004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Ongoing Training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9715738" y="5630466"/>
            <a:ext cx="4120753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Keep users updated on new features and best practices to maximize their proficiency and utilization of Salesforce.</a:t>
            </a:r>
            <a:endParaRPr lang="en-US" sz="17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358509"/>
            <a:ext cx="988945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Key Takeaways for Project Managers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63426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Strategic Approach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215408"/>
            <a:ext cx="3978116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 successful Salesforce implementation requires a strategic approach that aligns with organizational goals and objectives.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5332928" y="363426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Meticulous Planning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5332928" y="4215408"/>
            <a:ext cx="397811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Meticulous planning is essential to ensure that the project stays on track and within budget constraints.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9872067" y="363426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Keen Understanding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9872067" y="4215408"/>
            <a:ext cx="3978116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 keen understanding of both the technical and human facets involved is critical for navigating the complexities of Salesforce deployment.</a:t>
            </a:r>
            <a:endParaRPr lang="en-US" sz="175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020366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Essential Roles in Salesforce Implementation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2778085"/>
            <a:ext cx="7556421" cy="4431030"/>
          </a:xfrm>
          <a:prstGeom prst="roundRect">
            <a:avLst>
              <a:gd name="adj" fmla="val 768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Shape 2"/>
          <p:cNvSpPr/>
          <p:nvPr/>
        </p:nvSpPr>
        <p:spPr>
          <a:xfrm>
            <a:off x="801410" y="2785705"/>
            <a:ext cx="7540347" cy="650319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3"/>
          <p:cNvSpPr/>
          <p:nvPr/>
        </p:nvSpPr>
        <p:spPr>
          <a:xfrm>
            <a:off x="1029057" y="2929414"/>
            <a:ext cx="205573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Role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3546038" y="2929414"/>
            <a:ext cx="205192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Responsibilities</a:t>
            </a:r>
            <a:endParaRPr lang="en-US" sz="1750" dirty="0"/>
          </a:p>
        </p:txBody>
      </p:sp>
      <p:sp>
        <p:nvSpPr>
          <p:cNvPr id="8" name="Text 5"/>
          <p:cNvSpPr/>
          <p:nvPr/>
        </p:nvSpPr>
        <p:spPr>
          <a:xfrm>
            <a:off x="6059210" y="2929414"/>
            <a:ext cx="205573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Key Skills</a:t>
            </a:r>
            <a:endParaRPr lang="en-US" sz="1750" dirty="0"/>
          </a:p>
        </p:txBody>
      </p:sp>
      <p:sp>
        <p:nvSpPr>
          <p:cNvPr id="9" name="Shape 6"/>
          <p:cNvSpPr/>
          <p:nvPr/>
        </p:nvSpPr>
        <p:spPr>
          <a:xfrm>
            <a:off x="801410" y="3436025"/>
            <a:ext cx="7540347" cy="1013222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0" name="Text 7"/>
          <p:cNvSpPr/>
          <p:nvPr/>
        </p:nvSpPr>
        <p:spPr>
          <a:xfrm>
            <a:off x="1029057" y="3579733"/>
            <a:ext cx="205573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Executive Sponsor</a:t>
            </a:r>
            <a:endParaRPr lang="en-US" sz="1750" dirty="0"/>
          </a:p>
        </p:txBody>
      </p:sp>
      <p:sp>
        <p:nvSpPr>
          <p:cNvPr id="11" name="Text 8"/>
          <p:cNvSpPr/>
          <p:nvPr/>
        </p:nvSpPr>
        <p:spPr>
          <a:xfrm>
            <a:off x="3546038" y="3579733"/>
            <a:ext cx="205192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Securing resources, providing leadership</a:t>
            </a:r>
            <a:endParaRPr lang="en-US" sz="1750" dirty="0"/>
          </a:p>
        </p:txBody>
      </p:sp>
      <p:sp>
        <p:nvSpPr>
          <p:cNvPr id="12" name="Text 9"/>
          <p:cNvSpPr/>
          <p:nvPr/>
        </p:nvSpPr>
        <p:spPr>
          <a:xfrm>
            <a:off x="6059210" y="3579733"/>
            <a:ext cx="205573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Leadership, Advocacy</a:t>
            </a:r>
            <a:endParaRPr lang="en-US" sz="1750" dirty="0"/>
          </a:p>
        </p:txBody>
      </p:sp>
      <p:sp>
        <p:nvSpPr>
          <p:cNvPr id="13" name="Shape 10"/>
          <p:cNvSpPr/>
          <p:nvPr/>
        </p:nvSpPr>
        <p:spPr>
          <a:xfrm>
            <a:off x="801410" y="4449247"/>
            <a:ext cx="7540347" cy="1376124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4" name="Text 11"/>
          <p:cNvSpPr/>
          <p:nvPr/>
        </p:nvSpPr>
        <p:spPr>
          <a:xfrm>
            <a:off x="1029057" y="4592955"/>
            <a:ext cx="205573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Project Manager</a:t>
            </a:r>
            <a:endParaRPr lang="en-US" sz="1750" dirty="0"/>
          </a:p>
        </p:txBody>
      </p:sp>
      <p:sp>
        <p:nvSpPr>
          <p:cNvPr id="15" name="Text 12"/>
          <p:cNvSpPr/>
          <p:nvPr/>
        </p:nvSpPr>
        <p:spPr>
          <a:xfrm>
            <a:off x="3546038" y="4592955"/>
            <a:ext cx="2051923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Overseeing timeline, budget, coordination</a:t>
            </a:r>
            <a:endParaRPr lang="en-US" sz="1750" dirty="0"/>
          </a:p>
        </p:txBody>
      </p:sp>
      <p:sp>
        <p:nvSpPr>
          <p:cNvPr id="16" name="Text 13"/>
          <p:cNvSpPr/>
          <p:nvPr/>
        </p:nvSpPr>
        <p:spPr>
          <a:xfrm>
            <a:off x="6059210" y="4592955"/>
            <a:ext cx="205573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Organization, Communication</a:t>
            </a:r>
            <a:endParaRPr lang="en-US" sz="1750" dirty="0"/>
          </a:p>
        </p:txBody>
      </p:sp>
      <p:sp>
        <p:nvSpPr>
          <p:cNvPr id="17" name="Shape 14"/>
          <p:cNvSpPr/>
          <p:nvPr/>
        </p:nvSpPr>
        <p:spPr>
          <a:xfrm>
            <a:off x="801410" y="5825371"/>
            <a:ext cx="7540347" cy="1376124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8" name="Text 15"/>
          <p:cNvSpPr/>
          <p:nvPr/>
        </p:nvSpPr>
        <p:spPr>
          <a:xfrm>
            <a:off x="1029057" y="5969079"/>
            <a:ext cx="205573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Salesforce Admin</a:t>
            </a:r>
            <a:endParaRPr lang="en-US" sz="1750" dirty="0"/>
          </a:p>
        </p:txBody>
      </p:sp>
      <p:sp>
        <p:nvSpPr>
          <p:cNvPr id="19" name="Text 16"/>
          <p:cNvSpPr/>
          <p:nvPr/>
        </p:nvSpPr>
        <p:spPr>
          <a:xfrm>
            <a:off x="3546038" y="5969079"/>
            <a:ext cx="2051923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System configuration, user setups</a:t>
            </a:r>
            <a:endParaRPr lang="en-US" sz="1750" dirty="0"/>
          </a:p>
        </p:txBody>
      </p:sp>
      <p:sp>
        <p:nvSpPr>
          <p:cNvPr id="20" name="Text 17"/>
          <p:cNvSpPr/>
          <p:nvPr/>
        </p:nvSpPr>
        <p:spPr>
          <a:xfrm>
            <a:off x="6059210" y="5969079"/>
            <a:ext cx="205573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Technical, Analytical</a:t>
            </a:r>
            <a:endParaRPr lang="en-US" sz="175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925354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Addressing Common Challenges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2938224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9ECF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6465213" y="3023235"/>
            <a:ext cx="140256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1</a:t>
            </a:r>
            <a:endParaRPr lang="en-US" sz="2650" dirty="0"/>
          </a:p>
        </p:txBody>
      </p:sp>
      <p:sp>
        <p:nvSpPr>
          <p:cNvPr id="6" name="Text 3"/>
          <p:cNvSpPr/>
          <p:nvPr/>
        </p:nvSpPr>
        <p:spPr>
          <a:xfrm>
            <a:off x="7017306" y="293822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Scope Creep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7017306" y="3428643"/>
            <a:ext cx="2927747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Implement a rigorous change management process to control and manage scope creep effectively. Define the project very carefully.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10171867" y="2938224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9ECF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Text 6"/>
          <p:cNvSpPr/>
          <p:nvPr/>
        </p:nvSpPr>
        <p:spPr>
          <a:xfrm>
            <a:off x="10333077" y="3023235"/>
            <a:ext cx="187881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2</a:t>
            </a:r>
            <a:endParaRPr lang="en-US" sz="2650" dirty="0"/>
          </a:p>
        </p:txBody>
      </p:sp>
      <p:sp>
        <p:nvSpPr>
          <p:cNvPr id="10" name="Text 7"/>
          <p:cNvSpPr/>
          <p:nvPr/>
        </p:nvSpPr>
        <p:spPr>
          <a:xfrm>
            <a:off x="10908983" y="293822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User Resistance</a:t>
            </a:r>
            <a:endParaRPr lang="en-US" sz="2200" dirty="0"/>
          </a:p>
        </p:txBody>
      </p:sp>
      <p:sp>
        <p:nvSpPr>
          <p:cNvPr id="11" name="Text 8"/>
          <p:cNvSpPr/>
          <p:nvPr/>
        </p:nvSpPr>
        <p:spPr>
          <a:xfrm>
            <a:off x="10908983" y="3428643"/>
            <a:ext cx="2927747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Provide comprehensive training and support to address user resistance and encourage adoption. Explain why this is important.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6280190" y="6088023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9ECF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Text 10"/>
          <p:cNvSpPr/>
          <p:nvPr/>
        </p:nvSpPr>
        <p:spPr>
          <a:xfrm>
            <a:off x="6443424" y="6173033"/>
            <a:ext cx="183713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3</a:t>
            </a:r>
            <a:endParaRPr lang="en-US" sz="2650" dirty="0"/>
          </a:p>
        </p:txBody>
      </p:sp>
      <p:sp>
        <p:nvSpPr>
          <p:cNvPr id="14" name="Text 11"/>
          <p:cNvSpPr/>
          <p:nvPr/>
        </p:nvSpPr>
        <p:spPr>
          <a:xfrm>
            <a:off x="7017306" y="608802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Data Quality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7017306" y="6578441"/>
            <a:ext cx="681930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Prioritize data cleansing and governance to ensure data quality and integrity throughout the implementation. Validate data often.</a:t>
            </a:r>
            <a:endParaRPr lang="en-US" sz="175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973116"/>
            <a:ext cx="824781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Final Thoughts and Next Steps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5022056"/>
            <a:ext cx="130428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Salesforce implementation is a significant undertaking, but with careful planning and execution, it can lead to substantial benefits for your organization. Remember to foster a culture of continuous improvement to maximize the return on investment in Salesforce.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793790" y="6365915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Share your experiences or insights on Salesforce implementation to continue to learn from each other's journeys. Let’s continue learning together.</a:t>
            </a: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995607"/>
            <a:ext cx="12223194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Assemble a Competent Implementation Team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27136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Executive Sponsor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852505"/>
            <a:ext cx="3978116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Provides leadership support and secures necessary resources, ensuring the project aligns with strategic organizational objectives. They act as a champion for the Salesforce implementation.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5332928" y="327136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Project Manager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5332928" y="3852505"/>
            <a:ext cx="3978116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Oversees the project timeline, budget, and coordination among teams, ensuring the project stays on track and within budget constraints. They are the central point of communication.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9872067" y="3271361"/>
            <a:ext cx="334315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Salesforce Administrator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9872067" y="3852505"/>
            <a:ext cx="3978116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Manages system configurations and user setups, tailoring Salesforce to the organization's specific needs and maintaining optimal system performance. They are crucial for day-to-day operations.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743903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Define Clear Objectives and Requirements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2756773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9ECF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978813" y="2841784"/>
            <a:ext cx="140256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1</a:t>
            </a:r>
            <a:endParaRPr lang="en-US" sz="2650" dirty="0"/>
          </a:p>
        </p:txBody>
      </p:sp>
      <p:sp>
        <p:nvSpPr>
          <p:cNvPr id="6" name="Text 3"/>
          <p:cNvSpPr/>
          <p:nvPr/>
        </p:nvSpPr>
        <p:spPr>
          <a:xfrm>
            <a:off x="1530906" y="275677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Identify Challenges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1530906" y="3247192"/>
            <a:ext cx="2927747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Begin by articulating the specific challenges your organization faces. Understand pain points and areas where Salesforce can provide solutions.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4685467" y="2756773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9ECF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Text 6"/>
          <p:cNvSpPr/>
          <p:nvPr/>
        </p:nvSpPr>
        <p:spPr>
          <a:xfrm>
            <a:off x="4846677" y="2841784"/>
            <a:ext cx="187881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2</a:t>
            </a:r>
            <a:endParaRPr lang="en-US" sz="2650" dirty="0"/>
          </a:p>
        </p:txBody>
      </p:sp>
      <p:sp>
        <p:nvSpPr>
          <p:cNvPr id="10" name="Text 7"/>
          <p:cNvSpPr/>
          <p:nvPr/>
        </p:nvSpPr>
        <p:spPr>
          <a:xfrm>
            <a:off x="5422583" y="275677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Conduct Workshops</a:t>
            </a:r>
            <a:endParaRPr lang="en-US" sz="2200" dirty="0"/>
          </a:p>
        </p:txBody>
      </p:sp>
      <p:sp>
        <p:nvSpPr>
          <p:cNvPr id="11" name="Text 8"/>
          <p:cNvSpPr/>
          <p:nvPr/>
        </p:nvSpPr>
        <p:spPr>
          <a:xfrm>
            <a:off x="5422583" y="3247192"/>
            <a:ext cx="2927747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Hold collaborative sessions with stakeholders to gather detailed requirements across departments. Ensure all voices are heard and needs are documented.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793790" y="5906572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9ECF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Text 10"/>
          <p:cNvSpPr/>
          <p:nvPr/>
        </p:nvSpPr>
        <p:spPr>
          <a:xfrm>
            <a:off x="957024" y="5991582"/>
            <a:ext cx="183713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3</a:t>
            </a:r>
            <a:endParaRPr lang="en-US" sz="2650" dirty="0"/>
          </a:p>
        </p:txBody>
      </p:sp>
      <p:sp>
        <p:nvSpPr>
          <p:cNvPr id="14" name="Text 11"/>
          <p:cNvSpPr/>
          <p:nvPr/>
        </p:nvSpPr>
        <p:spPr>
          <a:xfrm>
            <a:off x="1530906" y="590657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Align with Goals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1530906" y="6396990"/>
            <a:ext cx="681930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Ensure the system aligns with overarching organizational goals and user expectations. A cohesive vision is crucial for successful adoption and impact.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97944" y="717828"/>
            <a:ext cx="7236023" cy="6230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900"/>
              </a:lnSpc>
              <a:buNone/>
            </a:pPr>
            <a:r>
              <a:rPr lang="en-US" sz="390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Develop a Detailed Project Plan</a:t>
            </a:r>
            <a:endParaRPr lang="en-US" sz="39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944" y="1639967"/>
            <a:ext cx="997029" cy="1467922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994059" y="1839278"/>
            <a:ext cx="2492812" cy="3115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Scope Definition</a:t>
            </a:r>
            <a:endParaRPr lang="en-US" sz="1950" dirty="0"/>
          </a:p>
        </p:txBody>
      </p:sp>
      <p:sp>
        <p:nvSpPr>
          <p:cNvPr id="6" name="Text 2"/>
          <p:cNvSpPr/>
          <p:nvPr/>
        </p:nvSpPr>
        <p:spPr>
          <a:xfrm>
            <a:off x="1994059" y="2270403"/>
            <a:ext cx="6451997" cy="6381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Clearly outline what will and won't be included in the implementation to avoid scope creep and maintain focus.</a:t>
            </a:r>
            <a:endParaRPr lang="en-US" sz="15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944" y="3107888"/>
            <a:ext cx="997029" cy="1467922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994059" y="3307199"/>
            <a:ext cx="2492812" cy="3115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Timeline</a:t>
            </a:r>
            <a:endParaRPr lang="en-US" sz="1950" dirty="0"/>
          </a:p>
        </p:txBody>
      </p:sp>
      <p:sp>
        <p:nvSpPr>
          <p:cNvPr id="9" name="Text 4"/>
          <p:cNvSpPr/>
          <p:nvPr/>
        </p:nvSpPr>
        <p:spPr>
          <a:xfrm>
            <a:off x="1994059" y="3738324"/>
            <a:ext cx="6451997" cy="6381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Establish realistic milestones and deadlines to keep the project on schedule. Consider dependencies and potential delays.</a:t>
            </a:r>
            <a:endParaRPr lang="en-US" sz="15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7944" y="4575810"/>
            <a:ext cx="997029" cy="1467922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994059" y="4775121"/>
            <a:ext cx="2492812" cy="3115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Resource Allocation</a:t>
            </a:r>
            <a:endParaRPr lang="en-US" sz="1950" dirty="0"/>
          </a:p>
        </p:txBody>
      </p:sp>
      <p:sp>
        <p:nvSpPr>
          <p:cNvPr id="12" name="Text 6"/>
          <p:cNvSpPr/>
          <p:nvPr/>
        </p:nvSpPr>
        <p:spPr>
          <a:xfrm>
            <a:off x="1994059" y="5206246"/>
            <a:ext cx="6451997" cy="6381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Assign tasks based on team members' expertise and availability, ensuring efficient use of resources.</a:t>
            </a:r>
            <a:endParaRPr lang="en-US" sz="15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7944" y="6043732"/>
            <a:ext cx="997029" cy="1467922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1994059" y="6243042"/>
            <a:ext cx="2492812" cy="3115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Risk Management</a:t>
            </a:r>
            <a:endParaRPr lang="en-US" sz="1950" dirty="0"/>
          </a:p>
        </p:txBody>
      </p:sp>
      <p:sp>
        <p:nvSpPr>
          <p:cNvPr id="15" name="Text 8"/>
          <p:cNvSpPr/>
          <p:nvPr/>
        </p:nvSpPr>
        <p:spPr>
          <a:xfrm>
            <a:off x="1994059" y="6674168"/>
            <a:ext cx="6451997" cy="6381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Identify potential risks and develop mitigation strategies to minimize disruptions and ensure project success.</a:t>
            </a:r>
            <a:endParaRPr lang="en-US" sz="15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859518"/>
            <a:ext cx="7505819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Prioritize Data Management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0190" y="2908459"/>
            <a:ext cx="566976" cy="56697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280190" y="3702248"/>
            <a:ext cx="229195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Data Cleansing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6280190" y="4192667"/>
            <a:ext cx="2291953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Remove duplicates and correct inaccuracies before migration to ensure data quality and integrity in Salesforce.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2304" y="2908459"/>
            <a:ext cx="566976" cy="56697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8912304" y="3702248"/>
            <a:ext cx="229207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Data Mapping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8912304" y="4192667"/>
            <a:ext cx="2292072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Align existing data fields with Salesforce structures to ensure seamless and accurate data transfer during migration.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44538" y="2908459"/>
            <a:ext cx="566976" cy="56697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1544538" y="3702248"/>
            <a:ext cx="229195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Data Governance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11544538" y="4192667"/>
            <a:ext cx="2291953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Establish policies for data entry, access, and maintenance to maintain data integrity and compliance over time.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262658"/>
            <a:ext cx="6450211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Customize Thoughtfully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2311598"/>
            <a:ext cx="3664863" cy="2758559"/>
          </a:xfrm>
          <a:prstGeom prst="roundRect">
            <a:avLst>
              <a:gd name="adj" fmla="val 1233"/>
            </a:avLst>
          </a:prstGeom>
          <a:solidFill>
            <a:srgbClr val="E9ECF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1020604" y="253841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Meet Core Needs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020604" y="3028831"/>
            <a:ext cx="3211235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Focus on configuring the system to meet your core requirements to solve the most pressing challenges first. Avoid unnecessary additions.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4685467" y="2311598"/>
            <a:ext cx="3664863" cy="2758559"/>
          </a:xfrm>
          <a:prstGeom prst="roundRect">
            <a:avLst>
              <a:gd name="adj" fmla="val 1233"/>
            </a:avLst>
          </a:prstGeom>
          <a:solidFill>
            <a:srgbClr val="E9ECF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4912281" y="253841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Declarative Tools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4912281" y="3028831"/>
            <a:ext cx="3211235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Utilize Salesforce's point-and-click configuration tools before resorting to custom code. This simplifies maintenance.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793790" y="5296972"/>
            <a:ext cx="7556421" cy="1669852"/>
          </a:xfrm>
          <a:prstGeom prst="roundRect">
            <a:avLst>
              <a:gd name="adj" fmla="val 2038"/>
            </a:avLst>
          </a:prstGeom>
          <a:solidFill>
            <a:srgbClr val="E9ECF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1020604" y="552378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User Experience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020604" y="6014204"/>
            <a:ext cx="710279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Balance customization with simplicity to ensure a positive user experience. Too much customization can complicate things.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251109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Plan for Integration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1743789" y="390644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Assess Systems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396859"/>
            <a:ext cx="378523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Evaluate existing systems to determine integration needs. Which systems need to talk to Salesforce?</a:t>
            </a:r>
            <a:endParaRPr lang="en-US" sz="17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5682615" y="4194453"/>
            <a:ext cx="116800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5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1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9937790" y="258937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API Solutions</a:t>
            </a:r>
            <a:endParaRPr lang="en-US" sz="2200" dirty="0"/>
          </a:p>
        </p:txBody>
      </p:sp>
      <p:sp>
        <p:nvSpPr>
          <p:cNvPr id="8" name="Text 5"/>
          <p:cNvSpPr/>
          <p:nvPr/>
        </p:nvSpPr>
        <p:spPr>
          <a:xfrm>
            <a:off x="9937790" y="3079790"/>
            <a:ext cx="38988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Use Salesforce's APIs to facilitate seamless data flow between platforms and avoid data silos.</a:t>
            </a:r>
            <a:endParaRPr lang="en-US" sz="1750" dirty="0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8261628" y="3243382"/>
            <a:ext cx="156567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5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2</a:t>
            </a:r>
            <a:endParaRPr lang="en-US" sz="2200" dirty="0"/>
          </a:p>
        </p:txBody>
      </p:sp>
      <p:sp>
        <p:nvSpPr>
          <p:cNvPr id="11" name="Text 7"/>
          <p:cNvSpPr/>
          <p:nvPr/>
        </p:nvSpPr>
        <p:spPr>
          <a:xfrm>
            <a:off x="9937790" y="486048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Middleware</a:t>
            </a:r>
            <a:endParaRPr lang="en-US" sz="2200" dirty="0"/>
          </a:p>
        </p:txBody>
      </p:sp>
      <p:sp>
        <p:nvSpPr>
          <p:cNvPr id="12" name="Text 8"/>
          <p:cNvSpPr/>
          <p:nvPr/>
        </p:nvSpPr>
        <p:spPr>
          <a:xfrm>
            <a:off x="9937790" y="5350907"/>
            <a:ext cx="3898821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Consider middleware solutions to bridge gaps and ensure compatibility between different systems and Salesforce.</a:t>
            </a:r>
            <a:endParaRPr lang="en-US" sz="1750" dirty="0"/>
          </a:p>
        </p:txBody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7787640" y="5969556"/>
            <a:ext cx="153114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5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3</a:t>
            </a:r>
            <a:endParaRPr lang="en-US" sz="2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536383"/>
            <a:ext cx="1182457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Invest in Training and Change Management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2698790"/>
            <a:ext cx="2173724" cy="807958"/>
          </a:xfrm>
          <a:prstGeom prst="roundRect">
            <a:avLst>
              <a:gd name="adj" fmla="val 4211"/>
            </a:avLst>
          </a:prstGeom>
          <a:solidFill>
            <a:srgbClr val="E9ECF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1020604" y="2875955"/>
            <a:ext cx="116800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1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3194328" y="2925604"/>
            <a:ext cx="151780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Workshops</a:t>
            </a:r>
            <a:endParaRPr lang="en-US" sz="2200" dirty="0"/>
          </a:p>
        </p:txBody>
      </p:sp>
      <p:sp>
        <p:nvSpPr>
          <p:cNvPr id="6" name="Shape 4"/>
          <p:cNvSpPr/>
          <p:nvPr/>
        </p:nvSpPr>
        <p:spPr>
          <a:xfrm>
            <a:off x="3080861" y="3491508"/>
            <a:ext cx="10642402" cy="15240"/>
          </a:xfrm>
          <a:prstGeom prst="roundRect">
            <a:avLst>
              <a:gd name="adj" fmla="val 223256"/>
            </a:avLst>
          </a:prstGeom>
          <a:solidFill>
            <a:srgbClr val="CFD2D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Shape 5"/>
          <p:cNvSpPr/>
          <p:nvPr/>
        </p:nvSpPr>
        <p:spPr>
          <a:xfrm>
            <a:off x="793790" y="3620095"/>
            <a:ext cx="4347567" cy="807958"/>
          </a:xfrm>
          <a:prstGeom prst="roundRect">
            <a:avLst>
              <a:gd name="adj" fmla="val 4211"/>
            </a:avLst>
          </a:prstGeom>
          <a:solidFill>
            <a:srgbClr val="E9ECF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Text 6"/>
          <p:cNvSpPr/>
          <p:nvPr/>
        </p:nvSpPr>
        <p:spPr>
          <a:xfrm>
            <a:off x="1020604" y="3797260"/>
            <a:ext cx="156567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2</a:t>
            </a:r>
            <a:endParaRPr lang="en-US" sz="2200" dirty="0"/>
          </a:p>
        </p:txBody>
      </p:sp>
      <p:sp>
        <p:nvSpPr>
          <p:cNvPr id="9" name="Text 7"/>
          <p:cNvSpPr/>
          <p:nvPr/>
        </p:nvSpPr>
        <p:spPr>
          <a:xfrm>
            <a:off x="5368171" y="3846909"/>
            <a:ext cx="117181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Manuals</a:t>
            </a:r>
            <a:endParaRPr lang="en-US" sz="2200" dirty="0"/>
          </a:p>
        </p:txBody>
      </p:sp>
      <p:sp>
        <p:nvSpPr>
          <p:cNvPr id="10" name="Shape 8"/>
          <p:cNvSpPr/>
          <p:nvPr/>
        </p:nvSpPr>
        <p:spPr>
          <a:xfrm>
            <a:off x="5254704" y="4412813"/>
            <a:ext cx="8468558" cy="15240"/>
          </a:xfrm>
          <a:prstGeom prst="roundRect">
            <a:avLst>
              <a:gd name="adj" fmla="val 223256"/>
            </a:avLst>
          </a:prstGeom>
          <a:solidFill>
            <a:srgbClr val="CFD2D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Shape 9"/>
          <p:cNvSpPr/>
          <p:nvPr/>
        </p:nvSpPr>
        <p:spPr>
          <a:xfrm>
            <a:off x="793790" y="4541401"/>
            <a:ext cx="6521410" cy="807958"/>
          </a:xfrm>
          <a:prstGeom prst="roundRect">
            <a:avLst>
              <a:gd name="adj" fmla="val 4211"/>
            </a:avLst>
          </a:prstGeom>
          <a:solidFill>
            <a:srgbClr val="E9ECF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Text 10"/>
          <p:cNvSpPr/>
          <p:nvPr/>
        </p:nvSpPr>
        <p:spPr>
          <a:xfrm>
            <a:off x="1020604" y="4718566"/>
            <a:ext cx="153114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3</a:t>
            </a:r>
            <a:endParaRPr lang="en-US" sz="2200" dirty="0"/>
          </a:p>
        </p:txBody>
      </p:sp>
      <p:sp>
        <p:nvSpPr>
          <p:cNvPr id="13" name="Text 11"/>
          <p:cNvSpPr/>
          <p:nvPr/>
        </p:nvSpPr>
        <p:spPr>
          <a:xfrm>
            <a:off x="7542014" y="4768215"/>
            <a:ext cx="105513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Support</a:t>
            </a:r>
            <a:endParaRPr lang="en-US" sz="2200" dirty="0"/>
          </a:p>
        </p:txBody>
      </p:sp>
      <p:sp>
        <p:nvSpPr>
          <p:cNvPr id="14" name="Text 12"/>
          <p:cNvSpPr/>
          <p:nvPr/>
        </p:nvSpPr>
        <p:spPr>
          <a:xfrm>
            <a:off x="793790" y="5604510"/>
            <a:ext cx="130428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User adoption is critical. Develop a comprehensive training program tailored to different user roles, to ensure users are not overwhelmed. Provide hands-on workshops, create user manuals, and offer continuous support to drive adoption. Communicate the benefits of the new system to encourage buy-in and address resistance.</a:t>
            </a:r>
            <a:endParaRPr lang="en-US" sz="17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774508"/>
            <a:ext cx="7138154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Conduct Thorough Testing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8348" y="2936915"/>
            <a:ext cx="2152055" cy="807958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995976" y="3201233"/>
            <a:ext cx="116800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1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5357217" y="3163729"/>
            <a:ext cx="57578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UAT</a:t>
            </a:r>
            <a:endParaRPr lang="en-US" sz="2200" dirty="0"/>
          </a:p>
        </p:txBody>
      </p:sp>
      <p:sp>
        <p:nvSpPr>
          <p:cNvPr id="6" name="Shape 3"/>
          <p:cNvSpPr/>
          <p:nvPr/>
        </p:nvSpPr>
        <p:spPr>
          <a:xfrm>
            <a:off x="5187077" y="3757970"/>
            <a:ext cx="8592860" cy="15240"/>
          </a:xfrm>
          <a:prstGeom prst="roundRect">
            <a:avLst>
              <a:gd name="adj" fmla="val 223256"/>
            </a:avLst>
          </a:prstGeom>
          <a:solidFill>
            <a:srgbClr val="CFD2D8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2381" y="3801547"/>
            <a:ext cx="4304109" cy="807958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3976092" y="3978712"/>
            <a:ext cx="156567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2</a:t>
            </a:r>
            <a:endParaRPr lang="en-US" sz="2200" dirty="0"/>
          </a:p>
        </p:txBody>
      </p:sp>
      <p:sp>
        <p:nvSpPr>
          <p:cNvPr id="9" name="Text 5"/>
          <p:cNvSpPr/>
          <p:nvPr/>
        </p:nvSpPr>
        <p:spPr>
          <a:xfrm>
            <a:off x="6433304" y="4028361"/>
            <a:ext cx="98881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System</a:t>
            </a:r>
            <a:endParaRPr lang="en-US" sz="2200" dirty="0"/>
          </a:p>
        </p:txBody>
      </p:sp>
      <p:sp>
        <p:nvSpPr>
          <p:cNvPr id="10" name="Shape 6"/>
          <p:cNvSpPr/>
          <p:nvPr/>
        </p:nvSpPr>
        <p:spPr>
          <a:xfrm>
            <a:off x="6263164" y="4622602"/>
            <a:ext cx="7516773" cy="15240"/>
          </a:xfrm>
          <a:prstGeom prst="roundRect">
            <a:avLst>
              <a:gd name="adj" fmla="val 223256"/>
            </a:avLst>
          </a:prstGeom>
          <a:solidFill>
            <a:srgbClr val="CFD2D8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294" y="4666178"/>
            <a:ext cx="6456164" cy="807958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3977759" y="4843343"/>
            <a:ext cx="153114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3</a:t>
            </a:r>
            <a:endParaRPr lang="en-US" sz="2200" dirty="0"/>
          </a:p>
        </p:txBody>
      </p:sp>
      <p:sp>
        <p:nvSpPr>
          <p:cNvPr id="13" name="Text 8"/>
          <p:cNvSpPr/>
          <p:nvPr/>
        </p:nvSpPr>
        <p:spPr>
          <a:xfrm>
            <a:off x="7509272" y="4892993"/>
            <a:ext cx="58769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Unit</a:t>
            </a:r>
            <a:endParaRPr lang="en-US" sz="2200" dirty="0"/>
          </a:p>
        </p:txBody>
      </p:sp>
      <p:sp>
        <p:nvSpPr>
          <p:cNvPr id="14" name="Text 9"/>
          <p:cNvSpPr/>
          <p:nvPr/>
        </p:nvSpPr>
        <p:spPr>
          <a:xfrm>
            <a:off x="793790" y="5729288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Before full-scale deployment, address any issues identified during testing. Thorough testing ensures a stable and reliable Salesforce environment.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1009</Words>
  <Application>Microsoft Office PowerPoint</Application>
  <PresentationFormat>Custom</PresentationFormat>
  <Paragraphs>135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Roboto Bold</vt:lpstr>
      <vt:lpstr>Roboto Medium</vt:lpstr>
      <vt:lpstr>Roboto</vt:lpstr>
      <vt:lpstr>Roboto Slab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Kim Wiethoff</cp:lastModifiedBy>
  <cp:revision>2</cp:revision>
  <dcterms:created xsi:type="dcterms:W3CDTF">2025-02-26T22:07:23Z</dcterms:created>
  <dcterms:modified xsi:type="dcterms:W3CDTF">2025-02-26T22:08:22Z</dcterms:modified>
</cp:coreProperties>
</file>