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94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1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agingprojectstheagileway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0211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DMAIC: Breaking the Cycle of Recurring Project Problems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6861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structured approach for Agile project managers to permanently solve delivery challenges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4957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#ManagingProjectsTheAgileWay #DMAIC #LeanSixSigma #ProjectManagement #ProcessImprovement #AgileDelivery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147435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378893" y="6280071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756440" y="6130528"/>
            <a:ext cx="5374600" cy="1196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</a:t>
            </a:r>
          </a:p>
          <a:p>
            <a:pPr>
              <a:lnSpc>
                <a:spcPts val="3100"/>
              </a:lnSpc>
            </a:pPr>
            <a:r>
              <a:rPr lang="en-US" sz="2400" dirty="0">
                <a:hlinkClick r:id="rId4"/>
              </a:rPr>
              <a:t>Managing Projects The Agile Way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8116"/>
            <a:ext cx="928199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Real-World Example: Story Rollover Crisis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4625102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2857857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17946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03016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455420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0604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40% of stories carried over every sprint, causing missed deadlines and stakeholder frustration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078849" y="462510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4838938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924008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3676412" y="5532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3241596" y="6022777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Analyzed 3 months of Jira data, story completion rates, and team survey responses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299960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60049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45119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5897523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Analyze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5462707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Root causes: poor backlog refinement and lack of clarity in acceptance criteria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9520952" y="462510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9281041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366111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22" name="Text 20"/>
          <p:cNvSpPr/>
          <p:nvPr/>
        </p:nvSpPr>
        <p:spPr>
          <a:xfrm>
            <a:off x="8118515" y="5532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683698" y="6022777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Introduced weekly refinement meetings and implemented a Definition of Ready checklist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11742063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11502152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11587222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650" dirty="0"/>
          </a:p>
        </p:txBody>
      </p:sp>
      <p:sp>
        <p:nvSpPr>
          <p:cNvPr id="27" name="Text 25"/>
          <p:cNvSpPr/>
          <p:nvPr/>
        </p:nvSpPr>
        <p:spPr>
          <a:xfrm>
            <a:off x="10339626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9904809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Monitored carryover rates in retrospectives; improved from 40% to under 15% in two sprints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2595"/>
            <a:ext cx="888980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DMAIC Tools for Agile Project Managers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83199"/>
            <a:ext cx="13042583" cy="5065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710410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Based on survey of 200 Agile project managers who implemented DMAIC for process improvement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2804"/>
            <a:ext cx="117795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Integrating DMAIC with Agile Ceremonies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31745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8224" y="2766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Planning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256598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Define and Measure insights to adjust capacity planning and story prioritization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2531745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62982" y="2766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Daily Standups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2982" y="3256598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improvement initiatives and identify new data points for the Measure phase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443651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8224" y="4678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Review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8224" y="5168503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Demonstrate progress on DMAIC metrics to stakeholders alongside feature demos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28548" y="4443651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62982" y="4678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Retrospective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62982" y="5168503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Analyze techniques to dig deeper into issues and evaluate Control effectiveness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3838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doesn't replace Agile—it enhances it by providing structure to solve persistent problems.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94203"/>
            <a:ext cx="930473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Common Pitfalls and How to Avoid Them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243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Pitfalls: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24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Rushing through the Define phase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66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Collecting insufficient data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08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Fixing symptoms instead of root causes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5088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Implementing too many changes at once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5930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Neglecting the Control phase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243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Best Practices: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824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Take time to get stakeholder alignment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266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 clear metrics before starting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708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multiple analysis techniques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15088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one solution at a time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5930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monitoring into existing ceremonies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15315"/>
            <a:ext cx="5577721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80812" y="1647111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505783" y="1723787"/>
            <a:ext cx="673262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Move from reactive to proactive problem-solving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505783" y="2206109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provides the structure to permanently resolve recurring issues, not just patch them temporarily.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80812" y="3009186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505783" y="3085862"/>
            <a:ext cx="441281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Leverage data to drive decisions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505783" y="3568184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Replace assumptions with measurements to identify true causes and validate improvements.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80812" y="4371261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505783" y="4447937"/>
            <a:ext cx="522589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Integrate with existing Agile practices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1505783" y="4930259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complements Agile frameworks by adding depth to continuous improvement efforts.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80812" y="5733336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505783" y="5810012"/>
            <a:ext cx="3716536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sustainable solutions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505783" y="6292334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Control phase ensures improvements stick, even when teams are under pressure.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80812" y="6900267"/>
            <a:ext cx="13068776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Agile environments, we move fast—but fast doesn't always mean smart. DMAIC transforms teams from problem managers to problem solvers.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007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Problem: Project Groundhog Day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5843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project manager has experienced it: the same issues surfacing sprint after sprint, despite your best efforts to address them.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6393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Testing delays that push deadlines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0815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Approval bottlenecks holding up progress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5237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Stories consistently rolling over to next sprint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9659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Scope creep that never truly gets contained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532"/>
            <a:ext cx="1143797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Introducing DMAIC: Beyond Agile Problem-Solving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85213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While Agile gives us iterative improvement, it doesn't always provide the structure to solve persistent problems at their root.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57256" y="3371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86226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state the problem and desired outcome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874" y="3964186"/>
            <a:ext cx="339328" cy="4242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29933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48376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Gather data to understand the current state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169" y="3383756"/>
            <a:ext cx="339328" cy="42422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051256" y="48702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Analyze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0051256" y="5360670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root causes of the issue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117" y="4945737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37790" y="63843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937790" y="687478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Design and implement solutions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9169" y="6465332"/>
            <a:ext cx="339328" cy="33932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857256" y="5824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93790" y="631483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 the gains and prevent regression</a:t>
            </a:r>
            <a:endParaRPr lang="en-US" sz="175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874" y="5842516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2168"/>
            <a:ext cx="120930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When to Use DMAIC in Agile Environments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0518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is your go-to approach when you hear these recurring statements: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386138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 never finish all the stories we commit to."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33951" y="3953113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"Testing is always the bottleneck."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33951" y="4520089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"Stakeholder feedback comes too late."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33951" y="5087064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"We're constantly reworking the same feature."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93790" y="3386138"/>
            <a:ext cx="30480" cy="2063829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93790" y="570511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aren't one-off issues. They're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patterns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that need systematic resolution.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599521" y="24562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336637" y="25341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Recurring blockers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599521" y="342018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8336637" y="3498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issues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599521" y="438411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8336637" y="4461986"/>
            <a:ext cx="41108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Communication breakdowns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7599521" y="534804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8336637" y="5425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Hand-off failures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7599521" y="63119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8336637" y="6389846"/>
            <a:ext cx="29315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Resource constraints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82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1: Define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Activities: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351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articulate the recurring issue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4773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all relevant stakeholders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9195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project boundaries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3617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what success looks like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928711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"Our team consistently carries over 40% of stories into the next sprint, impacting delivery timelines and team morale."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482334"/>
            <a:ext cx="6244709" cy="374677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599521" y="64842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Clarity is key—vague problems yield vague solutions.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945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2: Measure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78393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512463"/>
            <a:ext cx="35350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Gather Quantitative Data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Sprint velocity trends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20604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Defect counts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Cycle time metrics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0604" y="5329476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Story point completion rates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378393"/>
            <a:ext cx="4347567" cy="9072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512463"/>
            <a:ext cx="33332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Collect Qualitative Data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surveys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368171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Retrospective themes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5368171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Stakeholder interviews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5368171" y="5329476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Process observations</a:t>
            </a:r>
            <a:endParaRPr lang="en-US" sz="17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378393"/>
            <a:ext cx="4347567" cy="907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715738" y="3512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Establish Baseline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715738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 current performance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9715738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patterns and trends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9715738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visualization of data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9715738" y="5329476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 measurable improvement targets</a:t>
            </a:r>
            <a:endParaRPr lang="en-US" sz="1750" dirty="0"/>
          </a:p>
        </p:txBody>
      </p:sp>
      <p:sp>
        <p:nvSpPr>
          <p:cNvPr id="21" name="Text 16"/>
          <p:cNvSpPr/>
          <p:nvPr/>
        </p:nvSpPr>
        <p:spPr>
          <a:xfrm>
            <a:off x="793790" y="65372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 removes assumptions and shows whether the issue is systemic or situational.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534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3: Analyze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6835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proven analytical techniques to identify true root causes, not just symptoms: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99823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5 Whys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Ask "why" repeatedly to drill down to fundamental causes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0333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Fishbone (Ishikawa) diagrams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Map potential causes across categories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0843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Pareto charts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Identify the vital few causes creating the majority of issues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1353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 Stream Mapping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Visualize waste in the process flow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119432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12136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 "Why are stories rolling over?" → "They're too big." → "Why?" → "Unclear requirements." → "Why?" → "Insufficient backlog refinement."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6276" y="539115"/>
            <a:ext cx="3921562" cy="490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4: Improve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686276" y="1249799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59738" y="1286530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323380" y="1317188"/>
            <a:ext cx="2562820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Brainstorm Solutions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23380" y="1741170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Generate multiple potential improvements based on root cause analysis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86276" y="2446973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59738" y="2483703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323380" y="2514362"/>
            <a:ext cx="277213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Prioritize Interventions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23380" y="2938343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Select high-impact, low-effort solutions first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6276" y="3644146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59738" y="3680877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323380" y="3711535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Pilot Changes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23380" y="4135517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improvements in a controlled environment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86276" y="4841319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59738" y="4878050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323380" y="4908709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Evaluate Results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23380" y="5332690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effectiveness against baseline data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86276" y="6038493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759738" y="6075224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300" dirty="0"/>
          </a:p>
        </p:txBody>
      </p:sp>
      <p:sp>
        <p:nvSpPr>
          <p:cNvPr id="22" name="Text 19"/>
          <p:cNvSpPr/>
          <p:nvPr/>
        </p:nvSpPr>
        <p:spPr>
          <a:xfrm>
            <a:off x="1323380" y="6105882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Refine Approach</a:t>
            </a:r>
            <a:endParaRPr lang="en-US" sz="1900" dirty="0"/>
          </a:p>
        </p:txBody>
      </p:sp>
      <p:sp>
        <p:nvSpPr>
          <p:cNvPr id="23" name="Text 20"/>
          <p:cNvSpPr/>
          <p:nvPr/>
        </p:nvSpPr>
        <p:spPr>
          <a:xfrm>
            <a:off x="1323380" y="6529864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Adjust solutions based on feedback and results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686276" y="7064097"/>
            <a:ext cx="7771448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small and iterate. Improvement doesn't need to be complex—it just needs to stick.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02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5: Control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159198"/>
            <a:ext cx="4351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 your improvements by: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03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Creating new process documentation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1825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Adding checklist items to ceremonies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6247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Establishing ongoing monitoring metrics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0669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Updating team training materials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5091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verification into retrospectives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07611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Control is about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stability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 the issue doesn't resurface when pressure mounts.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187535"/>
            <a:ext cx="6244709" cy="374677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99521" y="61894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Monitor key performance indicators over time to ensure improvements stick.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931</Words>
  <Application>Microsoft Office PowerPoint</Application>
  <PresentationFormat>Custom</PresentationFormat>
  <Paragraphs>159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Alexandria</vt:lpstr>
      <vt:lpstr>Nobile Medium</vt:lpstr>
      <vt:lpstr>Nobile Bold</vt:lpstr>
      <vt:lpstr>Arial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 Wiethoff</cp:lastModifiedBy>
  <cp:revision>2</cp:revision>
  <dcterms:created xsi:type="dcterms:W3CDTF">2025-07-03T20:29:56Z</dcterms:created>
  <dcterms:modified xsi:type="dcterms:W3CDTF">2025-07-03T20:38:00Z</dcterms:modified>
</cp:coreProperties>
</file>