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Kanit Light" panose="020B0604020202020204" charset="-34"/>
      <p:regular r:id="rId15"/>
    </p:embeddedFont>
    <p:embeddedFont>
      <p:font typeface="Martel San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3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21675"/>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Human-Centered Agile: Embedding Values into SAFe and Projects</a:t>
            </a:r>
            <a:endParaRPr lang="en-US" sz="4450" dirty="0"/>
          </a:p>
        </p:txBody>
      </p:sp>
      <p:sp>
        <p:nvSpPr>
          <p:cNvPr id="4" name="Text 1"/>
          <p:cNvSpPr/>
          <p:nvPr/>
        </p:nvSpPr>
        <p:spPr>
          <a:xfrm>
            <a:off x="4451390" y="2779395"/>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Agile frameworks like SAFe, Scrum, and Kanban have brought structure to iterative delivery and scaled collaboration—but are we leaving behind the </a:t>
            </a:r>
            <a:r>
              <a:rPr lang="en-US" sz="1750" b="1" dirty="0">
                <a:solidFill>
                  <a:srgbClr val="2C3249"/>
                </a:solidFill>
                <a:latin typeface="Martel Sans" pitchFamily="34" charset="0"/>
                <a:ea typeface="Martel Sans" pitchFamily="34" charset="-122"/>
                <a:cs typeface="Martel Sans" pitchFamily="34" charset="-120"/>
              </a:rPr>
              <a:t>human side</a:t>
            </a:r>
            <a:r>
              <a:rPr lang="en-US" sz="1750" dirty="0">
                <a:solidFill>
                  <a:srgbClr val="2C3249"/>
                </a:solidFill>
                <a:latin typeface="Martel Sans" pitchFamily="34" charset="0"/>
                <a:ea typeface="Martel Sans" pitchFamily="34" charset="-122"/>
                <a:cs typeface="Martel Sans" pitchFamily="34" charset="-120"/>
              </a:rPr>
              <a:t> of agility?</a:t>
            </a:r>
            <a:endParaRPr lang="en-US" sz="1750" dirty="0"/>
          </a:p>
        </p:txBody>
      </p:sp>
      <p:sp>
        <p:nvSpPr>
          <p:cNvPr id="5" name="Text 2"/>
          <p:cNvSpPr/>
          <p:nvPr/>
        </p:nvSpPr>
        <p:spPr>
          <a:xfrm>
            <a:off x="4451390" y="4123253"/>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today’s digital workplaces, Agile leaders must do more than manage backlogs and velocity. We must create spaces where </a:t>
            </a:r>
            <a:r>
              <a:rPr lang="en-US" sz="1750" b="1" dirty="0">
                <a:solidFill>
                  <a:srgbClr val="2C3249"/>
                </a:solidFill>
                <a:latin typeface="Martel Sans" pitchFamily="34" charset="0"/>
                <a:ea typeface="Martel Sans" pitchFamily="34" charset="-122"/>
                <a:cs typeface="Martel Sans" pitchFamily="34" charset="-120"/>
              </a:rPr>
              <a:t>empathy, equity, and ethics</a:t>
            </a:r>
            <a:r>
              <a:rPr lang="en-US" sz="1750" dirty="0">
                <a:solidFill>
                  <a:srgbClr val="2C3249"/>
                </a:solidFill>
                <a:latin typeface="Martel Sans" pitchFamily="34" charset="0"/>
                <a:ea typeface="Martel Sans" pitchFamily="34" charset="-122"/>
                <a:cs typeface="Martel Sans" pitchFamily="34" charset="-120"/>
              </a:rPr>
              <a:t> are embedded into how we work.</a:t>
            </a:r>
            <a:endParaRPr lang="en-US" sz="1750" dirty="0"/>
          </a:p>
        </p:txBody>
      </p:sp>
      <p:sp>
        <p:nvSpPr>
          <p:cNvPr id="6" name="Text 3"/>
          <p:cNvSpPr/>
          <p:nvPr/>
        </p:nvSpPr>
        <p:spPr>
          <a:xfrm>
            <a:off x="4451390" y="5467112"/>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Beyond frameworks and processes lies the heart of true agility—the human element. This presentation explores how to create Agile environments where empathy, equity, and ethics thrive alongside delivery excellence.</a:t>
            </a:r>
            <a:endParaRPr lang="en-US" sz="1750" dirty="0"/>
          </a:p>
        </p:txBody>
      </p:sp>
      <p:sp>
        <p:nvSpPr>
          <p:cNvPr id="7" name="Shape 4"/>
          <p:cNvSpPr/>
          <p:nvPr/>
        </p:nvSpPr>
        <p:spPr>
          <a:xfrm>
            <a:off x="4451390" y="6827877"/>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8" name="Text 5"/>
          <p:cNvSpPr/>
          <p:nvPr/>
        </p:nvSpPr>
        <p:spPr>
          <a:xfrm>
            <a:off x="4549497" y="6960513"/>
            <a:ext cx="16656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Martel Sans Medium" pitchFamily="34" charset="0"/>
                <a:ea typeface="Martel Sans Medium" pitchFamily="34" charset="-122"/>
                <a:cs typeface="Martel Sans Medium" pitchFamily="34" charset="-120"/>
              </a:rPr>
              <a:t>kW</a:t>
            </a:r>
            <a:endParaRPr lang="en-US" sz="750" dirty="0"/>
          </a:p>
        </p:txBody>
      </p:sp>
      <p:sp>
        <p:nvSpPr>
          <p:cNvPr id="9" name="Text 6"/>
          <p:cNvSpPr/>
          <p:nvPr/>
        </p:nvSpPr>
        <p:spPr>
          <a:xfrm>
            <a:off x="4927640" y="6810970"/>
            <a:ext cx="3047405" cy="396835"/>
          </a:xfrm>
          <a:prstGeom prst="rect">
            <a:avLst/>
          </a:prstGeom>
          <a:noFill/>
          <a:ln/>
        </p:spPr>
        <p:txBody>
          <a:bodyPr wrap="none" lIns="0" tIns="0" rIns="0" bIns="0" rtlCol="0" anchor="t"/>
          <a:lstStyle/>
          <a:p>
            <a:pPr marL="0" indent="0" algn="l">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41164"/>
            <a:ext cx="6517481"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Implementation Roadmap</a:t>
            </a:r>
            <a:endParaRPr lang="en-US" sz="4450" dirty="0"/>
          </a:p>
        </p:txBody>
      </p:sp>
      <p:pic>
        <p:nvPicPr>
          <p:cNvPr id="4" name="Image 1" descr="preencoded.png"/>
          <p:cNvPicPr>
            <a:picLocks noChangeAspect="1"/>
          </p:cNvPicPr>
          <p:nvPr/>
        </p:nvPicPr>
        <p:blipFill>
          <a:blip r:embed="rId4"/>
          <a:stretch>
            <a:fillRect/>
          </a:stretch>
        </p:blipFill>
        <p:spPr>
          <a:xfrm>
            <a:off x="4451390" y="1790105"/>
            <a:ext cx="566976" cy="566976"/>
          </a:xfrm>
          <a:prstGeom prst="rect">
            <a:avLst/>
          </a:prstGeom>
        </p:spPr>
      </p:pic>
      <p:sp>
        <p:nvSpPr>
          <p:cNvPr id="5" name="Text 1"/>
          <p:cNvSpPr/>
          <p:nvPr/>
        </p:nvSpPr>
        <p:spPr>
          <a:xfrm>
            <a:off x="4451390" y="26405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Assessment Phase</a:t>
            </a:r>
            <a:endParaRPr lang="en-US" sz="2200" dirty="0"/>
          </a:p>
        </p:txBody>
      </p:sp>
      <p:sp>
        <p:nvSpPr>
          <p:cNvPr id="6" name="Text 2"/>
          <p:cNvSpPr/>
          <p:nvPr/>
        </p:nvSpPr>
        <p:spPr>
          <a:xfrm>
            <a:off x="4451390" y="3130987"/>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current framework implementation for human-centered gaps.</a:t>
            </a:r>
            <a:endParaRPr lang="en-US" sz="1750" dirty="0"/>
          </a:p>
        </p:txBody>
      </p:sp>
      <p:sp>
        <p:nvSpPr>
          <p:cNvPr id="7" name="Text 3"/>
          <p:cNvSpPr/>
          <p:nvPr/>
        </p:nvSpPr>
        <p:spPr>
          <a:xfrm>
            <a:off x="4451390" y="3992880"/>
            <a:ext cx="455080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2-4 weeks</a:t>
            </a:r>
            <a:endParaRPr lang="en-US" sz="1750" dirty="0"/>
          </a:p>
        </p:txBody>
      </p:sp>
      <p:pic>
        <p:nvPicPr>
          <p:cNvPr id="8" name="Image 2" descr="preencoded.png"/>
          <p:cNvPicPr>
            <a:picLocks noChangeAspect="1"/>
          </p:cNvPicPr>
          <p:nvPr/>
        </p:nvPicPr>
        <p:blipFill>
          <a:blip r:embed="rId5"/>
          <a:stretch>
            <a:fillRect/>
          </a:stretch>
        </p:blipFill>
        <p:spPr>
          <a:xfrm>
            <a:off x="9285684" y="1790105"/>
            <a:ext cx="566976" cy="566976"/>
          </a:xfrm>
          <a:prstGeom prst="rect">
            <a:avLst/>
          </a:prstGeom>
        </p:spPr>
      </p:pic>
      <p:sp>
        <p:nvSpPr>
          <p:cNvPr id="9" name="Text 4"/>
          <p:cNvSpPr/>
          <p:nvPr/>
        </p:nvSpPr>
        <p:spPr>
          <a:xfrm>
            <a:off x="9285684" y="264056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Role Integration</a:t>
            </a:r>
            <a:endParaRPr lang="en-US" sz="2200" dirty="0"/>
          </a:p>
        </p:txBody>
      </p:sp>
      <p:sp>
        <p:nvSpPr>
          <p:cNvPr id="10" name="Text 5"/>
          <p:cNvSpPr/>
          <p:nvPr/>
        </p:nvSpPr>
        <p:spPr>
          <a:xfrm>
            <a:off x="9285684" y="3130987"/>
            <a:ext cx="455092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Introduce Values Champion role and train initial champions.</a:t>
            </a:r>
            <a:endParaRPr lang="en-US" sz="1750" dirty="0"/>
          </a:p>
        </p:txBody>
      </p:sp>
      <p:sp>
        <p:nvSpPr>
          <p:cNvPr id="11" name="Text 6"/>
          <p:cNvSpPr/>
          <p:nvPr/>
        </p:nvSpPr>
        <p:spPr>
          <a:xfrm>
            <a:off x="9285684" y="3992880"/>
            <a:ext cx="455092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1-2 months</a:t>
            </a:r>
            <a:endParaRPr lang="en-US" sz="1750" dirty="0"/>
          </a:p>
        </p:txBody>
      </p:sp>
      <p:pic>
        <p:nvPicPr>
          <p:cNvPr id="12" name="Image 3" descr="preencoded.png"/>
          <p:cNvPicPr>
            <a:picLocks noChangeAspect="1"/>
          </p:cNvPicPr>
          <p:nvPr/>
        </p:nvPicPr>
        <p:blipFill>
          <a:blip r:embed="rId6"/>
          <a:stretch>
            <a:fillRect/>
          </a:stretch>
        </p:blipFill>
        <p:spPr>
          <a:xfrm>
            <a:off x="4451390" y="4922758"/>
            <a:ext cx="566976" cy="566976"/>
          </a:xfrm>
          <a:prstGeom prst="rect">
            <a:avLst/>
          </a:prstGeom>
        </p:spPr>
      </p:pic>
      <p:sp>
        <p:nvSpPr>
          <p:cNvPr id="13" name="Text 7"/>
          <p:cNvSpPr/>
          <p:nvPr/>
        </p:nvSpPr>
        <p:spPr>
          <a:xfrm>
            <a:off x="4451390" y="577322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Practice Adoption</a:t>
            </a:r>
            <a:endParaRPr lang="en-US" sz="2200" dirty="0"/>
          </a:p>
        </p:txBody>
      </p:sp>
      <p:sp>
        <p:nvSpPr>
          <p:cNvPr id="14" name="Text 8"/>
          <p:cNvSpPr/>
          <p:nvPr/>
        </p:nvSpPr>
        <p:spPr>
          <a:xfrm>
            <a:off x="4451390" y="6263640"/>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Implement human-centered tools in selected teams.</a:t>
            </a:r>
            <a:endParaRPr lang="en-US" sz="1750" dirty="0"/>
          </a:p>
        </p:txBody>
      </p:sp>
      <p:sp>
        <p:nvSpPr>
          <p:cNvPr id="15" name="Text 9"/>
          <p:cNvSpPr/>
          <p:nvPr/>
        </p:nvSpPr>
        <p:spPr>
          <a:xfrm>
            <a:off x="4451390" y="7125533"/>
            <a:ext cx="455080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3-6 months</a:t>
            </a:r>
            <a:endParaRPr lang="en-US" sz="1750" dirty="0"/>
          </a:p>
        </p:txBody>
      </p:sp>
      <p:pic>
        <p:nvPicPr>
          <p:cNvPr id="16" name="Image 4" descr="preencoded.png"/>
          <p:cNvPicPr>
            <a:picLocks noChangeAspect="1"/>
          </p:cNvPicPr>
          <p:nvPr/>
        </p:nvPicPr>
        <p:blipFill>
          <a:blip r:embed="rId7"/>
          <a:stretch>
            <a:fillRect/>
          </a:stretch>
        </p:blipFill>
        <p:spPr>
          <a:xfrm>
            <a:off x="9285684" y="4922758"/>
            <a:ext cx="566976" cy="566976"/>
          </a:xfrm>
          <a:prstGeom prst="rect">
            <a:avLst/>
          </a:prstGeom>
        </p:spPr>
      </p:pic>
      <p:sp>
        <p:nvSpPr>
          <p:cNvPr id="17" name="Text 10"/>
          <p:cNvSpPr/>
          <p:nvPr/>
        </p:nvSpPr>
        <p:spPr>
          <a:xfrm>
            <a:off x="9285684" y="577322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Framework Evolution</a:t>
            </a:r>
            <a:endParaRPr lang="en-US" sz="2200" dirty="0"/>
          </a:p>
        </p:txBody>
      </p:sp>
      <p:sp>
        <p:nvSpPr>
          <p:cNvPr id="18" name="Text 11"/>
          <p:cNvSpPr/>
          <p:nvPr/>
        </p:nvSpPr>
        <p:spPr>
          <a:xfrm>
            <a:off x="9285684" y="6263640"/>
            <a:ext cx="455092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Formally adapt ceremonies and artifacts to incorporate human values.</a:t>
            </a:r>
            <a:endParaRPr lang="en-US" sz="1750" dirty="0"/>
          </a:p>
        </p:txBody>
      </p:sp>
      <p:sp>
        <p:nvSpPr>
          <p:cNvPr id="19" name="Text 12"/>
          <p:cNvSpPr/>
          <p:nvPr/>
        </p:nvSpPr>
        <p:spPr>
          <a:xfrm>
            <a:off x="9285684" y="7125533"/>
            <a:ext cx="455092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Duration: 6-12 months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7357" y="595074"/>
            <a:ext cx="8478441" cy="676275"/>
          </a:xfrm>
          <a:prstGeom prst="rect">
            <a:avLst/>
          </a:prstGeom>
          <a:noFill/>
          <a:ln/>
        </p:spPr>
        <p:txBody>
          <a:bodyPr wrap="none" lIns="0" tIns="0" rIns="0" bIns="0" rtlCol="0" anchor="t"/>
          <a:lstStyle/>
          <a:p>
            <a:pPr marL="0" indent="0" algn="l">
              <a:lnSpc>
                <a:spcPts val="5300"/>
              </a:lnSpc>
              <a:buNone/>
            </a:pPr>
            <a:r>
              <a:rPr lang="en-US" sz="4250" dirty="0">
                <a:solidFill>
                  <a:srgbClr val="272D45"/>
                </a:solidFill>
                <a:latin typeface="Kanit Light" pitchFamily="34" charset="0"/>
                <a:ea typeface="Kanit Light" pitchFamily="34" charset="-122"/>
                <a:cs typeface="Kanit Light" pitchFamily="34" charset="-120"/>
              </a:rPr>
              <a:t>Measuring Success Beyond Velocity</a:t>
            </a:r>
            <a:endParaRPr lang="en-US" sz="4250" dirty="0"/>
          </a:p>
        </p:txBody>
      </p:sp>
      <p:sp>
        <p:nvSpPr>
          <p:cNvPr id="3" name="Text 1"/>
          <p:cNvSpPr/>
          <p:nvPr/>
        </p:nvSpPr>
        <p:spPr>
          <a:xfrm>
            <a:off x="757357" y="1704142"/>
            <a:ext cx="13115687" cy="692467"/>
          </a:xfrm>
          <a:prstGeom prst="rect">
            <a:avLst/>
          </a:prstGeom>
          <a:noFill/>
          <a:ln/>
        </p:spPr>
        <p:txBody>
          <a:bodyPr wrap="squar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Traditional agile metrics often overemphasize speed at the expense of human impact. A human-centered approach rebalances our success indicators to value both delivery and wellbeing.</a:t>
            </a:r>
            <a:endParaRPr lang="en-US" sz="1700" dirty="0"/>
          </a:p>
        </p:txBody>
      </p:sp>
      <p:pic>
        <p:nvPicPr>
          <p:cNvPr id="4" name="Image 0" descr="preencoded.png"/>
          <p:cNvPicPr>
            <a:picLocks noChangeAspect="1"/>
          </p:cNvPicPr>
          <p:nvPr/>
        </p:nvPicPr>
        <p:blipFill>
          <a:blip r:embed="rId3"/>
          <a:stretch>
            <a:fillRect/>
          </a:stretch>
        </p:blipFill>
        <p:spPr>
          <a:xfrm>
            <a:off x="757357" y="2639973"/>
            <a:ext cx="12443460" cy="3065740"/>
          </a:xfrm>
          <a:prstGeom prst="rect">
            <a:avLst/>
          </a:prstGeom>
        </p:spPr>
      </p:pic>
      <p:sp>
        <p:nvSpPr>
          <p:cNvPr id="5" name="Shape 2"/>
          <p:cNvSpPr/>
          <p:nvPr/>
        </p:nvSpPr>
        <p:spPr>
          <a:xfrm>
            <a:off x="4689753" y="5705713"/>
            <a:ext cx="216337" cy="216337"/>
          </a:xfrm>
          <a:prstGeom prst="roundRect">
            <a:avLst>
              <a:gd name="adj" fmla="val 8453"/>
            </a:avLst>
          </a:prstGeom>
          <a:solidFill>
            <a:srgbClr val="1D302C"/>
          </a:solidFill>
          <a:ln/>
        </p:spPr>
        <p:txBody>
          <a:bodyPr/>
          <a:lstStyle/>
          <a:p>
            <a:endParaRPr lang="en-US"/>
          </a:p>
        </p:txBody>
      </p:sp>
      <p:sp>
        <p:nvSpPr>
          <p:cNvPr id="6" name="Text 3"/>
          <p:cNvSpPr/>
          <p:nvPr/>
        </p:nvSpPr>
        <p:spPr>
          <a:xfrm>
            <a:off x="4967049" y="5705713"/>
            <a:ext cx="1935837" cy="216337"/>
          </a:xfrm>
          <a:prstGeom prst="rect">
            <a:avLst/>
          </a:prstGeom>
          <a:noFill/>
          <a:ln/>
        </p:spPr>
        <p:txBody>
          <a:bodyPr wrap="none" lIns="0" tIns="0" rIns="0" bIns="0" rtlCol="0" anchor="t"/>
          <a:lstStyle/>
          <a:p>
            <a:pPr marL="0" indent="0" algn="l">
              <a:lnSpc>
                <a:spcPts val="1700"/>
              </a:lnSpc>
              <a:buNone/>
            </a:pPr>
            <a:r>
              <a:rPr lang="en-US" sz="1700" dirty="0">
                <a:solidFill>
                  <a:srgbClr val="2C3249"/>
                </a:solidFill>
                <a:latin typeface="Martel Sans" pitchFamily="34" charset="0"/>
                <a:ea typeface="Martel Sans" pitchFamily="34" charset="-122"/>
                <a:cs typeface="Martel Sans" pitchFamily="34" charset="-120"/>
              </a:rPr>
              <a:t>Traditional Weight</a:t>
            </a:r>
            <a:endParaRPr lang="en-US" sz="1700" dirty="0"/>
          </a:p>
        </p:txBody>
      </p:sp>
      <p:sp>
        <p:nvSpPr>
          <p:cNvPr id="7" name="Shape 4"/>
          <p:cNvSpPr/>
          <p:nvPr/>
        </p:nvSpPr>
        <p:spPr>
          <a:xfrm>
            <a:off x="7055287" y="5705713"/>
            <a:ext cx="216337" cy="216337"/>
          </a:xfrm>
          <a:prstGeom prst="roundRect">
            <a:avLst>
              <a:gd name="adj" fmla="val 8453"/>
            </a:avLst>
          </a:prstGeom>
          <a:solidFill>
            <a:srgbClr val="3E685E"/>
          </a:solidFill>
          <a:ln/>
        </p:spPr>
        <p:txBody>
          <a:bodyPr/>
          <a:lstStyle/>
          <a:p>
            <a:endParaRPr lang="en-US"/>
          </a:p>
        </p:txBody>
      </p:sp>
      <p:sp>
        <p:nvSpPr>
          <p:cNvPr id="8" name="Text 5"/>
          <p:cNvSpPr/>
          <p:nvPr/>
        </p:nvSpPr>
        <p:spPr>
          <a:xfrm>
            <a:off x="7332583" y="5705713"/>
            <a:ext cx="2561749" cy="216337"/>
          </a:xfrm>
          <a:prstGeom prst="rect">
            <a:avLst/>
          </a:prstGeom>
          <a:noFill/>
          <a:ln/>
        </p:spPr>
        <p:txBody>
          <a:bodyPr wrap="none" lIns="0" tIns="0" rIns="0" bIns="0" rtlCol="0" anchor="t"/>
          <a:lstStyle/>
          <a:p>
            <a:pPr marL="0" indent="0" algn="l">
              <a:lnSpc>
                <a:spcPts val="1700"/>
              </a:lnSpc>
              <a:buNone/>
            </a:pPr>
            <a:r>
              <a:rPr lang="en-US" sz="1700" dirty="0">
                <a:solidFill>
                  <a:srgbClr val="2C3249"/>
                </a:solidFill>
                <a:latin typeface="Martel Sans" pitchFamily="34" charset="0"/>
                <a:ea typeface="Martel Sans" pitchFamily="34" charset="-122"/>
                <a:cs typeface="Martel Sans" pitchFamily="34" charset="-120"/>
              </a:rPr>
              <a:t>Human-Centered Weight</a:t>
            </a:r>
            <a:endParaRPr lang="en-US" sz="1700" dirty="0"/>
          </a:p>
        </p:txBody>
      </p:sp>
      <p:sp>
        <p:nvSpPr>
          <p:cNvPr id="9" name="Text 6"/>
          <p:cNvSpPr/>
          <p:nvPr/>
        </p:nvSpPr>
        <p:spPr>
          <a:xfrm>
            <a:off x="757357" y="6598325"/>
            <a:ext cx="13115687" cy="1038701"/>
          </a:xfrm>
          <a:prstGeom prst="rect">
            <a:avLst/>
          </a:prstGeom>
          <a:noFill/>
          <a:ln/>
        </p:spPr>
        <p:txBody>
          <a:bodyPr wrap="squar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Notice how human-centered metrics shift emphasis from pure output (velocity) toward outcomes that matter to both users and team members. This balanced approach leads to more sustainable delivery, higher quality products, and healthier teams that can innovate over the long term.</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027628"/>
            <a:ext cx="8732044"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Frameworks Evolve—Values Endure</a:t>
            </a:r>
            <a:endParaRPr lang="en-US" sz="4450" dirty="0"/>
          </a:p>
        </p:txBody>
      </p:sp>
      <p:pic>
        <p:nvPicPr>
          <p:cNvPr id="3" name="Image 0" descr="preencoded.png"/>
          <p:cNvPicPr>
            <a:picLocks noChangeAspect="1"/>
          </p:cNvPicPr>
          <p:nvPr/>
        </p:nvPicPr>
        <p:blipFill>
          <a:blip r:embed="rId3"/>
          <a:stretch>
            <a:fillRect/>
          </a:stretch>
        </p:blipFill>
        <p:spPr>
          <a:xfrm>
            <a:off x="801410" y="2336006"/>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336006"/>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336006"/>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336006"/>
            <a:ext cx="3120866" cy="3120866"/>
          </a:xfrm>
          <a:prstGeom prst="rect">
            <a:avLst/>
          </a:prstGeom>
        </p:spPr>
      </p:pic>
      <p:sp>
        <p:nvSpPr>
          <p:cNvPr id="7" name="Text 1"/>
          <p:cNvSpPr/>
          <p:nvPr/>
        </p:nvSpPr>
        <p:spPr>
          <a:xfrm>
            <a:off x="793790" y="5857994"/>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Human-Centered Agile doesn't compete with SAFe—it completes it. By embedding empathy, inclusivity, and ethical reflection, we create resilient teams and responsible products.</a:t>
            </a:r>
            <a:endParaRPr lang="en-US" sz="1750" dirty="0"/>
          </a:p>
        </p:txBody>
      </p:sp>
      <p:sp>
        <p:nvSpPr>
          <p:cNvPr id="8" name="Text 2"/>
          <p:cNvSpPr/>
          <p:nvPr/>
        </p:nvSpPr>
        <p:spPr>
          <a:xfrm>
            <a:off x="793790" y="6838950"/>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Great Agile isn't just fast—it's fair, thoughtful, and human.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558409"/>
            <a:ext cx="8051602"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The Human Dimension of Agility</a:t>
            </a:r>
            <a:endParaRPr lang="en-US" sz="4450" dirty="0"/>
          </a:p>
        </p:txBody>
      </p:sp>
      <p:sp>
        <p:nvSpPr>
          <p:cNvPr id="4" name="Shape 1"/>
          <p:cNvSpPr/>
          <p:nvPr/>
        </p:nvSpPr>
        <p:spPr>
          <a:xfrm>
            <a:off x="793790" y="2607350"/>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2649855"/>
            <a:ext cx="340162" cy="425291"/>
          </a:xfrm>
          <a:prstGeom prst="rect">
            <a:avLst/>
          </a:prstGeom>
        </p:spPr>
      </p:pic>
      <p:sp>
        <p:nvSpPr>
          <p:cNvPr id="6" name="Text 2"/>
          <p:cNvSpPr/>
          <p:nvPr/>
        </p:nvSpPr>
        <p:spPr>
          <a:xfrm>
            <a:off x="1530906" y="2685217"/>
            <a:ext cx="3292793"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Process Without Humanity</a:t>
            </a:r>
            <a:endParaRPr lang="en-US" sz="2200" dirty="0"/>
          </a:p>
        </p:txBody>
      </p:sp>
      <p:sp>
        <p:nvSpPr>
          <p:cNvPr id="7" name="Text 3"/>
          <p:cNvSpPr/>
          <p:nvPr/>
        </p:nvSpPr>
        <p:spPr>
          <a:xfrm>
            <a:off x="1530906" y="3175635"/>
            <a:ext cx="8648105"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Frameworks without values become mechanical exercises that miss the purpose of agility.</a:t>
            </a:r>
            <a:endParaRPr lang="en-US" sz="1750" dirty="0"/>
          </a:p>
        </p:txBody>
      </p:sp>
      <p:sp>
        <p:nvSpPr>
          <p:cNvPr id="8" name="Shape 4"/>
          <p:cNvSpPr/>
          <p:nvPr/>
        </p:nvSpPr>
        <p:spPr>
          <a:xfrm>
            <a:off x="793790" y="4355068"/>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878860" y="4397573"/>
            <a:ext cx="340162" cy="425291"/>
          </a:xfrm>
          <a:prstGeom prst="rect">
            <a:avLst/>
          </a:prstGeom>
        </p:spPr>
      </p:pic>
      <p:sp>
        <p:nvSpPr>
          <p:cNvPr id="10" name="Text 5"/>
          <p:cNvSpPr/>
          <p:nvPr/>
        </p:nvSpPr>
        <p:spPr>
          <a:xfrm>
            <a:off x="1530906" y="44329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Values-First Approach</a:t>
            </a:r>
            <a:endParaRPr lang="en-US" sz="2200" dirty="0"/>
          </a:p>
        </p:txBody>
      </p:sp>
      <p:sp>
        <p:nvSpPr>
          <p:cNvPr id="11" name="Text 6"/>
          <p:cNvSpPr/>
          <p:nvPr/>
        </p:nvSpPr>
        <p:spPr>
          <a:xfrm>
            <a:off x="1530906" y="4923353"/>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Human-centered agility aligns team behavior with people, not just processes.</a:t>
            </a:r>
            <a:endParaRPr lang="en-US" sz="1750" dirty="0"/>
          </a:p>
        </p:txBody>
      </p:sp>
      <p:sp>
        <p:nvSpPr>
          <p:cNvPr id="12" name="Shape 7"/>
          <p:cNvSpPr/>
          <p:nvPr/>
        </p:nvSpPr>
        <p:spPr>
          <a:xfrm>
            <a:off x="793790" y="5739884"/>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782389"/>
            <a:ext cx="340162" cy="425291"/>
          </a:xfrm>
          <a:prstGeom prst="rect">
            <a:avLst/>
          </a:prstGeom>
        </p:spPr>
      </p:pic>
      <p:sp>
        <p:nvSpPr>
          <p:cNvPr id="14" name="Text 8"/>
          <p:cNvSpPr/>
          <p:nvPr/>
        </p:nvSpPr>
        <p:spPr>
          <a:xfrm>
            <a:off x="1530906" y="58177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Sustainable Outcomes</a:t>
            </a:r>
            <a:endParaRPr lang="en-US" sz="2200" dirty="0"/>
          </a:p>
        </p:txBody>
      </p:sp>
      <p:sp>
        <p:nvSpPr>
          <p:cNvPr id="15" name="Text 9"/>
          <p:cNvSpPr/>
          <p:nvPr/>
        </p:nvSpPr>
        <p:spPr>
          <a:xfrm>
            <a:off x="1530906" y="6308169"/>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Balancing delivery speed with team wellbeing creates lasting results.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16499"/>
            <a:ext cx="10282118"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When Frameworks Overshadow Humanity</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Tooling Obsession</a:t>
            </a:r>
            <a:endParaRPr lang="en-US" sz="2200" dirty="0"/>
          </a:p>
        </p:txBody>
      </p:sp>
      <p:sp>
        <p:nvSpPr>
          <p:cNvPr id="6" name="Text 2"/>
          <p:cNvSpPr/>
          <p:nvPr/>
        </p:nvSpPr>
        <p:spPr>
          <a:xfrm>
            <a:off x="5357217" y="3396139"/>
            <a:ext cx="560129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Excessive focus on tools rather than team dynamics</a:t>
            </a:r>
            <a:endParaRPr lang="en-US" sz="1750" dirty="0"/>
          </a:p>
        </p:txBody>
      </p:sp>
      <p:sp>
        <p:nvSpPr>
          <p:cNvPr id="7" name="Shape 3"/>
          <p:cNvSpPr/>
          <p:nvPr/>
        </p:nvSpPr>
        <p:spPr>
          <a:xfrm>
            <a:off x="5187077" y="3998952"/>
            <a:ext cx="8592860" cy="15240"/>
          </a:xfrm>
          <a:prstGeom prst="roundRect">
            <a:avLst>
              <a:gd name="adj" fmla="val 625116"/>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Speed Over Health</a:t>
            </a:r>
            <a:endParaRPr lang="en-US" sz="2200" dirty="0"/>
          </a:p>
        </p:txBody>
      </p:sp>
      <p:sp>
        <p:nvSpPr>
          <p:cNvPr id="11" name="Text 5"/>
          <p:cNvSpPr/>
          <p:nvPr/>
        </p:nvSpPr>
        <p:spPr>
          <a:xfrm>
            <a:off x="6433304" y="4759762"/>
            <a:ext cx="554033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Prioritizing velocity metrics above sustainable pace</a:t>
            </a:r>
            <a:endParaRPr lang="en-US" sz="1750" dirty="0"/>
          </a:p>
        </p:txBody>
      </p:sp>
      <p:sp>
        <p:nvSpPr>
          <p:cNvPr id="12" name="Shape 6"/>
          <p:cNvSpPr/>
          <p:nvPr/>
        </p:nvSpPr>
        <p:spPr>
          <a:xfrm>
            <a:off x="6263164" y="5362575"/>
            <a:ext cx="7516773" cy="15240"/>
          </a:xfrm>
          <a:prstGeom prst="roundRect">
            <a:avLst>
              <a:gd name="adj" fmla="val 625116"/>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Safety Neglect</a:t>
            </a:r>
            <a:endParaRPr lang="en-US" sz="2200" dirty="0"/>
          </a:p>
        </p:txBody>
      </p:sp>
      <p:sp>
        <p:nvSpPr>
          <p:cNvPr id="16" name="Text 8"/>
          <p:cNvSpPr/>
          <p:nvPr/>
        </p:nvSpPr>
        <p:spPr>
          <a:xfrm>
            <a:off x="7509272" y="6123384"/>
            <a:ext cx="587394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Overlooking inclusivity and psychological safety needs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51109"/>
            <a:ext cx="6405205"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The Value Champion Role</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Advocate</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Surface ethical concerns and safety issues during PI events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Connect</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Bridge gaps between technical delivery and human impact</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Measure</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Track team health alongside delivery metrics</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Nurture</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Foster environments where diverse perspectives thrive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47818" y="622340"/>
            <a:ext cx="7467600" cy="705564"/>
          </a:xfrm>
          <a:prstGeom prst="rect">
            <a:avLst/>
          </a:prstGeom>
          <a:noFill/>
          <a:ln/>
        </p:spPr>
        <p:txBody>
          <a:bodyPr wrap="none" lIns="0" tIns="0" rIns="0" bIns="0" rtlCol="0" anchor="t"/>
          <a:lstStyle/>
          <a:p>
            <a:pPr marL="0" indent="0" algn="l">
              <a:lnSpc>
                <a:spcPts val="5550"/>
              </a:lnSpc>
              <a:buNone/>
            </a:pPr>
            <a:r>
              <a:rPr lang="en-US" sz="4400" dirty="0">
                <a:solidFill>
                  <a:srgbClr val="272D45"/>
                </a:solidFill>
                <a:latin typeface="Kanit Light" pitchFamily="34" charset="0"/>
                <a:ea typeface="Kanit Light" pitchFamily="34" charset="-122"/>
                <a:cs typeface="Kanit Light" pitchFamily="34" charset="-120"/>
              </a:rPr>
              <a:t>Empathetic Team Agreements</a:t>
            </a:r>
            <a:endParaRPr lang="en-US" sz="4400" dirty="0"/>
          </a:p>
        </p:txBody>
      </p:sp>
      <p:sp>
        <p:nvSpPr>
          <p:cNvPr id="4" name="Shape 1"/>
          <p:cNvSpPr/>
          <p:nvPr/>
        </p:nvSpPr>
        <p:spPr>
          <a:xfrm>
            <a:off x="4447818" y="1666518"/>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5" name="Text 2"/>
          <p:cNvSpPr/>
          <p:nvPr/>
        </p:nvSpPr>
        <p:spPr>
          <a:xfrm>
            <a:off x="4681180" y="1899880"/>
            <a:ext cx="2838093"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Assume Positive Intent</a:t>
            </a:r>
            <a:endParaRPr lang="en-US" sz="2200" dirty="0"/>
          </a:p>
        </p:txBody>
      </p:sp>
      <p:sp>
        <p:nvSpPr>
          <p:cNvPr id="6" name="Text 3"/>
          <p:cNvSpPr/>
          <p:nvPr/>
        </p:nvSpPr>
        <p:spPr>
          <a:xfrm>
            <a:off x="4681180" y="2387918"/>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Begin interactions with the belief that others have good intentions.</a:t>
            </a:r>
            <a:endParaRPr lang="en-US" sz="1750" dirty="0"/>
          </a:p>
        </p:txBody>
      </p:sp>
      <p:sp>
        <p:nvSpPr>
          <p:cNvPr id="7" name="Shape 4"/>
          <p:cNvSpPr/>
          <p:nvPr/>
        </p:nvSpPr>
        <p:spPr>
          <a:xfrm>
            <a:off x="4447818" y="3208139"/>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8" name="Text 5"/>
          <p:cNvSpPr/>
          <p:nvPr/>
        </p:nvSpPr>
        <p:spPr>
          <a:xfrm>
            <a:off x="4681180" y="3441502"/>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Encourage All Voices</a:t>
            </a:r>
            <a:endParaRPr lang="en-US" sz="2200" dirty="0"/>
          </a:p>
        </p:txBody>
      </p:sp>
      <p:sp>
        <p:nvSpPr>
          <p:cNvPr id="9" name="Text 6"/>
          <p:cNvSpPr/>
          <p:nvPr/>
        </p:nvSpPr>
        <p:spPr>
          <a:xfrm>
            <a:off x="4681180" y="3929539"/>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Create space for quieter team members to contribute their perspectives.</a:t>
            </a:r>
            <a:endParaRPr lang="en-US" sz="1750" dirty="0"/>
          </a:p>
        </p:txBody>
      </p:sp>
      <p:sp>
        <p:nvSpPr>
          <p:cNvPr id="10" name="Shape 7"/>
          <p:cNvSpPr/>
          <p:nvPr/>
        </p:nvSpPr>
        <p:spPr>
          <a:xfrm>
            <a:off x="4447818" y="4749760"/>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4681180" y="4983123"/>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Call Out Burnout</a:t>
            </a:r>
            <a:endParaRPr lang="en-US" sz="2200" dirty="0"/>
          </a:p>
        </p:txBody>
      </p:sp>
      <p:sp>
        <p:nvSpPr>
          <p:cNvPr id="12" name="Text 9"/>
          <p:cNvSpPr/>
          <p:nvPr/>
        </p:nvSpPr>
        <p:spPr>
          <a:xfrm>
            <a:off x="4681180" y="5471160"/>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Give permission to identify unsustainable workloads before they cause harm.</a:t>
            </a:r>
            <a:endParaRPr lang="en-US" sz="1750" dirty="0"/>
          </a:p>
        </p:txBody>
      </p:sp>
      <p:sp>
        <p:nvSpPr>
          <p:cNvPr id="13" name="Shape 10"/>
          <p:cNvSpPr/>
          <p:nvPr/>
        </p:nvSpPr>
        <p:spPr>
          <a:xfrm>
            <a:off x="4447818" y="6291382"/>
            <a:ext cx="9392364" cy="1315879"/>
          </a:xfrm>
          <a:prstGeom prst="roundRect">
            <a:avLst>
              <a:gd name="adj" fmla="val 7206"/>
            </a:avLst>
          </a:prstGeom>
          <a:solidFill>
            <a:srgbClr val="DFECE9"/>
          </a:solidFill>
          <a:ln w="7620">
            <a:solidFill>
              <a:srgbClr val="C5D2CF"/>
            </a:solidFill>
            <a:prstDash val="solid"/>
          </a:ln>
        </p:spPr>
        <p:txBody>
          <a:bodyPr/>
          <a:lstStyle/>
          <a:p>
            <a:endParaRPr lang="en-US"/>
          </a:p>
        </p:txBody>
      </p:sp>
      <p:sp>
        <p:nvSpPr>
          <p:cNvPr id="14" name="Text 11"/>
          <p:cNvSpPr/>
          <p:nvPr/>
        </p:nvSpPr>
        <p:spPr>
          <a:xfrm>
            <a:off x="4681180" y="6524744"/>
            <a:ext cx="3368993" cy="352663"/>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Respect Cognitive Diversity</a:t>
            </a:r>
            <a:endParaRPr lang="en-US" sz="2200" dirty="0"/>
          </a:p>
        </p:txBody>
      </p:sp>
      <p:sp>
        <p:nvSpPr>
          <p:cNvPr id="15" name="Text 12"/>
          <p:cNvSpPr/>
          <p:nvPr/>
        </p:nvSpPr>
        <p:spPr>
          <a:xfrm>
            <a:off x="4681180" y="7012781"/>
            <a:ext cx="8925639" cy="361117"/>
          </a:xfrm>
          <a:prstGeom prst="rect">
            <a:avLst/>
          </a:prstGeom>
          <a:noFill/>
          <a:ln/>
        </p:spPr>
        <p:txBody>
          <a:bodyPr wrap="none" lIns="0" tIns="0" rIns="0" bIns="0" rtlCol="0" anchor="t"/>
          <a:lstStyle/>
          <a:p>
            <a:pPr marL="0" indent="0" algn="l">
              <a:lnSpc>
                <a:spcPts val="2800"/>
              </a:lnSpc>
              <a:buNone/>
            </a:pPr>
            <a:r>
              <a:rPr lang="en-US" sz="1750" dirty="0">
                <a:solidFill>
                  <a:srgbClr val="2C3249"/>
                </a:solidFill>
                <a:latin typeface="Martel Sans" pitchFamily="34" charset="0"/>
                <a:ea typeface="Martel Sans" pitchFamily="34" charset="-122"/>
                <a:cs typeface="Martel Sans" pitchFamily="34" charset="-120"/>
              </a:rPr>
              <a:t>Acknowledge different thinking styles and adapt communication accordingly.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433638"/>
            <a:ext cx="7676912"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Human-Centered PI Objectives</a:t>
            </a:r>
            <a:endParaRPr lang="en-US" sz="4450" dirty="0"/>
          </a:p>
        </p:txBody>
      </p:sp>
      <p:sp>
        <p:nvSpPr>
          <p:cNvPr id="4" name="Text 1"/>
          <p:cNvSpPr/>
          <p:nvPr/>
        </p:nvSpPr>
        <p:spPr>
          <a:xfrm>
            <a:off x="793790" y="37093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Traditional Objective</a:t>
            </a:r>
            <a:endParaRPr lang="en-US" sz="2200" dirty="0"/>
          </a:p>
        </p:txBody>
      </p:sp>
      <p:sp>
        <p:nvSpPr>
          <p:cNvPr id="5" name="Text 2"/>
          <p:cNvSpPr/>
          <p:nvPr/>
        </p:nvSpPr>
        <p:spPr>
          <a:xfrm>
            <a:off x="793790" y="4290536"/>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"Deliver payment gateway integration by end of PI"</a:t>
            </a:r>
            <a:endParaRPr lang="en-US" sz="1750" dirty="0"/>
          </a:p>
        </p:txBody>
      </p:sp>
      <p:sp>
        <p:nvSpPr>
          <p:cNvPr id="6" name="Text 3"/>
          <p:cNvSpPr/>
          <p:nvPr/>
        </p:nvSpPr>
        <p:spPr>
          <a:xfrm>
            <a:off x="7599521" y="3709392"/>
            <a:ext cx="3415784"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Human-Centered Objective</a:t>
            </a:r>
            <a:endParaRPr lang="en-US" sz="2200" dirty="0"/>
          </a:p>
        </p:txBody>
      </p:sp>
      <p:sp>
        <p:nvSpPr>
          <p:cNvPr id="7" name="Text 4"/>
          <p:cNvSpPr/>
          <p:nvPr/>
        </p:nvSpPr>
        <p:spPr>
          <a:xfrm>
            <a:off x="7599521" y="4290536"/>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"Reduce checkout abandonment by 15% through intuitive payment flow"</a:t>
            </a:r>
            <a:endParaRPr lang="en-US" sz="1750" dirty="0"/>
          </a:p>
        </p:txBody>
      </p:sp>
      <p:sp>
        <p:nvSpPr>
          <p:cNvPr id="8" name="Text 5"/>
          <p:cNvSpPr/>
          <p:nvPr/>
        </p:nvSpPr>
        <p:spPr>
          <a:xfrm>
            <a:off x="793790" y="57023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Traditional Objective</a:t>
            </a:r>
            <a:endParaRPr lang="en-US" sz="2200" dirty="0"/>
          </a:p>
        </p:txBody>
      </p:sp>
      <p:sp>
        <p:nvSpPr>
          <p:cNvPr id="9" name="Text 6"/>
          <p:cNvSpPr/>
          <p:nvPr/>
        </p:nvSpPr>
        <p:spPr>
          <a:xfrm>
            <a:off x="793790" y="6283523"/>
            <a:ext cx="624470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"Complete migration to new database architecture"</a:t>
            </a:r>
            <a:endParaRPr lang="en-US" sz="1750" dirty="0"/>
          </a:p>
        </p:txBody>
      </p:sp>
      <p:sp>
        <p:nvSpPr>
          <p:cNvPr id="10" name="Text 7"/>
          <p:cNvSpPr/>
          <p:nvPr/>
        </p:nvSpPr>
        <p:spPr>
          <a:xfrm>
            <a:off x="7599521" y="5702379"/>
            <a:ext cx="3415784"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Human-Centered Objective</a:t>
            </a:r>
            <a:endParaRPr lang="en-US" sz="2200" dirty="0"/>
          </a:p>
        </p:txBody>
      </p:sp>
      <p:sp>
        <p:nvSpPr>
          <p:cNvPr id="11" name="Text 8"/>
          <p:cNvSpPr/>
          <p:nvPr/>
        </p:nvSpPr>
        <p:spPr>
          <a:xfrm>
            <a:off x="7599521" y="6283523"/>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"Reduce support team load by 20% through system stability improvements"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14018"/>
            <a:ext cx="8289846"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Story Mapping Through Personas</a:t>
            </a:r>
            <a:endParaRPr lang="en-US" sz="4450" dirty="0"/>
          </a:p>
        </p:txBody>
      </p:sp>
      <p:pic>
        <p:nvPicPr>
          <p:cNvPr id="4" name="Image 1" descr="preencoded.png"/>
          <p:cNvPicPr>
            <a:picLocks noChangeAspect="1"/>
          </p:cNvPicPr>
          <p:nvPr/>
        </p:nvPicPr>
        <p:blipFill>
          <a:blip r:embed="rId4"/>
          <a:stretch>
            <a:fillRect/>
          </a:stretch>
        </p:blipFill>
        <p:spPr>
          <a:xfrm>
            <a:off x="4451390" y="1762958"/>
            <a:ext cx="1134070" cy="1669852"/>
          </a:xfrm>
          <a:prstGeom prst="rect">
            <a:avLst/>
          </a:prstGeom>
        </p:spPr>
      </p:pic>
      <p:sp>
        <p:nvSpPr>
          <p:cNvPr id="5" name="Text 1"/>
          <p:cNvSpPr/>
          <p:nvPr/>
        </p:nvSpPr>
        <p:spPr>
          <a:xfrm>
            <a:off x="5812274" y="1989773"/>
            <a:ext cx="3001447"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Create Diverse Personas</a:t>
            </a:r>
            <a:endParaRPr lang="en-US" sz="2200" dirty="0"/>
          </a:p>
        </p:txBody>
      </p:sp>
      <p:sp>
        <p:nvSpPr>
          <p:cNvPr id="6" name="Text 2"/>
          <p:cNvSpPr/>
          <p:nvPr/>
        </p:nvSpPr>
        <p:spPr>
          <a:xfrm>
            <a:off x="5812274" y="2480191"/>
            <a:ext cx="802433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Develop realistic user representations across different abilities and backgrounds</a:t>
            </a:r>
            <a:endParaRPr lang="en-US" sz="1750" dirty="0"/>
          </a:p>
        </p:txBody>
      </p:sp>
      <p:pic>
        <p:nvPicPr>
          <p:cNvPr id="7" name="Image 2" descr="preencoded.png"/>
          <p:cNvPicPr>
            <a:picLocks noChangeAspect="1"/>
          </p:cNvPicPr>
          <p:nvPr/>
        </p:nvPicPr>
        <p:blipFill>
          <a:blip r:embed="rId5"/>
          <a:stretch>
            <a:fillRect/>
          </a:stretch>
        </p:blipFill>
        <p:spPr>
          <a:xfrm>
            <a:off x="4451390" y="3432810"/>
            <a:ext cx="1134070" cy="1360884"/>
          </a:xfrm>
          <a:prstGeom prst="rect">
            <a:avLst/>
          </a:prstGeom>
        </p:spPr>
      </p:pic>
      <p:sp>
        <p:nvSpPr>
          <p:cNvPr id="8" name="Text 3"/>
          <p:cNvSpPr/>
          <p:nvPr/>
        </p:nvSpPr>
        <p:spPr>
          <a:xfrm>
            <a:off x="5812274" y="3659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Map User Journeys</a:t>
            </a:r>
            <a:endParaRPr lang="en-US" sz="2200" dirty="0"/>
          </a:p>
        </p:txBody>
      </p:sp>
      <p:sp>
        <p:nvSpPr>
          <p:cNvPr id="9" name="Text 4"/>
          <p:cNvSpPr/>
          <p:nvPr/>
        </p:nvSpPr>
        <p:spPr>
          <a:xfrm>
            <a:off x="5812274" y="4150042"/>
            <a:ext cx="80243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Trace each persona's path through your product or service</a:t>
            </a:r>
            <a:endParaRPr lang="en-US" sz="1750" dirty="0"/>
          </a:p>
        </p:txBody>
      </p:sp>
      <p:pic>
        <p:nvPicPr>
          <p:cNvPr id="10" name="Image 3" descr="preencoded.png"/>
          <p:cNvPicPr>
            <a:picLocks noChangeAspect="1"/>
          </p:cNvPicPr>
          <p:nvPr/>
        </p:nvPicPr>
        <p:blipFill>
          <a:blip r:embed="rId6"/>
          <a:stretch>
            <a:fillRect/>
          </a:stretch>
        </p:blipFill>
        <p:spPr>
          <a:xfrm>
            <a:off x="4451390" y="4793694"/>
            <a:ext cx="1134070" cy="1360884"/>
          </a:xfrm>
          <a:prstGeom prst="rect">
            <a:avLst/>
          </a:prstGeom>
        </p:spPr>
      </p:pic>
      <p:sp>
        <p:nvSpPr>
          <p:cNvPr id="11" name="Text 5"/>
          <p:cNvSpPr/>
          <p:nvPr/>
        </p:nvSpPr>
        <p:spPr>
          <a:xfrm>
            <a:off x="5812274" y="50205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Identify Pain Points</a:t>
            </a:r>
            <a:endParaRPr lang="en-US" sz="2200" dirty="0"/>
          </a:p>
        </p:txBody>
      </p:sp>
      <p:sp>
        <p:nvSpPr>
          <p:cNvPr id="12" name="Text 6"/>
          <p:cNvSpPr/>
          <p:nvPr/>
        </p:nvSpPr>
        <p:spPr>
          <a:xfrm>
            <a:off x="5812274" y="5510927"/>
            <a:ext cx="80243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Discover moments of friction or exclusion in the experience</a:t>
            </a:r>
            <a:endParaRPr lang="en-US" sz="1750" dirty="0"/>
          </a:p>
        </p:txBody>
      </p:sp>
      <p:pic>
        <p:nvPicPr>
          <p:cNvPr id="13" name="Image 4" descr="preencoded.png"/>
          <p:cNvPicPr>
            <a:picLocks noChangeAspect="1"/>
          </p:cNvPicPr>
          <p:nvPr/>
        </p:nvPicPr>
        <p:blipFill>
          <a:blip r:embed="rId7"/>
          <a:stretch>
            <a:fillRect/>
          </a:stretch>
        </p:blipFill>
        <p:spPr>
          <a:xfrm>
            <a:off x="4451390" y="6154579"/>
            <a:ext cx="1134070" cy="1360884"/>
          </a:xfrm>
          <a:prstGeom prst="rect">
            <a:avLst/>
          </a:prstGeom>
        </p:spPr>
      </p:pic>
      <p:sp>
        <p:nvSpPr>
          <p:cNvPr id="14" name="Text 7"/>
          <p:cNvSpPr/>
          <p:nvPr/>
        </p:nvSpPr>
        <p:spPr>
          <a:xfrm>
            <a:off x="5812274" y="6381393"/>
            <a:ext cx="300799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Prioritize Human Impact</a:t>
            </a:r>
            <a:endParaRPr lang="en-US" sz="2200" dirty="0"/>
          </a:p>
        </p:txBody>
      </p:sp>
      <p:sp>
        <p:nvSpPr>
          <p:cNvPr id="15" name="Text 8"/>
          <p:cNvSpPr/>
          <p:nvPr/>
        </p:nvSpPr>
        <p:spPr>
          <a:xfrm>
            <a:off x="5812274" y="6871811"/>
            <a:ext cx="80243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Rank backlog items based on meaningful user outcomes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58704"/>
            <a:ext cx="8260913"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Human-Centered Practice Toolkit</a:t>
            </a:r>
            <a:endParaRPr lang="en-US" sz="4450" dirty="0"/>
          </a:p>
        </p:txBody>
      </p:sp>
      <p:pic>
        <p:nvPicPr>
          <p:cNvPr id="4" name="Image 1" descr="preencoded.png"/>
          <p:cNvPicPr>
            <a:picLocks noChangeAspect="1"/>
          </p:cNvPicPr>
          <p:nvPr/>
        </p:nvPicPr>
        <p:blipFill>
          <a:blip r:embed="rId4"/>
          <a:stretch>
            <a:fillRect/>
          </a:stretch>
        </p:blipFill>
        <p:spPr>
          <a:xfrm>
            <a:off x="4451390" y="2107644"/>
            <a:ext cx="566976" cy="566976"/>
          </a:xfrm>
          <a:prstGeom prst="rect">
            <a:avLst/>
          </a:prstGeom>
        </p:spPr>
      </p:pic>
      <p:sp>
        <p:nvSpPr>
          <p:cNvPr id="5" name="Text 1"/>
          <p:cNvSpPr/>
          <p:nvPr/>
        </p:nvSpPr>
        <p:spPr>
          <a:xfrm>
            <a:off x="4451390" y="29581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Empathy Maps</a:t>
            </a:r>
            <a:endParaRPr lang="en-US" sz="2200" dirty="0"/>
          </a:p>
        </p:txBody>
      </p:sp>
      <p:sp>
        <p:nvSpPr>
          <p:cNvPr id="6" name="Text 2"/>
          <p:cNvSpPr/>
          <p:nvPr/>
        </p:nvSpPr>
        <p:spPr>
          <a:xfrm>
            <a:off x="4451390" y="3448526"/>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Visualize what users think, feel, say, and do during backlog refinement.</a:t>
            </a:r>
            <a:endParaRPr lang="en-US" sz="1750" dirty="0"/>
          </a:p>
        </p:txBody>
      </p:sp>
      <p:pic>
        <p:nvPicPr>
          <p:cNvPr id="7" name="Image 2" descr="preencoded.png"/>
          <p:cNvPicPr>
            <a:picLocks noChangeAspect="1"/>
          </p:cNvPicPr>
          <p:nvPr/>
        </p:nvPicPr>
        <p:blipFill>
          <a:blip r:embed="rId5"/>
          <a:stretch>
            <a:fillRect/>
          </a:stretch>
        </p:blipFill>
        <p:spPr>
          <a:xfrm>
            <a:off x="9285684" y="2107644"/>
            <a:ext cx="566976" cy="566976"/>
          </a:xfrm>
          <a:prstGeom prst="rect">
            <a:avLst/>
          </a:prstGeom>
        </p:spPr>
      </p:pic>
      <p:sp>
        <p:nvSpPr>
          <p:cNvPr id="8" name="Text 3"/>
          <p:cNvSpPr/>
          <p:nvPr/>
        </p:nvSpPr>
        <p:spPr>
          <a:xfrm>
            <a:off x="9285684" y="29581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Accessibility Audits</a:t>
            </a:r>
            <a:endParaRPr lang="en-US" sz="2200" dirty="0"/>
          </a:p>
        </p:txBody>
      </p:sp>
      <p:sp>
        <p:nvSpPr>
          <p:cNvPr id="9" name="Text 4"/>
          <p:cNvSpPr/>
          <p:nvPr/>
        </p:nvSpPr>
        <p:spPr>
          <a:xfrm>
            <a:off x="9285684" y="3448526"/>
            <a:ext cx="455092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Include in Definition of Done to ensure inclusive product design.</a:t>
            </a:r>
            <a:endParaRPr lang="en-US" sz="1750" dirty="0"/>
          </a:p>
        </p:txBody>
      </p:sp>
      <p:pic>
        <p:nvPicPr>
          <p:cNvPr id="10" name="Image 3" descr="preencoded.png"/>
          <p:cNvPicPr>
            <a:picLocks noChangeAspect="1"/>
          </p:cNvPicPr>
          <p:nvPr/>
        </p:nvPicPr>
        <p:blipFill>
          <a:blip r:embed="rId6"/>
          <a:stretch>
            <a:fillRect/>
          </a:stretch>
        </p:blipFill>
        <p:spPr>
          <a:xfrm>
            <a:off x="4451390" y="4741307"/>
            <a:ext cx="566976" cy="566976"/>
          </a:xfrm>
          <a:prstGeom prst="rect">
            <a:avLst/>
          </a:prstGeom>
        </p:spPr>
      </p:pic>
      <p:sp>
        <p:nvSpPr>
          <p:cNvPr id="11" name="Text 5"/>
          <p:cNvSpPr/>
          <p:nvPr/>
        </p:nvSpPr>
        <p:spPr>
          <a:xfrm>
            <a:off x="4451390" y="5591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Team Health Checks</a:t>
            </a:r>
            <a:endParaRPr lang="en-US" sz="2200" dirty="0"/>
          </a:p>
        </p:txBody>
      </p:sp>
      <p:sp>
        <p:nvSpPr>
          <p:cNvPr id="12" name="Text 6"/>
          <p:cNvSpPr/>
          <p:nvPr/>
        </p:nvSpPr>
        <p:spPr>
          <a:xfrm>
            <a:off x="4451390" y="6082189"/>
            <a:ext cx="4550807"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Run recurring assessments to gauge psychological safety and engagement.</a:t>
            </a:r>
            <a:endParaRPr lang="en-US" sz="1750" dirty="0"/>
          </a:p>
        </p:txBody>
      </p:sp>
      <p:pic>
        <p:nvPicPr>
          <p:cNvPr id="13" name="Image 4" descr="preencoded.png"/>
          <p:cNvPicPr>
            <a:picLocks noChangeAspect="1"/>
          </p:cNvPicPr>
          <p:nvPr/>
        </p:nvPicPr>
        <p:blipFill>
          <a:blip r:embed="rId7"/>
          <a:stretch>
            <a:fillRect/>
          </a:stretch>
        </p:blipFill>
        <p:spPr>
          <a:xfrm>
            <a:off x="9285684" y="4741307"/>
            <a:ext cx="566976" cy="566976"/>
          </a:xfrm>
          <a:prstGeom prst="rect">
            <a:avLst/>
          </a:prstGeom>
        </p:spPr>
      </p:pic>
      <p:sp>
        <p:nvSpPr>
          <p:cNvPr id="14" name="Text 7"/>
          <p:cNvSpPr/>
          <p:nvPr/>
        </p:nvSpPr>
        <p:spPr>
          <a:xfrm>
            <a:off x="9285684" y="5591770"/>
            <a:ext cx="2902863"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Equity-Focused Stories</a:t>
            </a:r>
            <a:endParaRPr lang="en-US" sz="2200" dirty="0"/>
          </a:p>
        </p:txBody>
      </p:sp>
      <p:sp>
        <p:nvSpPr>
          <p:cNvPr id="15" name="Text 8"/>
          <p:cNvSpPr/>
          <p:nvPr/>
        </p:nvSpPr>
        <p:spPr>
          <a:xfrm>
            <a:off x="9285684" y="6082189"/>
            <a:ext cx="4550926"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Write user stories from diverse perspectives to broaden solution thinking.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49617"/>
            <a:ext cx="8505825"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Leadership That Models Humanity</a:t>
            </a:r>
            <a:endParaRPr lang="en-US" sz="4450" dirty="0"/>
          </a:p>
        </p:txBody>
      </p:sp>
      <p:sp>
        <p:nvSpPr>
          <p:cNvPr id="3" name="Shape 1"/>
          <p:cNvSpPr/>
          <p:nvPr/>
        </p:nvSpPr>
        <p:spPr>
          <a:xfrm>
            <a:off x="793790" y="1912025"/>
            <a:ext cx="1630323"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Create Safety</a:t>
            </a:r>
            <a:endParaRPr lang="en-US" sz="2200" dirty="0"/>
          </a:p>
        </p:txBody>
      </p:sp>
      <p:sp>
        <p:nvSpPr>
          <p:cNvPr id="6" name="Text 3"/>
          <p:cNvSpPr/>
          <p:nvPr/>
        </p:nvSpPr>
        <p:spPr>
          <a:xfrm>
            <a:off x="2650927" y="2629257"/>
            <a:ext cx="566249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Establish environments where vulnerability is valued</a:t>
            </a:r>
            <a:endParaRPr lang="en-US" sz="1750" dirty="0"/>
          </a:p>
        </p:txBody>
      </p:sp>
      <p:sp>
        <p:nvSpPr>
          <p:cNvPr id="7" name="Shape 4"/>
          <p:cNvSpPr/>
          <p:nvPr/>
        </p:nvSpPr>
        <p:spPr>
          <a:xfrm>
            <a:off x="2537460" y="3203734"/>
            <a:ext cx="11185803" cy="15240"/>
          </a:xfrm>
          <a:prstGeom prst="roundRect">
            <a:avLst>
              <a:gd name="adj" fmla="val 625116"/>
            </a:avLst>
          </a:prstGeom>
          <a:solidFill>
            <a:srgbClr val="C5D2CF"/>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Celebrate Inclusivity</a:t>
            </a:r>
            <a:endParaRPr lang="en-US" sz="2200" dirty="0"/>
          </a:p>
        </p:txBody>
      </p:sp>
      <p:sp>
        <p:nvSpPr>
          <p:cNvPr id="11" name="Text 7"/>
          <p:cNvSpPr/>
          <p:nvPr/>
        </p:nvSpPr>
        <p:spPr>
          <a:xfrm>
            <a:off x="4281249" y="4049554"/>
            <a:ext cx="588990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Recognize behaviors that support diverse perspectives</a:t>
            </a:r>
            <a:endParaRPr lang="en-US" sz="1750" dirty="0"/>
          </a:p>
        </p:txBody>
      </p:sp>
      <p:sp>
        <p:nvSpPr>
          <p:cNvPr id="12" name="Shape 8"/>
          <p:cNvSpPr/>
          <p:nvPr/>
        </p:nvSpPr>
        <p:spPr>
          <a:xfrm>
            <a:off x="4167783" y="4624030"/>
            <a:ext cx="9555480" cy="15240"/>
          </a:xfrm>
          <a:prstGeom prst="roundRect">
            <a:avLst>
              <a:gd name="adj" fmla="val 625116"/>
            </a:avLst>
          </a:prstGeom>
          <a:solidFill>
            <a:srgbClr val="C5D2CF"/>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3360182"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Enable Hard Conversations</a:t>
            </a:r>
            <a:endParaRPr lang="en-US" sz="2200" dirty="0"/>
          </a:p>
        </p:txBody>
      </p:sp>
      <p:sp>
        <p:nvSpPr>
          <p:cNvPr id="16" name="Text 11"/>
          <p:cNvSpPr/>
          <p:nvPr/>
        </p:nvSpPr>
        <p:spPr>
          <a:xfrm>
            <a:off x="5911572" y="5469850"/>
            <a:ext cx="550425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Make space for discussions about bias and burnout</a:t>
            </a:r>
            <a:endParaRPr lang="en-US" sz="1750" dirty="0"/>
          </a:p>
        </p:txBody>
      </p:sp>
      <p:sp>
        <p:nvSpPr>
          <p:cNvPr id="17" name="Shape 12"/>
          <p:cNvSpPr/>
          <p:nvPr/>
        </p:nvSpPr>
        <p:spPr>
          <a:xfrm>
            <a:off x="5798106" y="6044327"/>
            <a:ext cx="7925157" cy="15240"/>
          </a:xfrm>
          <a:prstGeom prst="roundRect">
            <a:avLst>
              <a:gd name="adj" fmla="val 625116"/>
            </a:avLst>
          </a:prstGeom>
          <a:solidFill>
            <a:srgbClr val="C5D2CF"/>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3367088"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Bridge Organizational Silos</a:t>
            </a:r>
            <a:endParaRPr lang="en-US" sz="2200" dirty="0"/>
          </a:p>
        </p:txBody>
      </p:sp>
      <p:sp>
        <p:nvSpPr>
          <p:cNvPr id="21" name="Text 15"/>
          <p:cNvSpPr/>
          <p:nvPr/>
        </p:nvSpPr>
        <p:spPr>
          <a:xfrm>
            <a:off x="7542014" y="6890147"/>
            <a:ext cx="455759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Partner with HR, DEI teams to align values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693</Words>
  <Application>Microsoft Office PowerPoint</Application>
  <PresentationFormat>Custom</PresentationFormat>
  <Paragraphs>107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Martel Sans Bold</vt:lpstr>
      <vt:lpstr>Kanit Light</vt:lpstr>
      <vt:lpstr>Martel Sans Medium</vt:lpstr>
      <vt:lpstr>Martel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2025-06-16T21:21:19Z</dcterms:created>
  <dcterms:modified xsi:type="dcterms:W3CDTF">2025-06-16T21:25:22Z</dcterms:modified>
</cp:coreProperties>
</file>