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3" d="100"/>
          <a:sy n="63" d="100"/>
        </p:scale>
        <p:origin x="946"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45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512421"/>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From Volume to Value: How Healthcare is Redefining Success</a:t>
            </a:r>
            <a:endParaRPr lang="en-US" sz="3900" dirty="0"/>
          </a:p>
        </p:txBody>
      </p:sp>
      <p:sp>
        <p:nvSpPr>
          <p:cNvPr id="4" name="Text 1"/>
          <p:cNvSpPr/>
          <p:nvPr/>
        </p:nvSpPr>
        <p:spPr>
          <a:xfrm>
            <a:off x="793790" y="2050232"/>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Healthcare is undergoing its most significant transformation in decades. As we move from quantity-focused care to outcome-driven excellence, organizations are discovering that true success isn't measured by services delivered—but by lives transformed.</a:t>
            </a:r>
            <a:endParaRPr lang="en-US" sz="1550" dirty="0"/>
          </a:p>
        </p:txBody>
      </p:sp>
      <p:pic>
        <p:nvPicPr>
          <p:cNvPr id="5" name="Image 1" descr="preencoded.png"/>
          <p:cNvPicPr>
            <a:picLocks noChangeAspect="1"/>
          </p:cNvPicPr>
          <p:nvPr/>
        </p:nvPicPr>
        <p:blipFill>
          <a:blip r:embed="rId4"/>
          <a:stretch>
            <a:fillRect/>
          </a:stretch>
        </p:blipFill>
        <p:spPr>
          <a:xfrm>
            <a:off x="793790" y="3226094"/>
            <a:ext cx="9385221" cy="1730693"/>
          </a:xfrm>
          <a:prstGeom prst="rect">
            <a:avLst/>
          </a:prstGeom>
        </p:spPr>
      </p:pic>
      <p:sp>
        <p:nvSpPr>
          <p:cNvPr id="6" name="Text 2"/>
          <p:cNvSpPr/>
          <p:nvPr/>
        </p:nvSpPr>
        <p:spPr>
          <a:xfrm>
            <a:off x="793790" y="5180028"/>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#ValueBasedCare #HealthcareInnovation #PatientOutcomes #HealthcareTransformation #FutureOfHealth #DigitalHealth #ManagingProjectsTheAgileWay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399740"/>
            <a:ext cx="691372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Implementation Challenges</a:t>
            </a:r>
            <a:endParaRPr lang="en-US" sz="3900" dirty="0"/>
          </a:p>
        </p:txBody>
      </p:sp>
      <p:sp>
        <p:nvSpPr>
          <p:cNvPr id="3" name="Text 1"/>
          <p:cNvSpPr/>
          <p:nvPr/>
        </p:nvSpPr>
        <p:spPr>
          <a:xfrm>
            <a:off x="793790" y="141665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While the benefits are clear, transitioning to Value-Based Care presents significant operational and cultural challenges that organizations must thoughtfully address.</a:t>
            </a:r>
            <a:endParaRPr lang="en-US" sz="1550" dirty="0"/>
          </a:p>
        </p:txBody>
      </p:sp>
      <p:sp>
        <p:nvSpPr>
          <p:cNvPr id="4" name="Shape 2"/>
          <p:cNvSpPr/>
          <p:nvPr/>
        </p:nvSpPr>
        <p:spPr>
          <a:xfrm>
            <a:off x="793790" y="2274975"/>
            <a:ext cx="6422231" cy="2141815"/>
          </a:xfrm>
          <a:prstGeom prst="roundRect">
            <a:avLst>
              <a:gd name="adj" fmla="val 5123"/>
            </a:avLst>
          </a:prstGeom>
          <a:solidFill>
            <a:srgbClr val="F9F9FF"/>
          </a:solidFill>
          <a:ln w="22860">
            <a:solidFill>
              <a:srgbClr val="B8C3DF"/>
            </a:solidFill>
            <a:prstDash val="solid"/>
          </a:ln>
        </p:spPr>
        <p:txBody>
          <a:bodyPr/>
          <a:lstStyle/>
          <a:p>
            <a:endParaRPr lang="en-US"/>
          </a:p>
        </p:txBody>
      </p:sp>
      <p:sp>
        <p:nvSpPr>
          <p:cNvPr id="5" name="Shape 3"/>
          <p:cNvSpPr/>
          <p:nvPr/>
        </p:nvSpPr>
        <p:spPr>
          <a:xfrm>
            <a:off x="770930" y="2274975"/>
            <a:ext cx="91440" cy="2141815"/>
          </a:xfrm>
          <a:prstGeom prst="roundRect">
            <a:avLst>
              <a:gd name="adj" fmla="val 91163"/>
            </a:avLst>
          </a:prstGeom>
          <a:solidFill>
            <a:srgbClr val="1B54DA"/>
          </a:solidFill>
          <a:ln/>
        </p:spPr>
        <p:txBody>
          <a:bodyPr/>
          <a:lstStyle/>
          <a:p>
            <a:endParaRPr lang="en-US"/>
          </a:p>
        </p:txBody>
      </p:sp>
      <p:sp>
        <p:nvSpPr>
          <p:cNvPr id="6" name="Text 4"/>
          <p:cNvSpPr/>
          <p:nvPr/>
        </p:nvSpPr>
        <p:spPr>
          <a:xfrm>
            <a:off x="1083588" y="2496193"/>
            <a:ext cx="342507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Payment Model Complexity</a:t>
            </a:r>
            <a:endParaRPr lang="en-US" sz="1950" dirty="0"/>
          </a:p>
        </p:txBody>
      </p:sp>
      <p:sp>
        <p:nvSpPr>
          <p:cNvPr id="7" name="Text 5"/>
          <p:cNvSpPr/>
          <p:nvPr/>
        </p:nvSpPr>
        <p:spPr>
          <a:xfrm>
            <a:off x="1083588" y="2925413"/>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Organizations must navigate multiple payer contracts with varying VBC requirements, quality metrics, and reporting standards. This complexity requires sophisticated revenue cycle management and contract negotiation expertise.</a:t>
            </a:r>
            <a:endParaRPr lang="en-US" sz="1550" dirty="0"/>
          </a:p>
        </p:txBody>
      </p:sp>
      <p:sp>
        <p:nvSpPr>
          <p:cNvPr id="8" name="Shape 6"/>
          <p:cNvSpPr/>
          <p:nvPr/>
        </p:nvSpPr>
        <p:spPr>
          <a:xfrm>
            <a:off x="7414379" y="2274975"/>
            <a:ext cx="6422231" cy="2141815"/>
          </a:xfrm>
          <a:prstGeom prst="roundRect">
            <a:avLst>
              <a:gd name="adj" fmla="val 5123"/>
            </a:avLst>
          </a:prstGeom>
          <a:solidFill>
            <a:srgbClr val="F9F9FF"/>
          </a:solidFill>
          <a:ln w="22860">
            <a:solidFill>
              <a:srgbClr val="B8C3DF"/>
            </a:solidFill>
            <a:prstDash val="solid"/>
          </a:ln>
        </p:spPr>
        <p:txBody>
          <a:bodyPr/>
          <a:lstStyle/>
          <a:p>
            <a:endParaRPr lang="en-US"/>
          </a:p>
        </p:txBody>
      </p:sp>
      <p:sp>
        <p:nvSpPr>
          <p:cNvPr id="9" name="Shape 7"/>
          <p:cNvSpPr/>
          <p:nvPr/>
        </p:nvSpPr>
        <p:spPr>
          <a:xfrm>
            <a:off x="7391519" y="2274975"/>
            <a:ext cx="91440" cy="2141815"/>
          </a:xfrm>
          <a:prstGeom prst="roundRect">
            <a:avLst>
              <a:gd name="adj" fmla="val 91163"/>
            </a:avLst>
          </a:prstGeom>
          <a:solidFill>
            <a:srgbClr val="1B54DA"/>
          </a:solidFill>
          <a:ln/>
        </p:spPr>
        <p:txBody>
          <a:bodyPr/>
          <a:lstStyle/>
          <a:p>
            <a:endParaRPr lang="en-US"/>
          </a:p>
        </p:txBody>
      </p:sp>
      <p:sp>
        <p:nvSpPr>
          <p:cNvPr id="10" name="Text 8"/>
          <p:cNvSpPr/>
          <p:nvPr/>
        </p:nvSpPr>
        <p:spPr>
          <a:xfrm>
            <a:off x="7704177" y="2496193"/>
            <a:ext cx="317158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Technology Infrastructure</a:t>
            </a:r>
            <a:endParaRPr lang="en-US" sz="1950" dirty="0"/>
          </a:p>
        </p:txBody>
      </p:sp>
      <p:sp>
        <p:nvSpPr>
          <p:cNvPr id="11" name="Text 9"/>
          <p:cNvSpPr/>
          <p:nvPr/>
        </p:nvSpPr>
        <p:spPr>
          <a:xfrm>
            <a:off x="7704177" y="2925413"/>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Successful VBC implementation demands robust data systems capable of tracking patient outcomes, analyzing population health trends, and generating actionable insights for care improvement.</a:t>
            </a:r>
            <a:endParaRPr lang="en-US" sz="1550" dirty="0"/>
          </a:p>
        </p:txBody>
      </p:sp>
      <p:sp>
        <p:nvSpPr>
          <p:cNvPr id="12" name="Shape 10"/>
          <p:cNvSpPr/>
          <p:nvPr/>
        </p:nvSpPr>
        <p:spPr>
          <a:xfrm>
            <a:off x="793790" y="4615148"/>
            <a:ext cx="6422231" cy="2141815"/>
          </a:xfrm>
          <a:prstGeom prst="roundRect">
            <a:avLst>
              <a:gd name="adj" fmla="val 5123"/>
            </a:avLst>
          </a:prstGeom>
          <a:solidFill>
            <a:srgbClr val="F9F9FF"/>
          </a:solidFill>
          <a:ln w="22860">
            <a:solidFill>
              <a:srgbClr val="B8C3DF"/>
            </a:solidFill>
            <a:prstDash val="solid"/>
          </a:ln>
        </p:spPr>
        <p:txBody>
          <a:bodyPr/>
          <a:lstStyle/>
          <a:p>
            <a:endParaRPr lang="en-US"/>
          </a:p>
        </p:txBody>
      </p:sp>
      <p:sp>
        <p:nvSpPr>
          <p:cNvPr id="13" name="Shape 11"/>
          <p:cNvSpPr/>
          <p:nvPr/>
        </p:nvSpPr>
        <p:spPr>
          <a:xfrm>
            <a:off x="770930" y="4615148"/>
            <a:ext cx="91440" cy="2141815"/>
          </a:xfrm>
          <a:prstGeom prst="roundRect">
            <a:avLst>
              <a:gd name="adj" fmla="val 91163"/>
            </a:avLst>
          </a:prstGeom>
          <a:solidFill>
            <a:srgbClr val="1B54DA"/>
          </a:solidFill>
          <a:ln/>
        </p:spPr>
        <p:txBody>
          <a:bodyPr/>
          <a:lstStyle/>
          <a:p>
            <a:endParaRPr lang="en-US"/>
          </a:p>
        </p:txBody>
      </p:sp>
      <p:sp>
        <p:nvSpPr>
          <p:cNvPr id="14" name="Text 12"/>
          <p:cNvSpPr/>
          <p:nvPr/>
        </p:nvSpPr>
        <p:spPr>
          <a:xfrm>
            <a:off x="1083588" y="4836366"/>
            <a:ext cx="293501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Cultural Transformation</a:t>
            </a:r>
            <a:endParaRPr lang="en-US" sz="1950" dirty="0"/>
          </a:p>
        </p:txBody>
      </p:sp>
      <p:sp>
        <p:nvSpPr>
          <p:cNvPr id="15" name="Text 13"/>
          <p:cNvSpPr/>
          <p:nvPr/>
        </p:nvSpPr>
        <p:spPr>
          <a:xfrm>
            <a:off x="1083588" y="5265587"/>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Staff must shift mindsets from volume-focused productivity to outcome-oriented care delivery. This requires extensive training, change management, and ongoing support for new care protocols.</a:t>
            </a:r>
            <a:endParaRPr lang="en-US" sz="1550" dirty="0"/>
          </a:p>
        </p:txBody>
      </p:sp>
      <p:sp>
        <p:nvSpPr>
          <p:cNvPr id="16" name="Shape 14"/>
          <p:cNvSpPr/>
          <p:nvPr/>
        </p:nvSpPr>
        <p:spPr>
          <a:xfrm>
            <a:off x="7414379" y="4615148"/>
            <a:ext cx="6422231" cy="2141815"/>
          </a:xfrm>
          <a:prstGeom prst="roundRect">
            <a:avLst>
              <a:gd name="adj" fmla="val 5123"/>
            </a:avLst>
          </a:prstGeom>
          <a:solidFill>
            <a:srgbClr val="F9F9FF"/>
          </a:solidFill>
          <a:ln w="22860">
            <a:solidFill>
              <a:srgbClr val="B8C3DF"/>
            </a:solidFill>
            <a:prstDash val="solid"/>
          </a:ln>
        </p:spPr>
        <p:txBody>
          <a:bodyPr/>
          <a:lstStyle/>
          <a:p>
            <a:endParaRPr lang="en-US"/>
          </a:p>
        </p:txBody>
      </p:sp>
      <p:sp>
        <p:nvSpPr>
          <p:cNvPr id="17" name="Shape 15"/>
          <p:cNvSpPr/>
          <p:nvPr/>
        </p:nvSpPr>
        <p:spPr>
          <a:xfrm>
            <a:off x="7391519" y="4615148"/>
            <a:ext cx="91440" cy="2141815"/>
          </a:xfrm>
          <a:prstGeom prst="roundRect">
            <a:avLst>
              <a:gd name="adj" fmla="val 91163"/>
            </a:avLst>
          </a:prstGeom>
          <a:solidFill>
            <a:srgbClr val="1B54DA"/>
          </a:solidFill>
          <a:ln/>
        </p:spPr>
        <p:txBody>
          <a:bodyPr/>
          <a:lstStyle/>
          <a:p>
            <a:endParaRPr lang="en-US"/>
          </a:p>
        </p:txBody>
      </p:sp>
      <p:sp>
        <p:nvSpPr>
          <p:cNvPr id="18" name="Text 16"/>
          <p:cNvSpPr/>
          <p:nvPr/>
        </p:nvSpPr>
        <p:spPr>
          <a:xfrm>
            <a:off x="7704177" y="483636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Risk Management</a:t>
            </a:r>
            <a:endParaRPr lang="en-US" sz="1950" dirty="0"/>
          </a:p>
        </p:txBody>
      </p:sp>
      <p:sp>
        <p:nvSpPr>
          <p:cNvPr id="19" name="Text 17"/>
          <p:cNvSpPr/>
          <p:nvPr/>
        </p:nvSpPr>
        <p:spPr>
          <a:xfrm>
            <a:off x="7704177" y="5265587"/>
            <a:ext cx="591121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Taking on financial responsibility for patient outcomes requires sophisticated risk assessment capabilities and the ability to manage population health across diverse patient populations.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338423"/>
            <a:ext cx="718161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Technology: The VBC Enabler</a:t>
            </a:r>
            <a:endParaRPr lang="en-US" sz="3900" dirty="0"/>
          </a:p>
        </p:txBody>
      </p:sp>
      <p:sp>
        <p:nvSpPr>
          <p:cNvPr id="3" name="Text 1"/>
          <p:cNvSpPr/>
          <p:nvPr/>
        </p:nvSpPr>
        <p:spPr>
          <a:xfrm>
            <a:off x="793790" y="135533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Modern Value-Based Care is impossible without sophisticated technology infrastructure. Advanced systems enable providers to track, analyze, and improve patient outcomes with precision and scale.</a:t>
            </a:r>
            <a:endParaRPr lang="en-US" sz="1550" dirty="0"/>
          </a:p>
        </p:txBody>
      </p:sp>
      <p:pic>
        <p:nvPicPr>
          <p:cNvPr id="4" name="Image 0" descr="preencoded.png"/>
          <p:cNvPicPr>
            <a:picLocks noChangeAspect="1"/>
          </p:cNvPicPr>
          <p:nvPr/>
        </p:nvPicPr>
        <p:blipFill>
          <a:blip r:embed="rId3"/>
          <a:stretch>
            <a:fillRect/>
          </a:stretch>
        </p:blipFill>
        <p:spPr>
          <a:xfrm>
            <a:off x="793790" y="2213658"/>
            <a:ext cx="4182189" cy="2584728"/>
          </a:xfrm>
          <a:prstGeom prst="rect">
            <a:avLst/>
          </a:prstGeom>
        </p:spPr>
      </p:pic>
      <p:sp>
        <p:nvSpPr>
          <p:cNvPr id="5" name="Text 2"/>
          <p:cNvSpPr/>
          <p:nvPr/>
        </p:nvSpPr>
        <p:spPr>
          <a:xfrm>
            <a:off x="793790" y="4996744"/>
            <a:ext cx="320956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Electronic Health Records</a:t>
            </a:r>
            <a:endParaRPr lang="en-US" sz="1950" dirty="0"/>
          </a:p>
        </p:txBody>
      </p:sp>
      <p:sp>
        <p:nvSpPr>
          <p:cNvPr id="6" name="Text 3"/>
          <p:cNvSpPr/>
          <p:nvPr/>
        </p:nvSpPr>
        <p:spPr>
          <a:xfrm>
            <a:off x="793790" y="5425964"/>
            <a:ext cx="41821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Comprehensive patient data enables care coordination and outcome tracking across all touchpoints in the healthcare journey.</a:t>
            </a:r>
            <a:endParaRPr lang="en-US" sz="1550" dirty="0"/>
          </a:p>
        </p:txBody>
      </p:sp>
      <p:pic>
        <p:nvPicPr>
          <p:cNvPr id="7" name="Image 1" descr="preencoded.png"/>
          <p:cNvPicPr>
            <a:picLocks noChangeAspect="1"/>
          </p:cNvPicPr>
          <p:nvPr/>
        </p:nvPicPr>
        <p:blipFill>
          <a:blip r:embed="rId4"/>
          <a:stretch>
            <a:fillRect/>
          </a:stretch>
        </p:blipFill>
        <p:spPr>
          <a:xfrm>
            <a:off x="5223986" y="2213658"/>
            <a:ext cx="4182308" cy="2584847"/>
          </a:xfrm>
          <a:prstGeom prst="rect">
            <a:avLst/>
          </a:prstGeom>
        </p:spPr>
      </p:pic>
      <p:sp>
        <p:nvSpPr>
          <p:cNvPr id="8" name="Text 4"/>
          <p:cNvSpPr/>
          <p:nvPr/>
        </p:nvSpPr>
        <p:spPr>
          <a:xfrm>
            <a:off x="5223986" y="49968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Predictive Analytics</a:t>
            </a:r>
            <a:endParaRPr lang="en-US" sz="1950" dirty="0"/>
          </a:p>
        </p:txBody>
      </p:sp>
      <p:sp>
        <p:nvSpPr>
          <p:cNvPr id="9" name="Text 5"/>
          <p:cNvSpPr/>
          <p:nvPr/>
        </p:nvSpPr>
        <p:spPr>
          <a:xfrm>
            <a:off x="5223986" y="5426083"/>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AI-driven insights identify high-risk patients before complications occur, enabling proactive interventions and prevention strategies.</a:t>
            </a:r>
            <a:endParaRPr lang="en-US" sz="1550" dirty="0"/>
          </a:p>
        </p:txBody>
      </p:sp>
      <p:pic>
        <p:nvPicPr>
          <p:cNvPr id="10" name="Image 2" descr="preencoded.png"/>
          <p:cNvPicPr>
            <a:picLocks noChangeAspect="1"/>
          </p:cNvPicPr>
          <p:nvPr/>
        </p:nvPicPr>
        <p:blipFill>
          <a:blip r:embed="rId5"/>
          <a:stretch>
            <a:fillRect/>
          </a:stretch>
        </p:blipFill>
        <p:spPr>
          <a:xfrm>
            <a:off x="9654302" y="2213658"/>
            <a:ext cx="4182308" cy="2584847"/>
          </a:xfrm>
          <a:prstGeom prst="rect">
            <a:avLst/>
          </a:prstGeom>
        </p:spPr>
      </p:pic>
      <p:sp>
        <p:nvSpPr>
          <p:cNvPr id="11" name="Text 6"/>
          <p:cNvSpPr/>
          <p:nvPr/>
        </p:nvSpPr>
        <p:spPr>
          <a:xfrm>
            <a:off x="9654302" y="4996863"/>
            <a:ext cx="326040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Patient Engagement Tools</a:t>
            </a:r>
            <a:endParaRPr lang="en-US" sz="1950" dirty="0"/>
          </a:p>
        </p:txBody>
      </p:sp>
      <p:sp>
        <p:nvSpPr>
          <p:cNvPr id="12" name="Text 7"/>
          <p:cNvSpPr/>
          <p:nvPr/>
        </p:nvSpPr>
        <p:spPr>
          <a:xfrm>
            <a:off x="9654302" y="5426083"/>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Digital platforms connect patients with their care teams, provide health education, and support medication adherence and lifestyle changes.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04718"/>
            <a:ext cx="970645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Measuring Success in Value-Based Care</a:t>
            </a:r>
            <a:endParaRPr lang="en-US" sz="3900" dirty="0"/>
          </a:p>
        </p:txBody>
      </p:sp>
      <p:sp>
        <p:nvSpPr>
          <p:cNvPr id="3" name="Text 1"/>
          <p:cNvSpPr/>
          <p:nvPr/>
        </p:nvSpPr>
        <p:spPr>
          <a:xfrm>
            <a:off x="793790" y="162163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Success in VBC requires comprehensive measurement across multiple dimensions. Organizations must track both clinical outcomes and operational efficiency to demonstrate value.</a:t>
            </a:r>
            <a:endParaRPr lang="en-US" sz="1550" dirty="0"/>
          </a:p>
        </p:txBody>
      </p:sp>
      <p:sp>
        <p:nvSpPr>
          <p:cNvPr id="4" name="Text 2"/>
          <p:cNvSpPr/>
          <p:nvPr/>
        </p:nvSpPr>
        <p:spPr>
          <a:xfrm>
            <a:off x="793790" y="2579132"/>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85%</a:t>
            </a:r>
            <a:endParaRPr lang="en-US" sz="5150" dirty="0"/>
          </a:p>
        </p:txBody>
      </p:sp>
      <p:sp>
        <p:nvSpPr>
          <p:cNvPr id="5" name="Text 3"/>
          <p:cNvSpPr/>
          <p:nvPr/>
        </p:nvSpPr>
        <p:spPr>
          <a:xfrm>
            <a:off x="1090613" y="348210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Patient Satisfaction</a:t>
            </a:r>
            <a:endParaRPr lang="en-US" sz="1950" dirty="0"/>
          </a:p>
        </p:txBody>
      </p:sp>
      <p:sp>
        <p:nvSpPr>
          <p:cNvPr id="6" name="Text 4"/>
          <p:cNvSpPr/>
          <p:nvPr/>
        </p:nvSpPr>
        <p:spPr>
          <a:xfrm>
            <a:off x="793790" y="3911322"/>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Target satisfaction score for coordinated care delivery and patient experience excellence.</a:t>
            </a:r>
            <a:endParaRPr lang="en-US" sz="1550" dirty="0"/>
          </a:p>
        </p:txBody>
      </p:sp>
      <p:sp>
        <p:nvSpPr>
          <p:cNvPr id="7" name="Text 5"/>
          <p:cNvSpPr/>
          <p:nvPr/>
        </p:nvSpPr>
        <p:spPr>
          <a:xfrm>
            <a:off x="4116467" y="2579132"/>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30%</a:t>
            </a:r>
            <a:endParaRPr lang="en-US" sz="5150" dirty="0"/>
          </a:p>
        </p:txBody>
      </p:sp>
      <p:sp>
        <p:nvSpPr>
          <p:cNvPr id="8" name="Text 6"/>
          <p:cNvSpPr/>
          <p:nvPr/>
        </p:nvSpPr>
        <p:spPr>
          <a:xfrm>
            <a:off x="4180999" y="3482102"/>
            <a:ext cx="2945606"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Readmission Reduction</a:t>
            </a:r>
            <a:endParaRPr lang="en-US" sz="1950" dirty="0"/>
          </a:p>
        </p:txBody>
      </p:sp>
      <p:sp>
        <p:nvSpPr>
          <p:cNvPr id="9" name="Text 7"/>
          <p:cNvSpPr/>
          <p:nvPr/>
        </p:nvSpPr>
        <p:spPr>
          <a:xfrm>
            <a:off x="4116467" y="3911322"/>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Decrease in preventable hospital readmissions through better discharge planning and follow-up care.</a:t>
            </a:r>
            <a:endParaRPr lang="en-US" sz="1550" dirty="0"/>
          </a:p>
        </p:txBody>
      </p:sp>
      <p:sp>
        <p:nvSpPr>
          <p:cNvPr id="10" name="Text 8"/>
          <p:cNvSpPr/>
          <p:nvPr/>
        </p:nvSpPr>
        <p:spPr>
          <a:xfrm>
            <a:off x="7439144" y="2579132"/>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15%</a:t>
            </a:r>
            <a:endParaRPr lang="en-US" sz="5150" dirty="0"/>
          </a:p>
        </p:txBody>
      </p:sp>
      <p:sp>
        <p:nvSpPr>
          <p:cNvPr id="11" name="Text 9"/>
          <p:cNvSpPr/>
          <p:nvPr/>
        </p:nvSpPr>
        <p:spPr>
          <a:xfrm>
            <a:off x="7735967" y="348210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Cost Savings</a:t>
            </a:r>
            <a:endParaRPr lang="en-US" sz="1950" dirty="0"/>
          </a:p>
        </p:txBody>
      </p:sp>
      <p:sp>
        <p:nvSpPr>
          <p:cNvPr id="12" name="Text 10"/>
          <p:cNvSpPr/>
          <p:nvPr/>
        </p:nvSpPr>
        <p:spPr>
          <a:xfrm>
            <a:off x="7439144" y="3911322"/>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Average reduction in total cost of care through prevention and care coordination initiatives.</a:t>
            </a:r>
            <a:endParaRPr lang="en-US" sz="1550" dirty="0"/>
          </a:p>
        </p:txBody>
      </p:sp>
      <p:sp>
        <p:nvSpPr>
          <p:cNvPr id="13" name="Text 11"/>
          <p:cNvSpPr/>
          <p:nvPr/>
        </p:nvSpPr>
        <p:spPr>
          <a:xfrm>
            <a:off x="10761821" y="2579132"/>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92%</a:t>
            </a:r>
            <a:endParaRPr lang="en-US" sz="5150" dirty="0"/>
          </a:p>
        </p:txBody>
      </p:sp>
      <p:sp>
        <p:nvSpPr>
          <p:cNvPr id="14" name="Text 12"/>
          <p:cNvSpPr/>
          <p:nvPr/>
        </p:nvSpPr>
        <p:spPr>
          <a:xfrm>
            <a:off x="11058763" y="348210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Quality Metrics</a:t>
            </a:r>
            <a:endParaRPr lang="en-US" sz="1950" dirty="0"/>
          </a:p>
        </p:txBody>
      </p:sp>
      <p:sp>
        <p:nvSpPr>
          <p:cNvPr id="15" name="Text 13"/>
          <p:cNvSpPr/>
          <p:nvPr/>
        </p:nvSpPr>
        <p:spPr>
          <a:xfrm>
            <a:off x="10761821" y="3911322"/>
            <a:ext cx="3074789"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Target performance on clinical quality measures including preventive care and chronic disease management.</a:t>
            </a:r>
            <a:endParaRPr lang="en-US" sz="1550" dirty="0"/>
          </a:p>
        </p:txBody>
      </p:sp>
      <p:sp>
        <p:nvSpPr>
          <p:cNvPr id="16" name="Text 14"/>
          <p:cNvSpPr/>
          <p:nvPr/>
        </p:nvSpPr>
        <p:spPr>
          <a:xfrm>
            <a:off x="793790" y="540472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metrics demonstrate that Value-Based Care delivers on its promise of </a:t>
            </a:r>
            <a:r>
              <a:rPr lang="en-US" sz="1550" dirty="0">
                <a:solidFill>
                  <a:srgbClr val="1B54DA"/>
                </a:solidFill>
                <a:latin typeface="Nobile" pitchFamily="34" charset="0"/>
                <a:ea typeface="Nobile" pitchFamily="34" charset="-122"/>
                <a:cs typeface="Nobile" pitchFamily="34" charset="-120"/>
              </a:rPr>
              <a:t>better outcomes at lower costs</a:t>
            </a:r>
            <a:r>
              <a:rPr lang="en-US" sz="1550" dirty="0">
                <a:solidFill>
                  <a:srgbClr val="404155"/>
                </a:solidFill>
                <a:latin typeface="Nobile" pitchFamily="34" charset="0"/>
                <a:ea typeface="Nobile" pitchFamily="34" charset="-122"/>
                <a:cs typeface="Nobile" pitchFamily="34" charset="-120"/>
              </a:rPr>
              <a:t> while improving the patient and provider experience.</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94825"/>
            <a:ext cx="688990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Cultural Transformation</a:t>
            </a:r>
            <a:endParaRPr lang="en-US" sz="3900" dirty="0"/>
          </a:p>
        </p:txBody>
      </p:sp>
      <p:sp>
        <p:nvSpPr>
          <p:cNvPr id="4" name="Text 1"/>
          <p:cNvSpPr/>
          <p:nvPr/>
        </p:nvSpPr>
        <p:spPr>
          <a:xfrm>
            <a:off x="793790" y="1612559"/>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shift to Value-Based Care represents more than operational changes—it's a fundamental transformation in healthcare culture. Organizations are discovering that </a:t>
            </a:r>
            <a:r>
              <a:rPr lang="en-US" sz="1550" b="1" dirty="0">
                <a:solidFill>
                  <a:srgbClr val="404155"/>
                </a:solidFill>
                <a:latin typeface="Nobile" pitchFamily="34" charset="0"/>
                <a:ea typeface="Nobile" pitchFamily="34" charset="-122"/>
                <a:cs typeface="Nobile" pitchFamily="34" charset="-120"/>
              </a:rPr>
              <a:t>true success is measured by lives improved, not services billed.</a:t>
            </a:r>
            <a:endParaRPr lang="en-US" sz="1550" dirty="0"/>
          </a:p>
        </p:txBody>
      </p:sp>
      <p:sp>
        <p:nvSpPr>
          <p:cNvPr id="5" name="Text 2"/>
          <p:cNvSpPr/>
          <p:nvPr/>
        </p:nvSpPr>
        <p:spPr>
          <a:xfrm>
            <a:off x="1091446" y="3329202"/>
            <a:ext cx="72587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"We've moved from asking 'How many patients did we see today?' to 'How many patients did we help achieve their health goals?' This mindset shift has transformed how our entire organization thinks about success."</a:t>
            </a:r>
            <a:endParaRPr lang="en-US" sz="1550" dirty="0"/>
          </a:p>
        </p:txBody>
      </p:sp>
      <p:sp>
        <p:nvSpPr>
          <p:cNvPr id="6" name="Shape 3"/>
          <p:cNvSpPr/>
          <p:nvPr/>
        </p:nvSpPr>
        <p:spPr>
          <a:xfrm>
            <a:off x="793790" y="3105960"/>
            <a:ext cx="22860" cy="1399103"/>
          </a:xfrm>
          <a:prstGeom prst="rect">
            <a:avLst/>
          </a:prstGeom>
          <a:solidFill>
            <a:srgbClr val="1B54DA"/>
          </a:solidFill>
          <a:ln/>
        </p:spPr>
        <p:txBody>
          <a:bodyPr/>
          <a:lstStyle/>
          <a:p>
            <a:endParaRPr lang="en-US"/>
          </a:p>
        </p:txBody>
      </p:sp>
      <p:sp>
        <p:nvSpPr>
          <p:cNvPr id="7" name="Text 4"/>
          <p:cNvSpPr/>
          <p:nvPr/>
        </p:nvSpPr>
        <p:spPr>
          <a:xfrm>
            <a:off x="793790" y="4728305"/>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cultural evolution requires strong leadership, continuous education, and unwavering commitment to patient-centered care. When successful, it creates healthcare environments where providers find renewed purpose in their work and patients experience genuinely transformative care.</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00501"/>
          </a:xfrm>
          <a:prstGeom prst="rect">
            <a:avLst/>
          </a:prstGeom>
        </p:spPr>
      </p:pic>
      <p:sp>
        <p:nvSpPr>
          <p:cNvPr id="3" name="Text 0"/>
          <p:cNvSpPr/>
          <p:nvPr/>
        </p:nvSpPr>
        <p:spPr>
          <a:xfrm>
            <a:off x="672108" y="2562582"/>
            <a:ext cx="5524857" cy="420053"/>
          </a:xfrm>
          <a:prstGeom prst="rect">
            <a:avLst/>
          </a:prstGeom>
          <a:noFill/>
          <a:ln/>
        </p:spPr>
        <p:txBody>
          <a:bodyPr wrap="none" lIns="0" tIns="0" rIns="0" bIns="0" rtlCol="0" anchor="t"/>
          <a:lstStyle/>
          <a:p>
            <a:pPr marL="0" indent="0" algn="l">
              <a:lnSpc>
                <a:spcPts val="3300"/>
              </a:lnSpc>
              <a:buNone/>
            </a:pPr>
            <a:r>
              <a:rPr lang="en-US" sz="2600" dirty="0">
                <a:solidFill>
                  <a:srgbClr val="1B1B27"/>
                </a:solidFill>
                <a:latin typeface="Alexandria" pitchFamily="34" charset="0"/>
                <a:ea typeface="Alexandria" pitchFamily="34" charset="-122"/>
                <a:cs typeface="Alexandria" pitchFamily="34" charset="-120"/>
              </a:rPr>
              <a:t>The Future of Healthcare Success</a:t>
            </a:r>
            <a:endParaRPr lang="en-US" sz="2600" dirty="0"/>
          </a:p>
        </p:txBody>
      </p:sp>
      <p:sp>
        <p:nvSpPr>
          <p:cNvPr id="4" name="Text 1"/>
          <p:cNvSpPr/>
          <p:nvPr/>
        </p:nvSpPr>
        <p:spPr>
          <a:xfrm>
            <a:off x="672108" y="3171587"/>
            <a:ext cx="13286184" cy="537448"/>
          </a:xfrm>
          <a:prstGeom prst="rect">
            <a:avLst/>
          </a:prstGeom>
          <a:noFill/>
          <a:ln/>
        </p:spPr>
        <p:txBody>
          <a:bodyPr wrap="squar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Value-Based Care represents the future of healthcare—a system where quality trumps quantity, outcomes matter more than outputs, and success is defined by the health and wellness of entire populations.</a:t>
            </a:r>
            <a:endParaRPr lang="en-US" sz="1300" dirty="0"/>
          </a:p>
        </p:txBody>
      </p:sp>
      <p:sp>
        <p:nvSpPr>
          <p:cNvPr id="5" name="Shape 2"/>
          <p:cNvSpPr/>
          <p:nvPr/>
        </p:nvSpPr>
        <p:spPr>
          <a:xfrm>
            <a:off x="672108" y="5470803"/>
            <a:ext cx="13286184" cy="22860"/>
          </a:xfrm>
          <a:prstGeom prst="roundRect">
            <a:avLst>
              <a:gd name="adj" fmla="val 308746"/>
            </a:avLst>
          </a:prstGeom>
          <a:solidFill>
            <a:srgbClr val="B8C3DF"/>
          </a:solidFill>
          <a:ln/>
        </p:spPr>
        <p:txBody>
          <a:bodyPr/>
          <a:lstStyle/>
          <a:p>
            <a:endParaRPr lang="en-US"/>
          </a:p>
        </p:txBody>
      </p:sp>
      <p:sp>
        <p:nvSpPr>
          <p:cNvPr id="6" name="Shape 3"/>
          <p:cNvSpPr/>
          <p:nvPr/>
        </p:nvSpPr>
        <p:spPr>
          <a:xfrm>
            <a:off x="3929539" y="4966752"/>
            <a:ext cx="22860" cy="504111"/>
          </a:xfrm>
          <a:prstGeom prst="roundRect">
            <a:avLst>
              <a:gd name="adj" fmla="val 308746"/>
            </a:avLst>
          </a:prstGeom>
          <a:solidFill>
            <a:srgbClr val="B8C3DF"/>
          </a:solidFill>
          <a:ln/>
        </p:spPr>
        <p:txBody>
          <a:bodyPr/>
          <a:lstStyle/>
          <a:p>
            <a:endParaRPr lang="en-US"/>
          </a:p>
        </p:txBody>
      </p:sp>
      <p:sp>
        <p:nvSpPr>
          <p:cNvPr id="7" name="Shape 4"/>
          <p:cNvSpPr/>
          <p:nvPr/>
        </p:nvSpPr>
        <p:spPr>
          <a:xfrm>
            <a:off x="3752017" y="5281791"/>
            <a:ext cx="378023" cy="378023"/>
          </a:xfrm>
          <a:prstGeom prst="roundRect">
            <a:avLst>
              <a:gd name="adj" fmla="val 18671"/>
            </a:avLst>
          </a:prstGeom>
          <a:solidFill>
            <a:srgbClr val="D2DDF9"/>
          </a:solidFill>
          <a:ln w="7620">
            <a:solidFill>
              <a:srgbClr val="B8C3DF"/>
            </a:solidFill>
            <a:prstDash val="solid"/>
          </a:ln>
        </p:spPr>
        <p:txBody>
          <a:bodyPr/>
          <a:lstStyle/>
          <a:p>
            <a:endParaRPr lang="en-US"/>
          </a:p>
        </p:txBody>
      </p:sp>
      <p:sp>
        <p:nvSpPr>
          <p:cNvPr id="8" name="Text 5"/>
          <p:cNvSpPr/>
          <p:nvPr/>
        </p:nvSpPr>
        <p:spPr>
          <a:xfrm>
            <a:off x="3814941" y="5313224"/>
            <a:ext cx="252055" cy="315039"/>
          </a:xfrm>
          <a:prstGeom prst="rect">
            <a:avLst/>
          </a:prstGeom>
          <a:noFill/>
          <a:ln/>
        </p:spPr>
        <p:txBody>
          <a:bodyPr wrap="none" lIns="0" tIns="0" rIns="0" bIns="0" rtlCol="0" anchor="t"/>
          <a:lstStyle/>
          <a:p>
            <a:pPr marL="0" indent="0" algn="ctr">
              <a:lnSpc>
                <a:spcPts val="1950"/>
              </a:lnSpc>
              <a:buNone/>
            </a:pPr>
            <a:r>
              <a:rPr lang="en-US" sz="1950" dirty="0">
                <a:solidFill>
                  <a:srgbClr val="404155"/>
                </a:solidFill>
                <a:latin typeface="Alexandria" pitchFamily="34" charset="0"/>
                <a:ea typeface="Alexandria" pitchFamily="34" charset="-122"/>
                <a:cs typeface="Alexandria" pitchFamily="34" charset="-120"/>
              </a:rPr>
              <a:t>1</a:t>
            </a:r>
            <a:endParaRPr lang="en-US" sz="1950" dirty="0"/>
          </a:p>
        </p:txBody>
      </p:sp>
      <p:sp>
        <p:nvSpPr>
          <p:cNvPr id="9" name="Text 6"/>
          <p:cNvSpPr/>
          <p:nvPr/>
        </p:nvSpPr>
        <p:spPr>
          <a:xfrm>
            <a:off x="2890837" y="3897987"/>
            <a:ext cx="2100501" cy="262533"/>
          </a:xfrm>
          <a:prstGeom prst="rect">
            <a:avLst/>
          </a:prstGeom>
          <a:noFill/>
          <a:ln/>
        </p:spPr>
        <p:txBody>
          <a:bodyPr wrap="none" lIns="0" tIns="0" rIns="0" bIns="0" rtlCol="0" anchor="t"/>
          <a:lstStyle/>
          <a:p>
            <a:pPr marL="0" indent="0" algn="ctr">
              <a:lnSpc>
                <a:spcPts val="2050"/>
              </a:lnSpc>
              <a:buNone/>
            </a:pPr>
            <a:r>
              <a:rPr lang="en-US" sz="1650" dirty="0">
                <a:solidFill>
                  <a:srgbClr val="404155"/>
                </a:solidFill>
                <a:latin typeface="Alexandria" pitchFamily="34" charset="0"/>
                <a:ea typeface="Alexandria" pitchFamily="34" charset="-122"/>
                <a:cs typeface="Alexandria" pitchFamily="34" charset="-120"/>
              </a:rPr>
              <a:t>2020-2025</a:t>
            </a:r>
            <a:endParaRPr lang="en-US" sz="1650" dirty="0"/>
          </a:p>
        </p:txBody>
      </p:sp>
      <p:sp>
        <p:nvSpPr>
          <p:cNvPr id="10" name="Text 7"/>
          <p:cNvSpPr/>
          <p:nvPr/>
        </p:nvSpPr>
        <p:spPr>
          <a:xfrm>
            <a:off x="840105" y="4261247"/>
            <a:ext cx="6202085" cy="537448"/>
          </a:xfrm>
          <a:prstGeom prst="rect">
            <a:avLst/>
          </a:prstGeom>
          <a:noFill/>
          <a:ln/>
        </p:spPr>
        <p:txBody>
          <a:bodyPr wrap="square" lIns="0" tIns="0" rIns="0" bIns="0" rtlCol="0" anchor="t"/>
          <a:lstStyle/>
          <a:p>
            <a:pPr marL="0" indent="0" algn="ctr">
              <a:lnSpc>
                <a:spcPts val="2100"/>
              </a:lnSpc>
              <a:buNone/>
            </a:pPr>
            <a:r>
              <a:rPr lang="en-US" sz="1300" dirty="0">
                <a:solidFill>
                  <a:srgbClr val="404155"/>
                </a:solidFill>
                <a:latin typeface="Nobile" pitchFamily="34" charset="0"/>
                <a:ea typeface="Nobile" pitchFamily="34" charset="-122"/>
                <a:cs typeface="Nobile" pitchFamily="34" charset="-120"/>
              </a:rPr>
              <a:t>Widespread VBC adoption across major health systems and payer organizations</a:t>
            </a:r>
            <a:endParaRPr lang="en-US" sz="1300" dirty="0"/>
          </a:p>
        </p:txBody>
      </p:sp>
      <p:sp>
        <p:nvSpPr>
          <p:cNvPr id="11" name="Shape 8"/>
          <p:cNvSpPr/>
          <p:nvPr/>
        </p:nvSpPr>
        <p:spPr>
          <a:xfrm>
            <a:off x="7303532" y="5470743"/>
            <a:ext cx="22860" cy="504111"/>
          </a:xfrm>
          <a:prstGeom prst="roundRect">
            <a:avLst>
              <a:gd name="adj" fmla="val 308746"/>
            </a:avLst>
          </a:prstGeom>
          <a:solidFill>
            <a:srgbClr val="B8C3DF"/>
          </a:solidFill>
          <a:ln/>
        </p:spPr>
        <p:txBody>
          <a:bodyPr/>
          <a:lstStyle/>
          <a:p>
            <a:endParaRPr lang="en-US"/>
          </a:p>
        </p:txBody>
      </p:sp>
      <p:sp>
        <p:nvSpPr>
          <p:cNvPr id="12" name="Shape 9"/>
          <p:cNvSpPr/>
          <p:nvPr/>
        </p:nvSpPr>
        <p:spPr>
          <a:xfrm>
            <a:off x="7126010" y="5281791"/>
            <a:ext cx="378023" cy="378023"/>
          </a:xfrm>
          <a:prstGeom prst="roundRect">
            <a:avLst>
              <a:gd name="adj" fmla="val 18671"/>
            </a:avLst>
          </a:prstGeom>
          <a:solidFill>
            <a:srgbClr val="D2DDF9"/>
          </a:solidFill>
          <a:ln w="7620">
            <a:solidFill>
              <a:srgbClr val="B8C3DF"/>
            </a:solidFill>
            <a:prstDash val="solid"/>
          </a:ln>
        </p:spPr>
        <p:txBody>
          <a:bodyPr/>
          <a:lstStyle/>
          <a:p>
            <a:endParaRPr lang="en-US"/>
          </a:p>
        </p:txBody>
      </p:sp>
      <p:sp>
        <p:nvSpPr>
          <p:cNvPr id="13" name="Text 10"/>
          <p:cNvSpPr/>
          <p:nvPr/>
        </p:nvSpPr>
        <p:spPr>
          <a:xfrm>
            <a:off x="7188934" y="5313224"/>
            <a:ext cx="252055" cy="315039"/>
          </a:xfrm>
          <a:prstGeom prst="rect">
            <a:avLst/>
          </a:prstGeom>
          <a:noFill/>
          <a:ln/>
        </p:spPr>
        <p:txBody>
          <a:bodyPr wrap="none" lIns="0" tIns="0" rIns="0" bIns="0" rtlCol="0" anchor="t"/>
          <a:lstStyle/>
          <a:p>
            <a:pPr marL="0" indent="0" algn="ctr">
              <a:lnSpc>
                <a:spcPts val="1950"/>
              </a:lnSpc>
              <a:buNone/>
            </a:pPr>
            <a:r>
              <a:rPr lang="en-US" sz="1950" dirty="0">
                <a:solidFill>
                  <a:srgbClr val="404155"/>
                </a:solidFill>
                <a:latin typeface="Alexandria" pitchFamily="34" charset="0"/>
                <a:ea typeface="Alexandria" pitchFamily="34" charset="-122"/>
                <a:cs typeface="Alexandria" pitchFamily="34" charset="-120"/>
              </a:rPr>
              <a:t>2</a:t>
            </a:r>
            <a:endParaRPr lang="en-US" sz="1950" dirty="0"/>
          </a:p>
        </p:txBody>
      </p:sp>
      <p:sp>
        <p:nvSpPr>
          <p:cNvPr id="14" name="Text 11"/>
          <p:cNvSpPr/>
          <p:nvPr/>
        </p:nvSpPr>
        <p:spPr>
          <a:xfrm>
            <a:off x="6264831" y="6142911"/>
            <a:ext cx="2100501" cy="262533"/>
          </a:xfrm>
          <a:prstGeom prst="rect">
            <a:avLst/>
          </a:prstGeom>
          <a:noFill/>
          <a:ln/>
        </p:spPr>
        <p:txBody>
          <a:bodyPr wrap="none" lIns="0" tIns="0" rIns="0" bIns="0" rtlCol="0" anchor="t"/>
          <a:lstStyle/>
          <a:p>
            <a:pPr marL="0" indent="0" algn="ctr">
              <a:lnSpc>
                <a:spcPts val="2050"/>
              </a:lnSpc>
              <a:buNone/>
            </a:pPr>
            <a:r>
              <a:rPr lang="en-US" sz="1650" dirty="0">
                <a:solidFill>
                  <a:srgbClr val="404155"/>
                </a:solidFill>
                <a:latin typeface="Alexandria" pitchFamily="34" charset="0"/>
                <a:ea typeface="Alexandria" pitchFamily="34" charset="-122"/>
                <a:cs typeface="Alexandria" pitchFamily="34" charset="-120"/>
              </a:rPr>
              <a:t>2025-2030</a:t>
            </a:r>
            <a:endParaRPr lang="en-US" sz="1650" dirty="0"/>
          </a:p>
        </p:txBody>
      </p:sp>
      <p:sp>
        <p:nvSpPr>
          <p:cNvPr id="15" name="Text 12"/>
          <p:cNvSpPr/>
          <p:nvPr/>
        </p:nvSpPr>
        <p:spPr>
          <a:xfrm>
            <a:off x="4214098" y="6506170"/>
            <a:ext cx="6202085" cy="537448"/>
          </a:xfrm>
          <a:prstGeom prst="rect">
            <a:avLst/>
          </a:prstGeom>
          <a:noFill/>
          <a:ln/>
        </p:spPr>
        <p:txBody>
          <a:bodyPr wrap="square" lIns="0" tIns="0" rIns="0" bIns="0" rtlCol="0" anchor="t"/>
          <a:lstStyle/>
          <a:p>
            <a:pPr marL="0" indent="0" algn="ctr">
              <a:lnSpc>
                <a:spcPts val="2100"/>
              </a:lnSpc>
              <a:buNone/>
            </a:pPr>
            <a:r>
              <a:rPr lang="en-US" sz="1300" dirty="0">
                <a:solidFill>
                  <a:srgbClr val="404155"/>
                </a:solidFill>
                <a:latin typeface="Nobile" pitchFamily="34" charset="0"/>
                <a:ea typeface="Nobile" pitchFamily="34" charset="-122"/>
                <a:cs typeface="Nobile" pitchFamily="34" charset="-120"/>
              </a:rPr>
              <a:t>Technology integration and AI-driven care optimization become standard practice</a:t>
            </a:r>
            <a:endParaRPr lang="en-US" sz="1300" dirty="0"/>
          </a:p>
        </p:txBody>
      </p:sp>
      <p:sp>
        <p:nvSpPr>
          <p:cNvPr id="16" name="Shape 13"/>
          <p:cNvSpPr/>
          <p:nvPr/>
        </p:nvSpPr>
        <p:spPr>
          <a:xfrm>
            <a:off x="10677644" y="4966752"/>
            <a:ext cx="22860" cy="504111"/>
          </a:xfrm>
          <a:prstGeom prst="roundRect">
            <a:avLst>
              <a:gd name="adj" fmla="val 308746"/>
            </a:avLst>
          </a:prstGeom>
          <a:solidFill>
            <a:srgbClr val="B8C3DF"/>
          </a:solidFill>
          <a:ln/>
        </p:spPr>
        <p:txBody>
          <a:bodyPr/>
          <a:lstStyle/>
          <a:p>
            <a:endParaRPr lang="en-US"/>
          </a:p>
        </p:txBody>
      </p:sp>
      <p:sp>
        <p:nvSpPr>
          <p:cNvPr id="17" name="Shape 14"/>
          <p:cNvSpPr/>
          <p:nvPr/>
        </p:nvSpPr>
        <p:spPr>
          <a:xfrm>
            <a:off x="10500122" y="5281791"/>
            <a:ext cx="378023" cy="378023"/>
          </a:xfrm>
          <a:prstGeom prst="roundRect">
            <a:avLst>
              <a:gd name="adj" fmla="val 18671"/>
            </a:avLst>
          </a:prstGeom>
          <a:solidFill>
            <a:srgbClr val="D2DDF9"/>
          </a:solidFill>
          <a:ln w="7620">
            <a:solidFill>
              <a:srgbClr val="B8C3DF"/>
            </a:solidFill>
            <a:prstDash val="solid"/>
          </a:ln>
        </p:spPr>
        <p:txBody>
          <a:bodyPr/>
          <a:lstStyle/>
          <a:p>
            <a:endParaRPr lang="en-US"/>
          </a:p>
        </p:txBody>
      </p:sp>
      <p:sp>
        <p:nvSpPr>
          <p:cNvPr id="18" name="Text 15"/>
          <p:cNvSpPr/>
          <p:nvPr/>
        </p:nvSpPr>
        <p:spPr>
          <a:xfrm>
            <a:off x="10563046" y="5313224"/>
            <a:ext cx="252055" cy="315039"/>
          </a:xfrm>
          <a:prstGeom prst="rect">
            <a:avLst/>
          </a:prstGeom>
          <a:noFill/>
          <a:ln/>
        </p:spPr>
        <p:txBody>
          <a:bodyPr wrap="none" lIns="0" tIns="0" rIns="0" bIns="0" rtlCol="0" anchor="t"/>
          <a:lstStyle/>
          <a:p>
            <a:pPr marL="0" indent="0" algn="ctr">
              <a:lnSpc>
                <a:spcPts val="1950"/>
              </a:lnSpc>
              <a:buNone/>
            </a:pPr>
            <a:r>
              <a:rPr lang="en-US" sz="1950" dirty="0">
                <a:solidFill>
                  <a:srgbClr val="404155"/>
                </a:solidFill>
                <a:latin typeface="Alexandria" pitchFamily="34" charset="0"/>
                <a:ea typeface="Alexandria" pitchFamily="34" charset="-122"/>
                <a:cs typeface="Alexandria" pitchFamily="34" charset="-120"/>
              </a:rPr>
              <a:t>3</a:t>
            </a:r>
            <a:endParaRPr lang="en-US" sz="1950" dirty="0"/>
          </a:p>
        </p:txBody>
      </p:sp>
      <p:sp>
        <p:nvSpPr>
          <p:cNvPr id="19" name="Text 16"/>
          <p:cNvSpPr/>
          <p:nvPr/>
        </p:nvSpPr>
        <p:spPr>
          <a:xfrm>
            <a:off x="9638943" y="3897987"/>
            <a:ext cx="2100501" cy="262533"/>
          </a:xfrm>
          <a:prstGeom prst="rect">
            <a:avLst/>
          </a:prstGeom>
          <a:noFill/>
          <a:ln/>
        </p:spPr>
        <p:txBody>
          <a:bodyPr wrap="none" lIns="0" tIns="0" rIns="0" bIns="0" rtlCol="0" anchor="t"/>
          <a:lstStyle/>
          <a:p>
            <a:pPr marL="0" indent="0" algn="ctr">
              <a:lnSpc>
                <a:spcPts val="2050"/>
              </a:lnSpc>
              <a:buNone/>
            </a:pPr>
            <a:r>
              <a:rPr lang="en-US" sz="1650" dirty="0">
                <a:solidFill>
                  <a:srgbClr val="404155"/>
                </a:solidFill>
                <a:latin typeface="Alexandria" pitchFamily="34" charset="0"/>
                <a:ea typeface="Alexandria" pitchFamily="34" charset="-122"/>
                <a:cs typeface="Alexandria" pitchFamily="34" charset="-120"/>
              </a:rPr>
              <a:t>2030+</a:t>
            </a:r>
            <a:endParaRPr lang="en-US" sz="1650" dirty="0"/>
          </a:p>
        </p:txBody>
      </p:sp>
      <p:sp>
        <p:nvSpPr>
          <p:cNvPr id="20" name="Text 17"/>
          <p:cNvSpPr/>
          <p:nvPr/>
        </p:nvSpPr>
        <p:spPr>
          <a:xfrm>
            <a:off x="7588210" y="4261247"/>
            <a:ext cx="6202085" cy="537448"/>
          </a:xfrm>
          <a:prstGeom prst="rect">
            <a:avLst/>
          </a:prstGeom>
          <a:noFill/>
          <a:ln/>
        </p:spPr>
        <p:txBody>
          <a:bodyPr wrap="square" lIns="0" tIns="0" rIns="0" bIns="0" rtlCol="0" anchor="t"/>
          <a:lstStyle/>
          <a:p>
            <a:pPr marL="0" indent="0" algn="ctr">
              <a:lnSpc>
                <a:spcPts val="2100"/>
              </a:lnSpc>
              <a:buNone/>
            </a:pPr>
            <a:r>
              <a:rPr lang="en-US" sz="1300" dirty="0">
                <a:solidFill>
                  <a:srgbClr val="404155"/>
                </a:solidFill>
                <a:latin typeface="Nobile" pitchFamily="34" charset="0"/>
                <a:ea typeface="Nobile" pitchFamily="34" charset="-122"/>
                <a:cs typeface="Nobile" pitchFamily="34" charset="-120"/>
              </a:rPr>
              <a:t>Population health management and preventive care dominate healthcare delivery</a:t>
            </a:r>
            <a:endParaRPr lang="en-US" sz="1300" dirty="0"/>
          </a:p>
        </p:txBody>
      </p:sp>
      <p:sp>
        <p:nvSpPr>
          <p:cNvPr id="21" name="Text 18"/>
          <p:cNvSpPr/>
          <p:nvPr/>
        </p:nvSpPr>
        <p:spPr>
          <a:xfrm>
            <a:off x="672108" y="7232571"/>
            <a:ext cx="13286184" cy="537448"/>
          </a:xfrm>
          <a:prstGeom prst="rect">
            <a:avLst/>
          </a:prstGeom>
          <a:noFill/>
          <a:ln/>
        </p:spPr>
        <p:txBody>
          <a:bodyPr wrap="square" lIns="0" tIns="0" rIns="0" bIns="0" rtlCol="0" anchor="t"/>
          <a:lstStyle/>
          <a:p>
            <a:pPr marL="0" indent="0" algn="l">
              <a:lnSpc>
                <a:spcPts val="2100"/>
              </a:lnSpc>
              <a:buNone/>
            </a:pPr>
            <a:r>
              <a:rPr lang="en-US" sz="1300" dirty="0">
                <a:solidFill>
                  <a:srgbClr val="404155"/>
                </a:solidFill>
                <a:latin typeface="Nobile" pitchFamily="34" charset="0"/>
                <a:ea typeface="Nobile" pitchFamily="34" charset="-122"/>
                <a:cs typeface="Nobile" pitchFamily="34" charset="-120"/>
              </a:rPr>
              <a:t>As payers, providers, and patients align under this transformative model, healthcare is being redefined—one outcome, one life, one success story at a time. The journey from volume to value isn't just changing how we deliver care; it's revolutionizing what healthcare success truly means.</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526399"/>
            <a:ext cx="7681198"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Traditional Model: Built for Volume</a:t>
            </a:r>
            <a:endParaRPr lang="en-US" sz="3100" dirty="0"/>
          </a:p>
        </p:txBody>
      </p:sp>
      <p:sp>
        <p:nvSpPr>
          <p:cNvPr id="4" name="Text 1"/>
          <p:cNvSpPr/>
          <p:nvPr/>
        </p:nvSpPr>
        <p:spPr>
          <a:xfrm>
            <a:off x="4451390" y="1444133"/>
            <a:ext cx="3304223"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Fee-for-Service Framework</a:t>
            </a:r>
            <a:endParaRPr lang="en-US" sz="1950" dirty="0"/>
          </a:p>
        </p:txBody>
      </p:sp>
      <p:sp>
        <p:nvSpPr>
          <p:cNvPr id="5" name="Text 2"/>
          <p:cNvSpPr/>
          <p:nvPr/>
        </p:nvSpPr>
        <p:spPr>
          <a:xfrm>
            <a:off x="4451390" y="1952649"/>
            <a:ext cx="445055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For generations, healthcare systems operated on a simple principle: more services equal more revenue. Providers were rewarded for activity—patient visits, diagnostic tests, procedures, and hospital admissions.</a:t>
            </a:r>
            <a:endParaRPr lang="en-US" sz="1550" dirty="0"/>
          </a:p>
        </p:txBody>
      </p:sp>
      <p:sp>
        <p:nvSpPr>
          <p:cNvPr id="6" name="Text 3"/>
          <p:cNvSpPr/>
          <p:nvPr/>
        </p:nvSpPr>
        <p:spPr>
          <a:xfrm>
            <a:off x="4451390" y="3718941"/>
            <a:ext cx="445055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model created perverse incentives where success was measured by </a:t>
            </a:r>
            <a:r>
              <a:rPr lang="en-US" sz="1550" dirty="0">
                <a:solidFill>
                  <a:srgbClr val="1B54DA"/>
                </a:solidFill>
                <a:latin typeface="Nobile" pitchFamily="34" charset="0"/>
                <a:ea typeface="Nobile" pitchFamily="34" charset="-122"/>
                <a:cs typeface="Nobile" pitchFamily="34" charset="-120"/>
              </a:rPr>
              <a:t>volume metrics</a:t>
            </a:r>
            <a:r>
              <a:rPr lang="en-US" sz="1550" dirty="0">
                <a:solidFill>
                  <a:srgbClr val="404155"/>
                </a:solidFill>
                <a:latin typeface="Nobile" pitchFamily="34" charset="0"/>
                <a:ea typeface="Nobile" pitchFamily="34" charset="-122"/>
                <a:cs typeface="Nobile" pitchFamily="34" charset="-120"/>
              </a:rPr>
              <a:t> rather than actual patient improvement.</a:t>
            </a:r>
            <a:endParaRPr lang="en-US" sz="1550" dirty="0"/>
          </a:p>
        </p:txBody>
      </p:sp>
      <p:sp>
        <p:nvSpPr>
          <p:cNvPr id="7" name="Text 4"/>
          <p:cNvSpPr/>
          <p:nvPr/>
        </p:nvSpPr>
        <p:spPr>
          <a:xfrm>
            <a:off x="9393674" y="14441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The Numbers Game</a:t>
            </a:r>
            <a:endParaRPr lang="en-US" sz="1950" dirty="0"/>
          </a:p>
        </p:txBody>
      </p:sp>
      <p:sp>
        <p:nvSpPr>
          <p:cNvPr id="8" name="Text 5"/>
          <p:cNvSpPr/>
          <p:nvPr/>
        </p:nvSpPr>
        <p:spPr>
          <a:xfrm>
            <a:off x="9393674" y="1952649"/>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Revenue tied to quantity of services</a:t>
            </a:r>
            <a:endParaRPr lang="en-US" sz="1550" dirty="0"/>
          </a:p>
        </p:txBody>
      </p:sp>
      <p:sp>
        <p:nvSpPr>
          <p:cNvPr id="9" name="Text 6"/>
          <p:cNvSpPr/>
          <p:nvPr/>
        </p:nvSpPr>
        <p:spPr>
          <a:xfrm>
            <a:off x="9393674" y="2339602"/>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Success measured by patient throughput</a:t>
            </a:r>
            <a:endParaRPr lang="en-US" sz="1550" dirty="0"/>
          </a:p>
        </p:txBody>
      </p:sp>
      <p:sp>
        <p:nvSpPr>
          <p:cNvPr id="10" name="Text 7"/>
          <p:cNvSpPr/>
          <p:nvPr/>
        </p:nvSpPr>
        <p:spPr>
          <a:xfrm>
            <a:off x="9393674" y="2726555"/>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Limited focus on prevention and wellness</a:t>
            </a:r>
            <a:endParaRPr lang="en-US" sz="1550" dirty="0"/>
          </a:p>
        </p:txBody>
      </p:sp>
      <p:sp>
        <p:nvSpPr>
          <p:cNvPr id="11" name="Text 8"/>
          <p:cNvSpPr/>
          <p:nvPr/>
        </p:nvSpPr>
        <p:spPr>
          <a:xfrm>
            <a:off x="9393674" y="3113508"/>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Fragmented care across specialties</a:t>
            </a:r>
            <a:endParaRPr lang="en-US" sz="1550" dirty="0"/>
          </a:p>
        </p:txBody>
      </p:sp>
      <p:sp>
        <p:nvSpPr>
          <p:cNvPr id="12" name="Text 9"/>
          <p:cNvSpPr/>
          <p:nvPr/>
        </p:nvSpPr>
        <p:spPr>
          <a:xfrm>
            <a:off x="9393674" y="3500461"/>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Minimal accountability for outcomes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22173"/>
            <a:ext cx="653915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What Is Value-Based Care?</a:t>
            </a:r>
            <a:endParaRPr lang="en-US" sz="3900" dirty="0"/>
          </a:p>
        </p:txBody>
      </p:sp>
      <p:sp>
        <p:nvSpPr>
          <p:cNvPr id="3" name="Text 1"/>
          <p:cNvSpPr/>
          <p:nvPr/>
        </p:nvSpPr>
        <p:spPr>
          <a:xfrm>
            <a:off x="793790" y="163908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Value-Based Care represents a fundamental shift in healthcare philosophy. Rather than rewarding providers for the </a:t>
            </a:r>
            <a:r>
              <a:rPr lang="en-US" sz="1550" b="1" dirty="0">
                <a:solidFill>
                  <a:srgbClr val="404155"/>
                </a:solidFill>
                <a:latin typeface="Nobile" pitchFamily="34" charset="0"/>
                <a:ea typeface="Nobile" pitchFamily="34" charset="-122"/>
                <a:cs typeface="Nobile" pitchFamily="34" charset="-120"/>
              </a:rPr>
              <a:t>quantity</a:t>
            </a:r>
            <a:r>
              <a:rPr lang="en-US" sz="1550" dirty="0">
                <a:solidFill>
                  <a:srgbClr val="404155"/>
                </a:solidFill>
                <a:latin typeface="Nobile" pitchFamily="34" charset="0"/>
                <a:ea typeface="Nobile" pitchFamily="34" charset="-122"/>
                <a:cs typeface="Nobile" pitchFamily="34" charset="-120"/>
              </a:rPr>
              <a:t> of services delivered, VBC links compensation directly to </a:t>
            </a:r>
            <a:r>
              <a:rPr lang="en-US" sz="1550" b="1" dirty="0">
                <a:solidFill>
                  <a:srgbClr val="404155"/>
                </a:solidFill>
                <a:latin typeface="Nobile" pitchFamily="34" charset="0"/>
                <a:ea typeface="Nobile" pitchFamily="34" charset="-122"/>
                <a:cs typeface="Nobile" pitchFamily="34" charset="-120"/>
              </a:rPr>
              <a:t>quality outcomes</a:t>
            </a:r>
            <a:r>
              <a:rPr lang="en-US" sz="1550" dirty="0">
                <a:solidFill>
                  <a:srgbClr val="404155"/>
                </a:solidFill>
                <a:latin typeface="Nobile" pitchFamily="34" charset="0"/>
                <a:ea typeface="Nobile" pitchFamily="34" charset="-122"/>
                <a:cs typeface="Nobile" pitchFamily="34" charset="-120"/>
              </a:rPr>
              <a:t> and measurable patient improvements.</a:t>
            </a:r>
            <a:endParaRPr lang="en-US" sz="1550" dirty="0"/>
          </a:p>
        </p:txBody>
      </p:sp>
      <p:sp>
        <p:nvSpPr>
          <p:cNvPr id="4" name="Shape 2"/>
          <p:cNvSpPr/>
          <p:nvPr/>
        </p:nvSpPr>
        <p:spPr>
          <a:xfrm>
            <a:off x="793790" y="2497407"/>
            <a:ext cx="4215289"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99768" y="2703386"/>
            <a:ext cx="266711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Quality Over Quantity</a:t>
            </a:r>
            <a:endParaRPr lang="en-US" sz="1950" dirty="0"/>
          </a:p>
        </p:txBody>
      </p:sp>
      <p:sp>
        <p:nvSpPr>
          <p:cNvPr id="6" name="Text 4"/>
          <p:cNvSpPr/>
          <p:nvPr/>
        </p:nvSpPr>
        <p:spPr>
          <a:xfrm>
            <a:off x="999768" y="3132606"/>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Providers are rewarded for delivering better care, not just more care services.</a:t>
            </a:r>
            <a:endParaRPr lang="en-US" sz="1550" dirty="0"/>
          </a:p>
        </p:txBody>
      </p:sp>
      <p:sp>
        <p:nvSpPr>
          <p:cNvPr id="7" name="Shape 5"/>
          <p:cNvSpPr/>
          <p:nvPr/>
        </p:nvSpPr>
        <p:spPr>
          <a:xfrm>
            <a:off x="5207437" y="2497407"/>
            <a:ext cx="4215408"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8" name="Text 6"/>
          <p:cNvSpPr/>
          <p:nvPr/>
        </p:nvSpPr>
        <p:spPr>
          <a:xfrm>
            <a:off x="5413415" y="270338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Outcome-Focused</a:t>
            </a:r>
            <a:endParaRPr lang="en-US" sz="1950" dirty="0"/>
          </a:p>
        </p:txBody>
      </p:sp>
      <p:sp>
        <p:nvSpPr>
          <p:cNvPr id="9" name="Text 7"/>
          <p:cNvSpPr/>
          <p:nvPr/>
        </p:nvSpPr>
        <p:spPr>
          <a:xfrm>
            <a:off x="5413415" y="3132606"/>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Success measured by actual patient health improvements and wellness metrics.</a:t>
            </a:r>
            <a:endParaRPr lang="en-US" sz="1550" dirty="0"/>
          </a:p>
        </p:txBody>
      </p:sp>
      <p:sp>
        <p:nvSpPr>
          <p:cNvPr id="10" name="Shape 8"/>
          <p:cNvSpPr/>
          <p:nvPr/>
        </p:nvSpPr>
        <p:spPr>
          <a:xfrm>
            <a:off x="9621203" y="2497407"/>
            <a:ext cx="4215289"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9827181" y="270338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Prevention Priority</a:t>
            </a:r>
            <a:endParaRPr lang="en-US" sz="1950" dirty="0"/>
          </a:p>
        </p:txBody>
      </p:sp>
      <p:sp>
        <p:nvSpPr>
          <p:cNvPr id="12" name="Text 10"/>
          <p:cNvSpPr/>
          <p:nvPr/>
        </p:nvSpPr>
        <p:spPr>
          <a:xfrm>
            <a:off x="9827181" y="3132606"/>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Emphasis on preventing illness rather than treating symptoms after they occur.</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568381"/>
            <a:ext cx="7826454"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The Core Principles of Value-Based Care</a:t>
            </a:r>
            <a:endParaRPr lang="en-US" sz="3100" dirty="0"/>
          </a:p>
        </p:txBody>
      </p:sp>
      <p:sp>
        <p:nvSpPr>
          <p:cNvPr id="4" name="Text 1"/>
          <p:cNvSpPr/>
          <p:nvPr/>
        </p:nvSpPr>
        <p:spPr>
          <a:xfrm>
            <a:off x="1438632" y="1287756"/>
            <a:ext cx="34634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Patient-Centered Outcomes</a:t>
            </a:r>
            <a:endParaRPr lang="en-US" sz="1950" dirty="0"/>
          </a:p>
        </p:txBody>
      </p:sp>
      <p:sp>
        <p:nvSpPr>
          <p:cNvPr id="5" name="Text 2"/>
          <p:cNvSpPr/>
          <p:nvPr/>
        </p:nvSpPr>
        <p:spPr>
          <a:xfrm>
            <a:off x="1438632" y="1716977"/>
            <a:ext cx="392370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All care decisions focus on improving patient health, satisfaction, and quality of life rather than maximizing billable services.</a:t>
            </a:r>
            <a:endParaRPr lang="en-US" sz="1550" dirty="0"/>
          </a:p>
        </p:txBody>
      </p:sp>
      <p:sp>
        <p:nvSpPr>
          <p:cNvPr id="6" name="Text 3"/>
          <p:cNvSpPr/>
          <p:nvPr/>
        </p:nvSpPr>
        <p:spPr>
          <a:xfrm>
            <a:off x="6255187" y="1287756"/>
            <a:ext cx="322492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Coordinated Care Delivery</a:t>
            </a:r>
            <a:endParaRPr lang="en-US" sz="1950" dirty="0"/>
          </a:p>
        </p:txBody>
      </p:sp>
      <p:sp>
        <p:nvSpPr>
          <p:cNvPr id="7" name="Text 4"/>
          <p:cNvSpPr/>
          <p:nvPr/>
        </p:nvSpPr>
        <p:spPr>
          <a:xfrm>
            <a:off x="6255187" y="1716977"/>
            <a:ext cx="3923824"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Healthcare teams work collaboratively across specialties to ensure seamless, comprehensive patient care without duplication.</a:t>
            </a:r>
            <a:endParaRPr lang="en-US" sz="1550" dirty="0"/>
          </a:p>
        </p:txBody>
      </p:sp>
      <p:sp>
        <p:nvSpPr>
          <p:cNvPr id="8" name="Text 5"/>
          <p:cNvSpPr/>
          <p:nvPr/>
        </p:nvSpPr>
        <p:spPr>
          <a:xfrm>
            <a:off x="1438632" y="3383971"/>
            <a:ext cx="31464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Evidence-Based Practices</a:t>
            </a:r>
            <a:endParaRPr lang="en-US" sz="1950" dirty="0"/>
          </a:p>
        </p:txBody>
      </p:sp>
      <p:sp>
        <p:nvSpPr>
          <p:cNvPr id="9" name="Text 6"/>
          <p:cNvSpPr/>
          <p:nvPr/>
        </p:nvSpPr>
        <p:spPr>
          <a:xfrm>
            <a:off x="1438632" y="3813191"/>
            <a:ext cx="392370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Treatment protocols are grounded in clinical research and proven methodologies that deliver measurable results.</a:t>
            </a:r>
            <a:endParaRPr lang="en-US" sz="1550" dirty="0"/>
          </a:p>
        </p:txBody>
      </p:sp>
      <p:sp>
        <p:nvSpPr>
          <p:cNvPr id="10" name="Text 7"/>
          <p:cNvSpPr/>
          <p:nvPr/>
        </p:nvSpPr>
        <p:spPr>
          <a:xfrm>
            <a:off x="6255187" y="3383971"/>
            <a:ext cx="3923824"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Continuous Quality Improvement</a:t>
            </a:r>
            <a:endParaRPr lang="en-US" sz="1950" dirty="0"/>
          </a:p>
        </p:txBody>
      </p:sp>
      <p:sp>
        <p:nvSpPr>
          <p:cNvPr id="11" name="Text 8"/>
          <p:cNvSpPr/>
          <p:nvPr/>
        </p:nvSpPr>
        <p:spPr>
          <a:xfrm>
            <a:off x="6255187" y="4123349"/>
            <a:ext cx="3923824"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Systems continuously monitor, analyze, and refine care processes to achieve better outcomes and patient experiences.</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670917"/>
            <a:ext cx="679608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Why This Shift Matters Now</a:t>
            </a:r>
            <a:endParaRPr lang="en-US" sz="3900" dirty="0"/>
          </a:p>
        </p:txBody>
      </p:sp>
      <p:sp>
        <p:nvSpPr>
          <p:cNvPr id="3" name="Text 1"/>
          <p:cNvSpPr/>
          <p:nvPr/>
        </p:nvSpPr>
        <p:spPr>
          <a:xfrm>
            <a:off x="793790" y="168783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transition to Value-Based Care isn't just a payment model change—it's a response to mounting pressures across the healthcare system. Rising costs, aging populations, and increased chronic disease prevalence demand a more sustainable approach.</a:t>
            </a:r>
            <a:endParaRPr lang="en-US" sz="1550" dirty="0"/>
          </a:p>
        </p:txBody>
      </p:sp>
      <p:pic>
        <p:nvPicPr>
          <p:cNvPr id="4" name="Image 0" descr="preencoded.png"/>
          <p:cNvPicPr>
            <a:picLocks noChangeAspect="1"/>
          </p:cNvPicPr>
          <p:nvPr/>
        </p:nvPicPr>
        <p:blipFill>
          <a:blip r:embed="rId3"/>
          <a:stretch>
            <a:fillRect/>
          </a:stretch>
        </p:blipFill>
        <p:spPr>
          <a:xfrm>
            <a:off x="793790" y="2546152"/>
            <a:ext cx="496133" cy="496133"/>
          </a:xfrm>
          <a:prstGeom prst="rect">
            <a:avLst/>
          </a:prstGeom>
        </p:spPr>
      </p:pic>
      <p:sp>
        <p:nvSpPr>
          <p:cNvPr id="5" name="Text 2"/>
          <p:cNvSpPr/>
          <p:nvPr/>
        </p:nvSpPr>
        <p:spPr>
          <a:xfrm>
            <a:off x="1537930" y="2663904"/>
            <a:ext cx="267081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Healthcare Cost Crisis</a:t>
            </a:r>
            <a:endParaRPr lang="en-US" sz="1950" dirty="0"/>
          </a:p>
        </p:txBody>
      </p:sp>
      <p:sp>
        <p:nvSpPr>
          <p:cNvPr id="6" name="Text 3"/>
          <p:cNvSpPr/>
          <p:nvPr/>
        </p:nvSpPr>
        <p:spPr>
          <a:xfrm>
            <a:off x="1537930" y="3093125"/>
            <a:ext cx="3438049"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U.S. healthcare spending reached $4.3 trillion in 2021, representing nearly 20% of GDP. Traditional volume-based models contribute to unsustainable cost growth without proportional health improvements.</a:t>
            </a:r>
            <a:endParaRPr lang="en-US" sz="1550" dirty="0"/>
          </a:p>
        </p:txBody>
      </p:sp>
      <p:pic>
        <p:nvPicPr>
          <p:cNvPr id="7" name="Image 1" descr="preencoded.png"/>
          <p:cNvPicPr>
            <a:picLocks noChangeAspect="1"/>
          </p:cNvPicPr>
          <p:nvPr/>
        </p:nvPicPr>
        <p:blipFill>
          <a:blip r:embed="rId4"/>
          <a:stretch>
            <a:fillRect/>
          </a:stretch>
        </p:blipFill>
        <p:spPr>
          <a:xfrm>
            <a:off x="5223986" y="2546152"/>
            <a:ext cx="496133" cy="496133"/>
          </a:xfrm>
          <a:prstGeom prst="rect">
            <a:avLst/>
          </a:prstGeom>
        </p:spPr>
      </p:pic>
      <p:sp>
        <p:nvSpPr>
          <p:cNvPr id="8" name="Text 4"/>
          <p:cNvSpPr/>
          <p:nvPr/>
        </p:nvSpPr>
        <p:spPr>
          <a:xfrm>
            <a:off x="5968127" y="2663904"/>
            <a:ext cx="260556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Aging Demographics</a:t>
            </a:r>
            <a:endParaRPr lang="en-US" sz="1950" dirty="0"/>
          </a:p>
        </p:txBody>
      </p:sp>
      <p:sp>
        <p:nvSpPr>
          <p:cNvPr id="9" name="Text 5"/>
          <p:cNvSpPr/>
          <p:nvPr/>
        </p:nvSpPr>
        <p:spPr>
          <a:xfrm>
            <a:off x="5968127" y="3093125"/>
            <a:ext cx="3438168"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2030, all baby boomers will be 65 or older, creating unprecedented demand for chronic care management and preventive services that VBC models address effectively.</a:t>
            </a:r>
            <a:endParaRPr lang="en-US" sz="1550" dirty="0"/>
          </a:p>
        </p:txBody>
      </p:sp>
      <p:pic>
        <p:nvPicPr>
          <p:cNvPr id="10" name="Image 2" descr="preencoded.png"/>
          <p:cNvPicPr>
            <a:picLocks noChangeAspect="1"/>
          </p:cNvPicPr>
          <p:nvPr/>
        </p:nvPicPr>
        <p:blipFill>
          <a:blip r:embed="rId5"/>
          <a:stretch>
            <a:fillRect/>
          </a:stretch>
        </p:blipFill>
        <p:spPr>
          <a:xfrm>
            <a:off x="9654302" y="2546152"/>
            <a:ext cx="496133" cy="496133"/>
          </a:xfrm>
          <a:prstGeom prst="rect">
            <a:avLst/>
          </a:prstGeom>
        </p:spPr>
      </p:pic>
      <p:sp>
        <p:nvSpPr>
          <p:cNvPr id="11" name="Text 6"/>
          <p:cNvSpPr/>
          <p:nvPr/>
        </p:nvSpPr>
        <p:spPr>
          <a:xfrm>
            <a:off x="10398443" y="2663904"/>
            <a:ext cx="301287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Technology Enablement</a:t>
            </a:r>
            <a:endParaRPr lang="en-US" sz="1950" dirty="0"/>
          </a:p>
        </p:txBody>
      </p:sp>
      <p:sp>
        <p:nvSpPr>
          <p:cNvPr id="12" name="Text 7"/>
          <p:cNvSpPr/>
          <p:nvPr/>
        </p:nvSpPr>
        <p:spPr>
          <a:xfrm>
            <a:off x="10398443" y="3093125"/>
            <a:ext cx="3438168"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Advanced analytics, AI-driven insights, and digital health tools now make it possible to accurately measure and improve patient outcomes at scale.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765334"/>
            <a:ext cx="9005411"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Better Patient Outcomes: The Primary Benefit</a:t>
            </a:r>
            <a:endParaRPr lang="en-US" sz="3100" dirty="0"/>
          </a:p>
        </p:txBody>
      </p:sp>
      <p:sp>
        <p:nvSpPr>
          <p:cNvPr id="4" name="Text 1"/>
          <p:cNvSpPr/>
          <p:nvPr/>
        </p:nvSpPr>
        <p:spPr>
          <a:xfrm>
            <a:off x="793790" y="1663303"/>
            <a:ext cx="5536168"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healthcare providers are incentivized to keep patients healthy rather than treat them when sick, the results are transformative. Value-Based Care drives a </a:t>
            </a:r>
            <a:r>
              <a:rPr lang="en-US" sz="1550" dirty="0">
                <a:solidFill>
                  <a:srgbClr val="1B54DA"/>
                </a:solidFill>
                <a:latin typeface="Nobile" pitchFamily="34" charset="0"/>
                <a:ea typeface="Nobile" pitchFamily="34" charset="-122"/>
                <a:cs typeface="Nobile" pitchFamily="34" charset="-120"/>
              </a:rPr>
              <a:t>prevention-first approach</a:t>
            </a:r>
            <a:r>
              <a:rPr lang="en-US" sz="1550" dirty="0">
                <a:solidFill>
                  <a:srgbClr val="404155"/>
                </a:solidFill>
                <a:latin typeface="Nobile" pitchFamily="34" charset="0"/>
                <a:ea typeface="Nobile" pitchFamily="34" charset="-122"/>
                <a:cs typeface="Nobile" pitchFamily="34" charset="-120"/>
              </a:rPr>
              <a:t> that addresses health issues before they become costly complications.</a:t>
            </a:r>
            <a:endParaRPr lang="en-US" sz="1550" dirty="0"/>
          </a:p>
        </p:txBody>
      </p:sp>
      <p:sp>
        <p:nvSpPr>
          <p:cNvPr id="5" name="Text 2"/>
          <p:cNvSpPr/>
          <p:nvPr/>
        </p:nvSpPr>
        <p:spPr>
          <a:xfrm>
            <a:off x="793790" y="3429595"/>
            <a:ext cx="5536168"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Care teams focus intensively on chronic disease management, wellness programs, and early intervention strategies. This shift has led to measurable improvements in patient satisfaction scores, reduced hospital readmissions, and better management of conditions like diabetes, hypertension, and heart disease.</a:t>
            </a:r>
            <a:endParaRPr lang="en-US" sz="1550" dirty="0"/>
          </a:p>
        </p:txBody>
      </p:sp>
      <p:sp>
        <p:nvSpPr>
          <p:cNvPr id="6" name="Text 3"/>
          <p:cNvSpPr/>
          <p:nvPr/>
        </p:nvSpPr>
        <p:spPr>
          <a:xfrm>
            <a:off x="6821686" y="1683068"/>
            <a:ext cx="3302794"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Measurable Improvements</a:t>
            </a:r>
            <a:endParaRPr lang="en-US" sz="1950" dirty="0"/>
          </a:p>
        </p:txBody>
      </p:sp>
      <p:sp>
        <p:nvSpPr>
          <p:cNvPr id="7" name="Text 4"/>
          <p:cNvSpPr/>
          <p:nvPr/>
        </p:nvSpPr>
        <p:spPr>
          <a:xfrm>
            <a:off x="6821686" y="2191583"/>
            <a:ext cx="336482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30% reduction in preventable readmissions</a:t>
            </a:r>
            <a:endParaRPr lang="en-US" sz="1550" dirty="0"/>
          </a:p>
        </p:txBody>
      </p:sp>
      <p:sp>
        <p:nvSpPr>
          <p:cNvPr id="8" name="Text 5"/>
          <p:cNvSpPr/>
          <p:nvPr/>
        </p:nvSpPr>
        <p:spPr>
          <a:xfrm>
            <a:off x="6821686" y="2896076"/>
            <a:ext cx="336482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Improved chronic disease management</a:t>
            </a:r>
            <a:endParaRPr lang="en-US" sz="1550" dirty="0"/>
          </a:p>
        </p:txBody>
      </p:sp>
      <p:sp>
        <p:nvSpPr>
          <p:cNvPr id="9" name="Text 6"/>
          <p:cNvSpPr/>
          <p:nvPr/>
        </p:nvSpPr>
        <p:spPr>
          <a:xfrm>
            <a:off x="6821686" y="3600569"/>
            <a:ext cx="336482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Higher patient satisfaction scores</a:t>
            </a:r>
            <a:endParaRPr lang="en-US" sz="1550" dirty="0"/>
          </a:p>
        </p:txBody>
      </p:sp>
      <p:sp>
        <p:nvSpPr>
          <p:cNvPr id="10" name="Text 7"/>
          <p:cNvSpPr/>
          <p:nvPr/>
        </p:nvSpPr>
        <p:spPr>
          <a:xfrm>
            <a:off x="6821686" y="4305062"/>
            <a:ext cx="3364825"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Enhanced medication adherence</a:t>
            </a:r>
            <a:endParaRPr lang="en-US" sz="1550" dirty="0"/>
          </a:p>
        </p:txBody>
      </p:sp>
      <p:sp>
        <p:nvSpPr>
          <p:cNvPr id="11" name="Text 8"/>
          <p:cNvSpPr/>
          <p:nvPr/>
        </p:nvSpPr>
        <p:spPr>
          <a:xfrm>
            <a:off x="6821686" y="5009555"/>
            <a:ext cx="33648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Coordinated specialty care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45009"/>
            <a:ext cx="890373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Cost Reduction Through Smart Care</a:t>
            </a:r>
            <a:endParaRPr lang="en-US" sz="3900" dirty="0"/>
          </a:p>
        </p:txBody>
      </p:sp>
      <p:sp>
        <p:nvSpPr>
          <p:cNvPr id="3" name="Text 1"/>
          <p:cNvSpPr/>
          <p:nvPr/>
        </p:nvSpPr>
        <p:spPr>
          <a:xfrm>
            <a:off x="793790" y="166192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Value-Based Care achieves the healthcare holy grail: </a:t>
            </a:r>
            <a:r>
              <a:rPr lang="en-US" sz="1550" b="1" dirty="0">
                <a:solidFill>
                  <a:srgbClr val="404155"/>
                </a:solidFill>
                <a:latin typeface="Nobile" pitchFamily="34" charset="0"/>
                <a:ea typeface="Nobile" pitchFamily="34" charset="-122"/>
                <a:cs typeface="Nobile" pitchFamily="34" charset="-120"/>
              </a:rPr>
              <a:t>better outcomes at lower costs</a:t>
            </a:r>
            <a:r>
              <a:rPr lang="en-US" sz="1550" dirty="0">
                <a:solidFill>
                  <a:srgbClr val="404155"/>
                </a:solidFill>
                <a:latin typeface="Nobile" pitchFamily="34" charset="0"/>
                <a:ea typeface="Nobile" pitchFamily="34" charset="-122"/>
                <a:cs typeface="Nobile" pitchFamily="34" charset="-120"/>
              </a:rPr>
              <a:t>. By preventing expensive emergency interventions and eliminating redundant procedures, VBC models create sustainable financial benefits for all stakeholders.</a:t>
            </a:r>
            <a:endParaRPr lang="en-US" sz="1550" dirty="0"/>
          </a:p>
        </p:txBody>
      </p:sp>
      <p:pic>
        <p:nvPicPr>
          <p:cNvPr id="4" name="Image 0" descr="preencoded.png"/>
          <p:cNvPicPr>
            <a:picLocks noChangeAspect="1"/>
          </p:cNvPicPr>
          <p:nvPr/>
        </p:nvPicPr>
        <p:blipFill>
          <a:blip r:embed="rId3"/>
          <a:stretch>
            <a:fillRect/>
          </a:stretch>
        </p:blipFill>
        <p:spPr>
          <a:xfrm>
            <a:off x="793790" y="2520244"/>
            <a:ext cx="13042583" cy="3147179"/>
          </a:xfrm>
          <a:prstGeom prst="rect">
            <a:avLst/>
          </a:prstGeom>
        </p:spPr>
      </p:pic>
      <p:sp>
        <p:nvSpPr>
          <p:cNvPr id="5" name="Shape 2"/>
          <p:cNvSpPr/>
          <p:nvPr/>
        </p:nvSpPr>
        <p:spPr>
          <a:xfrm>
            <a:off x="5313759" y="5667423"/>
            <a:ext cx="198358" cy="198358"/>
          </a:xfrm>
          <a:prstGeom prst="roundRect">
            <a:avLst>
              <a:gd name="adj" fmla="val 9220"/>
            </a:avLst>
          </a:prstGeom>
          <a:solidFill>
            <a:srgbClr val="081A44"/>
          </a:solidFill>
          <a:ln/>
        </p:spPr>
        <p:txBody>
          <a:bodyPr/>
          <a:lstStyle/>
          <a:p>
            <a:endParaRPr lang="en-US"/>
          </a:p>
        </p:txBody>
      </p:sp>
      <p:sp>
        <p:nvSpPr>
          <p:cNvPr id="6" name="Text 3"/>
          <p:cNvSpPr/>
          <p:nvPr/>
        </p:nvSpPr>
        <p:spPr>
          <a:xfrm>
            <a:off x="5573078" y="5667423"/>
            <a:ext cx="1665803" cy="198477"/>
          </a:xfrm>
          <a:prstGeom prst="rect">
            <a:avLst/>
          </a:prstGeom>
          <a:noFill/>
          <a:ln/>
        </p:spPr>
        <p:txBody>
          <a:bodyPr wrap="none" lIns="0" tIns="0" rIns="0" bIns="0" rtlCol="0" anchor="t"/>
          <a:lstStyle/>
          <a:p>
            <a:pPr marL="0" indent="0" algn="l">
              <a:lnSpc>
                <a:spcPts val="1550"/>
              </a:lnSpc>
              <a:buNone/>
            </a:pPr>
            <a:r>
              <a:rPr lang="en-US" sz="1550" dirty="0">
                <a:solidFill>
                  <a:srgbClr val="404155"/>
                </a:solidFill>
                <a:latin typeface="Nobile" pitchFamily="34" charset="0"/>
                <a:ea typeface="Nobile" pitchFamily="34" charset="-122"/>
                <a:cs typeface="Nobile" pitchFamily="34" charset="-120"/>
              </a:rPr>
              <a:t>Traditional Model</a:t>
            </a:r>
            <a:endParaRPr lang="en-US" sz="1550" dirty="0"/>
          </a:p>
        </p:txBody>
      </p:sp>
      <p:sp>
        <p:nvSpPr>
          <p:cNvPr id="7" name="Shape 4"/>
          <p:cNvSpPr/>
          <p:nvPr/>
        </p:nvSpPr>
        <p:spPr>
          <a:xfrm>
            <a:off x="7391281" y="5667423"/>
            <a:ext cx="198358" cy="198358"/>
          </a:xfrm>
          <a:prstGeom prst="roundRect">
            <a:avLst>
              <a:gd name="adj" fmla="val 9220"/>
            </a:avLst>
          </a:prstGeom>
          <a:solidFill>
            <a:srgbClr val="1646B6"/>
          </a:solidFill>
          <a:ln/>
        </p:spPr>
        <p:txBody>
          <a:bodyPr/>
          <a:lstStyle/>
          <a:p>
            <a:endParaRPr lang="en-US"/>
          </a:p>
        </p:txBody>
      </p:sp>
      <p:sp>
        <p:nvSpPr>
          <p:cNvPr id="8" name="Text 5"/>
          <p:cNvSpPr/>
          <p:nvPr/>
        </p:nvSpPr>
        <p:spPr>
          <a:xfrm>
            <a:off x="7650599" y="5667423"/>
            <a:ext cx="1658064" cy="198477"/>
          </a:xfrm>
          <a:prstGeom prst="rect">
            <a:avLst/>
          </a:prstGeom>
          <a:noFill/>
          <a:ln/>
        </p:spPr>
        <p:txBody>
          <a:bodyPr wrap="none" lIns="0" tIns="0" rIns="0" bIns="0" rtlCol="0" anchor="t"/>
          <a:lstStyle/>
          <a:p>
            <a:pPr marL="0" indent="0" algn="l">
              <a:lnSpc>
                <a:spcPts val="1550"/>
              </a:lnSpc>
              <a:buNone/>
            </a:pPr>
            <a:r>
              <a:rPr lang="en-US" sz="1550" dirty="0">
                <a:solidFill>
                  <a:srgbClr val="404155"/>
                </a:solidFill>
                <a:latin typeface="Nobile" pitchFamily="34" charset="0"/>
                <a:ea typeface="Nobile" pitchFamily="34" charset="-122"/>
                <a:cs typeface="Nobile" pitchFamily="34" charset="-120"/>
              </a:rPr>
              <a:t>Value-Based Care</a:t>
            </a:r>
            <a:endParaRPr lang="en-US" sz="1550" dirty="0"/>
          </a:p>
        </p:txBody>
      </p:sp>
      <p:sp>
        <p:nvSpPr>
          <p:cNvPr id="9" name="Text 6"/>
          <p:cNvSpPr/>
          <p:nvPr/>
        </p:nvSpPr>
        <p:spPr>
          <a:xfrm>
            <a:off x="793790" y="648609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Organizations implementing VBC report average cost savings of 15-25% while simultaneously improving patient satisfaction and clinical outcomes.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97646"/>
            <a:ext cx="5847755"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Enhanced Patient Experience</a:t>
            </a:r>
            <a:endParaRPr lang="en-US" sz="3100" dirty="0"/>
          </a:p>
        </p:txBody>
      </p:sp>
      <p:pic>
        <p:nvPicPr>
          <p:cNvPr id="4" name="Image 1" descr="preencoded.png"/>
          <p:cNvPicPr>
            <a:picLocks noChangeAspect="1"/>
          </p:cNvPicPr>
          <p:nvPr/>
        </p:nvPicPr>
        <p:blipFill>
          <a:blip r:embed="rId4"/>
          <a:stretch>
            <a:fillRect/>
          </a:stretch>
        </p:blipFill>
        <p:spPr>
          <a:xfrm>
            <a:off x="793790" y="1317022"/>
            <a:ext cx="992267" cy="1461016"/>
          </a:xfrm>
          <a:prstGeom prst="rect">
            <a:avLst/>
          </a:prstGeom>
        </p:spPr>
      </p:pic>
      <p:sp>
        <p:nvSpPr>
          <p:cNvPr id="5" name="Text 1"/>
          <p:cNvSpPr/>
          <p:nvPr/>
        </p:nvSpPr>
        <p:spPr>
          <a:xfrm>
            <a:off x="1984415" y="1515380"/>
            <a:ext cx="294417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Personalized Care Plans</a:t>
            </a:r>
            <a:endParaRPr lang="en-US" sz="1950" dirty="0"/>
          </a:p>
        </p:txBody>
      </p:sp>
      <p:sp>
        <p:nvSpPr>
          <p:cNvPr id="6" name="Text 2"/>
          <p:cNvSpPr/>
          <p:nvPr/>
        </p:nvSpPr>
        <p:spPr>
          <a:xfrm>
            <a:off x="1984415" y="1944600"/>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Each patient receives individualized treatment protocols based on their specific health needs, preferences, and lifestyle factors.</a:t>
            </a:r>
            <a:endParaRPr lang="en-US" sz="1550" dirty="0"/>
          </a:p>
        </p:txBody>
      </p:sp>
      <p:pic>
        <p:nvPicPr>
          <p:cNvPr id="7" name="Image 2" descr="preencoded.png"/>
          <p:cNvPicPr>
            <a:picLocks noChangeAspect="1"/>
          </p:cNvPicPr>
          <p:nvPr/>
        </p:nvPicPr>
        <p:blipFill>
          <a:blip r:embed="rId5"/>
          <a:stretch>
            <a:fillRect/>
          </a:stretch>
        </p:blipFill>
        <p:spPr>
          <a:xfrm>
            <a:off x="793790" y="2778038"/>
            <a:ext cx="992267" cy="1461016"/>
          </a:xfrm>
          <a:prstGeom prst="rect">
            <a:avLst/>
          </a:prstGeom>
        </p:spPr>
      </p:pic>
      <p:sp>
        <p:nvSpPr>
          <p:cNvPr id="8" name="Text 3"/>
          <p:cNvSpPr/>
          <p:nvPr/>
        </p:nvSpPr>
        <p:spPr>
          <a:xfrm>
            <a:off x="1984415" y="2976396"/>
            <a:ext cx="357485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Coordinated Team Approach</a:t>
            </a:r>
            <a:endParaRPr lang="en-US" sz="1950" dirty="0"/>
          </a:p>
        </p:txBody>
      </p:sp>
      <p:sp>
        <p:nvSpPr>
          <p:cNvPr id="9" name="Text 4"/>
          <p:cNvSpPr/>
          <p:nvPr/>
        </p:nvSpPr>
        <p:spPr>
          <a:xfrm>
            <a:off x="1984415" y="3405616"/>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Primary care physicians, specialists, nurses, and care coordinators work seamlessly together to provide comprehensive care.</a:t>
            </a:r>
            <a:endParaRPr lang="en-US" sz="1550" dirty="0"/>
          </a:p>
        </p:txBody>
      </p:sp>
      <p:pic>
        <p:nvPicPr>
          <p:cNvPr id="10" name="Image 3" descr="preencoded.png"/>
          <p:cNvPicPr>
            <a:picLocks noChangeAspect="1"/>
          </p:cNvPicPr>
          <p:nvPr/>
        </p:nvPicPr>
        <p:blipFill>
          <a:blip r:embed="rId6"/>
          <a:stretch>
            <a:fillRect/>
          </a:stretch>
        </p:blipFill>
        <p:spPr>
          <a:xfrm>
            <a:off x="793790" y="4239054"/>
            <a:ext cx="992267" cy="1461016"/>
          </a:xfrm>
          <a:prstGeom prst="rect">
            <a:avLst/>
          </a:prstGeom>
        </p:spPr>
      </p:pic>
      <p:sp>
        <p:nvSpPr>
          <p:cNvPr id="11" name="Text 5"/>
          <p:cNvSpPr/>
          <p:nvPr/>
        </p:nvSpPr>
        <p:spPr>
          <a:xfrm>
            <a:off x="1984415" y="4437412"/>
            <a:ext cx="322314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Proactive Communication</a:t>
            </a:r>
            <a:endParaRPr lang="en-US" sz="1950" dirty="0"/>
          </a:p>
        </p:txBody>
      </p:sp>
      <p:sp>
        <p:nvSpPr>
          <p:cNvPr id="12" name="Text 6"/>
          <p:cNvSpPr/>
          <p:nvPr/>
        </p:nvSpPr>
        <p:spPr>
          <a:xfrm>
            <a:off x="1984415" y="4866632"/>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Patients receive regular check-ins, preventive care reminders, and ongoing support between visits.</a:t>
            </a:r>
            <a:endParaRPr lang="en-US" sz="1550" dirty="0"/>
          </a:p>
        </p:txBody>
      </p:sp>
      <p:sp>
        <p:nvSpPr>
          <p:cNvPr id="13" name="Text 7"/>
          <p:cNvSpPr/>
          <p:nvPr/>
        </p:nvSpPr>
        <p:spPr>
          <a:xfrm>
            <a:off x="793790" y="592331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holistic approach creates deeper patient-provider relationships and builds trust through consistent, coordinated care delivery that feels personal and attentive.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27483"/>
            <a:ext cx="10438328"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Provider Alignment: Working Toward Common Goals</a:t>
            </a:r>
            <a:endParaRPr lang="en-US" sz="3100" dirty="0"/>
          </a:p>
        </p:txBody>
      </p:sp>
      <p:sp>
        <p:nvSpPr>
          <p:cNvPr id="3" name="Text 1"/>
          <p:cNvSpPr/>
          <p:nvPr/>
        </p:nvSpPr>
        <p:spPr>
          <a:xfrm>
            <a:off x="793790" y="152045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Value-Based Care transforms healthcare from a collection of individual practitioners into </a:t>
            </a:r>
            <a:r>
              <a:rPr lang="en-US" sz="1550" dirty="0">
                <a:solidFill>
                  <a:srgbClr val="1B54DA"/>
                </a:solidFill>
                <a:latin typeface="Nobile" pitchFamily="34" charset="0"/>
                <a:ea typeface="Nobile" pitchFamily="34" charset="-122"/>
                <a:cs typeface="Nobile" pitchFamily="34" charset="-120"/>
              </a:rPr>
              <a:t>integrated care teams</a:t>
            </a:r>
            <a:r>
              <a:rPr lang="en-US" sz="1550" dirty="0">
                <a:solidFill>
                  <a:srgbClr val="404155"/>
                </a:solidFill>
                <a:latin typeface="Nobile" pitchFamily="34" charset="0"/>
                <a:ea typeface="Nobile" pitchFamily="34" charset="-122"/>
                <a:cs typeface="Nobile" pitchFamily="34" charset="-120"/>
              </a:rPr>
              <a:t> with shared accountability. This alignment creates unprecedented collaboration across specialties.</a:t>
            </a:r>
            <a:endParaRPr lang="en-US" sz="1550" dirty="0"/>
          </a:p>
        </p:txBody>
      </p:sp>
      <p:sp>
        <p:nvSpPr>
          <p:cNvPr id="4" name="Text 2"/>
          <p:cNvSpPr/>
          <p:nvPr/>
        </p:nvSpPr>
        <p:spPr>
          <a:xfrm>
            <a:off x="2254091" y="2754654"/>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Primary Care</a:t>
            </a:r>
            <a:endParaRPr lang="en-US" sz="1950" dirty="0"/>
          </a:p>
        </p:txBody>
      </p:sp>
      <p:sp>
        <p:nvSpPr>
          <p:cNvPr id="5" name="Text 3"/>
          <p:cNvSpPr/>
          <p:nvPr/>
        </p:nvSpPr>
        <p:spPr>
          <a:xfrm>
            <a:off x="793790" y="3183874"/>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Serves as care quarterback, coordinating all aspects of patient health and wellness.</a:t>
            </a:r>
            <a:endParaRPr lang="en-US" sz="1550" dirty="0"/>
          </a:p>
        </p:txBody>
      </p:sp>
      <p:pic>
        <p:nvPicPr>
          <p:cNvPr id="6" name="Image 0" descr="preencoded.png"/>
          <p:cNvPicPr>
            <a:picLocks noChangeAspect="1"/>
          </p:cNvPicPr>
          <p:nvPr/>
        </p:nvPicPr>
        <p:blipFill>
          <a:blip r:embed="rId3"/>
          <a:stretch>
            <a:fillRect/>
          </a:stretch>
        </p:blipFill>
        <p:spPr>
          <a:xfrm>
            <a:off x="5032653" y="2378774"/>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247864" y="3168456"/>
            <a:ext cx="296942" cy="371118"/>
          </a:xfrm>
          <a:prstGeom prst="rect">
            <a:avLst/>
          </a:prstGeom>
        </p:spPr>
      </p:pic>
      <p:sp>
        <p:nvSpPr>
          <p:cNvPr id="8" name="Text 4"/>
          <p:cNvSpPr/>
          <p:nvPr/>
        </p:nvSpPr>
        <p:spPr>
          <a:xfrm>
            <a:off x="9895284" y="275465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Specialists</a:t>
            </a:r>
            <a:endParaRPr lang="en-US" sz="1950" dirty="0"/>
          </a:p>
        </p:txBody>
      </p:sp>
      <p:sp>
        <p:nvSpPr>
          <p:cNvPr id="9" name="Text 5"/>
          <p:cNvSpPr/>
          <p:nvPr/>
        </p:nvSpPr>
        <p:spPr>
          <a:xfrm>
            <a:off x="9895284" y="3183874"/>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Focus on specific conditions while maintaining communication with the broader care team.</a:t>
            </a:r>
            <a:endParaRPr lang="en-US" sz="1550" dirty="0"/>
          </a:p>
        </p:txBody>
      </p:sp>
      <p:pic>
        <p:nvPicPr>
          <p:cNvPr id="10" name="Image 2" descr="preencoded.png"/>
          <p:cNvPicPr>
            <a:picLocks noChangeAspect="1"/>
          </p:cNvPicPr>
          <p:nvPr/>
        </p:nvPicPr>
        <p:blipFill>
          <a:blip r:embed="rId5"/>
          <a:stretch>
            <a:fillRect/>
          </a:stretch>
        </p:blipFill>
        <p:spPr>
          <a:xfrm>
            <a:off x="5032653" y="2378774"/>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473738" y="3556956"/>
            <a:ext cx="296942" cy="371118"/>
          </a:xfrm>
          <a:prstGeom prst="rect">
            <a:avLst/>
          </a:prstGeom>
        </p:spPr>
      </p:pic>
      <p:sp>
        <p:nvSpPr>
          <p:cNvPr id="12" name="Text 6"/>
          <p:cNvSpPr/>
          <p:nvPr/>
        </p:nvSpPr>
        <p:spPr>
          <a:xfrm>
            <a:off x="9895284" y="518591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Care Coordinators</a:t>
            </a:r>
            <a:endParaRPr lang="en-US" sz="1950" dirty="0"/>
          </a:p>
        </p:txBody>
      </p:sp>
      <p:sp>
        <p:nvSpPr>
          <p:cNvPr id="13" name="Text 7"/>
          <p:cNvSpPr/>
          <p:nvPr/>
        </p:nvSpPr>
        <p:spPr>
          <a:xfrm>
            <a:off x="9895284" y="5615130"/>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Ensure seamless transitions and follow-up care between different providers and settings.</a:t>
            </a:r>
            <a:endParaRPr lang="en-US" sz="1550" dirty="0"/>
          </a:p>
        </p:txBody>
      </p:sp>
      <p:pic>
        <p:nvPicPr>
          <p:cNvPr id="14" name="Image 4" descr="preencoded.png"/>
          <p:cNvPicPr>
            <a:picLocks noChangeAspect="1"/>
          </p:cNvPicPr>
          <p:nvPr/>
        </p:nvPicPr>
        <p:blipFill>
          <a:blip r:embed="rId7"/>
          <a:stretch>
            <a:fillRect/>
          </a:stretch>
        </p:blipFill>
        <p:spPr>
          <a:xfrm>
            <a:off x="5032653" y="2378774"/>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085237" y="5782830"/>
            <a:ext cx="296942" cy="371118"/>
          </a:xfrm>
          <a:prstGeom prst="rect">
            <a:avLst/>
          </a:prstGeom>
        </p:spPr>
      </p:pic>
      <p:sp>
        <p:nvSpPr>
          <p:cNvPr id="16" name="Text 8"/>
          <p:cNvSpPr/>
          <p:nvPr/>
        </p:nvSpPr>
        <p:spPr>
          <a:xfrm>
            <a:off x="2254091" y="5185910"/>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Support Services</a:t>
            </a:r>
            <a:endParaRPr lang="en-US" sz="1950" dirty="0"/>
          </a:p>
        </p:txBody>
      </p:sp>
      <p:sp>
        <p:nvSpPr>
          <p:cNvPr id="17" name="Text 9"/>
          <p:cNvSpPr/>
          <p:nvPr/>
        </p:nvSpPr>
        <p:spPr>
          <a:xfrm>
            <a:off x="793790" y="5615130"/>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Include pharmacists, social workers, and behavioral health specialists as integral team members.</a:t>
            </a:r>
            <a:endParaRPr lang="en-US" sz="1550" dirty="0"/>
          </a:p>
        </p:txBody>
      </p:sp>
      <p:pic>
        <p:nvPicPr>
          <p:cNvPr id="18" name="Image 6" descr="preencoded.png"/>
          <p:cNvPicPr>
            <a:picLocks noChangeAspect="1"/>
          </p:cNvPicPr>
          <p:nvPr/>
        </p:nvPicPr>
        <p:blipFill>
          <a:blip r:embed="rId9"/>
          <a:stretch>
            <a:fillRect/>
          </a:stretch>
        </p:blipFill>
        <p:spPr>
          <a:xfrm>
            <a:off x="5032653" y="2378774"/>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5859363" y="5394329"/>
            <a:ext cx="296942" cy="37111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TotalTime>
  <Words>1423</Words>
  <Application>Microsoft Office PowerPoint</Application>
  <PresentationFormat>Custom</PresentationFormat>
  <Paragraphs>133</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Nobile</vt:lpstr>
      <vt:lpstr>Arial</vt:lpstr>
      <vt:lpstr>Alexandria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2025-09-30T15:03:50Z</dcterms:created>
  <dcterms:modified xsi:type="dcterms:W3CDTF">2025-09-30T15:08:50Z</dcterms:modified>
</cp:coreProperties>
</file>