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Instrument Sans Medium" panose="020B0604020202020204" charset="0"/>
      <p:regular r:id="rId16"/>
    </p:embeddedFont>
    <p:embeddedFont>
      <p:font typeface="Instrument Sans Semi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4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From Legacy to Cloud: Transformation Lessons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328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Moving from legacy systems to cloud platforms isn't just a technical shift. It's a business revolution that requires strategic vision and careful execution.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766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These lessons from multi-million dollar transformation projects will help you navigate your own cloud journey successfully.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974556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88683" y="6107192"/>
            <a:ext cx="17299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5957649"/>
            <a:ext cx="28408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E3063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1507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Cloud Migration Strategies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Retire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62581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Eliminate applications that no longer provide business value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Rehost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60963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Lift-and-shift for simple applications with time constraints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Refactor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55735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Modify applications to leverage cloud-native features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Rearchitect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3064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Redesign applications for maximum cloud benefits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0811"/>
            <a:ext cx="65616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Transformation Timeline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3321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successful cloud transformation follows a structured timeline spanning approximately 23 months from initial assessment to continuous optimization. Each phase builds upon the previous one, with dedicated resources required throughout the journey.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7076"/>
            <a:ext cx="13042583" cy="32007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673298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Note: Timeline represents an enterprise-scale transformation. Complexity, existing architecture, and organizational readiness can significantly impact actual durations.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361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Industry-Specific Considerations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3938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187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Healthcare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678079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HIPAA compliance and patient data security require specialized cloud configurations.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23938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3187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Finance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678079"/>
            <a:ext cx="36365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Banking regulations demand enhanced security controls and audit capabilities.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22041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60142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Manufacturing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504623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IoT integration and real-time operations need robust edge computing solutions.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522041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60142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Retail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6504623"/>
            <a:ext cx="363652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Seasonal demand fluctuations require elastic scaling and advanced analytics.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570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934647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1934647"/>
            <a:ext cx="4066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Reimagine, Don't Just Relocate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425065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Use migration as an opportunity to transform architecture for future needs.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377684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377684"/>
            <a:ext cx="3870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Prioritize People and Process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386810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Focus on change management and organizational readiness.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457819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457819"/>
            <a:ext cx="33851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Measure Business Impact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494823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Define success through business outcomes, not just technical metrics.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5900857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811095" y="5900857"/>
            <a:ext cx="37297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Build Security from Day One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391275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Integrate compliance and security in your initial architecture.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19513"/>
            <a:ext cx="61466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Promise vs. Reality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952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Promise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7641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Greater business agility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0186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Unlimited scalability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46080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Accelerated innovation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9030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Enhanced customer experiences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49952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The Reality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599521" y="557641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Complex migration challenges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99521" y="60186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Organizational resistance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599521" y="646080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Hidden costs and dependencies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99521" y="69030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Learning curves for teams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39126" y="766763"/>
            <a:ext cx="5717858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Beyond Lift-and-Shift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126" y="1799511"/>
            <a:ext cx="1116449" cy="13398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90498" y="2022753"/>
            <a:ext cx="3170753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Lift-and-Shift Approach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890498" y="2505551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Simply moving existing applications to cloud infrastructure without redesign.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126" y="3139321"/>
            <a:ext cx="1116449" cy="164389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890498" y="3362563"/>
            <a:ext cx="3123248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Reimagine Architecture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890498" y="3845362"/>
            <a:ext cx="7958376" cy="714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Redesign applications as modular, service-based systems for true cloud benefits.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126" y="4783217"/>
            <a:ext cx="1116449" cy="13398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90498" y="5006459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Reassess Workflows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5890498" y="5489258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Review integrations and dependencies to optimize for cloud environments.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126" y="6123027"/>
            <a:ext cx="1116449" cy="133981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890498" y="6346269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Transform for Agility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5890498" y="6829068"/>
            <a:ext cx="79583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Build for scale, flexibility, and future innovation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3658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Change Management Is Critical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Communicate Why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Explain benefits clearly and repeatedly across all levels.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759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Empower Champions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Identify and support early adopters who influence peers.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Provide Training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Offer role-specific education on new tools and processes.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Measure Adoption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Track usage metrics and gather feedback to improve engagement.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61868"/>
            <a:ext cx="91867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Selecting the Right Cloud Provider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10809"/>
            <a:ext cx="4579263" cy="2996446"/>
          </a:xfrm>
          <a:prstGeom prst="roundRect">
            <a:avLst>
              <a:gd name="adj" fmla="val 681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1937623"/>
            <a:ext cx="38994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Amazon Web Services (AWS)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2428042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Extensive service offerings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2870240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Strong infrastructure flexibility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0604" y="3312438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Advanced developer tools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20604" y="3754636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Global reach with many regions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9867" y="1710809"/>
            <a:ext cx="4579263" cy="2996446"/>
          </a:xfrm>
          <a:prstGeom prst="roundRect">
            <a:avLst>
              <a:gd name="adj" fmla="val 6813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826681" y="19376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Microsoft Azure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826681" y="2428042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Seamless Microsoft integration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826681" y="2870240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Strong enterprise capabilities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5826681" y="3312438"/>
            <a:ext cx="4125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Hybrid cloud excellence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826681" y="3754636"/>
            <a:ext cx="41256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Comprehensive compliance portfolio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4934069"/>
            <a:ext cx="9385221" cy="2633543"/>
          </a:xfrm>
          <a:prstGeom prst="roundRect">
            <a:avLst>
              <a:gd name="adj" fmla="val 7752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20604" y="5160883"/>
            <a:ext cx="3923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Google Cloud Platform (GCP)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020604" y="5651302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Advanced analytics capabilities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20604" y="6093500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Leading machine learning tools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020604" y="653569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Innovative container solutions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1020604" y="6977896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High-performance computing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87246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Security: Build It In, Not Bolt It 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174319"/>
            <a:ext cx="37249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Cloud-Native Security Tools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Invest in specialized security solutions designed for cloud environments.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59135"/>
            <a:ext cx="44475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Identity and Access Management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4955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Implement robust IAM with least-privilege principles and continuous verification.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30890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Continuous Monitoring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Deploy real-time threat detection and automated incident response systems.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28767"/>
            <a:ext cx="29878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Compliance by Design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1918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Align architecture with relevant frameworks: HIPAA, SOC 2, GDPR, etc.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87445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Securing Organizational Support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30480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Executive Sponsorship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58204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Secure C-level advocates who understand risks and ROI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8521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Cross-Functional Leadership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57550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Engage directors who can align departmental priorities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Frontline Champions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5416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Cultivate enthusiastic adopters across business units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83600"/>
            <a:ext cx="854916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Measuring Success: Business Outcomes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2119074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32%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528763" y="3150870"/>
            <a:ext cx="30525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Faster Time-to-Market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641288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Reduced deployment cycles for new features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656421" y="2119074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47%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6500098" y="31508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Cost Reduction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656421" y="3641288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Lower operational expenses after migration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160883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63%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493163" y="6192679"/>
            <a:ext cx="31236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Customer Engagement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683097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Increased digital interaction metrics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656421" y="5160883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28%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6500098" y="61926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Innovation Rate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656421" y="6683097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More new initiatives launched annually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146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159" y="1804749"/>
            <a:ext cx="7668935" cy="626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Common Transformation Pitfalls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303770" y="2731294"/>
            <a:ext cx="22860" cy="4945618"/>
          </a:xfrm>
          <a:prstGeom prst="roundRect">
            <a:avLst>
              <a:gd name="adj" fmla="val 788784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511647" y="2945249"/>
            <a:ext cx="601028" cy="22860"/>
          </a:xfrm>
          <a:prstGeom prst="roundRect">
            <a:avLst>
              <a:gd name="adj" fmla="val 788784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089815" y="2731294"/>
            <a:ext cx="450771" cy="450771"/>
          </a:xfrm>
          <a:prstGeom prst="roundRect">
            <a:avLst>
              <a:gd name="adj" fmla="val 40002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943" y="2768858"/>
            <a:ext cx="300514" cy="3756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901910" y="2800112"/>
            <a:ext cx="3411617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Underestimating Complexity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701159" y="3233142"/>
            <a:ext cx="5612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Legacy systems often have hidden dependencies that complicate migration.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7517725" y="4147185"/>
            <a:ext cx="601028" cy="22860"/>
          </a:xfrm>
          <a:prstGeom prst="roundRect">
            <a:avLst>
              <a:gd name="adj" fmla="val 788784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089815" y="3933230"/>
            <a:ext cx="450771" cy="450771"/>
          </a:xfrm>
          <a:prstGeom prst="roundRect">
            <a:avLst>
              <a:gd name="adj" fmla="val 40002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943" y="3970794"/>
            <a:ext cx="300514" cy="37564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316873" y="4002048"/>
            <a:ext cx="250436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Cloud Cost Overruns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8316873" y="4435078"/>
            <a:ext cx="5612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Failing to implement proper governance leads to unexpected expenses.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6511647" y="5183267"/>
            <a:ext cx="601028" cy="22860"/>
          </a:xfrm>
          <a:prstGeom prst="roundRect">
            <a:avLst>
              <a:gd name="adj" fmla="val 788784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089815" y="4969312"/>
            <a:ext cx="450771" cy="450771"/>
          </a:xfrm>
          <a:prstGeom prst="roundRect">
            <a:avLst>
              <a:gd name="adj" fmla="val 40002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943" y="5006876"/>
            <a:ext cx="300514" cy="37564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809167" y="5038130"/>
            <a:ext cx="250436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Skills Gaps</a:t>
            </a:r>
            <a:endParaRPr lang="en-US" sz="1950" dirty="0"/>
          </a:p>
        </p:txBody>
      </p:sp>
      <p:sp>
        <p:nvSpPr>
          <p:cNvPr id="19" name="Text 13"/>
          <p:cNvSpPr/>
          <p:nvPr/>
        </p:nvSpPr>
        <p:spPr>
          <a:xfrm>
            <a:off x="701159" y="5471160"/>
            <a:ext cx="5612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Teams lack cloud expertise, slowing adoption and increasing risks.</a:t>
            </a:r>
            <a:endParaRPr lang="en-US" sz="1550" dirty="0"/>
          </a:p>
        </p:txBody>
      </p:sp>
      <p:sp>
        <p:nvSpPr>
          <p:cNvPr id="20" name="Shape 14"/>
          <p:cNvSpPr/>
          <p:nvPr/>
        </p:nvSpPr>
        <p:spPr>
          <a:xfrm>
            <a:off x="7517725" y="6219349"/>
            <a:ext cx="601028" cy="22860"/>
          </a:xfrm>
          <a:prstGeom prst="roundRect">
            <a:avLst>
              <a:gd name="adj" fmla="val 788784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089815" y="6005393"/>
            <a:ext cx="450771" cy="450771"/>
          </a:xfrm>
          <a:prstGeom prst="roundRect">
            <a:avLst>
              <a:gd name="adj" fmla="val 40002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943" y="6042958"/>
            <a:ext cx="300514" cy="37564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316873" y="6074212"/>
            <a:ext cx="250436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Scope Creep</a:t>
            </a:r>
            <a:endParaRPr lang="en-US" sz="1950" dirty="0"/>
          </a:p>
        </p:txBody>
      </p:sp>
      <p:sp>
        <p:nvSpPr>
          <p:cNvPr id="24" name="Text 17"/>
          <p:cNvSpPr/>
          <p:nvPr/>
        </p:nvSpPr>
        <p:spPr>
          <a:xfrm>
            <a:off x="8316873" y="6507242"/>
            <a:ext cx="5612368" cy="641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Projects expand beyond original boundaries, delaying completion.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648</Words>
  <Application>Microsoft Office PowerPoint</Application>
  <PresentationFormat>Custom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Instrument Sans Semi Bold</vt:lpstr>
      <vt:lpstr>Arial</vt:lpstr>
      <vt:lpstr>Instrument Sans Medium</vt:lpstr>
      <vt:lpstr>Instrument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2025-06-10T17:43:49Z</dcterms:created>
  <dcterms:modified xsi:type="dcterms:W3CDTF">2025-06-10T17:44:57Z</dcterms:modified>
</cp:coreProperties>
</file>