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4630400" cy="8229600"/>
  <p:notesSz cx="8229600" cy="14630400"/>
  <p:embeddedFontLst>
    <p:embeddedFont>
      <p:font typeface="Libre Baskerville" panose="02000000000000000000" pitchFamily="2" charset="0"/>
      <p:regular r:id="rId19"/>
    </p:embeddedFont>
    <p:embeddedFont>
      <p:font typeface="Open Sans" panose="020B060603050402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3630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45783"/>
            <a:ext cx="682251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Navigating SAFe Roles: 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1794723"/>
            <a:ext cx="684621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 Guide for Project Managers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793790" y="2701861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Making the leap from traditional project management to Scaled Agile Framework (SAFe) can feel overwhelming. This guide will help you understand where your skills fit in this new ecosystem.</a:t>
            </a:r>
            <a:endParaRPr lang="en-US" sz="1750" dirty="0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1D70CA3E-2EB3-01ED-CDFB-98F165681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439032"/>
            <a:ext cx="6049246" cy="11160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B46082-A757-ACE8-8CB6-5634E9BF8073}"/>
              </a:ext>
            </a:extLst>
          </p:cNvPr>
          <p:cNvSpPr txBox="1"/>
          <p:nvPr/>
        </p:nvSpPr>
        <p:spPr>
          <a:xfrm>
            <a:off x="793789" y="5999356"/>
            <a:ext cx="81606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#SAFe #ScaledAgile #AgileTransformation #ReleaseTrainEngineer #RTE #ScrumMaster #ProductOwner #LeanPortfolioManagement #AgileCoach #ProjectManagement #ProgramManagement #PortfolioManagement #Leadership #AgileLeadership #BusinessAgility #DigitalTransformation #PMO #ProjectManager #ContinuousImprovement #AgileMindset #CareerDevelopment #ProfessionalGrowth #PMP #PMIACP #ManagingProjectsTheAgileWay #KimberlyWiethoff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6715"/>
            <a:ext cx="87529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Solution Train Engineer (STE)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645093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645093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645093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645093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616708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STE orchestrates multiple ARTs working on a single solution. This role suits experienced program managers who excel at large-scale coordination.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888682"/>
            <a:ext cx="88545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Lean Portfolio Manager (LPM)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451390" y="2050971"/>
            <a:ext cx="45224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100%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5272802" y="3082766"/>
            <a:ext cx="287964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Strategic Alignment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451390" y="3573185"/>
            <a:ext cx="45224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Ensures all work connects to enterprise objectives.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9314021" y="2050971"/>
            <a:ext cx="45225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$$$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100191" y="3082766"/>
            <a:ext cx="295025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Investment Funding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314021" y="3573185"/>
            <a:ext cx="45225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Allocates resources to value streams based on strategy.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6882646" y="5092779"/>
            <a:ext cx="45225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25%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7726323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Capacity Allocation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882646" y="6614993"/>
            <a:ext cx="45225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Balances innovation, maintenance, and business initiatives.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97012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Agile Coach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3019068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961573" y="30190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Change Agent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961573" y="3509486"/>
            <a:ext cx="88750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Guides organizational transformation to Agile practices and mindset.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791551" y="4099203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301734" y="4099203"/>
            <a:ext cx="28657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Mentor and Trainer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301734" y="4589621"/>
            <a:ext cx="85348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Develops capabilities in teams, RTEs, and leaders.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5131832" y="5179338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642015" y="51793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System Optimizer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642015" y="5669756"/>
            <a:ext cx="81945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Identifies improvement opportunities across the whole organization.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32999"/>
            <a:ext cx="661773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Your PM Skills in SAFe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95406"/>
            <a:ext cx="13042583" cy="48010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Finding Your Fit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197418" y="26800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Team-Focused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170515"/>
            <a:ext cx="423886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Consider Scrum Master or Product Owner roles if you thrive in close-knit team environments.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362" y="3665458"/>
            <a:ext cx="318968" cy="39862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6800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Program-Oriented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3170515"/>
            <a:ext cx="423898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Release Train Engineer or Solution Train Engineer for those who excel at large-scale coordination.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986713" y="3665458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25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500" dirty="0"/>
          </a:p>
        </p:txBody>
      </p:sp>
      <p:sp>
        <p:nvSpPr>
          <p:cNvPr id="11" name="Text 6"/>
          <p:cNvSpPr/>
          <p:nvPr/>
        </p:nvSpPr>
        <p:spPr>
          <a:xfrm>
            <a:off x="9597628" y="5132665"/>
            <a:ext cx="305788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Strategically-Minded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597628" y="5623084"/>
            <a:ext cx="423898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Lean Portfolio Manager or Epic Owner for PMs with business strategy experience.</a:t>
            </a:r>
            <a:endParaRPr lang="en-US" sz="17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6713" y="5327809"/>
            <a:ext cx="318968" cy="398621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2197418" y="51326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Teaching-Inclined</a:t>
            </a:r>
            <a:endParaRPr lang="en-US" sz="2200" dirty="0"/>
          </a:p>
        </p:txBody>
      </p:sp>
      <p:sp>
        <p:nvSpPr>
          <p:cNvPr id="16" name="Text 9"/>
          <p:cNvSpPr/>
          <p:nvPr/>
        </p:nvSpPr>
        <p:spPr>
          <a:xfrm>
            <a:off x="793790" y="5623084"/>
            <a:ext cx="423886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Agile Coach for those who enjoy mentoring and organizational development.</a:t>
            </a:r>
            <a:endParaRPr lang="en-US" sz="175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362" y="5327809"/>
            <a:ext cx="318968" cy="39862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1718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Your Next Steps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479596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333286"/>
            <a:ext cx="32021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Learn SAFe Principles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823704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Take a Leading SAFe course to understand the framework fundamentals.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479596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333286"/>
            <a:ext cx="389274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Shadow SAFe Practitioners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823704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Observe experienced SAFe professionals in action to see roles firsthand.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479596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3332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Get Certified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823704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Pursue relevant certifications for your target role to validate your knowledge.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110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060025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SAFe framework offers project managers </a:t>
            </a:r>
            <a:r>
              <a:rPr lang="en-US" sz="17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wide range of opportunities</a:t>
            </a: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 contribute, grow, and lead in Agile at scale. Whether you're transitioning to an RTE, mentoring as a coach, or moving toward Lean Portfolio Management, your foundational skills—</a:t>
            </a:r>
            <a:r>
              <a:rPr lang="en-US" sz="17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coordination, communication, risk management, and stakeholder engagement—remain essential.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492591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key is to understand each role, align it with your strengths, and continuously develop your Agile mindset.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047512"/>
            <a:ext cx="678108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Your Journey into SAFe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706541" y="2096453"/>
            <a:ext cx="30480" cy="5085636"/>
          </a:xfrm>
          <a:prstGeom prst="roundRect">
            <a:avLst>
              <a:gd name="adj" fmla="val 1116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931212" y="233636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451390" y="209645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460" y="2138958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840611" y="2174319"/>
            <a:ext cx="386715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Understand the Landscape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840611" y="2664738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Identify key SAFe roles and responsibilities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4931212" y="3721179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4451390" y="348126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460" y="3523774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840611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Assess Your Skills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5840611" y="4049554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Match your project management strengths to SAFe roles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4931212" y="5105995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4451390" y="486608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60" y="4908590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40611" y="49439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Plan Your Path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5840611" y="5434370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Choose the role that aligns with your career goals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4931212" y="6490811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4451390" y="625090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6460" y="6293406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840611" y="6328767"/>
            <a:ext cx="29884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Grow Your Expertise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5840611" y="6819186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Continuously develop your Agile capabilities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047512"/>
            <a:ext cx="853475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Release Train Engineer (RTE)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209645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460" y="2138958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188506" y="2174319"/>
            <a:ext cx="447841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Program-Level Servant Leader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5188506" y="2664738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Facilitates the Agile Release Train (ART) and ensures value delivery.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451390" y="348126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460" y="3523774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188506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PI Planning Master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188506" y="4049554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Orchestrates quarterly planning events and manages dependencies.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4451390" y="486608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60" y="4908590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88506" y="4943951"/>
            <a:ext cx="32460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Impediment Remover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5188506" y="5434370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Clears obstacles for teams to maintain continuous flow.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4451390" y="625090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6460" y="6293406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188506" y="6328767"/>
            <a:ext cx="304990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Improvement Driver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5188506" y="6819186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Leads retrospectives and implements process enhancements.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629847"/>
            <a:ext cx="590966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Product Owner (PO)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2678787"/>
            <a:ext cx="4579263" cy="2387084"/>
          </a:xfrm>
          <a:prstGeom prst="roundRect">
            <a:avLst>
              <a:gd name="adj" fmla="val 1425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678204" y="2905601"/>
            <a:ext cx="412563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Team-Level Value Champion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678204" y="3750350"/>
            <a:ext cx="41256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Represents customer needs and prioritizes the team backlog for maximum value delivery.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9257467" y="2678787"/>
            <a:ext cx="4579263" cy="2387084"/>
          </a:xfrm>
          <a:prstGeom prst="roundRect">
            <a:avLst>
              <a:gd name="adj" fmla="val 1425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484281" y="29056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Story Expert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484281" y="3396020"/>
            <a:ext cx="41256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Creates clear user stories and acceptance criteria that guide development work.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4451390" y="5292685"/>
            <a:ext cx="9385221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78204" y="55194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Customer Liaison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678204" y="6009918"/>
            <a:ext cx="8931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Maintains regular communication with stakeholders to ensure alignment.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Scrum Master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Team Coach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Guides the team in Agile practices and principles.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30825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Ceremony Facilitator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Leads standups, planning, reviews, and retrospectives.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Blocker Remover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Identifies and resolves impediments to team progress.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082040" y="5314117"/>
            <a:ext cx="36104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Cross-Team Coordinator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Works with other Scrum Masters to manage dependencies.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69544"/>
            <a:ext cx="59328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Agile Team Member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5058132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5153144"/>
            <a:ext cx="22542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Developer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5643563"/>
            <a:ext cx="225421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Builds features and technical components that deliver value.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278" y="5058132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19067" y="5153144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Tester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4919067" y="5643563"/>
            <a:ext cx="225432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Ensures quality through automated and manual testing practices.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6884" y="5058132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50674" y="5153144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Designer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8250674" y="5643563"/>
            <a:ext cx="225432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Creates intuitive user experiences and visual elements.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8491" y="5058132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1582281" y="5153144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Analyst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1582281" y="5643563"/>
            <a:ext cx="225432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Defines requirements and helps translate business needs.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780728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System Architect/Engineer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Technical Vision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596812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Defines the system architecture and long-term direction.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Enabler Definition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603087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Guides creation of architectural runway and foundations.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44441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Non-Functional Requirements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562963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Ensures system performance, security, and reliability.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9446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Business Owner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443401"/>
            <a:ext cx="1134070" cy="16698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670215"/>
            <a:ext cx="31233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Investment Authority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3160633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Makes funding decisions for value streams and programs.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113252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340066"/>
            <a:ext cx="35500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Outcome Accountability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4830485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Responsible for business results from Agile initiatives.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474137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57009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Key Stakeholder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619136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Participates actively in PI Planning and major decisions.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Epic Owner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07633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849047"/>
            <a:ext cx="29357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Initiative Champion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339465"/>
            <a:ext cx="59906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Identifies and defines large-scale business opportunities.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496633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269343"/>
            <a:ext cx="35047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Portfolio Kanban Driver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759762"/>
            <a:ext cx="63526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Shepherds epics through the portfolio management system.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896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Value Validator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180058"/>
            <a:ext cx="578346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Confirms delivered solutions meet business objectives.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743</Words>
  <Application>Microsoft Office PowerPoint</Application>
  <PresentationFormat>Custom</PresentationFormat>
  <Paragraphs>124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Open Sans</vt:lpstr>
      <vt:lpstr>Libre Baskerville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2025-05-07T15:53:55Z</dcterms:created>
  <dcterms:modified xsi:type="dcterms:W3CDTF">2026-05-31T02:04:46Z</dcterms:modified>
</cp:coreProperties>
</file>