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5143500" cy="9144000"/>
  <p:embeddedFontLst>
    <p:embeddedFont>
      <p:font typeface="Open Sans" panose="020B0606030504020204" pitchFamily="34" charset="0"/>
      <p:regular r:id="rId17"/>
      <p:bold r:id="rId18"/>
      <p: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46" d="100"/>
          <a:sy n="146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949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EDE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C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sv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2119" y="566291"/>
            <a:ext cx="5865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What Is RAG? The Enterprise AI Architecture Transforming Knowledge Management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2782119" y="1527423"/>
            <a:ext cx="5865763" cy="13892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Business leaders want AI systems that deliver </a:t>
            </a:r>
            <a:r>
              <a:rPr lang="en-US" sz="950" b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accurate, current, and explainable</a:t>
            </a: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answers—not responses generated from static training data. </a:t>
            </a:r>
            <a:r>
              <a:rPr lang="en-US" sz="950" b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Retrieval-Augmented Generation (RAG)</a:t>
            </a: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is rapidly emerging as one of the most important enterprise AI architectures, combining the reasoning power of Large Language Models with the reliability of real-time information retrieval. For organizations managing complex documentation, regulatory requirements, and large volumes of enterprise data, RAG represents a fundamental shift in how knowledge is accessed, governed, and transformed into business value.</a:t>
            </a:r>
            <a:endParaRPr lang="en-US" sz="9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119" y="3056186"/>
            <a:ext cx="3197572" cy="58757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782119" y="3783285"/>
            <a:ext cx="5865763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#AI #GenerativeAI #RAG #RetrievalAugmentedGeneration #EnterpriseAI #DigitalTransformation #ArtificialIntelligence #MachineLearning #LLM #KnowledgeManagement #ProjectManagement #PMO #Agile #Innovation #DataStrategy #BusinessTransformation #AIOps #HealthcareIT #CloudComputing #Leadership #TechnologyStrategy #AITransformation #EnterpriseArchitecture #FutureOfWork</a:t>
            </a:r>
            <a:endParaRPr lang="en-US" sz="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2119" y="495821"/>
            <a:ext cx="3571429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The Rise of Agentic RAG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2782119" y="1069404"/>
            <a:ext cx="5865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next evolution of RAG is already emerging—and it represents a step-change in enterprise AI capability.</a:t>
            </a:r>
            <a:endParaRPr lang="en-US" sz="950" dirty="0"/>
          </a:p>
        </p:txBody>
      </p:sp>
      <p:sp>
        <p:nvSpPr>
          <p:cNvPr id="5" name="Text 2"/>
          <p:cNvSpPr/>
          <p:nvPr/>
        </p:nvSpPr>
        <p:spPr>
          <a:xfrm>
            <a:off x="2782119" y="1729829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What Is Agentic RAG?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2782119" y="2047652"/>
            <a:ext cx="3089970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Modern AI systems are evolving beyond passive question-answering. </a:t>
            </a:r>
            <a:r>
              <a:rPr lang="en-US" sz="950" b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Agentic RAG</a:t>
            </a: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empowers AI agents to make autonomous decisions about what to retrieve, when to search again, which tools to invoke, and how to execute multi-step workflows—without constant human prompting.</a:t>
            </a:r>
            <a:endParaRPr lang="en-US" sz="950" dirty="0"/>
          </a:p>
        </p:txBody>
      </p:sp>
      <p:sp>
        <p:nvSpPr>
          <p:cNvPr id="7" name="Text 4"/>
          <p:cNvSpPr/>
          <p:nvPr/>
        </p:nvSpPr>
        <p:spPr>
          <a:xfrm>
            <a:off x="2782119" y="3362399"/>
            <a:ext cx="229850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Emerging Enterprise Agents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2782119" y="3680222"/>
            <a:ext cx="3089970" cy="923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 project coordinators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 compliance analysts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 operational copilots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 transformation advisors</a:t>
            </a:r>
            <a:endParaRPr lang="en-US" sz="950" dirty="0"/>
          </a:p>
        </p:txBody>
      </p:sp>
      <p:sp>
        <p:nvSpPr>
          <p:cNvPr id="9" name="Shape 6"/>
          <p:cNvSpPr/>
          <p:nvPr/>
        </p:nvSpPr>
        <p:spPr>
          <a:xfrm>
            <a:off x="6090121" y="1605855"/>
            <a:ext cx="2651745" cy="3041749"/>
          </a:xfrm>
          <a:prstGeom prst="roundRect">
            <a:avLst>
              <a:gd name="adj" fmla="val 3368"/>
            </a:avLst>
          </a:prstGeom>
          <a:solidFill>
            <a:srgbClr val="C9907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6214095" y="1729829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Why It Matters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6214095" y="2047652"/>
            <a:ext cx="2403797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Agentic RAG creates significantly more intelligent enterprise assistants capable of handling complex, multi-turn tasks that previously required specialized human knowledge workers—at scale and speed.</a:t>
            </a:r>
            <a:endParaRPr lang="en-US" sz="9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585118"/>
            <a:ext cx="5669310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Challenges Organizations Must Address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220688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RAG is powerful, but implementation quality determines outcomes. Organizations that treat RAG as a plug-and-play solution often encounter significant barriers to adoption and reliability.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496119" y="1757139"/>
            <a:ext cx="4013895" cy="1338635"/>
          </a:xfrm>
          <a:prstGeom prst="roundRect">
            <a:avLst>
              <a:gd name="adj" fmla="val 5123"/>
            </a:avLst>
          </a:prstGeom>
          <a:solidFill>
            <a:srgbClr val="FFFCFA"/>
          </a:solidFill>
          <a:ln w="14288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481831" y="1757139"/>
            <a:ext cx="57150" cy="1338635"/>
          </a:xfrm>
          <a:prstGeom prst="roundRect">
            <a:avLst>
              <a:gd name="adj" fmla="val 91163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677242" y="1895401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Poor Data Quality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677242" y="2163663"/>
            <a:ext cx="3694509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Outdated, inconsistent, or poorly structured documents produce unreliable AI outputs. RAG systems are only as trustworthy as the data they retrieve. A robust data governance strategy must precede or accompany RAG implementation.</a:t>
            </a:r>
            <a:endParaRPr lang="en-US" sz="950" dirty="0"/>
          </a:p>
        </p:txBody>
      </p:sp>
      <p:sp>
        <p:nvSpPr>
          <p:cNvPr id="8" name="Shape 6"/>
          <p:cNvSpPr/>
          <p:nvPr/>
        </p:nvSpPr>
        <p:spPr>
          <a:xfrm>
            <a:off x="4633987" y="1757139"/>
            <a:ext cx="4013895" cy="1338635"/>
          </a:xfrm>
          <a:prstGeom prst="roundRect">
            <a:avLst>
              <a:gd name="adj" fmla="val 5123"/>
            </a:avLst>
          </a:prstGeom>
          <a:solidFill>
            <a:srgbClr val="FFFCFA"/>
          </a:solidFill>
          <a:ln w="14288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4619699" y="1757139"/>
            <a:ext cx="57150" cy="1338635"/>
          </a:xfrm>
          <a:prstGeom prst="roundRect">
            <a:avLst>
              <a:gd name="adj" fmla="val 91163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4815111" y="1895401"/>
            <a:ext cx="2138065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Security &amp; Access Control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815111" y="2163663"/>
            <a:ext cx="3694509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Enterprise RAG systems must enforce role-based access, encryption, audit logging, and compliance controls including HIPAA and SOC 2. Sensitive documents must never be surfaced to unauthorized users.</a:t>
            </a:r>
            <a:endParaRPr lang="en-US" sz="950" dirty="0"/>
          </a:p>
        </p:txBody>
      </p:sp>
      <p:sp>
        <p:nvSpPr>
          <p:cNvPr id="12" name="Shape 10"/>
          <p:cNvSpPr/>
          <p:nvPr/>
        </p:nvSpPr>
        <p:spPr>
          <a:xfrm>
            <a:off x="496119" y="3219748"/>
            <a:ext cx="4013895" cy="1338635"/>
          </a:xfrm>
          <a:prstGeom prst="roundRect">
            <a:avLst>
              <a:gd name="adj" fmla="val 5123"/>
            </a:avLst>
          </a:prstGeom>
          <a:solidFill>
            <a:srgbClr val="FFFCFA"/>
          </a:solidFill>
          <a:ln w="14288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481831" y="3219748"/>
            <a:ext cx="57150" cy="1338635"/>
          </a:xfrm>
          <a:prstGeom prst="roundRect">
            <a:avLst>
              <a:gd name="adj" fmla="val 91163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677242" y="3358009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Retrieval Quality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677242" y="3626272"/>
            <a:ext cx="3694509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Weak retrieval logic leads to irrelevant or incomplete responses. Organizations must optimize chunking strategies, metadata tagging, search relevance tuning, and re-ranking models to ensure precision at scale.</a:t>
            </a:r>
            <a:endParaRPr lang="en-US" sz="950" dirty="0"/>
          </a:p>
        </p:txBody>
      </p:sp>
      <p:sp>
        <p:nvSpPr>
          <p:cNvPr id="16" name="Shape 14"/>
          <p:cNvSpPr/>
          <p:nvPr/>
        </p:nvSpPr>
        <p:spPr>
          <a:xfrm>
            <a:off x="4633987" y="3219748"/>
            <a:ext cx="4013895" cy="1338635"/>
          </a:xfrm>
          <a:prstGeom prst="roundRect">
            <a:avLst>
              <a:gd name="adj" fmla="val 5123"/>
            </a:avLst>
          </a:prstGeom>
          <a:solidFill>
            <a:srgbClr val="FFFCFA"/>
          </a:solidFill>
          <a:ln w="14288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4619699" y="3219748"/>
            <a:ext cx="57150" cy="1338635"/>
          </a:xfrm>
          <a:prstGeom prst="roundRect">
            <a:avLst>
              <a:gd name="adj" fmla="val 91163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4815111" y="3358009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Change Management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4815111" y="3626272"/>
            <a:ext cx="3694509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 adoption is not purely a technical challenge. Success requires building user trust, delivering targeted training, defining governance frameworks, aligning stakeholders, and establishing an AI operating model that sustains adoption.</a:t>
            </a:r>
            <a:endParaRPr lang="en-US" sz="9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2901" y="327943"/>
            <a:ext cx="7104459" cy="369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Why RAG Matters for Digital Transformation Leaders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472901" y="866403"/>
            <a:ext cx="8198197" cy="369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 project managers, PMO leaders, and transformation executives, RAG is far more than a technical architecture—it is a strategic capability that redefines how organizations operate at scale.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244301" y="1421606"/>
            <a:ext cx="4257303" cy="390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0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↑</a:t>
            </a:r>
            <a:endParaRPr lang="en-US" sz="3050" dirty="0"/>
          </a:p>
        </p:txBody>
      </p:sp>
      <p:sp>
        <p:nvSpPr>
          <p:cNvPr id="5" name="Text 3"/>
          <p:cNvSpPr/>
          <p:nvPr/>
        </p:nvSpPr>
        <p:spPr>
          <a:xfrm>
            <a:off x="1486049" y="1955304"/>
            <a:ext cx="1773808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Knowledge Access Speed</a:t>
            </a:r>
            <a:endParaRPr lang="en-US" sz="1150" dirty="0"/>
          </a:p>
        </p:txBody>
      </p:sp>
      <p:sp>
        <p:nvSpPr>
          <p:cNvPr id="6" name="Text 4"/>
          <p:cNvSpPr/>
          <p:nvPr/>
        </p:nvSpPr>
        <p:spPr>
          <a:xfrm>
            <a:off x="472901" y="2207568"/>
            <a:ext cx="4028703" cy="369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Employees find answers in seconds rather than hours spent searching documents.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4413796" y="1421606"/>
            <a:ext cx="4257303" cy="390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0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↓</a:t>
            </a:r>
            <a:endParaRPr lang="en-US" sz="3050" dirty="0"/>
          </a:p>
        </p:txBody>
      </p:sp>
      <p:sp>
        <p:nvSpPr>
          <p:cNvPr id="8" name="Text 6"/>
          <p:cNvSpPr/>
          <p:nvPr/>
        </p:nvSpPr>
        <p:spPr>
          <a:xfrm>
            <a:off x="5689178" y="1955304"/>
            <a:ext cx="1706463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Operational Friction</a:t>
            </a:r>
            <a:endParaRPr lang="en-US" sz="1150" dirty="0"/>
          </a:p>
        </p:txBody>
      </p:sp>
      <p:sp>
        <p:nvSpPr>
          <p:cNvPr id="9" name="Text 7"/>
          <p:cNvSpPr/>
          <p:nvPr/>
        </p:nvSpPr>
        <p:spPr>
          <a:xfrm>
            <a:off x="4642396" y="2207568"/>
            <a:ext cx="4028703" cy="369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Routine knowledge-seeking tasks are automated, freeing teams for higher-value work.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244301" y="2861370"/>
            <a:ext cx="4257303" cy="390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0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✓</a:t>
            </a:r>
            <a:endParaRPr lang="en-US" sz="3050" dirty="0"/>
          </a:p>
        </p:txBody>
      </p:sp>
      <p:sp>
        <p:nvSpPr>
          <p:cNvPr id="11" name="Text 9"/>
          <p:cNvSpPr/>
          <p:nvPr/>
        </p:nvSpPr>
        <p:spPr>
          <a:xfrm>
            <a:off x="1519684" y="3395067"/>
            <a:ext cx="1706463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Compliance Readiness</a:t>
            </a:r>
            <a:endParaRPr lang="en-US" sz="1150" dirty="0"/>
          </a:p>
        </p:txBody>
      </p:sp>
      <p:sp>
        <p:nvSpPr>
          <p:cNvPr id="12" name="Text 10"/>
          <p:cNvSpPr/>
          <p:nvPr/>
        </p:nvSpPr>
        <p:spPr>
          <a:xfrm>
            <a:off x="472901" y="3647331"/>
            <a:ext cx="4028703" cy="369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Cited, auditable responses support regulatory frameworks across every industry.</a:t>
            </a:r>
            <a:endParaRPr lang="en-US" sz="900" dirty="0"/>
          </a:p>
        </p:txBody>
      </p:sp>
      <p:sp>
        <p:nvSpPr>
          <p:cNvPr id="13" name="Text 11"/>
          <p:cNvSpPr/>
          <p:nvPr/>
        </p:nvSpPr>
        <p:spPr>
          <a:xfrm>
            <a:off x="4413796" y="2861370"/>
            <a:ext cx="4257303" cy="390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0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↑</a:t>
            </a:r>
            <a:endParaRPr lang="en-US" sz="3050" dirty="0"/>
          </a:p>
        </p:txBody>
      </p:sp>
      <p:sp>
        <p:nvSpPr>
          <p:cNvPr id="14" name="Text 12"/>
          <p:cNvSpPr/>
          <p:nvPr/>
        </p:nvSpPr>
        <p:spPr>
          <a:xfrm>
            <a:off x="5689178" y="3395067"/>
            <a:ext cx="1706463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Employee Productivity</a:t>
            </a:r>
            <a:endParaRPr lang="en-US" sz="1150" dirty="0"/>
          </a:p>
        </p:txBody>
      </p:sp>
      <p:sp>
        <p:nvSpPr>
          <p:cNvPr id="15" name="Text 13"/>
          <p:cNvSpPr/>
          <p:nvPr/>
        </p:nvSpPr>
        <p:spPr>
          <a:xfrm>
            <a:off x="4642396" y="3647331"/>
            <a:ext cx="4028703" cy="369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 assistants that employees trust become force multipliers across the enterprise.</a:t>
            </a:r>
            <a:endParaRPr lang="en-US" sz="900" dirty="0"/>
          </a:p>
        </p:txBody>
      </p:sp>
      <p:sp>
        <p:nvSpPr>
          <p:cNvPr id="16" name="Shape 14"/>
          <p:cNvSpPr/>
          <p:nvPr/>
        </p:nvSpPr>
        <p:spPr>
          <a:xfrm>
            <a:off x="472901" y="4143449"/>
            <a:ext cx="8198197" cy="672033"/>
          </a:xfrm>
          <a:prstGeom prst="roundRect">
            <a:avLst>
              <a:gd name="adj" fmla="val 7389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71" y="4325838"/>
            <a:ext cx="147786" cy="118170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857027" y="4285655"/>
            <a:ext cx="7695902" cy="3693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organizations that successfully implement RAG will build AI systems that employees can actually </a:t>
            </a:r>
            <a:r>
              <a:rPr lang="en-US" sz="9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trust</a:t>
            </a:r>
            <a:r>
              <a:rPr lang="en-US" sz="9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—and that trust is the ultimate competitive advantage.</a:t>
            </a:r>
            <a:endParaRPr lang="en-US" sz="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0640" y="352276"/>
            <a:ext cx="3461445" cy="375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The Path Forward</a:t>
            </a:r>
            <a:endParaRPr lang="en-US" sz="2350" dirty="0"/>
          </a:p>
        </p:txBody>
      </p:sp>
      <p:sp>
        <p:nvSpPr>
          <p:cNvPr id="3" name="Text 1"/>
          <p:cNvSpPr/>
          <p:nvPr/>
        </p:nvSpPr>
        <p:spPr>
          <a:xfrm>
            <a:off x="480640" y="960537"/>
            <a:ext cx="8182719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Implementing RAG successfully requires a deliberate, phased approach. Organizations that rush deployment without addressing foundational requirements often struggle with quality, adoption, and governance.</a:t>
            </a:r>
            <a:endParaRPr lang="en-US" sz="900" dirty="0"/>
          </a:p>
        </p:txBody>
      </p:sp>
      <p:sp>
        <p:nvSpPr>
          <p:cNvPr id="4" name="Shape 2"/>
          <p:cNvSpPr/>
          <p:nvPr/>
        </p:nvSpPr>
        <p:spPr>
          <a:xfrm>
            <a:off x="660871" y="1770311"/>
            <a:ext cx="3852862" cy="120104"/>
          </a:xfrm>
          <a:prstGeom prst="roundRect">
            <a:avLst>
              <a:gd name="adj" fmla="val 42023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480640" y="1650132"/>
            <a:ext cx="360462" cy="360462"/>
          </a:xfrm>
          <a:prstGeom prst="roundRect">
            <a:avLst>
              <a:gd name="adj" fmla="val 79273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0756" y="1740247"/>
            <a:ext cx="180231" cy="18023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00745" y="2126977"/>
            <a:ext cx="2209949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Establish Data Foundations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600745" y="2384524"/>
            <a:ext cx="3792959" cy="5677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Audit and govern your knowledge repositories. Clean, current, and well-structured data is the single most important prerequisite for RAG success.</a:t>
            </a:r>
            <a:endParaRPr lang="en-US" sz="900" dirty="0"/>
          </a:p>
        </p:txBody>
      </p:sp>
      <p:sp>
        <p:nvSpPr>
          <p:cNvPr id="9" name="Shape 6"/>
          <p:cNvSpPr/>
          <p:nvPr/>
        </p:nvSpPr>
        <p:spPr>
          <a:xfrm>
            <a:off x="4810423" y="1590080"/>
            <a:ext cx="3852862" cy="120104"/>
          </a:xfrm>
          <a:prstGeom prst="roundRect">
            <a:avLst>
              <a:gd name="adj" fmla="val 42023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4630192" y="1469901"/>
            <a:ext cx="360462" cy="360462"/>
          </a:xfrm>
          <a:prstGeom prst="roundRect">
            <a:avLst>
              <a:gd name="adj" fmla="val 79273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0307" y="1560016"/>
            <a:ext cx="180231" cy="180231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4750296" y="1946746"/>
            <a:ext cx="2361754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Define Security &amp; Governance</a:t>
            </a:r>
            <a:endParaRPr lang="en-US" sz="1150" dirty="0"/>
          </a:p>
        </p:txBody>
      </p:sp>
      <p:sp>
        <p:nvSpPr>
          <p:cNvPr id="13" name="Text 9"/>
          <p:cNvSpPr/>
          <p:nvPr/>
        </p:nvSpPr>
        <p:spPr>
          <a:xfrm>
            <a:off x="4750296" y="2204293"/>
            <a:ext cx="3792959" cy="5677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Implement role-based access controls, audit logging, and compliance frameworks before deploying any AI system against sensitive enterprise data.</a:t>
            </a:r>
            <a:endParaRPr lang="en-US" sz="900" dirty="0"/>
          </a:p>
        </p:txBody>
      </p:sp>
      <p:sp>
        <p:nvSpPr>
          <p:cNvPr id="14" name="Shape 10"/>
          <p:cNvSpPr/>
          <p:nvPr/>
        </p:nvSpPr>
        <p:spPr>
          <a:xfrm>
            <a:off x="660871" y="3489127"/>
            <a:ext cx="3852862" cy="120104"/>
          </a:xfrm>
          <a:prstGeom prst="roundRect">
            <a:avLst>
              <a:gd name="adj" fmla="val 42023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1"/>
          <p:cNvSpPr/>
          <p:nvPr/>
        </p:nvSpPr>
        <p:spPr>
          <a:xfrm>
            <a:off x="480640" y="3368948"/>
            <a:ext cx="360462" cy="360462"/>
          </a:xfrm>
          <a:prstGeom prst="roundRect">
            <a:avLst>
              <a:gd name="adj" fmla="val 79273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0756" y="3459063"/>
            <a:ext cx="180231" cy="180231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600745" y="3845793"/>
            <a:ext cx="2307208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Pilot in a High-Value Domain</a:t>
            </a:r>
            <a:endParaRPr lang="en-US" sz="1150" dirty="0"/>
          </a:p>
        </p:txBody>
      </p:sp>
      <p:sp>
        <p:nvSpPr>
          <p:cNvPr id="18" name="Text 13"/>
          <p:cNvSpPr/>
          <p:nvPr/>
        </p:nvSpPr>
        <p:spPr>
          <a:xfrm>
            <a:off x="600745" y="4103340"/>
            <a:ext cx="3792959" cy="5677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Select a focused use case—compliance Q&amp;A, PMO knowledge retrieval, or customer support—to demonstrate value quickly and build organizational confidence.</a:t>
            </a:r>
            <a:endParaRPr lang="en-US" sz="900" dirty="0"/>
          </a:p>
        </p:txBody>
      </p:sp>
      <p:sp>
        <p:nvSpPr>
          <p:cNvPr id="19" name="Shape 14"/>
          <p:cNvSpPr/>
          <p:nvPr/>
        </p:nvSpPr>
        <p:spPr>
          <a:xfrm>
            <a:off x="4810423" y="3308896"/>
            <a:ext cx="3852862" cy="120104"/>
          </a:xfrm>
          <a:prstGeom prst="roundRect">
            <a:avLst>
              <a:gd name="adj" fmla="val 42023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5"/>
          <p:cNvSpPr/>
          <p:nvPr/>
        </p:nvSpPr>
        <p:spPr>
          <a:xfrm>
            <a:off x="4630192" y="3188717"/>
            <a:ext cx="360462" cy="360462"/>
          </a:xfrm>
          <a:prstGeom prst="roundRect">
            <a:avLst>
              <a:gd name="adj" fmla="val 79273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20307" y="3278832"/>
            <a:ext cx="180231" cy="180231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4750296" y="3665562"/>
            <a:ext cx="19593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Scale with Governance</a:t>
            </a:r>
            <a:endParaRPr lang="en-US" sz="1150" dirty="0"/>
          </a:p>
        </p:txBody>
      </p:sp>
      <p:sp>
        <p:nvSpPr>
          <p:cNvPr id="23" name="Text 17"/>
          <p:cNvSpPr/>
          <p:nvPr/>
        </p:nvSpPr>
        <p:spPr>
          <a:xfrm>
            <a:off x="4750296" y="3923109"/>
            <a:ext cx="3792959" cy="5677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Expand RAG across the enterprise with an established AI operating model, continuous monitoring, and stakeholder alignment to sustain adoption and trust.</a:t>
            </a:r>
            <a:endParaRPr lang="en-US" sz="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2119" y="425872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Final Thoughts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2968154" y="1138982"/>
            <a:ext cx="567972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future of AI is not just generation. It is intelligent retrieval combined with intelligent reasoning—and that future is already here.</a:t>
            </a:r>
            <a:endParaRPr lang="en-US" sz="950" dirty="0"/>
          </a:p>
        </p:txBody>
      </p:sp>
      <p:sp>
        <p:nvSpPr>
          <p:cNvPr id="5" name="Shape 2"/>
          <p:cNvSpPr/>
          <p:nvPr/>
        </p:nvSpPr>
        <p:spPr>
          <a:xfrm>
            <a:off x="2782119" y="999455"/>
            <a:ext cx="14288" cy="675977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2782119" y="1814959"/>
            <a:ext cx="5865763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RAG is rapidly becoming the </a:t>
            </a:r>
            <a:r>
              <a:rPr lang="en-US" sz="950" b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foundation of enterprise AI</a:t>
            </a: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because it bridges the gap between generative AI capability and real organizational knowledge. It transforms AI from a disconnected chatbot into an intelligent enterprise assistant that retrieves trusted information, provides contextual responses, supports governance, and delivers measurable business value.</a:t>
            </a:r>
            <a:endParaRPr lang="en-US" sz="950" dirty="0"/>
          </a:p>
        </p:txBody>
      </p:sp>
      <p:sp>
        <p:nvSpPr>
          <p:cNvPr id="7" name="Shape 4"/>
          <p:cNvSpPr/>
          <p:nvPr/>
        </p:nvSpPr>
        <p:spPr>
          <a:xfrm>
            <a:off x="2782119" y="2748335"/>
            <a:ext cx="2870895" cy="922660"/>
          </a:xfrm>
          <a:prstGeom prst="roundRect">
            <a:avLst>
              <a:gd name="adj" fmla="val 5647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2910855" y="2877071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Trusted Information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2910855" y="3145334"/>
            <a:ext cx="261342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Grounded in your enterprise data, not static training memory.</a:t>
            </a:r>
            <a:endParaRPr lang="en-US" sz="950" dirty="0"/>
          </a:p>
        </p:txBody>
      </p:sp>
      <p:sp>
        <p:nvSpPr>
          <p:cNvPr id="10" name="Shape 7"/>
          <p:cNvSpPr/>
          <p:nvPr/>
        </p:nvSpPr>
        <p:spPr>
          <a:xfrm>
            <a:off x="5776987" y="2748335"/>
            <a:ext cx="2870895" cy="922660"/>
          </a:xfrm>
          <a:prstGeom prst="roundRect">
            <a:avLst>
              <a:gd name="adj" fmla="val 5647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5905723" y="2877071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Contextual Responses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5905723" y="3145334"/>
            <a:ext cx="261342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Answers that reflect your policies, your documents, your reality.</a:t>
            </a:r>
            <a:endParaRPr lang="en-US" sz="950" dirty="0"/>
          </a:p>
        </p:txBody>
      </p:sp>
      <p:sp>
        <p:nvSpPr>
          <p:cNvPr id="13" name="Shape 10"/>
          <p:cNvSpPr/>
          <p:nvPr/>
        </p:nvSpPr>
        <p:spPr>
          <a:xfrm>
            <a:off x="2782119" y="3794968"/>
            <a:ext cx="2870895" cy="922660"/>
          </a:xfrm>
          <a:prstGeom prst="roundRect">
            <a:avLst>
              <a:gd name="adj" fmla="val 5647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2910855" y="3923705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Governed at Scale</a:t>
            </a:r>
            <a:endParaRPr lang="en-US" sz="1200" dirty="0"/>
          </a:p>
        </p:txBody>
      </p:sp>
      <p:sp>
        <p:nvSpPr>
          <p:cNvPr id="15" name="Text 12"/>
          <p:cNvSpPr/>
          <p:nvPr/>
        </p:nvSpPr>
        <p:spPr>
          <a:xfrm>
            <a:off x="2910855" y="4191967"/>
            <a:ext cx="261342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Auditable, role-aware, and compliant by design.</a:t>
            </a:r>
            <a:endParaRPr lang="en-US" sz="950" dirty="0"/>
          </a:p>
        </p:txBody>
      </p:sp>
      <p:sp>
        <p:nvSpPr>
          <p:cNvPr id="16" name="Shape 13"/>
          <p:cNvSpPr/>
          <p:nvPr/>
        </p:nvSpPr>
        <p:spPr>
          <a:xfrm>
            <a:off x="5776987" y="3794968"/>
            <a:ext cx="2870895" cy="922660"/>
          </a:xfrm>
          <a:prstGeom prst="roundRect">
            <a:avLst>
              <a:gd name="adj" fmla="val 5647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5905723" y="3923705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Measurable Value</a:t>
            </a:r>
            <a:endParaRPr lang="en-US" sz="1200" dirty="0"/>
          </a:p>
        </p:txBody>
      </p:sp>
      <p:sp>
        <p:nvSpPr>
          <p:cNvPr id="18" name="Text 15"/>
          <p:cNvSpPr/>
          <p:nvPr/>
        </p:nvSpPr>
        <p:spPr>
          <a:xfrm>
            <a:off x="5905723" y="4191967"/>
            <a:ext cx="261342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Productivity, speed, accuracy—outcomes you can quantify.</a:t>
            </a:r>
            <a:endParaRPr lang="en-US" sz="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15268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What Is RAG?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350838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Retrieval-Augmented Generation (RAG) is an AI architecture pattern that enhances generative AI by retrieving relevant information from external data sources </a:t>
            </a:r>
            <a:r>
              <a:rPr lang="en-US" sz="950" i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before</a:t>
            </a: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generating an answer—enabling conversational access to your organization's knowledge.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406822" y="1887289"/>
            <a:ext cx="4103191" cy="1675879"/>
          </a:xfrm>
          <a:prstGeom prst="roundRect">
            <a:avLst>
              <a:gd name="adj" fmla="val 5329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530796" y="2011263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Traditional LLM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530796" y="2329086"/>
            <a:ext cx="3855244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Answers questions entirely from memory—knowledge frozen at training time, with no access to current enterprise data.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4728046" y="2011263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RAG-Enabled System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4728046" y="2329086"/>
            <a:ext cx="392459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Searches trusted data sources first, then generates a grounded, accurate, and citable response in real time.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4728046" y="2837631"/>
            <a:ext cx="3924598" cy="6821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More accurate and context-aware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More current and enterprise-ready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Fully explainable with source citations</a:t>
            </a:r>
            <a:endParaRPr lang="en-US" sz="950" dirty="0"/>
          </a:p>
        </p:txBody>
      </p:sp>
      <p:sp>
        <p:nvSpPr>
          <p:cNvPr id="10" name="Shape 8"/>
          <p:cNvSpPr/>
          <p:nvPr/>
        </p:nvSpPr>
        <p:spPr>
          <a:xfrm>
            <a:off x="496119" y="3702695"/>
            <a:ext cx="8151763" cy="725463"/>
          </a:xfrm>
          <a:prstGeom prst="roundRect">
            <a:avLst>
              <a:gd name="adj" fmla="val 7182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92" y="3892004"/>
            <a:ext cx="155004" cy="123974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899071" y="3857625"/>
            <a:ext cx="762483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Example:</a:t>
            </a:r>
            <a:r>
              <a:rPr lang="en-US" sz="9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Ask "What are the FDA cybersecurity documentation requirements for connected medical devices?" — a RAG system searches regulatory guidance, retrieves the relevant sections, summarizes the findings, and cites original sources automatically.</a:t>
            </a:r>
            <a:endParaRPr lang="en-US" sz="9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2119" y="833586"/>
            <a:ext cx="5339804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Why Traditional AI Models Fall Short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2782119" y="1407170"/>
            <a:ext cx="5865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Large Language Models are powerful—but in enterprise environments, their limitations create real operational and compliance risk.</a:t>
            </a:r>
            <a:endParaRPr lang="en-US" sz="950" dirty="0"/>
          </a:p>
        </p:txBody>
      </p:sp>
      <p:sp>
        <p:nvSpPr>
          <p:cNvPr id="5" name="Shape 2"/>
          <p:cNvSpPr/>
          <p:nvPr/>
        </p:nvSpPr>
        <p:spPr>
          <a:xfrm>
            <a:off x="2782119" y="1943621"/>
            <a:ext cx="2870895" cy="1319585"/>
          </a:xfrm>
          <a:prstGeom prst="roundRect">
            <a:avLst>
              <a:gd name="adj" fmla="val 3948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2910855" y="2072357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Hallucinations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2910855" y="2340620"/>
            <a:ext cx="2613422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LLMs sometimes generate responses that sound authoritative but are factually wrong—misrepresenting regulations, fabricating procedures, or citing outdated policies.</a:t>
            </a:r>
            <a:endParaRPr lang="en-US" sz="950" dirty="0"/>
          </a:p>
        </p:txBody>
      </p:sp>
      <p:sp>
        <p:nvSpPr>
          <p:cNvPr id="8" name="Shape 5"/>
          <p:cNvSpPr/>
          <p:nvPr/>
        </p:nvSpPr>
        <p:spPr>
          <a:xfrm>
            <a:off x="5776987" y="1943621"/>
            <a:ext cx="2870895" cy="1319585"/>
          </a:xfrm>
          <a:prstGeom prst="roundRect">
            <a:avLst>
              <a:gd name="adj" fmla="val 3948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5905723" y="2072357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Static Knowledge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5905723" y="2340620"/>
            <a:ext cx="2613422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 models are trained at a specific point in time. New regulations, updated documents, and internal knowledge are simply inaccessible without retrieval mechanisms.</a:t>
            </a:r>
            <a:endParaRPr lang="en-US" sz="950" dirty="0"/>
          </a:p>
        </p:txBody>
      </p:sp>
      <p:sp>
        <p:nvSpPr>
          <p:cNvPr id="11" name="Shape 8"/>
          <p:cNvSpPr/>
          <p:nvPr/>
        </p:nvSpPr>
        <p:spPr>
          <a:xfrm>
            <a:off x="2782119" y="3387179"/>
            <a:ext cx="5865763" cy="922660"/>
          </a:xfrm>
          <a:prstGeom prst="roundRect">
            <a:avLst>
              <a:gd name="adj" fmla="val 5647"/>
            </a:avLst>
          </a:prstGeom>
          <a:solidFill>
            <a:srgbClr val="EBE2E0"/>
          </a:solidFill>
          <a:ln w="4763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2910855" y="3515916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Lack of Explainability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2910855" y="3784178"/>
            <a:ext cx="5608290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Auditors and business leaders need to know: </a:t>
            </a:r>
            <a:r>
              <a:rPr lang="en-US" sz="950" i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Where did this answer come from? Which policy supports this?</a:t>
            </a: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Standard LLMs cannot answer that question.</a:t>
            </a:r>
            <a:endParaRPr lang="en-US" sz="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508397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How RAG Works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143967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RAG combines </a:t>
            </a:r>
            <a:r>
              <a:rPr lang="en-US" sz="950" b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information retrieval</a:t>
            </a: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and </a:t>
            </a:r>
            <a:r>
              <a:rPr lang="en-US" sz="950" b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natural language generation</a:t>
            </a: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into a seamless, governed workflow that transforms how employees access organizational knowledge.</a:t>
            </a:r>
            <a:endParaRPr lang="en-US" sz="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153" y="1680418"/>
            <a:ext cx="5607621" cy="241815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145463" y="3640004"/>
            <a:ext cx="1729393" cy="159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b="1" dirty="0">
                <a:solidFill>
                  <a:srgbClr val="FFFFFF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Generate Answer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2145463" y="3080239"/>
            <a:ext cx="1729393" cy="159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b="1" dirty="0">
                <a:solidFill>
                  <a:srgbClr val="FFFFFF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Fetch Documents</a:t>
            </a:r>
            <a:endParaRPr lang="en-US" sz="1000" dirty="0"/>
          </a:p>
        </p:txBody>
      </p:sp>
      <p:sp>
        <p:nvSpPr>
          <p:cNvPr id="7" name="Text 4"/>
          <p:cNvSpPr/>
          <p:nvPr/>
        </p:nvSpPr>
        <p:spPr>
          <a:xfrm>
            <a:off x="2145463" y="2526129"/>
            <a:ext cx="1729393" cy="159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b="1" dirty="0">
                <a:solidFill>
                  <a:srgbClr val="FFFFFF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Semantic Retrieval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2145463" y="1966364"/>
            <a:ext cx="1729393" cy="159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b="1" dirty="0">
                <a:solidFill>
                  <a:srgbClr val="FFFFFF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Submit Query</a:t>
            </a:r>
            <a:endParaRPr lang="en-US" sz="1000" dirty="0"/>
          </a:p>
        </p:txBody>
      </p:sp>
      <p:sp>
        <p:nvSpPr>
          <p:cNvPr id="9" name="Text 6"/>
          <p:cNvSpPr/>
          <p:nvPr/>
        </p:nvSpPr>
        <p:spPr>
          <a:xfrm>
            <a:off x="496119" y="4238104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Unlike keyword search, modern RAG systems use </a:t>
            </a:r>
            <a:r>
              <a:rPr lang="en-US" sz="950" b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semantic search</a:t>
            </a: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—understanding the meaning and intent behind a question, not just matching exact phrases. This makes enterprise knowledge dramatically more accessible, auditable, and trustworthy.</a:t>
            </a:r>
            <a:endParaRPr lang="en-US" sz="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809476"/>
            <a:ext cx="5517877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The Core Components of a RAG System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445047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production-grade RAG system is built from several interconnected layers. Each component plays a critical role in determining the accuracy, speed, and governance of AI-generated responses.</a:t>
            </a:r>
            <a:endParaRPr lang="en-US" sz="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981498"/>
            <a:ext cx="1516038" cy="93694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6119" y="3073450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Data Sources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96119" y="3341712"/>
            <a:ext cx="2613868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RAG connects to your existing knowledge repositories—SharePoint, Google Drive, Confluence, Azure Blob, AWS S3, CRM systems, ticketing platforms, and internal databases.</a:t>
            </a:r>
            <a:endParaRPr lang="en-US" sz="9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991" y="1981498"/>
            <a:ext cx="1516038" cy="93694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264991" y="3073450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Chunking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3264991" y="3341712"/>
            <a:ext cx="2613943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Large documents are divided into smaller, contextual units called "chunks." Effective chunking strategies directly improve retrieval precision and the quality of generated answers.</a:t>
            </a:r>
            <a:endParaRPr lang="en-US" sz="9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939" y="1981498"/>
            <a:ext cx="1516038" cy="93694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033939" y="3073450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Embeddings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6033939" y="3341712"/>
            <a:ext cx="2613943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Each chunk is converted into a numerical vector representation. Embeddings enable semantic similarity search—finding meaningful conceptual matches rather than relying on exact keywords.</a:t>
            </a:r>
            <a:endParaRPr lang="en-US" sz="9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66390"/>
            <a:ext cx="3790057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Vector Databases &amp; LLMs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401961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final two components of a RAG system handle storage and synthesis—working together to deliver fast, accurate, and contextually grounded responses at enterprise scale.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406822" y="1938412"/>
            <a:ext cx="4103191" cy="2438623"/>
          </a:xfrm>
          <a:prstGeom prst="roundRect">
            <a:avLst>
              <a:gd name="adj" fmla="val 3662"/>
            </a:avLst>
          </a:prstGeom>
          <a:solidFill>
            <a:srgbClr val="835E5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530796" y="2062386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Vector Databases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530796" y="2380208"/>
            <a:ext cx="3855244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Embeddings are stored in specialized vector databases optimized for high-speed similarity search. These systems make enterprise-scale retrieval operationally viable.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530796" y="3087216"/>
            <a:ext cx="4312444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Leading platforms:</a:t>
            </a:r>
            <a:endParaRPr lang="en-US" sz="950" dirty="0"/>
          </a:p>
        </p:txBody>
      </p:sp>
      <p:sp>
        <p:nvSpPr>
          <p:cNvPr id="8" name="Text 6"/>
          <p:cNvSpPr/>
          <p:nvPr/>
        </p:nvSpPr>
        <p:spPr>
          <a:xfrm>
            <a:off x="530796" y="3397300"/>
            <a:ext cx="3855244" cy="923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Pinecone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Weaviate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Chroma</a:t>
            </a:r>
            <a:endParaRPr lang="en-US" sz="95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Milvus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4728046" y="2062386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Large Language Models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4728046" y="2380208"/>
            <a:ext cx="3924598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Retrieved content is injected into the LLM prompt alongside the user's question and any governance instructions. The model synthesizes this into a coherent, accurate, natural-language response—grounded in your enterprise data, not static training memory.</a:t>
            </a:r>
            <a:endParaRPr lang="en-US" sz="950" dirty="0"/>
          </a:p>
        </p:txBody>
      </p:sp>
      <p:sp>
        <p:nvSpPr>
          <p:cNvPr id="11" name="Shape 9"/>
          <p:cNvSpPr/>
          <p:nvPr/>
        </p:nvSpPr>
        <p:spPr>
          <a:xfrm>
            <a:off x="4728046" y="3512046"/>
            <a:ext cx="3924598" cy="725463"/>
          </a:xfrm>
          <a:prstGeom prst="roundRect">
            <a:avLst>
              <a:gd name="adj" fmla="val 7182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020" y="3701355"/>
            <a:ext cx="155004" cy="123974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5130998" y="3666976"/>
            <a:ext cx="339767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Together, these components create an AI system that is fast, current, and auditable.</a:t>
            </a:r>
            <a:endParaRPr lang="en-US" sz="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74379" y="367829"/>
            <a:ext cx="5314950" cy="381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Why Enterprises Are Investing in RAG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2774379" y="929580"/>
            <a:ext cx="5881241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RAG is becoming foundational to enterprise AI strategy because it directly addresses the business challenges that have slowed AI adoption.</a:t>
            </a:r>
            <a:endParaRPr lang="en-US" sz="9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4379" y="1452488"/>
            <a:ext cx="305246" cy="30524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229868" y="1452488"/>
            <a:ext cx="1983507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Improved Accuracy</a:t>
            </a:r>
            <a:endParaRPr lang="en-US" sz="1200" dirty="0"/>
          </a:p>
        </p:txBody>
      </p:sp>
      <p:sp>
        <p:nvSpPr>
          <p:cNvPr id="7" name="Text 3"/>
          <p:cNvSpPr/>
          <p:nvPr/>
        </p:nvSpPr>
        <p:spPr>
          <a:xfrm>
            <a:off x="3229868" y="1715319"/>
            <a:ext cx="5425753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Grounding responses in enterprise data significantly reduces hallucinations and improves the reliability of AI-generated answers across high-stakes workflows.</a:t>
            </a:r>
            <a:endParaRPr lang="en-US" sz="9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4379" y="2343373"/>
            <a:ext cx="305246" cy="30524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229868" y="2343373"/>
            <a:ext cx="2335783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Real-Time Knowledge Access</a:t>
            </a:r>
            <a:endParaRPr lang="en-US" sz="1200" dirty="0"/>
          </a:p>
        </p:txBody>
      </p:sp>
      <p:sp>
        <p:nvSpPr>
          <p:cNvPr id="10" name="Text 5"/>
          <p:cNvSpPr/>
          <p:nvPr/>
        </p:nvSpPr>
        <p:spPr>
          <a:xfrm>
            <a:off x="3229868" y="2606204"/>
            <a:ext cx="5425753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Unlike static model training, RAG retrieves current policies, updated documentation, new regulations, and live operational data—always current, always relevant.</a:t>
            </a:r>
            <a:endParaRPr lang="en-US" sz="9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74379" y="3234258"/>
            <a:ext cx="305246" cy="30524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3229868" y="3234258"/>
            <a:ext cx="2603525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Better Compliance &amp; Governance</a:t>
            </a:r>
            <a:endParaRPr lang="en-US" sz="1200" dirty="0"/>
          </a:p>
        </p:txBody>
      </p:sp>
      <p:sp>
        <p:nvSpPr>
          <p:cNvPr id="13" name="Text 7"/>
          <p:cNvSpPr/>
          <p:nvPr/>
        </p:nvSpPr>
        <p:spPr>
          <a:xfrm>
            <a:off x="3229868" y="3497089"/>
            <a:ext cx="5425753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RAG systems provide citations, enforce governance rules, restrict access by role, and maintain full audit trails—critical in healthcare, financial services, and government.</a:t>
            </a:r>
            <a:endParaRPr lang="en-US" sz="9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74379" y="4125144"/>
            <a:ext cx="305246" cy="305246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3229868" y="4125144"/>
            <a:ext cx="2003003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Faster Decision-Making</a:t>
            </a:r>
            <a:endParaRPr lang="en-US" sz="1200" dirty="0"/>
          </a:p>
        </p:txBody>
      </p:sp>
      <p:sp>
        <p:nvSpPr>
          <p:cNvPr id="16" name="Text 9"/>
          <p:cNvSpPr/>
          <p:nvPr/>
        </p:nvSpPr>
        <p:spPr>
          <a:xfrm>
            <a:off x="3229868" y="4387974"/>
            <a:ext cx="5425753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Employees no longer manually search through hundreds of documents. RAG enables conversational, instant access to institutional knowledge, accelerating decisions at every level.</a:t>
            </a:r>
            <a:endParaRPr lang="en-US" sz="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11510"/>
            <a:ext cx="4231853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Enterprise Use Cases for RAG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047080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RAG is being deployed across industries where knowledge complexity, regulatory burden, or operational scale make traditional search inadequate.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496119" y="1583531"/>
            <a:ext cx="4013895" cy="1512243"/>
          </a:xfrm>
          <a:prstGeom prst="roundRect">
            <a:avLst>
              <a:gd name="adj" fmla="val 3445"/>
            </a:avLst>
          </a:prstGeom>
          <a:solidFill>
            <a:srgbClr val="FFFCFA"/>
          </a:solidFill>
          <a:ln w="14288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510406" y="1597819"/>
            <a:ext cx="3985320" cy="372070"/>
          </a:xfrm>
          <a:prstGeom prst="roundRect">
            <a:avLst>
              <a:gd name="adj" fmla="val 9395"/>
            </a:avLst>
          </a:prstGeom>
          <a:solidFill>
            <a:srgbClr val="EBE2E0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0048" y="1688381"/>
            <a:ext cx="186035" cy="18603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34380" y="2093863"/>
            <a:ext cx="218926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Healthcare &amp; Life Sciences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634380" y="2362126"/>
            <a:ext cx="3737372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Clinical knowledge assistants, FDA documentation support, prior authorization workflows, cybersecurity compliance guidance, and claims processing intelligence.</a:t>
            </a:r>
            <a:endParaRPr lang="en-US" sz="950" dirty="0"/>
          </a:p>
        </p:txBody>
      </p:sp>
      <p:sp>
        <p:nvSpPr>
          <p:cNvPr id="9" name="Shape 6"/>
          <p:cNvSpPr/>
          <p:nvPr/>
        </p:nvSpPr>
        <p:spPr>
          <a:xfrm>
            <a:off x="4633987" y="1583531"/>
            <a:ext cx="4013895" cy="1512243"/>
          </a:xfrm>
          <a:prstGeom prst="roundRect">
            <a:avLst>
              <a:gd name="adj" fmla="val 3445"/>
            </a:avLst>
          </a:prstGeom>
          <a:solidFill>
            <a:srgbClr val="FFFCFA"/>
          </a:solidFill>
          <a:ln w="14288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4648274" y="1597819"/>
            <a:ext cx="3985320" cy="372070"/>
          </a:xfrm>
          <a:prstGeom prst="roundRect">
            <a:avLst>
              <a:gd name="adj" fmla="val 9395"/>
            </a:avLst>
          </a:prstGeom>
          <a:solidFill>
            <a:srgbClr val="EBE2E0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7917" y="1688381"/>
            <a:ext cx="186035" cy="186035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4772248" y="2093863"/>
            <a:ext cx="2329979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PMO &amp; Project Management</a:t>
            </a:r>
            <a:endParaRPr lang="en-US" sz="1200" dirty="0"/>
          </a:p>
        </p:txBody>
      </p:sp>
      <p:sp>
        <p:nvSpPr>
          <p:cNvPr id="13" name="Text 9"/>
          <p:cNvSpPr/>
          <p:nvPr/>
        </p:nvSpPr>
        <p:spPr>
          <a:xfrm>
            <a:off x="4772248" y="2362126"/>
            <a:ext cx="3737372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Lessons learned repositories, portfolio reporting assistants, Agile coaching copilots, risk management guidance, and instant governance policy retrieval.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496119" y="3219748"/>
            <a:ext cx="4013895" cy="1512243"/>
          </a:xfrm>
          <a:prstGeom prst="roundRect">
            <a:avLst>
              <a:gd name="adj" fmla="val 3445"/>
            </a:avLst>
          </a:prstGeom>
          <a:solidFill>
            <a:srgbClr val="FFFCFA"/>
          </a:solidFill>
          <a:ln w="14288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1"/>
          <p:cNvSpPr/>
          <p:nvPr/>
        </p:nvSpPr>
        <p:spPr>
          <a:xfrm>
            <a:off x="510406" y="3234035"/>
            <a:ext cx="3985320" cy="372070"/>
          </a:xfrm>
          <a:prstGeom prst="roundRect">
            <a:avLst>
              <a:gd name="adj" fmla="val 9395"/>
            </a:avLst>
          </a:prstGeom>
          <a:solidFill>
            <a:srgbClr val="EBE2E0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10048" y="3324597"/>
            <a:ext cx="186035" cy="186035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634380" y="3730079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Manufacturing</a:t>
            </a:r>
            <a:endParaRPr lang="en-US" sz="1200" dirty="0"/>
          </a:p>
        </p:txBody>
      </p:sp>
      <p:sp>
        <p:nvSpPr>
          <p:cNvPr id="18" name="Text 13"/>
          <p:cNvSpPr/>
          <p:nvPr/>
        </p:nvSpPr>
        <p:spPr>
          <a:xfrm>
            <a:off x="634380" y="3998342"/>
            <a:ext cx="3737372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SOP retrieval, equipment troubleshooting, maintenance guidance, quality management systems, and AI-driven operational support for frontline teams.</a:t>
            </a:r>
            <a:endParaRPr lang="en-US" sz="950" dirty="0"/>
          </a:p>
        </p:txBody>
      </p:sp>
      <p:sp>
        <p:nvSpPr>
          <p:cNvPr id="19" name="Shape 14"/>
          <p:cNvSpPr/>
          <p:nvPr/>
        </p:nvSpPr>
        <p:spPr>
          <a:xfrm>
            <a:off x="4633987" y="3219748"/>
            <a:ext cx="4013895" cy="1512243"/>
          </a:xfrm>
          <a:prstGeom prst="roundRect">
            <a:avLst>
              <a:gd name="adj" fmla="val 3445"/>
            </a:avLst>
          </a:prstGeom>
          <a:solidFill>
            <a:srgbClr val="FFFCFA"/>
          </a:solidFill>
          <a:ln w="14288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5"/>
          <p:cNvSpPr/>
          <p:nvPr/>
        </p:nvSpPr>
        <p:spPr>
          <a:xfrm>
            <a:off x="4648274" y="3234035"/>
            <a:ext cx="3985320" cy="372070"/>
          </a:xfrm>
          <a:prstGeom prst="roundRect">
            <a:avLst>
              <a:gd name="adj" fmla="val 9395"/>
            </a:avLst>
          </a:prstGeom>
          <a:solidFill>
            <a:srgbClr val="EBE2E0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47917" y="3324597"/>
            <a:ext cx="186035" cy="186035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4772248" y="3730079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Customer Support</a:t>
            </a:r>
            <a:endParaRPr lang="en-US" sz="1200" dirty="0"/>
          </a:p>
        </p:txBody>
      </p:sp>
      <p:sp>
        <p:nvSpPr>
          <p:cNvPr id="23" name="Text 17"/>
          <p:cNvSpPr/>
          <p:nvPr/>
        </p:nvSpPr>
        <p:spPr>
          <a:xfrm>
            <a:off x="4772248" y="3998342"/>
            <a:ext cx="3737372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Faster response times, enhanced chatbot accuracy, reduced escalations, and intelligent self-service that resolves issues without human intervention.</a:t>
            </a:r>
            <a:endParaRPr lang="en-US" sz="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66130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RAG vs. Fine-Tuning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101700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One of the most common misconceptions in enterprise AI is treating RAG and fine-tuning as interchangeable. They solve fundamentally different problems—and understanding the distinction is essential before investing in either approach.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496119" y="1638151"/>
            <a:ext cx="8151763" cy="2174230"/>
          </a:xfrm>
          <a:prstGeom prst="roundRect">
            <a:avLst>
              <a:gd name="adj" fmla="val 2396"/>
            </a:avLst>
          </a:prstGeom>
          <a:noFill/>
          <a:ln w="4763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25004" y="1722090"/>
            <a:ext cx="297522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Capability</a:t>
            </a:r>
            <a:endParaRPr lang="en-US" sz="950" dirty="0"/>
          </a:p>
        </p:txBody>
      </p:sp>
      <p:sp>
        <p:nvSpPr>
          <p:cNvPr id="6" name="Text 4"/>
          <p:cNvSpPr/>
          <p:nvPr/>
        </p:nvSpPr>
        <p:spPr>
          <a:xfrm>
            <a:off x="3395737" y="1722090"/>
            <a:ext cx="289135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RAG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6082605" y="1722090"/>
            <a:ext cx="289374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Fine-Tuning</a:t>
            </a:r>
            <a:endParaRPr lang="en-US" sz="950" dirty="0"/>
          </a:p>
        </p:txBody>
      </p:sp>
      <p:sp>
        <p:nvSpPr>
          <p:cNvPr id="8" name="Text 6"/>
          <p:cNvSpPr/>
          <p:nvPr/>
        </p:nvSpPr>
        <p:spPr>
          <a:xfrm>
            <a:off x="625004" y="2083668"/>
            <a:ext cx="297522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Primary purpose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3395737" y="2083668"/>
            <a:ext cx="289135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Retrieves external knowledge</a:t>
            </a:r>
            <a:endParaRPr lang="en-US" sz="950" dirty="0"/>
          </a:p>
        </p:txBody>
      </p:sp>
      <p:sp>
        <p:nvSpPr>
          <p:cNvPr id="10" name="Text 8"/>
          <p:cNvSpPr/>
          <p:nvPr/>
        </p:nvSpPr>
        <p:spPr>
          <a:xfrm>
            <a:off x="6082605" y="2083668"/>
            <a:ext cx="289374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Changes model behavior or style</a:t>
            </a:r>
            <a:endParaRPr lang="en-US" sz="950" dirty="0"/>
          </a:p>
        </p:txBody>
      </p:sp>
      <p:sp>
        <p:nvSpPr>
          <p:cNvPr id="11" name="Text 9"/>
          <p:cNvSpPr/>
          <p:nvPr/>
        </p:nvSpPr>
        <p:spPr>
          <a:xfrm>
            <a:off x="625004" y="2445246"/>
            <a:ext cx="297522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Best suited for</a:t>
            </a:r>
            <a:endParaRPr lang="en-US" sz="950" dirty="0"/>
          </a:p>
        </p:txBody>
      </p:sp>
      <p:sp>
        <p:nvSpPr>
          <p:cNvPr id="12" name="Text 10"/>
          <p:cNvSpPr/>
          <p:nvPr/>
        </p:nvSpPr>
        <p:spPr>
          <a:xfrm>
            <a:off x="3395737" y="2445246"/>
            <a:ext cx="289135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Changing, current information</a:t>
            </a:r>
            <a:endParaRPr lang="en-US" sz="950" dirty="0"/>
          </a:p>
        </p:txBody>
      </p:sp>
      <p:sp>
        <p:nvSpPr>
          <p:cNvPr id="13" name="Text 11"/>
          <p:cNvSpPr/>
          <p:nvPr/>
        </p:nvSpPr>
        <p:spPr>
          <a:xfrm>
            <a:off x="6082605" y="2445246"/>
            <a:ext cx="289374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Specialized tasks or tone</a:t>
            </a:r>
            <a:endParaRPr lang="en-US" sz="950" dirty="0"/>
          </a:p>
        </p:txBody>
      </p:sp>
      <p:sp>
        <p:nvSpPr>
          <p:cNvPr id="14" name="Text 12"/>
          <p:cNvSpPr/>
          <p:nvPr/>
        </p:nvSpPr>
        <p:spPr>
          <a:xfrm>
            <a:off x="625004" y="2806824"/>
            <a:ext cx="297522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Updateability</a:t>
            </a:r>
            <a:endParaRPr lang="en-US" sz="950" dirty="0"/>
          </a:p>
        </p:txBody>
      </p:sp>
      <p:sp>
        <p:nvSpPr>
          <p:cNvPr id="15" name="Text 13"/>
          <p:cNvSpPr/>
          <p:nvPr/>
        </p:nvSpPr>
        <p:spPr>
          <a:xfrm>
            <a:off x="3395737" y="2806824"/>
            <a:ext cx="289135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Easy to update</a:t>
            </a:r>
            <a:endParaRPr lang="en-US" sz="950" dirty="0"/>
          </a:p>
        </p:txBody>
      </p:sp>
      <p:sp>
        <p:nvSpPr>
          <p:cNvPr id="16" name="Text 14"/>
          <p:cNvSpPr/>
          <p:nvPr/>
        </p:nvSpPr>
        <p:spPr>
          <a:xfrm>
            <a:off x="6082605" y="2806824"/>
            <a:ext cx="289374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Expensive to retrain</a:t>
            </a:r>
            <a:endParaRPr lang="en-US" sz="950" dirty="0"/>
          </a:p>
        </p:txBody>
      </p:sp>
      <p:sp>
        <p:nvSpPr>
          <p:cNvPr id="17" name="Text 15"/>
          <p:cNvSpPr/>
          <p:nvPr/>
        </p:nvSpPr>
        <p:spPr>
          <a:xfrm>
            <a:off x="625004" y="3168402"/>
            <a:ext cx="297522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Citations &amp; traceability</a:t>
            </a:r>
            <a:endParaRPr lang="en-US" sz="950" dirty="0"/>
          </a:p>
        </p:txBody>
      </p:sp>
      <p:sp>
        <p:nvSpPr>
          <p:cNvPr id="18" name="Text 16"/>
          <p:cNvSpPr/>
          <p:nvPr/>
        </p:nvSpPr>
        <p:spPr>
          <a:xfrm>
            <a:off x="3395737" y="3168402"/>
            <a:ext cx="289135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Fully supported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6082605" y="3168402"/>
            <a:ext cx="289374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Usually lacks traceability</a:t>
            </a:r>
            <a:endParaRPr lang="en-US" sz="950" dirty="0"/>
          </a:p>
        </p:txBody>
      </p:sp>
      <p:sp>
        <p:nvSpPr>
          <p:cNvPr id="20" name="Text 18"/>
          <p:cNvSpPr/>
          <p:nvPr/>
        </p:nvSpPr>
        <p:spPr>
          <a:xfrm>
            <a:off x="625004" y="3529980"/>
            <a:ext cx="297522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Enterprise document use</a:t>
            </a:r>
            <a:endParaRPr lang="en-US" sz="950" dirty="0"/>
          </a:p>
        </p:txBody>
      </p:sp>
      <p:sp>
        <p:nvSpPr>
          <p:cNvPr id="21" name="Text 19"/>
          <p:cNvSpPr/>
          <p:nvPr/>
        </p:nvSpPr>
        <p:spPr>
          <a:xfrm>
            <a:off x="3395737" y="3529980"/>
            <a:ext cx="289135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Excellent fit</a:t>
            </a:r>
            <a:endParaRPr lang="en-US" sz="950" dirty="0"/>
          </a:p>
        </p:txBody>
      </p:sp>
      <p:sp>
        <p:nvSpPr>
          <p:cNvPr id="22" name="Text 20"/>
          <p:cNvSpPr/>
          <p:nvPr/>
        </p:nvSpPr>
        <p:spPr>
          <a:xfrm>
            <a:off x="6082605" y="3529980"/>
            <a:ext cx="289374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Limited applicability</a:t>
            </a:r>
            <a:endParaRPr lang="en-US" sz="950" dirty="0"/>
          </a:p>
        </p:txBody>
      </p:sp>
      <p:sp>
        <p:nvSpPr>
          <p:cNvPr id="23" name="Shape 21"/>
          <p:cNvSpPr/>
          <p:nvPr/>
        </p:nvSpPr>
        <p:spPr>
          <a:xfrm>
            <a:off x="496119" y="3951908"/>
            <a:ext cx="8151763" cy="725463"/>
          </a:xfrm>
          <a:prstGeom prst="roundRect">
            <a:avLst>
              <a:gd name="adj" fmla="val 7182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92" y="4141217"/>
            <a:ext cx="155004" cy="123974"/>
          </a:xfrm>
          <a:prstGeom prst="rect">
            <a:avLst/>
          </a:prstGeom>
        </p:spPr>
      </p:pic>
      <p:sp>
        <p:nvSpPr>
          <p:cNvPr id="25" name="Text 22"/>
          <p:cNvSpPr/>
          <p:nvPr/>
        </p:nvSpPr>
        <p:spPr>
          <a:xfrm>
            <a:off x="899071" y="4106838"/>
            <a:ext cx="762483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 most enterprise scenarios, organizations should implement RAG </a:t>
            </a:r>
            <a:r>
              <a:rPr lang="en-US" sz="95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before</a:t>
            </a:r>
            <a:r>
              <a:rPr lang="en-US" sz="9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considering fine-tuning. RAG delivers faster value with lower cost and greater explainability.</a:t>
            </a:r>
            <a:endParaRPr lang="en-US" sz="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1801</Words>
  <Application>Microsoft Office PowerPoint</Application>
  <PresentationFormat>On-screen Show (16:9)</PresentationFormat>
  <Paragraphs>160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Open Sans</vt:lpstr>
      <vt:lpstr>Crimson Pro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1</cp:revision>
  <dcterms:created xsi:type="dcterms:W3CDTF">2026-05-17T01:37:07Z</dcterms:created>
  <dcterms:modified xsi:type="dcterms:W3CDTF">2026-05-17T01:44:51Z</dcterms:modified>
</cp:coreProperties>
</file>