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Host Grotesk Medium" panose="020B0604020202020204" charset="0"/>
      <p:regular r:id="rId17"/>
    </p:embeddedFont>
    <p:embeddedFont>
      <p:font typeface="Roboto" panose="02000000000000000000"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01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en-US"/>
          </a:p>
        </p:txBody>
      </p:sp>
      <p:sp>
        <p:nvSpPr>
          <p:cNvPr id="3" name="Shape 1"/>
          <p:cNvSpPr/>
          <p:nvPr/>
        </p:nvSpPr>
        <p:spPr>
          <a:xfrm>
            <a:off x="0" y="0"/>
            <a:ext cx="14630400" cy="8229600"/>
          </a:xfrm>
          <a:prstGeom prst="rect">
            <a:avLst/>
          </a:prstGeom>
          <a:solidFill>
            <a:srgbClr val="FAF9F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1222891"/>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Choosing the Right PMO Approach: From Supportive to Strategic</a:t>
            </a:r>
            <a:endParaRPr lang="en-US" sz="3900" dirty="0"/>
          </a:p>
        </p:txBody>
      </p:sp>
      <p:sp>
        <p:nvSpPr>
          <p:cNvPr id="4" name="Text 1"/>
          <p:cNvSpPr/>
          <p:nvPr/>
        </p:nvSpPr>
        <p:spPr>
          <a:xfrm>
            <a:off x="6280190" y="3380780"/>
            <a:ext cx="7556421" cy="1190625"/>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In today's fast-moving business landscape, the Project Management Office (PMO) is no longer a one-size-fits-all function. Understanding the spectrum of PMO models is essential for leaders looking to unlock value, enhance alignment, and deliver consistent results.</a:t>
            </a:r>
            <a:endParaRPr lang="en-US" sz="1550" dirty="0"/>
          </a:p>
        </p:txBody>
      </p:sp>
      <p:pic>
        <p:nvPicPr>
          <p:cNvPr id="5" name="Image 1" descr="preencoded.png"/>
          <p:cNvPicPr>
            <a:picLocks noChangeAspect="1"/>
          </p:cNvPicPr>
          <p:nvPr/>
        </p:nvPicPr>
        <p:blipFill>
          <a:blip r:embed="rId4"/>
          <a:stretch>
            <a:fillRect/>
          </a:stretch>
        </p:blipFill>
        <p:spPr>
          <a:xfrm>
            <a:off x="6280190" y="4794647"/>
            <a:ext cx="7556421" cy="1393508"/>
          </a:xfrm>
          <a:prstGeom prst="rect">
            <a:avLst/>
          </a:prstGeom>
        </p:spPr>
      </p:pic>
      <p:sp>
        <p:nvSpPr>
          <p:cNvPr id="6" name="Text 2"/>
          <p:cNvSpPr/>
          <p:nvPr/>
        </p:nvSpPr>
        <p:spPr>
          <a:xfrm>
            <a:off x="6280190" y="6411397"/>
            <a:ext cx="7556421"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#ManagingProjectsTheAgileWay #ProjectManagement #PMO #AgileLeadership #BusinessTransformation #EnterprisePMO #StrategyExecution</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447825"/>
            <a:ext cx="5162907"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Hybrid PMO: The Custom Fit</a:t>
            </a:r>
            <a:endParaRPr lang="en-US" sz="3100" dirty="0"/>
          </a:p>
        </p:txBody>
      </p:sp>
      <p:sp>
        <p:nvSpPr>
          <p:cNvPr id="3" name="Text 1"/>
          <p:cNvSpPr/>
          <p:nvPr/>
        </p:nvSpPr>
        <p:spPr>
          <a:xfrm>
            <a:off x="793790" y="1142317"/>
            <a:ext cx="6656546"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Adaptive Governance for Complex Organizations</a:t>
            </a:r>
            <a:endParaRPr lang="en-US" sz="2300" dirty="0"/>
          </a:p>
        </p:txBody>
      </p:sp>
      <p:sp>
        <p:nvSpPr>
          <p:cNvPr id="4" name="Text 2"/>
          <p:cNvSpPr/>
          <p:nvPr/>
        </p:nvSpPr>
        <p:spPr>
          <a:xfrm>
            <a:off x="793790" y="1812043"/>
            <a:ext cx="13042821"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Many organizations adopt a Hybrid PMO approach, intelligently combining elements of supportive, controlling, and directive models. This flexible framework adapts governance intensity based on project characteristics such as size, strategic importance, complexity, risk profile, and stakeholder impact.</a:t>
            </a:r>
            <a:endParaRPr lang="en-US" sz="1550" dirty="0"/>
          </a:p>
        </p:txBody>
      </p:sp>
      <p:sp>
        <p:nvSpPr>
          <p:cNvPr id="5" name="Shape 3"/>
          <p:cNvSpPr/>
          <p:nvPr/>
        </p:nvSpPr>
        <p:spPr>
          <a:xfrm>
            <a:off x="793790" y="2928254"/>
            <a:ext cx="3111937" cy="1734145"/>
          </a:xfrm>
          <a:prstGeom prst="roundRect">
            <a:avLst>
              <a:gd name="adj" fmla="val 4807"/>
            </a:avLst>
          </a:prstGeom>
          <a:solidFill>
            <a:srgbClr val="D9EDF2"/>
          </a:solidFill>
          <a:ln w="7620">
            <a:solidFill>
              <a:srgbClr val="BFD3D8"/>
            </a:solidFill>
            <a:prstDash val="solid"/>
          </a:ln>
        </p:spPr>
        <p:txBody>
          <a:bodyPr/>
          <a:lstStyle/>
          <a:p>
            <a:endParaRPr lang="en-US"/>
          </a:p>
        </p:txBody>
      </p:sp>
      <p:sp>
        <p:nvSpPr>
          <p:cNvPr id="6" name="Text 4"/>
          <p:cNvSpPr/>
          <p:nvPr/>
        </p:nvSpPr>
        <p:spPr>
          <a:xfrm>
            <a:off x="1109305" y="313423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Small Projects</a:t>
            </a:r>
            <a:endParaRPr lang="en-US" sz="1950" dirty="0"/>
          </a:p>
        </p:txBody>
      </p:sp>
      <p:sp>
        <p:nvSpPr>
          <p:cNvPr id="7" name="Text 5"/>
          <p:cNvSpPr/>
          <p:nvPr/>
        </p:nvSpPr>
        <p:spPr>
          <a:xfrm>
            <a:off x="999768" y="3563453"/>
            <a:ext cx="2699980" cy="892969"/>
          </a:xfrm>
          <a:prstGeom prst="rect">
            <a:avLst/>
          </a:prstGeom>
          <a:noFill/>
          <a:ln/>
        </p:spPr>
        <p:txBody>
          <a:bodyPr wrap="square" lIns="0" tIns="0" rIns="0" bIns="0" rtlCol="0" anchor="t"/>
          <a:lstStyle/>
          <a:p>
            <a:pPr marL="0" indent="0" algn="ctr">
              <a:lnSpc>
                <a:spcPts val="2300"/>
              </a:lnSpc>
              <a:buNone/>
            </a:pPr>
            <a:r>
              <a:rPr lang="en-US" sz="1550" dirty="0">
                <a:solidFill>
                  <a:srgbClr val="384653"/>
                </a:solidFill>
                <a:latin typeface="Roboto" pitchFamily="34" charset="0"/>
                <a:ea typeface="Roboto" pitchFamily="34" charset="-122"/>
                <a:cs typeface="Roboto" pitchFamily="34" charset="-120"/>
              </a:rPr>
              <a:t>Light-touch supportive approach with templates and guidance</a:t>
            </a:r>
            <a:endParaRPr lang="en-US" sz="1550" dirty="0"/>
          </a:p>
        </p:txBody>
      </p:sp>
      <p:sp>
        <p:nvSpPr>
          <p:cNvPr id="8" name="Shape 6"/>
          <p:cNvSpPr/>
          <p:nvPr/>
        </p:nvSpPr>
        <p:spPr>
          <a:xfrm>
            <a:off x="4104084" y="2928254"/>
            <a:ext cx="3111937" cy="1734145"/>
          </a:xfrm>
          <a:prstGeom prst="roundRect">
            <a:avLst>
              <a:gd name="adj" fmla="val 4807"/>
            </a:avLst>
          </a:prstGeom>
          <a:solidFill>
            <a:srgbClr val="D9EDF2"/>
          </a:solidFill>
          <a:ln w="7620">
            <a:solidFill>
              <a:srgbClr val="BFD3D8"/>
            </a:solidFill>
            <a:prstDash val="solid"/>
          </a:ln>
        </p:spPr>
        <p:txBody>
          <a:bodyPr/>
          <a:lstStyle/>
          <a:p>
            <a:endParaRPr lang="en-US"/>
          </a:p>
        </p:txBody>
      </p:sp>
      <p:sp>
        <p:nvSpPr>
          <p:cNvPr id="9" name="Text 7"/>
          <p:cNvSpPr/>
          <p:nvPr/>
        </p:nvSpPr>
        <p:spPr>
          <a:xfrm>
            <a:off x="4419600" y="313423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Medium Projects</a:t>
            </a:r>
            <a:endParaRPr lang="en-US" sz="1950" dirty="0"/>
          </a:p>
        </p:txBody>
      </p:sp>
      <p:sp>
        <p:nvSpPr>
          <p:cNvPr id="10" name="Text 8"/>
          <p:cNvSpPr/>
          <p:nvPr/>
        </p:nvSpPr>
        <p:spPr>
          <a:xfrm>
            <a:off x="4310063" y="3563453"/>
            <a:ext cx="2699980" cy="892969"/>
          </a:xfrm>
          <a:prstGeom prst="rect">
            <a:avLst/>
          </a:prstGeom>
          <a:noFill/>
          <a:ln/>
        </p:spPr>
        <p:txBody>
          <a:bodyPr wrap="square" lIns="0" tIns="0" rIns="0" bIns="0" rtlCol="0" anchor="t"/>
          <a:lstStyle/>
          <a:p>
            <a:pPr marL="0" indent="0" algn="ctr">
              <a:lnSpc>
                <a:spcPts val="2300"/>
              </a:lnSpc>
              <a:buNone/>
            </a:pPr>
            <a:r>
              <a:rPr lang="en-US" sz="1550" dirty="0">
                <a:solidFill>
                  <a:srgbClr val="384653"/>
                </a:solidFill>
                <a:latin typeface="Roboto" pitchFamily="34" charset="0"/>
                <a:ea typeface="Roboto" pitchFamily="34" charset="-122"/>
                <a:cs typeface="Roboto" pitchFamily="34" charset="-120"/>
              </a:rPr>
              <a:t>Controlling model with standardized gates and compliance checks</a:t>
            </a:r>
            <a:endParaRPr lang="en-US" sz="1550" dirty="0"/>
          </a:p>
        </p:txBody>
      </p:sp>
      <p:sp>
        <p:nvSpPr>
          <p:cNvPr id="11" name="Shape 9"/>
          <p:cNvSpPr/>
          <p:nvPr/>
        </p:nvSpPr>
        <p:spPr>
          <a:xfrm>
            <a:off x="7414379" y="2928254"/>
            <a:ext cx="3111937" cy="1734145"/>
          </a:xfrm>
          <a:prstGeom prst="roundRect">
            <a:avLst>
              <a:gd name="adj" fmla="val 4807"/>
            </a:avLst>
          </a:prstGeom>
          <a:solidFill>
            <a:srgbClr val="D9EDF2"/>
          </a:solidFill>
          <a:ln w="7620">
            <a:solidFill>
              <a:srgbClr val="BFD3D8"/>
            </a:solidFill>
            <a:prstDash val="solid"/>
          </a:ln>
        </p:spPr>
        <p:txBody>
          <a:bodyPr/>
          <a:lstStyle/>
          <a:p>
            <a:endParaRPr lang="en-US"/>
          </a:p>
        </p:txBody>
      </p:sp>
      <p:sp>
        <p:nvSpPr>
          <p:cNvPr id="12" name="Text 10"/>
          <p:cNvSpPr/>
          <p:nvPr/>
        </p:nvSpPr>
        <p:spPr>
          <a:xfrm>
            <a:off x="7729895" y="313423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Large Projects</a:t>
            </a:r>
            <a:endParaRPr lang="en-US" sz="1950" dirty="0"/>
          </a:p>
        </p:txBody>
      </p:sp>
      <p:sp>
        <p:nvSpPr>
          <p:cNvPr id="13" name="Text 11"/>
          <p:cNvSpPr/>
          <p:nvPr/>
        </p:nvSpPr>
        <p:spPr>
          <a:xfrm>
            <a:off x="7620357" y="3563453"/>
            <a:ext cx="2699980" cy="892969"/>
          </a:xfrm>
          <a:prstGeom prst="rect">
            <a:avLst/>
          </a:prstGeom>
          <a:noFill/>
          <a:ln/>
        </p:spPr>
        <p:txBody>
          <a:bodyPr wrap="square" lIns="0" tIns="0" rIns="0" bIns="0" rtlCol="0" anchor="t"/>
          <a:lstStyle/>
          <a:p>
            <a:pPr marL="0" indent="0" algn="ctr">
              <a:lnSpc>
                <a:spcPts val="2300"/>
              </a:lnSpc>
              <a:buNone/>
            </a:pPr>
            <a:r>
              <a:rPr lang="en-US" sz="1550" dirty="0">
                <a:solidFill>
                  <a:srgbClr val="384653"/>
                </a:solidFill>
                <a:latin typeface="Roboto" pitchFamily="34" charset="0"/>
                <a:ea typeface="Roboto" pitchFamily="34" charset="-122"/>
                <a:cs typeface="Roboto" pitchFamily="34" charset="-120"/>
              </a:rPr>
              <a:t>Directive oversight with dedicated PMO resources and full governance</a:t>
            </a:r>
            <a:endParaRPr lang="en-US" sz="1550" dirty="0"/>
          </a:p>
        </p:txBody>
      </p:sp>
      <p:sp>
        <p:nvSpPr>
          <p:cNvPr id="14" name="Shape 12"/>
          <p:cNvSpPr/>
          <p:nvPr/>
        </p:nvSpPr>
        <p:spPr>
          <a:xfrm>
            <a:off x="10724674" y="2928254"/>
            <a:ext cx="3111937" cy="1734145"/>
          </a:xfrm>
          <a:prstGeom prst="roundRect">
            <a:avLst>
              <a:gd name="adj" fmla="val 4807"/>
            </a:avLst>
          </a:prstGeom>
          <a:solidFill>
            <a:srgbClr val="D9EDF2"/>
          </a:solidFill>
          <a:ln w="7620">
            <a:solidFill>
              <a:srgbClr val="BFD3D8"/>
            </a:solidFill>
            <a:prstDash val="solid"/>
          </a:ln>
        </p:spPr>
        <p:txBody>
          <a:bodyPr/>
          <a:lstStyle/>
          <a:p>
            <a:endParaRPr lang="en-US"/>
          </a:p>
        </p:txBody>
      </p:sp>
      <p:sp>
        <p:nvSpPr>
          <p:cNvPr id="15" name="Text 13"/>
          <p:cNvSpPr/>
          <p:nvPr/>
        </p:nvSpPr>
        <p:spPr>
          <a:xfrm>
            <a:off x="11040189" y="313423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Strategic Initiatives</a:t>
            </a:r>
            <a:endParaRPr lang="en-US" sz="1950" dirty="0"/>
          </a:p>
        </p:txBody>
      </p:sp>
      <p:sp>
        <p:nvSpPr>
          <p:cNvPr id="16" name="Text 14"/>
          <p:cNvSpPr/>
          <p:nvPr/>
        </p:nvSpPr>
        <p:spPr>
          <a:xfrm>
            <a:off x="10930652" y="3563453"/>
            <a:ext cx="2699980" cy="892969"/>
          </a:xfrm>
          <a:prstGeom prst="rect">
            <a:avLst/>
          </a:prstGeom>
          <a:noFill/>
          <a:ln/>
        </p:spPr>
        <p:txBody>
          <a:bodyPr wrap="square" lIns="0" tIns="0" rIns="0" bIns="0" rtlCol="0" anchor="t"/>
          <a:lstStyle/>
          <a:p>
            <a:pPr marL="0" indent="0" algn="ctr">
              <a:lnSpc>
                <a:spcPts val="2300"/>
              </a:lnSpc>
              <a:buNone/>
            </a:pPr>
            <a:r>
              <a:rPr lang="en-US" sz="1550" dirty="0">
                <a:solidFill>
                  <a:srgbClr val="384653"/>
                </a:solidFill>
                <a:latin typeface="Roboto" pitchFamily="34" charset="0"/>
                <a:ea typeface="Roboto" pitchFamily="34" charset="-122"/>
                <a:cs typeface="Roboto" pitchFamily="34" charset="-120"/>
              </a:rPr>
              <a:t>Enterprise-level governance with executive steering and benefits tracking</a:t>
            </a:r>
            <a:endParaRPr lang="en-US" sz="1550" dirty="0"/>
          </a:p>
        </p:txBody>
      </p:sp>
      <p:sp>
        <p:nvSpPr>
          <p:cNvPr id="17" name="Shape 15"/>
          <p:cNvSpPr/>
          <p:nvPr/>
        </p:nvSpPr>
        <p:spPr>
          <a:xfrm>
            <a:off x="793790" y="5108884"/>
            <a:ext cx="6279356" cy="1546265"/>
          </a:xfrm>
          <a:prstGeom prst="roundRect">
            <a:avLst>
              <a:gd name="adj" fmla="val 5391"/>
            </a:avLst>
          </a:prstGeom>
          <a:solidFill>
            <a:srgbClr val="FAF9F5"/>
          </a:solidFill>
          <a:ln w="22860">
            <a:solidFill>
              <a:srgbClr val="BFD3D8"/>
            </a:solidFill>
            <a:prstDash val="solid"/>
          </a:ln>
        </p:spPr>
        <p:txBody>
          <a:bodyPr/>
          <a:lstStyle/>
          <a:p>
            <a:endParaRPr lang="en-US"/>
          </a:p>
        </p:txBody>
      </p:sp>
      <p:sp>
        <p:nvSpPr>
          <p:cNvPr id="18" name="Text 16"/>
          <p:cNvSpPr/>
          <p:nvPr/>
        </p:nvSpPr>
        <p:spPr>
          <a:xfrm>
            <a:off x="1015008" y="533010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Best For</a:t>
            </a:r>
            <a:endParaRPr lang="en-US" sz="1950" dirty="0"/>
          </a:p>
        </p:txBody>
      </p:sp>
      <p:sp>
        <p:nvSpPr>
          <p:cNvPr id="19" name="Text 17"/>
          <p:cNvSpPr/>
          <p:nvPr/>
        </p:nvSpPr>
        <p:spPr>
          <a:xfrm>
            <a:off x="1015008" y="5838618"/>
            <a:ext cx="5836920"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Organizations in transformation, managing diverse portfolios, or operating across multiple business units with varying needs</a:t>
            </a:r>
            <a:endParaRPr lang="en-US" sz="1550" dirty="0"/>
          </a:p>
        </p:txBody>
      </p:sp>
      <p:sp>
        <p:nvSpPr>
          <p:cNvPr id="20" name="Shape 18"/>
          <p:cNvSpPr/>
          <p:nvPr/>
        </p:nvSpPr>
        <p:spPr>
          <a:xfrm>
            <a:off x="7564874" y="5108884"/>
            <a:ext cx="6279356" cy="1546265"/>
          </a:xfrm>
          <a:prstGeom prst="roundRect">
            <a:avLst>
              <a:gd name="adj" fmla="val 5391"/>
            </a:avLst>
          </a:prstGeom>
          <a:solidFill>
            <a:srgbClr val="FAF9F5"/>
          </a:solidFill>
          <a:ln w="22860">
            <a:solidFill>
              <a:srgbClr val="BFD3D8"/>
            </a:solidFill>
            <a:prstDash val="solid"/>
          </a:ln>
        </p:spPr>
        <p:txBody>
          <a:bodyPr/>
          <a:lstStyle/>
          <a:p>
            <a:endParaRPr lang="en-US"/>
          </a:p>
        </p:txBody>
      </p:sp>
      <p:sp>
        <p:nvSpPr>
          <p:cNvPr id="21" name="Text 19"/>
          <p:cNvSpPr/>
          <p:nvPr/>
        </p:nvSpPr>
        <p:spPr>
          <a:xfrm>
            <a:off x="7786092" y="533010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Success Factor</a:t>
            </a:r>
            <a:endParaRPr lang="en-US" sz="1950" dirty="0"/>
          </a:p>
        </p:txBody>
      </p:sp>
      <p:sp>
        <p:nvSpPr>
          <p:cNvPr id="22" name="Text 20"/>
          <p:cNvSpPr/>
          <p:nvPr/>
        </p:nvSpPr>
        <p:spPr>
          <a:xfrm>
            <a:off x="7786092" y="5838618"/>
            <a:ext cx="5836920"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Clear criteria for determining which governance approach applies to each project, with transparent decision-making processes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9735" y="509349"/>
            <a:ext cx="10105192" cy="577810"/>
          </a:xfrm>
          <a:prstGeom prst="rect">
            <a:avLst/>
          </a:prstGeom>
          <a:noFill/>
          <a:ln/>
        </p:spPr>
        <p:txBody>
          <a:bodyPr wrap="none" lIns="0" tIns="0" rIns="0" bIns="0" rtlCol="0" anchor="t"/>
          <a:lstStyle/>
          <a:p>
            <a:pPr marL="0" indent="0" algn="l">
              <a:lnSpc>
                <a:spcPts val="4550"/>
              </a:lnSpc>
              <a:buNone/>
            </a:pPr>
            <a:r>
              <a:rPr lang="en-US" sz="3600" dirty="0">
                <a:solidFill>
                  <a:srgbClr val="2E3C4E"/>
                </a:solidFill>
                <a:latin typeface="Host Grotesk Medium" pitchFamily="34" charset="0"/>
                <a:ea typeface="Host Grotesk Medium" pitchFamily="34" charset="-122"/>
                <a:cs typeface="Host Grotesk Medium" pitchFamily="34" charset="-120"/>
              </a:rPr>
              <a:t>Choosing the Right Model for Your Organization</a:t>
            </a:r>
            <a:endParaRPr lang="en-US" sz="3600" dirty="0"/>
          </a:p>
        </p:txBody>
      </p:sp>
      <p:pic>
        <p:nvPicPr>
          <p:cNvPr id="3" name="Image 0" descr="preencoded.png"/>
          <p:cNvPicPr>
            <a:picLocks noChangeAspect="1"/>
          </p:cNvPicPr>
          <p:nvPr/>
        </p:nvPicPr>
        <p:blipFill>
          <a:blip r:embed="rId3"/>
          <a:stretch>
            <a:fillRect/>
          </a:stretch>
        </p:blipFill>
        <p:spPr>
          <a:xfrm>
            <a:off x="739735" y="1456968"/>
            <a:ext cx="3287673" cy="739735"/>
          </a:xfrm>
          <a:prstGeom prst="rect">
            <a:avLst/>
          </a:prstGeom>
        </p:spPr>
      </p:pic>
      <p:sp>
        <p:nvSpPr>
          <p:cNvPr id="4" name="Text 1"/>
          <p:cNvSpPr/>
          <p:nvPr/>
        </p:nvSpPr>
        <p:spPr>
          <a:xfrm>
            <a:off x="924639" y="2381607"/>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Assess Current State</a:t>
            </a:r>
            <a:endParaRPr lang="en-US" sz="1800" dirty="0"/>
          </a:p>
        </p:txBody>
      </p:sp>
      <p:sp>
        <p:nvSpPr>
          <p:cNvPr id="5" name="Text 2"/>
          <p:cNvSpPr/>
          <p:nvPr/>
        </p:nvSpPr>
        <p:spPr>
          <a:xfrm>
            <a:off x="924639" y="2781538"/>
            <a:ext cx="2917865" cy="831890"/>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Evaluate organizational maturity, culture, and existing project management capabilities</a:t>
            </a:r>
            <a:endParaRPr lang="en-US" sz="1450" dirty="0"/>
          </a:p>
        </p:txBody>
      </p:sp>
      <p:pic>
        <p:nvPicPr>
          <p:cNvPr id="6" name="Image 1" descr="preencoded.png"/>
          <p:cNvPicPr>
            <a:picLocks noChangeAspect="1"/>
          </p:cNvPicPr>
          <p:nvPr/>
        </p:nvPicPr>
        <p:blipFill>
          <a:blip r:embed="rId4"/>
          <a:stretch>
            <a:fillRect/>
          </a:stretch>
        </p:blipFill>
        <p:spPr>
          <a:xfrm>
            <a:off x="4027408" y="1456968"/>
            <a:ext cx="3287792" cy="739735"/>
          </a:xfrm>
          <a:prstGeom prst="rect">
            <a:avLst/>
          </a:prstGeom>
        </p:spPr>
      </p:pic>
      <p:sp>
        <p:nvSpPr>
          <p:cNvPr id="7" name="Text 3"/>
          <p:cNvSpPr/>
          <p:nvPr/>
        </p:nvSpPr>
        <p:spPr>
          <a:xfrm>
            <a:off x="4212312" y="2381607"/>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Define Requirements</a:t>
            </a:r>
            <a:endParaRPr lang="en-US" sz="1800" dirty="0"/>
          </a:p>
        </p:txBody>
      </p:sp>
      <p:sp>
        <p:nvSpPr>
          <p:cNvPr id="8" name="Text 4"/>
          <p:cNvSpPr/>
          <p:nvPr/>
        </p:nvSpPr>
        <p:spPr>
          <a:xfrm>
            <a:off x="4212312" y="2781538"/>
            <a:ext cx="2917984" cy="554593"/>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Identify strategic priorities, risk tolerance, and governance needs</a:t>
            </a:r>
            <a:endParaRPr lang="en-US" sz="1450" dirty="0"/>
          </a:p>
        </p:txBody>
      </p:sp>
      <p:pic>
        <p:nvPicPr>
          <p:cNvPr id="9" name="Image 2" descr="preencoded.png"/>
          <p:cNvPicPr>
            <a:picLocks noChangeAspect="1"/>
          </p:cNvPicPr>
          <p:nvPr/>
        </p:nvPicPr>
        <p:blipFill>
          <a:blip r:embed="rId5"/>
          <a:stretch>
            <a:fillRect/>
          </a:stretch>
        </p:blipFill>
        <p:spPr>
          <a:xfrm>
            <a:off x="7315200" y="1456968"/>
            <a:ext cx="3287673" cy="739735"/>
          </a:xfrm>
          <a:prstGeom prst="rect">
            <a:avLst/>
          </a:prstGeom>
        </p:spPr>
      </p:pic>
      <p:sp>
        <p:nvSpPr>
          <p:cNvPr id="10" name="Text 5"/>
          <p:cNvSpPr/>
          <p:nvPr/>
        </p:nvSpPr>
        <p:spPr>
          <a:xfrm>
            <a:off x="7500104" y="2381607"/>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Map to Model</a:t>
            </a:r>
            <a:endParaRPr lang="en-US" sz="1800" dirty="0"/>
          </a:p>
        </p:txBody>
      </p:sp>
      <p:sp>
        <p:nvSpPr>
          <p:cNvPr id="11" name="Text 6"/>
          <p:cNvSpPr/>
          <p:nvPr/>
        </p:nvSpPr>
        <p:spPr>
          <a:xfrm>
            <a:off x="7500104" y="2781538"/>
            <a:ext cx="2917865" cy="554593"/>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Match organizational needs to PMO approach characteristics</a:t>
            </a:r>
            <a:endParaRPr lang="en-US" sz="1450" dirty="0"/>
          </a:p>
        </p:txBody>
      </p:sp>
      <p:pic>
        <p:nvPicPr>
          <p:cNvPr id="12" name="Image 3" descr="preencoded.png"/>
          <p:cNvPicPr>
            <a:picLocks noChangeAspect="1"/>
          </p:cNvPicPr>
          <p:nvPr/>
        </p:nvPicPr>
        <p:blipFill>
          <a:blip r:embed="rId6"/>
          <a:stretch>
            <a:fillRect/>
          </a:stretch>
        </p:blipFill>
        <p:spPr>
          <a:xfrm>
            <a:off x="10602873" y="1456968"/>
            <a:ext cx="3287792" cy="739735"/>
          </a:xfrm>
          <a:prstGeom prst="rect">
            <a:avLst/>
          </a:prstGeom>
        </p:spPr>
      </p:pic>
      <p:sp>
        <p:nvSpPr>
          <p:cNvPr id="13" name="Text 7"/>
          <p:cNvSpPr/>
          <p:nvPr/>
        </p:nvSpPr>
        <p:spPr>
          <a:xfrm>
            <a:off x="10787777" y="2381607"/>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Plan Evolution</a:t>
            </a:r>
            <a:endParaRPr lang="en-US" sz="1800" dirty="0"/>
          </a:p>
        </p:txBody>
      </p:sp>
      <p:sp>
        <p:nvSpPr>
          <p:cNvPr id="14" name="Text 8"/>
          <p:cNvSpPr/>
          <p:nvPr/>
        </p:nvSpPr>
        <p:spPr>
          <a:xfrm>
            <a:off x="10787777" y="2781538"/>
            <a:ext cx="2917984" cy="554593"/>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Design transition path from current to future state</a:t>
            </a:r>
            <a:endParaRPr lang="en-US" sz="1450" dirty="0"/>
          </a:p>
        </p:txBody>
      </p:sp>
      <p:sp>
        <p:nvSpPr>
          <p:cNvPr id="15" name="Text 9"/>
          <p:cNvSpPr/>
          <p:nvPr/>
        </p:nvSpPr>
        <p:spPr>
          <a:xfrm>
            <a:off x="739735" y="4006334"/>
            <a:ext cx="13150929" cy="554593"/>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There is no "perfect" PMO—only the </a:t>
            </a:r>
            <a:r>
              <a:rPr lang="en-US" sz="1450" b="1" dirty="0">
                <a:solidFill>
                  <a:srgbClr val="384653"/>
                </a:solidFill>
                <a:latin typeface="Roboto" pitchFamily="34" charset="0"/>
                <a:ea typeface="Roboto" pitchFamily="34" charset="-122"/>
                <a:cs typeface="Roboto" pitchFamily="34" charset="-120"/>
              </a:rPr>
              <a:t>right PMO for your organization's specific context and needs</a:t>
            </a:r>
            <a:r>
              <a:rPr lang="en-US" sz="1450" dirty="0">
                <a:solidFill>
                  <a:srgbClr val="384653"/>
                </a:solidFill>
                <a:latin typeface="Roboto" pitchFamily="34" charset="0"/>
                <a:ea typeface="Roboto" pitchFamily="34" charset="-122"/>
                <a:cs typeface="Roboto" pitchFamily="34" charset="-120"/>
              </a:rPr>
              <a:t>. Early-stage companies may thrive with a Supportive model, while global enterprises managing critical initiatives often require an Enterprise PMO or sophisticated Hybrid approach.</a:t>
            </a:r>
            <a:endParaRPr lang="en-US" sz="1450" dirty="0"/>
          </a:p>
        </p:txBody>
      </p:sp>
      <p:pic>
        <p:nvPicPr>
          <p:cNvPr id="16" name="Image 4" descr="preencoded.png"/>
          <p:cNvPicPr>
            <a:picLocks noChangeAspect="1"/>
          </p:cNvPicPr>
          <p:nvPr/>
        </p:nvPicPr>
        <p:blipFill>
          <a:blip r:embed="rId7"/>
          <a:stretch>
            <a:fillRect/>
          </a:stretch>
        </p:blipFill>
        <p:spPr>
          <a:xfrm>
            <a:off x="739735" y="4768929"/>
            <a:ext cx="12153543" cy="2465903"/>
          </a:xfrm>
          <a:prstGeom prst="rect">
            <a:avLst/>
          </a:prstGeom>
        </p:spPr>
      </p:pic>
      <p:sp>
        <p:nvSpPr>
          <p:cNvPr id="17" name="Text 10"/>
          <p:cNvSpPr/>
          <p:nvPr/>
        </p:nvSpPr>
        <p:spPr>
          <a:xfrm>
            <a:off x="739735" y="7442835"/>
            <a:ext cx="13150929" cy="277297"/>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The chart above shows current adoption trends among mid-to-large organizations, with Hybrid models increasingly popular due to their adaptability.</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457231"/>
            <a:ext cx="6811447" cy="620078"/>
          </a:xfrm>
          <a:prstGeom prst="rect">
            <a:avLst/>
          </a:prstGeom>
          <a:noFill/>
          <a:ln/>
        </p:spPr>
        <p:txBody>
          <a:bodyPr wrap="non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The PMO as Strategic Enabler</a:t>
            </a:r>
            <a:endParaRPr lang="en-US" sz="3900" dirty="0"/>
          </a:p>
        </p:txBody>
      </p:sp>
      <p:sp>
        <p:nvSpPr>
          <p:cNvPr id="3" name="Text 1"/>
          <p:cNvSpPr/>
          <p:nvPr/>
        </p:nvSpPr>
        <p:spPr>
          <a:xfrm>
            <a:off x="793790" y="1573323"/>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Beyond Bureaucracy</a:t>
            </a:r>
            <a:endParaRPr lang="en-US" sz="2300" dirty="0"/>
          </a:p>
        </p:txBody>
      </p:sp>
      <p:sp>
        <p:nvSpPr>
          <p:cNvPr id="4" name="Text 2"/>
          <p:cNvSpPr/>
          <p:nvPr/>
        </p:nvSpPr>
        <p:spPr>
          <a:xfrm>
            <a:off x="793790" y="2143751"/>
            <a:ext cx="4520803" cy="1190625"/>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most successful PMOs position themselves not as bureaucratic overhead but as strategic enablers that help teams deliver business outcomes, not just project outputs.</a:t>
            </a:r>
            <a:endParaRPr lang="en-US" sz="1550" dirty="0"/>
          </a:p>
        </p:txBody>
      </p:sp>
      <p:sp>
        <p:nvSpPr>
          <p:cNvPr id="5" name="Text 3"/>
          <p:cNvSpPr/>
          <p:nvPr/>
        </p:nvSpPr>
        <p:spPr>
          <a:xfrm>
            <a:off x="793790" y="3512970"/>
            <a:ext cx="4520803"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This mindset shift requires viewing the PMO as:</a:t>
            </a:r>
            <a:endParaRPr lang="en-US" sz="1550" dirty="0"/>
          </a:p>
        </p:txBody>
      </p:sp>
      <p:sp>
        <p:nvSpPr>
          <p:cNvPr id="6" name="Text 4"/>
          <p:cNvSpPr/>
          <p:nvPr/>
        </p:nvSpPr>
        <p:spPr>
          <a:xfrm>
            <a:off x="793790" y="3989220"/>
            <a:ext cx="4520803"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A partner in business value creation</a:t>
            </a:r>
            <a:endParaRPr lang="en-US" sz="1550" dirty="0"/>
          </a:p>
        </p:txBody>
      </p:sp>
      <p:sp>
        <p:nvSpPr>
          <p:cNvPr id="7" name="Text 5"/>
          <p:cNvSpPr/>
          <p:nvPr/>
        </p:nvSpPr>
        <p:spPr>
          <a:xfrm>
            <a:off x="793790" y="4356290"/>
            <a:ext cx="4520803"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A driver of organizational agility</a:t>
            </a:r>
            <a:endParaRPr lang="en-US" sz="1550" dirty="0"/>
          </a:p>
        </p:txBody>
      </p:sp>
      <p:sp>
        <p:nvSpPr>
          <p:cNvPr id="8" name="Text 6"/>
          <p:cNvSpPr/>
          <p:nvPr/>
        </p:nvSpPr>
        <p:spPr>
          <a:xfrm>
            <a:off x="793790" y="4723359"/>
            <a:ext cx="4520803"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A catalyst for innovation and improvement</a:t>
            </a:r>
            <a:endParaRPr lang="en-US" sz="1550" dirty="0"/>
          </a:p>
        </p:txBody>
      </p:sp>
      <p:sp>
        <p:nvSpPr>
          <p:cNvPr id="9" name="Text 7"/>
          <p:cNvSpPr/>
          <p:nvPr/>
        </p:nvSpPr>
        <p:spPr>
          <a:xfrm>
            <a:off x="793790" y="5090429"/>
            <a:ext cx="4520803"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A connector between strategy and execution</a:t>
            </a:r>
            <a:endParaRPr lang="en-US" sz="1550" dirty="0"/>
          </a:p>
        </p:txBody>
      </p:sp>
      <p:sp>
        <p:nvSpPr>
          <p:cNvPr id="10" name="Shape 8"/>
          <p:cNvSpPr/>
          <p:nvPr/>
        </p:nvSpPr>
        <p:spPr>
          <a:xfrm>
            <a:off x="5806321" y="1598207"/>
            <a:ext cx="2546985" cy="1347907"/>
          </a:xfrm>
          <a:prstGeom prst="roundRect">
            <a:avLst>
              <a:gd name="adj" fmla="val 6184"/>
            </a:avLst>
          </a:prstGeom>
          <a:solidFill>
            <a:srgbClr val="FAF9F5"/>
          </a:solidFill>
          <a:ln w="22860">
            <a:solidFill>
              <a:srgbClr val="BFD3D8"/>
            </a:solidFill>
            <a:prstDash val="solid"/>
          </a:ln>
        </p:spPr>
        <p:txBody>
          <a:bodyPr/>
          <a:lstStyle/>
          <a:p>
            <a:endParaRPr lang="en-US"/>
          </a:p>
        </p:txBody>
      </p:sp>
      <p:sp>
        <p:nvSpPr>
          <p:cNvPr id="11" name="Shape 9"/>
          <p:cNvSpPr/>
          <p:nvPr/>
        </p:nvSpPr>
        <p:spPr>
          <a:xfrm>
            <a:off x="5829181" y="1621067"/>
            <a:ext cx="2501265" cy="595313"/>
          </a:xfrm>
          <a:prstGeom prst="roundRect">
            <a:avLst>
              <a:gd name="adj" fmla="val 9395"/>
            </a:avLst>
          </a:prstGeom>
          <a:solidFill>
            <a:srgbClr val="D9EDF2"/>
          </a:solidFill>
          <a:ln/>
        </p:spPr>
        <p:txBody>
          <a:bodyPr/>
          <a:lstStyle/>
          <a:p>
            <a:endParaRPr lang="en-US"/>
          </a:p>
        </p:txBody>
      </p:sp>
      <p:pic>
        <p:nvPicPr>
          <p:cNvPr id="12" name="Image 0" descr="preencoded.png"/>
          <p:cNvPicPr>
            <a:picLocks noChangeAspect="1"/>
          </p:cNvPicPr>
          <p:nvPr/>
        </p:nvPicPr>
        <p:blipFill>
          <a:blip r:embed="rId3"/>
          <a:stretch>
            <a:fillRect/>
          </a:stretch>
        </p:blipFill>
        <p:spPr>
          <a:xfrm>
            <a:off x="6930985" y="1728818"/>
            <a:ext cx="297656" cy="372070"/>
          </a:xfrm>
          <a:prstGeom prst="rect">
            <a:avLst/>
          </a:prstGeom>
        </p:spPr>
      </p:pic>
      <p:sp>
        <p:nvSpPr>
          <p:cNvPr id="13" name="Text 10"/>
          <p:cNvSpPr/>
          <p:nvPr/>
        </p:nvSpPr>
        <p:spPr>
          <a:xfrm>
            <a:off x="6027539" y="2414737"/>
            <a:ext cx="2104549"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Velocity</a:t>
            </a:r>
            <a:endParaRPr lang="en-US" sz="1950" dirty="0"/>
          </a:p>
        </p:txBody>
      </p:sp>
      <p:sp>
        <p:nvSpPr>
          <p:cNvPr id="14" name="Shape 11"/>
          <p:cNvSpPr/>
          <p:nvPr/>
        </p:nvSpPr>
        <p:spPr>
          <a:xfrm>
            <a:off x="8551664" y="1598207"/>
            <a:ext cx="2546985" cy="1347907"/>
          </a:xfrm>
          <a:prstGeom prst="roundRect">
            <a:avLst>
              <a:gd name="adj" fmla="val 6184"/>
            </a:avLst>
          </a:prstGeom>
          <a:solidFill>
            <a:srgbClr val="FAF9F5"/>
          </a:solidFill>
          <a:ln w="22860">
            <a:solidFill>
              <a:srgbClr val="BFD3D8"/>
            </a:solidFill>
            <a:prstDash val="solid"/>
          </a:ln>
        </p:spPr>
        <p:txBody>
          <a:bodyPr/>
          <a:lstStyle/>
          <a:p>
            <a:endParaRPr lang="en-US"/>
          </a:p>
        </p:txBody>
      </p:sp>
      <p:sp>
        <p:nvSpPr>
          <p:cNvPr id="15" name="Shape 12"/>
          <p:cNvSpPr/>
          <p:nvPr/>
        </p:nvSpPr>
        <p:spPr>
          <a:xfrm>
            <a:off x="8574524" y="1621067"/>
            <a:ext cx="2501265" cy="595313"/>
          </a:xfrm>
          <a:prstGeom prst="roundRect">
            <a:avLst>
              <a:gd name="adj" fmla="val 9395"/>
            </a:avLst>
          </a:prstGeom>
          <a:solidFill>
            <a:srgbClr val="D9EDF2"/>
          </a:solidFill>
          <a:ln/>
        </p:spPr>
        <p:txBody>
          <a:bodyPr/>
          <a:lstStyle/>
          <a:p>
            <a:endParaRPr lang="en-US"/>
          </a:p>
        </p:txBody>
      </p:sp>
      <p:pic>
        <p:nvPicPr>
          <p:cNvPr id="16" name="Image 1" descr="preencoded.png"/>
          <p:cNvPicPr>
            <a:picLocks noChangeAspect="1"/>
          </p:cNvPicPr>
          <p:nvPr/>
        </p:nvPicPr>
        <p:blipFill>
          <a:blip r:embed="rId4"/>
          <a:stretch>
            <a:fillRect/>
          </a:stretch>
        </p:blipFill>
        <p:spPr>
          <a:xfrm>
            <a:off x="9676328" y="1728818"/>
            <a:ext cx="297656" cy="372070"/>
          </a:xfrm>
          <a:prstGeom prst="rect">
            <a:avLst/>
          </a:prstGeom>
        </p:spPr>
      </p:pic>
      <p:sp>
        <p:nvSpPr>
          <p:cNvPr id="17" name="Text 13"/>
          <p:cNvSpPr/>
          <p:nvPr/>
        </p:nvSpPr>
        <p:spPr>
          <a:xfrm>
            <a:off x="8772882" y="2414737"/>
            <a:ext cx="2104549"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Alignment</a:t>
            </a:r>
            <a:endParaRPr lang="en-US" sz="1950" dirty="0"/>
          </a:p>
        </p:txBody>
      </p:sp>
      <p:sp>
        <p:nvSpPr>
          <p:cNvPr id="18" name="Shape 14"/>
          <p:cNvSpPr/>
          <p:nvPr/>
        </p:nvSpPr>
        <p:spPr>
          <a:xfrm>
            <a:off x="11297007" y="1598207"/>
            <a:ext cx="2547104" cy="1347907"/>
          </a:xfrm>
          <a:prstGeom prst="roundRect">
            <a:avLst>
              <a:gd name="adj" fmla="val 6184"/>
            </a:avLst>
          </a:prstGeom>
          <a:solidFill>
            <a:srgbClr val="FAF9F5"/>
          </a:solidFill>
          <a:ln w="22860">
            <a:solidFill>
              <a:srgbClr val="BFD3D8"/>
            </a:solidFill>
            <a:prstDash val="solid"/>
          </a:ln>
        </p:spPr>
        <p:txBody>
          <a:bodyPr/>
          <a:lstStyle/>
          <a:p>
            <a:endParaRPr lang="en-US"/>
          </a:p>
        </p:txBody>
      </p:sp>
      <p:sp>
        <p:nvSpPr>
          <p:cNvPr id="19" name="Shape 15"/>
          <p:cNvSpPr/>
          <p:nvPr/>
        </p:nvSpPr>
        <p:spPr>
          <a:xfrm>
            <a:off x="11319867" y="1621067"/>
            <a:ext cx="2501384" cy="595313"/>
          </a:xfrm>
          <a:prstGeom prst="roundRect">
            <a:avLst>
              <a:gd name="adj" fmla="val 9395"/>
            </a:avLst>
          </a:prstGeom>
          <a:solidFill>
            <a:srgbClr val="D9EDF2"/>
          </a:solidFill>
          <a:ln/>
        </p:spPr>
        <p:txBody>
          <a:bodyPr/>
          <a:lstStyle/>
          <a:p>
            <a:endParaRPr lang="en-US"/>
          </a:p>
        </p:txBody>
      </p:sp>
      <p:pic>
        <p:nvPicPr>
          <p:cNvPr id="20" name="Image 2" descr="preencoded.png"/>
          <p:cNvPicPr>
            <a:picLocks noChangeAspect="1"/>
          </p:cNvPicPr>
          <p:nvPr/>
        </p:nvPicPr>
        <p:blipFill>
          <a:blip r:embed="rId5"/>
          <a:stretch>
            <a:fillRect/>
          </a:stretch>
        </p:blipFill>
        <p:spPr>
          <a:xfrm>
            <a:off x="12421672" y="1728818"/>
            <a:ext cx="297656" cy="372070"/>
          </a:xfrm>
          <a:prstGeom prst="rect">
            <a:avLst/>
          </a:prstGeom>
        </p:spPr>
      </p:pic>
      <p:sp>
        <p:nvSpPr>
          <p:cNvPr id="21" name="Text 16"/>
          <p:cNvSpPr/>
          <p:nvPr/>
        </p:nvSpPr>
        <p:spPr>
          <a:xfrm>
            <a:off x="11518225" y="2414737"/>
            <a:ext cx="2104668"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Visibility</a:t>
            </a:r>
            <a:endParaRPr lang="en-US" sz="1950" dirty="0"/>
          </a:p>
        </p:txBody>
      </p:sp>
      <p:sp>
        <p:nvSpPr>
          <p:cNvPr id="22" name="Shape 17"/>
          <p:cNvSpPr/>
          <p:nvPr/>
        </p:nvSpPr>
        <p:spPr>
          <a:xfrm>
            <a:off x="5806321" y="3144471"/>
            <a:ext cx="2546985" cy="1347907"/>
          </a:xfrm>
          <a:prstGeom prst="roundRect">
            <a:avLst>
              <a:gd name="adj" fmla="val 6184"/>
            </a:avLst>
          </a:prstGeom>
          <a:solidFill>
            <a:srgbClr val="FAF9F5"/>
          </a:solidFill>
          <a:ln w="22860">
            <a:solidFill>
              <a:srgbClr val="BFD3D8"/>
            </a:solidFill>
            <a:prstDash val="solid"/>
          </a:ln>
        </p:spPr>
        <p:txBody>
          <a:bodyPr/>
          <a:lstStyle/>
          <a:p>
            <a:endParaRPr lang="en-US"/>
          </a:p>
        </p:txBody>
      </p:sp>
      <p:sp>
        <p:nvSpPr>
          <p:cNvPr id="23" name="Shape 18"/>
          <p:cNvSpPr/>
          <p:nvPr/>
        </p:nvSpPr>
        <p:spPr>
          <a:xfrm>
            <a:off x="5829181" y="3167331"/>
            <a:ext cx="2501265" cy="595313"/>
          </a:xfrm>
          <a:prstGeom prst="roundRect">
            <a:avLst>
              <a:gd name="adj" fmla="val 9395"/>
            </a:avLst>
          </a:prstGeom>
          <a:solidFill>
            <a:srgbClr val="D9EDF2"/>
          </a:solidFill>
          <a:ln/>
        </p:spPr>
        <p:txBody>
          <a:bodyPr/>
          <a:lstStyle/>
          <a:p>
            <a:endParaRPr lang="en-US"/>
          </a:p>
        </p:txBody>
      </p:sp>
      <p:pic>
        <p:nvPicPr>
          <p:cNvPr id="24" name="Image 3" descr="preencoded.png"/>
          <p:cNvPicPr>
            <a:picLocks noChangeAspect="1"/>
          </p:cNvPicPr>
          <p:nvPr/>
        </p:nvPicPr>
        <p:blipFill>
          <a:blip r:embed="rId6"/>
          <a:stretch>
            <a:fillRect/>
          </a:stretch>
        </p:blipFill>
        <p:spPr>
          <a:xfrm>
            <a:off x="6930985" y="3275083"/>
            <a:ext cx="297656" cy="372070"/>
          </a:xfrm>
          <a:prstGeom prst="rect">
            <a:avLst/>
          </a:prstGeom>
        </p:spPr>
      </p:pic>
      <p:sp>
        <p:nvSpPr>
          <p:cNvPr id="25" name="Text 19"/>
          <p:cNvSpPr/>
          <p:nvPr/>
        </p:nvSpPr>
        <p:spPr>
          <a:xfrm>
            <a:off x="6027539" y="3961002"/>
            <a:ext cx="2104549"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Value</a:t>
            </a:r>
            <a:endParaRPr lang="en-US" sz="1950" dirty="0"/>
          </a:p>
        </p:txBody>
      </p:sp>
      <p:sp>
        <p:nvSpPr>
          <p:cNvPr id="26" name="Shape 20"/>
          <p:cNvSpPr/>
          <p:nvPr/>
        </p:nvSpPr>
        <p:spPr>
          <a:xfrm>
            <a:off x="8551664" y="3144471"/>
            <a:ext cx="2546985" cy="1347907"/>
          </a:xfrm>
          <a:prstGeom prst="roundRect">
            <a:avLst>
              <a:gd name="adj" fmla="val 6184"/>
            </a:avLst>
          </a:prstGeom>
          <a:solidFill>
            <a:srgbClr val="FAF9F5"/>
          </a:solidFill>
          <a:ln w="22860">
            <a:solidFill>
              <a:srgbClr val="BFD3D8"/>
            </a:solidFill>
            <a:prstDash val="solid"/>
          </a:ln>
        </p:spPr>
        <p:txBody>
          <a:bodyPr/>
          <a:lstStyle/>
          <a:p>
            <a:endParaRPr lang="en-US"/>
          </a:p>
        </p:txBody>
      </p:sp>
      <p:sp>
        <p:nvSpPr>
          <p:cNvPr id="27" name="Shape 21"/>
          <p:cNvSpPr/>
          <p:nvPr/>
        </p:nvSpPr>
        <p:spPr>
          <a:xfrm>
            <a:off x="8574524" y="3167331"/>
            <a:ext cx="2501265" cy="595313"/>
          </a:xfrm>
          <a:prstGeom prst="roundRect">
            <a:avLst>
              <a:gd name="adj" fmla="val 9395"/>
            </a:avLst>
          </a:prstGeom>
          <a:solidFill>
            <a:srgbClr val="D9EDF2"/>
          </a:solidFill>
          <a:ln/>
        </p:spPr>
        <p:txBody>
          <a:bodyPr/>
          <a:lstStyle/>
          <a:p>
            <a:endParaRPr lang="en-US"/>
          </a:p>
        </p:txBody>
      </p:sp>
      <p:pic>
        <p:nvPicPr>
          <p:cNvPr id="28" name="Image 4" descr="preencoded.png"/>
          <p:cNvPicPr>
            <a:picLocks noChangeAspect="1"/>
          </p:cNvPicPr>
          <p:nvPr/>
        </p:nvPicPr>
        <p:blipFill>
          <a:blip r:embed="rId7"/>
          <a:stretch>
            <a:fillRect/>
          </a:stretch>
        </p:blipFill>
        <p:spPr>
          <a:xfrm>
            <a:off x="9676328" y="3275083"/>
            <a:ext cx="297656" cy="372070"/>
          </a:xfrm>
          <a:prstGeom prst="rect">
            <a:avLst/>
          </a:prstGeom>
        </p:spPr>
      </p:pic>
      <p:sp>
        <p:nvSpPr>
          <p:cNvPr id="29" name="Text 22"/>
          <p:cNvSpPr/>
          <p:nvPr/>
        </p:nvSpPr>
        <p:spPr>
          <a:xfrm>
            <a:off x="8772882" y="3961002"/>
            <a:ext cx="2104549"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Integration</a:t>
            </a:r>
            <a:endParaRPr lang="en-US" sz="1950" dirty="0"/>
          </a:p>
        </p:txBody>
      </p:sp>
      <p:sp>
        <p:nvSpPr>
          <p:cNvPr id="30" name="Text 23"/>
          <p:cNvSpPr/>
          <p:nvPr/>
        </p:nvSpPr>
        <p:spPr>
          <a:xfrm>
            <a:off x="5806321" y="4715620"/>
            <a:ext cx="8037790" cy="297656"/>
          </a:xfrm>
          <a:prstGeom prst="rect">
            <a:avLst/>
          </a:prstGeom>
          <a:noFill/>
          <a:ln/>
        </p:spPr>
        <p:txBody>
          <a:bodyPr wrap="none" lIns="0" tIns="0" rIns="0" bIns="0" rtlCol="0" anchor="t"/>
          <a:lstStyle/>
          <a:p>
            <a:pPr marL="0" indent="0" algn="ctr">
              <a:lnSpc>
                <a:spcPts val="2300"/>
              </a:lnSpc>
              <a:buNone/>
            </a:pPr>
            <a:r>
              <a:rPr lang="en-US" sz="1550" b="1" dirty="0">
                <a:solidFill>
                  <a:srgbClr val="384653"/>
                </a:solidFill>
                <a:latin typeface="Roboto" pitchFamily="34" charset="0"/>
                <a:ea typeface="Roboto" pitchFamily="34" charset="-122"/>
                <a:cs typeface="Roboto" pitchFamily="34" charset="-120"/>
              </a:rPr>
              <a:t>PMO Success Factors</a:t>
            </a:r>
            <a:endParaRPr lang="en-US" sz="1550" dirty="0"/>
          </a:p>
        </p:txBody>
      </p:sp>
      <p:sp>
        <p:nvSpPr>
          <p:cNvPr id="31" name="Text 24"/>
          <p:cNvSpPr/>
          <p:nvPr/>
        </p:nvSpPr>
        <p:spPr>
          <a:xfrm>
            <a:off x="1091446" y="5903983"/>
            <a:ext cx="12745164"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"A PMO should make it easier to deliver the right things, not harder to deliver anything at all."</a:t>
            </a:r>
            <a:endParaRPr lang="en-US" sz="1550" dirty="0"/>
          </a:p>
        </p:txBody>
      </p:sp>
      <p:sp>
        <p:nvSpPr>
          <p:cNvPr id="32" name="Shape 25"/>
          <p:cNvSpPr/>
          <p:nvPr/>
        </p:nvSpPr>
        <p:spPr>
          <a:xfrm>
            <a:off x="793790" y="5680741"/>
            <a:ext cx="22860" cy="744141"/>
          </a:xfrm>
          <a:prstGeom prst="rect">
            <a:avLst/>
          </a:prstGeom>
          <a:solidFill>
            <a:srgbClr val="95CCDA"/>
          </a:solidFill>
          <a:ln/>
        </p:spPr>
        <p:txBody>
          <a:bodyPr/>
          <a:lstStyle/>
          <a:p>
            <a:endParaRPr lang="en-US"/>
          </a:p>
        </p:txBody>
      </p:sp>
      <p:sp>
        <p:nvSpPr>
          <p:cNvPr id="33" name="Text 26"/>
          <p:cNvSpPr/>
          <p:nvPr/>
        </p:nvSpPr>
        <p:spPr>
          <a:xfrm>
            <a:off x="793790" y="6648124"/>
            <a:ext cx="13042821"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When the PMO earns trust as a value-adding function rather than a compliance checkpoint, it unlocks its full potential to transform how organizations conceive, prioritize, and execute strategic initiatives.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58666" y="521732"/>
            <a:ext cx="5145167" cy="474107"/>
          </a:xfrm>
          <a:prstGeom prst="rect">
            <a:avLst/>
          </a:prstGeom>
          <a:noFill/>
          <a:ln/>
        </p:spPr>
        <p:txBody>
          <a:bodyPr wrap="none" lIns="0" tIns="0" rIns="0" bIns="0" rtlCol="0" anchor="t"/>
          <a:lstStyle/>
          <a:p>
            <a:pPr marL="0" indent="0" algn="l">
              <a:lnSpc>
                <a:spcPts val="3700"/>
              </a:lnSpc>
              <a:buNone/>
            </a:pPr>
            <a:r>
              <a:rPr lang="en-US" sz="2950" dirty="0">
                <a:solidFill>
                  <a:srgbClr val="2E3C4E"/>
                </a:solidFill>
                <a:latin typeface="Host Grotesk Medium" pitchFamily="34" charset="0"/>
                <a:ea typeface="Host Grotesk Medium" pitchFamily="34" charset="-122"/>
                <a:cs typeface="Host Grotesk Medium" pitchFamily="34" charset="-120"/>
              </a:rPr>
              <a:t>The Evolving PMO Landscape</a:t>
            </a:r>
            <a:endParaRPr lang="en-US" sz="2950" dirty="0"/>
          </a:p>
        </p:txBody>
      </p:sp>
      <p:sp>
        <p:nvSpPr>
          <p:cNvPr id="3" name="Text 1"/>
          <p:cNvSpPr/>
          <p:nvPr/>
        </p:nvSpPr>
        <p:spPr>
          <a:xfrm>
            <a:off x="758666" y="1185505"/>
            <a:ext cx="6405682" cy="355640"/>
          </a:xfrm>
          <a:prstGeom prst="rect">
            <a:avLst/>
          </a:prstGeom>
          <a:noFill/>
          <a:ln/>
        </p:spPr>
        <p:txBody>
          <a:bodyPr wrap="none" lIns="0" tIns="0" rIns="0" bIns="0" rtlCol="0" anchor="t"/>
          <a:lstStyle/>
          <a:p>
            <a:pPr marL="0" indent="0" algn="l">
              <a:lnSpc>
                <a:spcPts val="2800"/>
              </a:lnSpc>
              <a:buNone/>
            </a:pPr>
            <a:r>
              <a:rPr lang="en-US" sz="2200" dirty="0">
                <a:solidFill>
                  <a:srgbClr val="2E3C4E"/>
                </a:solidFill>
                <a:latin typeface="Host Grotesk Medium" pitchFamily="34" charset="0"/>
                <a:ea typeface="Host Grotesk Medium" pitchFamily="34" charset="-122"/>
                <a:cs typeface="Host Grotesk Medium" pitchFamily="34" charset="-120"/>
              </a:rPr>
              <a:t>From Project Management to Value Management</a:t>
            </a:r>
            <a:endParaRPr lang="en-US" sz="2200" dirty="0"/>
          </a:p>
        </p:txBody>
      </p:sp>
      <p:sp>
        <p:nvSpPr>
          <p:cNvPr id="4" name="Text 2"/>
          <p:cNvSpPr/>
          <p:nvPr/>
        </p:nvSpPr>
        <p:spPr>
          <a:xfrm>
            <a:off x="758666" y="1825585"/>
            <a:ext cx="13113068"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The PMO is evolving rapidly in response to digital transformation, agile adoption, remote work dynamics, and increasing pressure to demonstrate tangible business value. Modern PMOs are expanding beyond traditional project oversight into new domains.</a:t>
            </a:r>
            <a:endParaRPr lang="en-US" sz="1450" dirty="0"/>
          </a:p>
        </p:txBody>
      </p:sp>
      <p:pic>
        <p:nvPicPr>
          <p:cNvPr id="5" name="Image 0" descr="preencoded.png"/>
          <p:cNvPicPr>
            <a:picLocks noChangeAspect="1"/>
          </p:cNvPicPr>
          <p:nvPr/>
        </p:nvPicPr>
        <p:blipFill>
          <a:blip r:embed="rId3"/>
          <a:stretch>
            <a:fillRect/>
          </a:stretch>
        </p:blipFill>
        <p:spPr>
          <a:xfrm>
            <a:off x="758666" y="2607826"/>
            <a:ext cx="474226" cy="474226"/>
          </a:xfrm>
          <a:prstGeom prst="rect">
            <a:avLst/>
          </a:prstGeom>
        </p:spPr>
      </p:pic>
      <p:sp>
        <p:nvSpPr>
          <p:cNvPr id="6" name="Text 3"/>
          <p:cNvSpPr/>
          <p:nvPr/>
        </p:nvSpPr>
        <p:spPr>
          <a:xfrm>
            <a:off x="1469946" y="2720340"/>
            <a:ext cx="2371130" cy="296466"/>
          </a:xfrm>
          <a:prstGeom prst="rect">
            <a:avLst/>
          </a:prstGeom>
          <a:noFill/>
          <a:ln/>
        </p:spPr>
        <p:txBody>
          <a:bodyPr wrap="none" lIns="0" tIns="0" rIns="0" bIns="0" rtlCol="0" anchor="t"/>
          <a:lstStyle/>
          <a:p>
            <a:pPr marL="0" indent="0" algn="l">
              <a:lnSpc>
                <a:spcPts val="2300"/>
              </a:lnSpc>
              <a:buNone/>
            </a:pPr>
            <a:r>
              <a:rPr lang="en-US" sz="1850" dirty="0">
                <a:solidFill>
                  <a:srgbClr val="384653"/>
                </a:solidFill>
                <a:latin typeface="Host Grotesk Medium" pitchFamily="34" charset="0"/>
                <a:ea typeface="Host Grotesk Medium" pitchFamily="34" charset="-122"/>
                <a:cs typeface="Host Grotesk Medium" pitchFamily="34" charset="-120"/>
              </a:rPr>
              <a:t>AI &amp; Automation</a:t>
            </a:r>
            <a:endParaRPr lang="en-US" sz="1850" dirty="0"/>
          </a:p>
        </p:txBody>
      </p:sp>
      <p:sp>
        <p:nvSpPr>
          <p:cNvPr id="7" name="Text 4"/>
          <p:cNvSpPr/>
          <p:nvPr/>
        </p:nvSpPr>
        <p:spPr>
          <a:xfrm>
            <a:off x="1469946" y="3130510"/>
            <a:ext cx="5726668" cy="85332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Leveraging artificial intelligence for predictive analytics, risk identification, and automated reporting to free up strategic thinking time</a:t>
            </a:r>
            <a:endParaRPr lang="en-US" sz="1450" dirty="0"/>
          </a:p>
        </p:txBody>
      </p:sp>
      <p:pic>
        <p:nvPicPr>
          <p:cNvPr id="8" name="Image 1" descr="preencoded.png"/>
          <p:cNvPicPr>
            <a:picLocks noChangeAspect="1"/>
          </p:cNvPicPr>
          <p:nvPr/>
        </p:nvPicPr>
        <p:blipFill>
          <a:blip r:embed="rId4"/>
          <a:stretch>
            <a:fillRect/>
          </a:stretch>
        </p:blipFill>
        <p:spPr>
          <a:xfrm>
            <a:off x="7433667" y="2607826"/>
            <a:ext cx="474226" cy="474226"/>
          </a:xfrm>
          <a:prstGeom prst="rect">
            <a:avLst/>
          </a:prstGeom>
        </p:spPr>
      </p:pic>
      <p:sp>
        <p:nvSpPr>
          <p:cNvPr id="9" name="Text 5"/>
          <p:cNvSpPr/>
          <p:nvPr/>
        </p:nvSpPr>
        <p:spPr>
          <a:xfrm>
            <a:off x="8144947" y="2720340"/>
            <a:ext cx="2371130" cy="296466"/>
          </a:xfrm>
          <a:prstGeom prst="rect">
            <a:avLst/>
          </a:prstGeom>
          <a:noFill/>
          <a:ln/>
        </p:spPr>
        <p:txBody>
          <a:bodyPr wrap="none" lIns="0" tIns="0" rIns="0" bIns="0" rtlCol="0" anchor="t"/>
          <a:lstStyle/>
          <a:p>
            <a:pPr marL="0" indent="0" algn="l">
              <a:lnSpc>
                <a:spcPts val="2300"/>
              </a:lnSpc>
              <a:buNone/>
            </a:pPr>
            <a:r>
              <a:rPr lang="en-US" sz="1850" dirty="0">
                <a:solidFill>
                  <a:srgbClr val="384653"/>
                </a:solidFill>
                <a:latin typeface="Host Grotesk Medium" pitchFamily="34" charset="0"/>
                <a:ea typeface="Host Grotesk Medium" pitchFamily="34" charset="-122"/>
                <a:cs typeface="Host Grotesk Medium" pitchFamily="34" charset="-120"/>
              </a:rPr>
              <a:t>Agile Integration</a:t>
            </a:r>
            <a:endParaRPr lang="en-US" sz="1850" dirty="0"/>
          </a:p>
        </p:txBody>
      </p:sp>
      <p:sp>
        <p:nvSpPr>
          <p:cNvPr id="10" name="Text 6"/>
          <p:cNvSpPr/>
          <p:nvPr/>
        </p:nvSpPr>
        <p:spPr>
          <a:xfrm>
            <a:off x="8144947" y="3130510"/>
            <a:ext cx="5726787"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Blending traditional governance with agile frameworks, creating hybrid delivery models that balance flexibility and control</a:t>
            </a:r>
            <a:endParaRPr lang="en-US" sz="1450" dirty="0"/>
          </a:p>
        </p:txBody>
      </p:sp>
      <p:pic>
        <p:nvPicPr>
          <p:cNvPr id="11" name="Image 2" descr="preencoded.png"/>
          <p:cNvPicPr>
            <a:picLocks noChangeAspect="1"/>
          </p:cNvPicPr>
          <p:nvPr/>
        </p:nvPicPr>
        <p:blipFill>
          <a:blip r:embed="rId5"/>
          <a:stretch>
            <a:fillRect/>
          </a:stretch>
        </p:blipFill>
        <p:spPr>
          <a:xfrm>
            <a:off x="758666" y="4363164"/>
            <a:ext cx="474226" cy="474226"/>
          </a:xfrm>
          <a:prstGeom prst="rect">
            <a:avLst/>
          </a:prstGeom>
        </p:spPr>
      </p:pic>
      <p:sp>
        <p:nvSpPr>
          <p:cNvPr id="12" name="Text 7"/>
          <p:cNvSpPr/>
          <p:nvPr/>
        </p:nvSpPr>
        <p:spPr>
          <a:xfrm>
            <a:off x="1469946" y="4475678"/>
            <a:ext cx="2371130" cy="296466"/>
          </a:xfrm>
          <a:prstGeom prst="rect">
            <a:avLst/>
          </a:prstGeom>
          <a:noFill/>
          <a:ln/>
        </p:spPr>
        <p:txBody>
          <a:bodyPr wrap="none" lIns="0" tIns="0" rIns="0" bIns="0" rtlCol="0" anchor="t"/>
          <a:lstStyle/>
          <a:p>
            <a:pPr marL="0" indent="0" algn="l">
              <a:lnSpc>
                <a:spcPts val="2300"/>
              </a:lnSpc>
              <a:buNone/>
            </a:pPr>
            <a:r>
              <a:rPr lang="en-US" sz="1850" dirty="0">
                <a:solidFill>
                  <a:srgbClr val="384653"/>
                </a:solidFill>
                <a:latin typeface="Host Grotesk Medium" pitchFamily="34" charset="0"/>
                <a:ea typeface="Host Grotesk Medium" pitchFamily="34" charset="-122"/>
                <a:cs typeface="Host Grotesk Medium" pitchFamily="34" charset="-120"/>
              </a:rPr>
              <a:t>Value Stream Focus</a:t>
            </a:r>
            <a:endParaRPr lang="en-US" sz="1850" dirty="0"/>
          </a:p>
        </p:txBody>
      </p:sp>
      <p:sp>
        <p:nvSpPr>
          <p:cNvPr id="13" name="Text 8"/>
          <p:cNvSpPr/>
          <p:nvPr/>
        </p:nvSpPr>
        <p:spPr>
          <a:xfrm>
            <a:off x="1469946" y="4885849"/>
            <a:ext cx="5726668"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Shifting from activity tracking to value delivery measurement, with emphasis on business outcomes and customer impact</a:t>
            </a:r>
            <a:endParaRPr lang="en-US" sz="1450" dirty="0"/>
          </a:p>
        </p:txBody>
      </p:sp>
      <p:pic>
        <p:nvPicPr>
          <p:cNvPr id="14" name="Image 3" descr="preencoded.png"/>
          <p:cNvPicPr>
            <a:picLocks noChangeAspect="1"/>
          </p:cNvPicPr>
          <p:nvPr/>
        </p:nvPicPr>
        <p:blipFill>
          <a:blip r:embed="rId6"/>
          <a:stretch>
            <a:fillRect/>
          </a:stretch>
        </p:blipFill>
        <p:spPr>
          <a:xfrm>
            <a:off x="7433667" y="4363164"/>
            <a:ext cx="474226" cy="474226"/>
          </a:xfrm>
          <a:prstGeom prst="rect">
            <a:avLst/>
          </a:prstGeom>
        </p:spPr>
      </p:pic>
      <p:sp>
        <p:nvSpPr>
          <p:cNvPr id="15" name="Text 9"/>
          <p:cNvSpPr/>
          <p:nvPr/>
        </p:nvSpPr>
        <p:spPr>
          <a:xfrm>
            <a:off x="8144947" y="4475678"/>
            <a:ext cx="2695813" cy="296466"/>
          </a:xfrm>
          <a:prstGeom prst="rect">
            <a:avLst/>
          </a:prstGeom>
          <a:noFill/>
          <a:ln/>
        </p:spPr>
        <p:txBody>
          <a:bodyPr wrap="none" lIns="0" tIns="0" rIns="0" bIns="0" rtlCol="0" anchor="t"/>
          <a:lstStyle/>
          <a:p>
            <a:pPr marL="0" indent="0" algn="l">
              <a:lnSpc>
                <a:spcPts val="2300"/>
              </a:lnSpc>
              <a:buNone/>
            </a:pPr>
            <a:r>
              <a:rPr lang="en-US" sz="1850" dirty="0">
                <a:solidFill>
                  <a:srgbClr val="384653"/>
                </a:solidFill>
                <a:latin typeface="Host Grotesk Medium" pitchFamily="34" charset="0"/>
                <a:ea typeface="Host Grotesk Medium" pitchFamily="34" charset="-122"/>
                <a:cs typeface="Host Grotesk Medium" pitchFamily="34" charset="-120"/>
              </a:rPr>
              <a:t>Ecosystem Orchestration</a:t>
            </a:r>
            <a:endParaRPr lang="en-US" sz="1850" dirty="0"/>
          </a:p>
        </p:txBody>
      </p:sp>
      <p:sp>
        <p:nvSpPr>
          <p:cNvPr id="16" name="Text 10"/>
          <p:cNvSpPr/>
          <p:nvPr/>
        </p:nvSpPr>
        <p:spPr>
          <a:xfrm>
            <a:off x="8144947" y="4885849"/>
            <a:ext cx="5726787"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Managing complex webs of internal teams, vendors, partners, and stakeholders across distributed environments</a:t>
            </a:r>
            <a:endParaRPr lang="en-US" sz="1450" dirty="0"/>
          </a:p>
        </p:txBody>
      </p:sp>
      <p:pic>
        <p:nvPicPr>
          <p:cNvPr id="17" name="Image 4" descr="preencoded.png"/>
          <p:cNvPicPr>
            <a:picLocks noChangeAspect="1"/>
          </p:cNvPicPr>
          <p:nvPr/>
        </p:nvPicPr>
        <p:blipFill>
          <a:blip r:embed="rId7"/>
          <a:stretch>
            <a:fillRect/>
          </a:stretch>
        </p:blipFill>
        <p:spPr>
          <a:xfrm>
            <a:off x="758666" y="5834063"/>
            <a:ext cx="474226" cy="474226"/>
          </a:xfrm>
          <a:prstGeom prst="rect">
            <a:avLst/>
          </a:prstGeom>
        </p:spPr>
      </p:pic>
      <p:sp>
        <p:nvSpPr>
          <p:cNvPr id="18" name="Text 11"/>
          <p:cNvSpPr/>
          <p:nvPr/>
        </p:nvSpPr>
        <p:spPr>
          <a:xfrm>
            <a:off x="1469946" y="5946577"/>
            <a:ext cx="2371130" cy="296466"/>
          </a:xfrm>
          <a:prstGeom prst="rect">
            <a:avLst/>
          </a:prstGeom>
          <a:noFill/>
          <a:ln/>
        </p:spPr>
        <p:txBody>
          <a:bodyPr wrap="none" lIns="0" tIns="0" rIns="0" bIns="0" rtlCol="0" anchor="t"/>
          <a:lstStyle/>
          <a:p>
            <a:pPr marL="0" indent="0" algn="l">
              <a:lnSpc>
                <a:spcPts val="2300"/>
              </a:lnSpc>
              <a:buNone/>
            </a:pPr>
            <a:r>
              <a:rPr lang="en-US" sz="1850" dirty="0">
                <a:solidFill>
                  <a:srgbClr val="384653"/>
                </a:solidFill>
                <a:latin typeface="Host Grotesk Medium" pitchFamily="34" charset="0"/>
                <a:ea typeface="Host Grotesk Medium" pitchFamily="34" charset="-122"/>
                <a:cs typeface="Host Grotesk Medium" pitchFamily="34" charset="-120"/>
              </a:rPr>
              <a:t>Capability Building</a:t>
            </a:r>
            <a:endParaRPr lang="en-US" sz="1850" dirty="0"/>
          </a:p>
        </p:txBody>
      </p:sp>
      <p:sp>
        <p:nvSpPr>
          <p:cNvPr id="19" name="Text 12"/>
          <p:cNvSpPr/>
          <p:nvPr/>
        </p:nvSpPr>
        <p:spPr>
          <a:xfrm>
            <a:off x="1469946" y="6356747"/>
            <a:ext cx="5726668"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Developing organizational competencies in change management, data literacy, and adaptive leadership</a:t>
            </a:r>
            <a:endParaRPr lang="en-US" sz="1450" dirty="0"/>
          </a:p>
        </p:txBody>
      </p:sp>
      <p:pic>
        <p:nvPicPr>
          <p:cNvPr id="20" name="Image 5" descr="preencoded.png"/>
          <p:cNvPicPr>
            <a:picLocks noChangeAspect="1"/>
          </p:cNvPicPr>
          <p:nvPr/>
        </p:nvPicPr>
        <p:blipFill>
          <a:blip r:embed="rId8"/>
          <a:stretch>
            <a:fillRect/>
          </a:stretch>
        </p:blipFill>
        <p:spPr>
          <a:xfrm>
            <a:off x="7433667" y="5834063"/>
            <a:ext cx="474226" cy="474226"/>
          </a:xfrm>
          <a:prstGeom prst="rect">
            <a:avLst/>
          </a:prstGeom>
        </p:spPr>
      </p:pic>
      <p:sp>
        <p:nvSpPr>
          <p:cNvPr id="21" name="Text 13"/>
          <p:cNvSpPr/>
          <p:nvPr/>
        </p:nvSpPr>
        <p:spPr>
          <a:xfrm>
            <a:off x="8144947" y="5946577"/>
            <a:ext cx="2371130" cy="296466"/>
          </a:xfrm>
          <a:prstGeom prst="rect">
            <a:avLst/>
          </a:prstGeom>
          <a:noFill/>
          <a:ln/>
        </p:spPr>
        <p:txBody>
          <a:bodyPr wrap="none" lIns="0" tIns="0" rIns="0" bIns="0" rtlCol="0" anchor="t"/>
          <a:lstStyle/>
          <a:p>
            <a:pPr marL="0" indent="0" algn="l">
              <a:lnSpc>
                <a:spcPts val="2300"/>
              </a:lnSpc>
              <a:buNone/>
            </a:pPr>
            <a:r>
              <a:rPr lang="en-US" sz="1850" dirty="0">
                <a:solidFill>
                  <a:srgbClr val="384653"/>
                </a:solidFill>
                <a:latin typeface="Host Grotesk Medium" pitchFamily="34" charset="0"/>
                <a:ea typeface="Host Grotesk Medium" pitchFamily="34" charset="-122"/>
                <a:cs typeface="Host Grotesk Medium" pitchFamily="34" charset="-120"/>
              </a:rPr>
              <a:t>Data-Driven Insights</a:t>
            </a:r>
            <a:endParaRPr lang="en-US" sz="1850" dirty="0"/>
          </a:p>
        </p:txBody>
      </p:sp>
      <p:sp>
        <p:nvSpPr>
          <p:cNvPr id="22" name="Text 14"/>
          <p:cNvSpPr/>
          <p:nvPr/>
        </p:nvSpPr>
        <p:spPr>
          <a:xfrm>
            <a:off x="8144947" y="6356747"/>
            <a:ext cx="5726787"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Providing real-time intelligence for decision-making through advanced analytics and visualization</a:t>
            </a:r>
            <a:endParaRPr lang="en-US" sz="1450" dirty="0"/>
          </a:p>
        </p:txBody>
      </p:sp>
      <p:sp>
        <p:nvSpPr>
          <p:cNvPr id="23" name="Text 15"/>
          <p:cNvSpPr/>
          <p:nvPr/>
        </p:nvSpPr>
        <p:spPr>
          <a:xfrm>
            <a:off x="758666" y="7138988"/>
            <a:ext cx="13113068" cy="568881"/>
          </a:xfrm>
          <a:prstGeom prst="rect">
            <a:avLst/>
          </a:prstGeom>
          <a:noFill/>
          <a:ln/>
        </p:spPr>
        <p:txBody>
          <a:bodyPr wrap="square" lIns="0" tIns="0" rIns="0" bIns="0" rtlCol="0" anchor="t"/>
          <a:lstStyle/>
          <a:p>
            <a:pPr marL="0" indent="0" algn="l">
              <a:lnSpc>
                <a:spcPts val="2200"/>
              </a:lnSpc>
              <a:buNone/>
            </a:pPr>
            <a:r>
              <a:rPr lang="en-US" sz="1450" dirty="0">
                <a:solidFill>
                  <a:srgbClr val="384653"/>
                </a:solidFill>
                <a:latin typeface="Roboto" pitchFamily="34" charset="0"/>
                <a:ea typeface="Roboto" pitchFamily="34" charset="-122"/>
                <a:cs typeface="Roboto" pitchFamily="34" charset="-120"/>
              </a:rPr>
              <a:t>Organizations that view their PMO as a static function risk obsolescence. The most effective PMOs continuously evolve their models, capabilities, and value propositions in lockstep with business needs.</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586502"/>
            <a:ext cx="7380327"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Your PMO Journey: Today and Tomorrow</a:t>
            </a:r>
            <a:endParaRPr lang="en-US" sz="3100" dirty="0"/>
          </a:p>
        </p:txBody>
      </p:sp>
      <p:sp>
        <p:nvSpPr>
          <p:cNvPr id="3" name="Text 1"/>
          <p:cNvSpPr/>
          <p:nvPr/>
        </p:nvSpPr>
        <p:spPr>
          <a:xfrm>
            <a:off x="793790" y="1504236"/>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Key Takeaways</a:t>
            </a:r>
            <a:endParaRPr lang="en-US" sz="2300" dirty="0"/>
          </a:p>
        </p:txBody>
      </p:sp>
      <p:sp>
        <p:nvSpPr>
          <p:cNvPr id="4" name="Shape 2"/>
          <p:cNvSpPr/>
          <p:nvPr/>
        </p:nvSpPr>
        <p:spPr>
          <a:xfrm>
            <a:off x="793790" y="2099548"/>
            <a:ext cx="3581519" cy="2123599"/>
          </a:xfrm>
          <a:prstGeom prst="roundRect">
            <a:avLst>
              <a:gd name="adj" fmla="val 3925"/>
            </a:avLst>
          </a:prstGeom>
          <a:solidFill>
            <a:srgbClr val="D9EDF2"/>
          </a:solidFill>
          <a:ln w="7620">
            <a:solidFill>
              <a:srgbClr val="BFD3D8"/>
            </a:solidFill>
            <a:prstDash val="solid"/>
          </a:ln>
        </p:spPr>
        <p:txBody>
          <a:bodyPr/>
          <a:lstStyle/>
          <a:p>
            <a:endParaRPr lang="en-US"/>
          </a:p>
        </p:txBody>
      </p:sp>
      <p:sp>
        <p:nvSpPr>
          <p:cNvPr id="5" name="Text 3"/>
          <p:cNvSpPr/>
          <p:nvPr/>
        </p:nvSpPr>
        <p:spPr>
          <a:xfrm>
            <a:off x="999768" y="2305526"/>
            <a:ext cx="3169563" cy="620316"/>
          </a:xfrm>
          <a:prstGeom prst="rect">
            <a:avLst/>
          </a:prstGeom>
          <a:noFill/>
          <a:ln/>
        </p:spPr>
        <p:txBody>
          <a:bodyPr wrap="squar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No single "best" model exists</a:t>
            </a:r>
            <a:endParaRPr lang="en-US" sz="1950" dirty="0"/>
          </a:p>
        </p:txBody>
      </p:sp>
      <p:sp>
        <p:nvSpPr>
          <p:cNvPr id="6" name="Text 4"/>
          <p:cNvSpPr/>
          <p:nvPr/>
        </p:nvSpPr>
        <p:spPr>
          <a:xfrm>
            <a:off x="999768" y="3124200"/>
            <a:ext cx="3169563"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right PMO aligns with your culture, maturity, and strategic context</a:t>
            </a:r>
            <a:endParaRPr lang="en-US" sz="1550" dirty="0"/>
          </a:p>
        </p:txBody>
      </p:sp>
      <p:sp>
        <p:nvSpPr>
          <p:cNvPr id="7" name="Shape 5"/>
          <p:cNvSpPr/>
          <p:nvPr/>
        </p:nvSpPr>
        <p:spPr>
          <a:xfrm>
            <a:off x="4573667" y="2099548"/>
            <a:ext cx="3581519" cy="2123599"/>
          </a:xfrm>
          <a:prstGeom prst="roundRect">
            <a:avLst>
              <a:gd name="adj" fmla="val 3925"/>
            </a:avLst>
          </a:prstGeom>
          <a:solidFill>
            <a:srgbClr val="D9EDF2"/>
          </a:solidFill>
          <a:ln w="7620">
            <a:solidFill>
              <a:srgbClr val="BFD3D8"/>
            </a:solidFill>
            <a:prstDash val="solid"/>
          </a:ln>
        </p:spPr>
        <p:txBody>
          <a:bodyPr/>
          <a:lstStyle/>
          <a:p>
            <a:endParaRPr lang="en-US"/>
          </a:p>
        </p:txBody>
      </p:sp>
      <p:sp>
        <p:nvSpPr>
          <p:cNvPr id="8" name="Text 6"/>
          <p:cNvSpPr/>
          <p:nvPr/>
        </p:nvSpPr>
        <p:spPr>
          <a:xfrm>
            <a:off x="4779645" y="230552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PMOs should evolve</a:t>
            </a:r>
            <a:endParaRPr lang="en-US" sz="1950" dirty="0"/>
          </a:p>
        </p:txBody>
      </p:sp>
      <p:sp>
        <p:nvSpPr>
          <p:cNvPr id="9" name="Text 7"/>
          <p:cNvSpPr/>
          <p:nvPr/>
        </p:nvSpPr>
        <p:spPr>
          <a:xfrm>
            <a:off x="4779645" y="2814042"/>
            <a:ext cx="3169563"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What works today may need adaptation as your organization grows and changes</a:t>
            </a:r>
            <a:endParaRPr lang="en-US" sz="1550" dirty="0"/>
          </a:p>
        </p:txBody>
      </p:sp>
      <p:sp>
        <p:nvSpPr>
          <p:cNvPr id="10" name="Shape 8"/>
          <p:cNvSpPr/>
          <p:nvPr/>
        </p:nvSpPr>
        <p:spPr>
          <a:xfrm>
            <a:off x="793790" y="4421505"/>
            <a:ext cx="7361396" cy="1515785"/>
          </a:xfrm>
          <a:prstGeom prst="roundRect">
            <a:avLst>
              <a:gd name="adj" fmla="val 5499"/>
            </a:avLst>
          </a:prstGeom>
          <a:solidFill>
            <a:srgbClr val="D9EDF2"/>
          </a:solidFill>
          <a:ln w="7620">
            <a:solidFill>
              <a:srgbClr val="BFD3D8"/>
            </a:solidFill>
            <a:prstDash val="solid"/>
          </a:ln>
        </p:spPr>
        <p:txBody>
          <a:bodyPr/>
          <a:lstStyle/>
          <a:p>
            <a:endParaRPr lang="en-US"/>
          </a:p>
        </p:txBody>
      </p:sp>
      <p:sp>
        <p:nvSpPr>
          <p:cNvPr id="11" name="Text 9"/>
          <p:cNvSpPr/>
          <p:nvPr/>
        </p:nvSpPr>
        <p:spPr>
          <a:xfrm>
            <a:off x="999768" y="4627483"/>
            <a:ext cx="303216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Focus on value, not control</a:t>
            </a:r>
            <a:endParaRPr lang="en-US" sz="1950" dirty="0"/>
          </a:p>
        </p:txBody>
      </p:sp>
      <p:sp>
        <p:nvSpPr>
          <p:cNvPr id="12" name="Text 10"/>
          <p:cNvSpPr/>
          <p:nvPr/>
        </p:nvSpPr>
        <p:spPr>
          <a:xfrm>
            <a:off x="999768" y="5135999"/>
            <a:ext cx="6949440"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Position the PMO as an enabler of business outcomes, not a compliance function</a:t>
            </a:r>
            <a:endParaRPr lang="en-US" sz="1550" dirty="0"/>
          </a:p>
        </p:txBody>
      </p:sp>
      <p:sp>
        <p:nvSpPr>
          <p:cNvPr id="13" name="Text 11"/>
          <p:cNvSpPr/>
          <p:nvPr/>
        </p:nvSpPr>
        <p:spPr>
          <a:xfrm>
            <a:off x="8646914" y="1504236"/>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Reflection Questions</a:t>
            </a:r>
            <a:endParaRPr lang="en-US" sz="2300" dirty="0"/>
          </a:p>
        </p:txBody>
      </p:sp>
      <p:sp>
        <p:nvSpPr>
          <p:cNvPr id="14" name="Shape 12"/>
          <p:cNvSpPr/>
          <p:nvPr/>
        </p:nvSpPr>
        <p:spPr>
          <a:xfrm>
            <a:off x="8646914" y="2099548"/>
            <a:ext cx="5197197" cy="4146947"/>
          </a:xfrm>
          <a:prstGeom prst="roundRect">
            <a:avLst>
              <a:gd name="adj" fmla="val 2010"/>
            </a:avLst>
          </a:prstGeom>
          <a:solidFill>
            <a:srgbClr val="C6E4EB"/>
          </a:solidFill>
          <a:ln/>
        </p:spPr>
        <p:txBody>
          <a:bodyPr/>
          <a:lstStyle/>
          <a:p>
            <a:endParaRPr lang="en-US"/>
          </a:p>
        </p:txBody>
      </p:sp>
      <p:pic>
        <p:nvPicPr>
          <p:cNvPr id="15" name="Image 0" descr="preencoded.png"/>
          <p:cNvPicPr>
            <a:picLocks noChangeAspect="1"/>
          </p:cNvPicPr>
          <p:nvPr/>
        </p:nvPicPr>
        <p:blipFill>
          <a:blip r:embed="rId3"/>
          <a:stretch>
            <a:fillRect/>
          </a:stretch>
        </p:blipFill>
        <p:spPr>
          <a:xfrm>
            <a:off x="8845272" y="2387203"/>
            <a:ext cx="248007" cy="198358"/>
          </a:xfrm>
          <a:prstGeom prst="rect">
            <a:avLst/>
          </a:prstGeom>
        </p:spPr>
      </p:pic>
      <p:sp>
        <p:nvSpPr>
          <p:cNvPr id="16" name="Text 13"/>
          <p:cNvSpPr/>
          <p:nvPr/>
        </p:nvSpPr>
        <p:spPr>
          <a:xfrm>
            <a:off x="9291638" y="2347436"/>
            <a:ext cx="4354116" cy="297656"/>
          </a:xfrm>
          <a:prstGeom prst="rect">
            <a:avLst/>
          </a:prstGeom>
          <a:noFill/>
          <a:ln/>
        </p:spPr>
        <p:txBody>
          <a:bodyPr wrap="none" lIns="0" tIns="0" rIns="0" bIns="0" rtlCol="0" anchor="t"/>
          <a:lstStyle/>
          <a:p>
            <a:pPr marL="0" indent="0" algn="l">
              <a:lnSpc>
                <a:spcPts val="2300"/>
              </a:lnSpc>
              <a:buNone/>
            </a:pPr>
            <a:r>
              <a:rPr lang="en-US" sz="1550" b="1" dirty="0">
                <a:solidFill>
                  <a:srgbClr val="000000"/>
                </a:solidFill>
                <a:latin typeface="Roboto" pitchFamily="34" charset="0"/>
                <a:ea typeface="Roboto" pitchFamily="34" charset="-122"/>
                <a:cs typeface="Roboto" pitchFamily="34" charset="-120"/>
              </a:rPr>
              <a:t>Consider:</a:t>
            </a:r>
            <a:endParaRPr lang="en-US" sz="1550" dirty="0"/>
          </a:p>
        </p:txBody>
      </p:sp>
      <p:sp>
        <p:nvSpPr>
          <p:cNvPr id="17" name="Text 14"/>
          <p:cNvSpPr/>
          <p:nvPr/>
        </p:nvSpPr>
        <p:spPr>
          <a:xfrm>
            <a:off x="9291638" y="2823686"/>
            <a:ext cx="4354116" cy="595313"/>
          </a:xfrm>
          <a:prstGeom prst="rect">
            <a:avLst/>
          </a:prstGeom>
          <a:noFill/>
          <a:ln/>
        </p:spPr>
        <p:txBody>
          <a:bodyPr wrap="square" lIns="0" tIns="0" rIns="0" bIns="0" rtlCol="0" anchor="t"/>
          <a:lstStyle/>
          <a:p>
            <a:pPr marL="342900" indent="-342900" algn="l">
              <a:lnSpc>
                <a:spcPts val="2300"/>
              </a:lnSpc>
              <a:buSzPct val="100000"/>
              <a:buChar char="•"/>
            </a:pPr>
            <a:r>
              <a:rPr lang="en-US" sz="1550" dirty="0">
                <a:solidFill>
                  <a:srgbClr val="000000"/>
                </a:solidFill>
                <a:latin typeface="Roboto" pitchFamily="34" charset="0"/>
                <a:ea typeface="Roboto" pitchFamily="34" charset="-122"/>
                <a:cs typeface="Roboto" pitchFamily="34" charset="-120"/>
              </a:rPr>
              <a:t>Which PMO approach best fits your organization today?</a:t>
            </a:r>
            <a:endParaRPr lang="en-US" sz="1550" dirty="0"/>
          </a:p>
        </p:txBody>
      </p:sp>
      <p:sp>
        <p:nvSpPr>
          <p:cNvPr id="18" name="Text 15"/>
          <p:cNvSpPr/>
          <p:nvPr/>
        </p:nvSpPr>
        <p:spPr>
          <a:xfrm>
            <a:off x="9291638" y="3488412"/>
            <a:ext cx="4354116" cy="595313"/>
          </a:xfrm>
          <a:prstGeom prst="rect">
            <a:avLst/>
          </a:prstGeom>
          <a:noFill/>
          <a:ln/>
        </p:spPr>
        <p:txBody>
          <a:bodyPr wrap="square" lIns="0" tIns="0" rIns="0" bIns="0" rtlCol="0" anchor="t"/>
          <a:lstStyle/>
          <a:p>
            <a:pPr marL="342900" indent="-342900" algn="l">
              <a:lnSpc>
                <a:spcPts val="2300"/>
              </a:lnSpc>
              <a:buSzPct val="100000"/>
              <a:buChar char="•"/>
            </a:pPr>
            <a:r>
              <a:rPr lang="en-US" sz="1550" dirty="0">
                <a:solidFill>
                  <a:srgbClr val="000000"/>
                </a:solidFill>
                <a:latin typeface="Roboto" pitchFamily="34" charset="0"/>
                <a:ea typeface="Roboto" pitchFamily="34" charset="-122"/>
                <a:cs typeface="Roboto" pitchFamily="34" charset="-120"/>
              </a:rPr>
              <a:t>What gaps exist between current and desired state?</a:t>
            </a:r>
            <a:endParaRPr lang="en-US" sz="1550" dirty="0"/>
          </a:p>
        </p:txBody>
      </p:sp>
      <p:sp>
        <p:nvSpPr>
          <p:cNvPr id="19" name="Text 16"/>
          <p:cNvSpPr/>
          <p:nvPr/>
        </p:nvSpPr>
        <p:spPr>
          <a:xfrm>
            <a:off x="9291638" y="4153138"/>
            <a:ext cx="4354116" cy="595313"/>
          </a:xfrm>
          <a:prstGeom prst="rect">
            <a:avLst/>
          </a:prstGeom>
          <a:noFill/>
          <a:ln/>
        </p:spPr>
        <p:txBody>
          <a:bodyPr wrap="square" lIns="0" tIns="0" rIns="0" bIns="0" rtlCol="0" anchor="t"/>
          <a:lstStyle/>
          <a:p>
            <a:pPr marL="342900" indent="-342900" algn="l">
              <a:lnSpc>
                <a:spcPts val="2300"/>
              </a:lnSpc>
              <a:buSzPct val="100000"/>
              <a:buChar char="•"/>
            </a:pPr>
            <a:r>
              <a:rPr lang="en-US" sz="1550" dirty="0">
                <a:solidFill>
                  <a:srgbClr val="000000"/>
                </a:solidFill>
                <a:latin typeface="Roboto" pitchFamily="34" charset="0"/>
                <a:ea typeface="Roboto" pitchFamily="34" charset="-122"/>
                <a:cs typeface="Roboto" pitchFamily="34" charset="-120"/>
              </a:rPr>
              <a:t>How might your PMO need to evolve for tomorrow's challenges?</a:t>
            </a:r>
            <a:endParaRPr lang="en-US" sz="1550" dirty="0"/>
          </a:p>
        </p:txBody>
      </p:sp>
      <p:sp>
        <p:nvSpPr>
          <p:cNvPr id="20" name="Text 17"/>
          <p:cNvSpPr/>
          <p:nvPr/>
        </p:nvSpPr>
        <p:spPr>
          <a:xfrm>
            <a:off x="9291638" y="4817864"/>
            <a:ext cx="4354116" cy="595313"/>
          </a:xfrm>
          <a:prstGeom prst="rect">
            <a:avLst/>
          </a:prstGeom>
          <a:noFill/>
          <a:ln/>
        </p:spPr>
        <p:txBody>
          <a:bodyPr wrap="square" lIns="0" tIns="0" rIns="0" bIns="0" rtlCol="0" anchor="t"/>
          <a:lstStyle/>
          <a:p>
            <a:pPr marL="342900" indent="-342900" algn="l">
              <a:lnSpc>
                <a:spcPts val="2300"/>
              </a:lnSpc>
              <a:buSzPct val="100000"/>
              <a:buChar char="•"/>
            </a:pPr>
            <a:r>
              <a:rPr lang="en-US" sz="1550" dirty="0">
                <a:solidFill>
                  <a:srgbClr val="000000"/>
                </a:solidFill>
                <a:latin typeface="Roboto" pitchFamily="34" charset="0"/>
                <a:ea typeface="Roboto" pitchFamily="34" charset="-122"/>
                <a:cs typeface="Roboto" pitchFamily="34" charset="-120"/>
              </a:rPr>
              <a:t>What quick wins could demonstrate PMO value to stakeholders?</a:t>
            </a:r>
            <a:endParaRPr lang="en-US" sz="1550" dirty="0"/>
          </a:p>
        </p:txBody>
      </p:sp>
      <p:sp>
        <p:nvSpPr>
          <p:cNvPr id="21" name="Text 18"/>
          <p:cNvSpPr/>
          <p:nvPr/>
        </p:nvSpPr>
        <p:spPr>
          <a:xfrm>
            <a:off x="9291638" y="5482590"/>
            <a:ext cx="4354116" cy="595313"/>
          </a:xfrm>
          <a:prstGeom prst="rect">
            <a:avLst/>
          </a:prstGeom>
          <a:noFill/>
          <a:ln/>
        </p:spPr>
        <p:txBody>
          <a:bodyPr wrap="square" lIns="0" tIns="0" rIns="0" bIns="0" rtlCol="0" anchor="t"/>
          <a:lstStyle/>
          <a:p>
            <a:pPr marL="342900" indent="-342900" algn="l">
              <a:lnSpc>
                <a:spcPts val="2300"/>
              </a:lnSpc>
              <a:buSzPct val="100000"/>
              <a:buChar char="•"/>
            </a:pPr>
            <a:r>
              <a:rPr lang="en-US" sz="1550" dirty="0">
                <a:solidFill>
                  <a:srgbClr val="000000"/>
                </a:solidFill>
                <a:latin typeface="Roboto" pitchFamily="34" charset="0"/>
                <a:ea typeface="Roboto" pitchFamily="34" charset="-122"/>
                <a:cs typeface="Roboto" pitchFamily="34" charset="-120"/>
              </a:rPr>
              <a:t>Do you have the executive support needed for your chosen model?</a:t>
            </a:r>
            <a:endParaRPr lang="en-US" sz="1550" dirty="0"/>
          </a:p>
        </p:txBody>
      </p:sp>
      <p:sp>
        <p:nvSpPr>
          <p:cNvPr id="22" name="Shape 19"/>
          <p:cNvSpPr/>
          <p:nvPr/>
        </p:nvSpPr>
        <p:spPr>
          <a:xfrm>
            <a:off x="793790" y="6792128"/>
            <a:ext cx="13042821" cy="32385"/>
          </a:xfrm>
          <a:prstGeom prst="rect">
            <a:avLst/>
          </a:prstGeom>
          <a:solidFill>
            <a:srgbClr val="384653">
              <a:alpha val="50000"/>
            </a:srgbClr>
          </a:solidFill>
          <a:ln/>
        </p:spPr>
        <p:txBody>
          <a:bodyPr/>
          <a:lstStyle/>
          <a:p>
            <a:endParaRPr lang="en-US"/>
          </a:p>
        </p:txBody>
      </p:sp>
      <p:sp>
        <p:nvSpPr>
          <p:cNvPr id="23" name="Text 20"/>
          <p:cNvSpPr/>
          <p:nvPr/>
        </p:nvSpPr>
        <p:spPr>
          <a:xfrm>
            <a:off x="793790" y="7047667"/>
            <a:ext cx="13042821" cy="595313"/>
          </a:xfrm>
          <a:prstGeom prst="rect">
            <a:avLst/>
          </a:prstGeom>
          <a:noFill/>
          <a:ln/>
        </p:spPr>
        <p:txBody>
          <a:bodyPr wrap="square" lIns="0" tIns="0" rIns="0" bIns="0" rtlCol="0" anchor="t"/>
          <a:lstStyle/>
          <a:p>
            <a:pPr marL="0" indent="0" algn="ctr">
              <a:lnSpc>
                <a:spcPts val="2300"/>
              </a:lnSpc>
              <a:buNone/>
            </a:pPr>
            <a:r>
              <a:rPr lang="en-US" sz="1550" dirty="0">
                <a:solidFill>
                  <a:srgbClr val="384653"/>
                </a:solidFill>
                <a:latin typeface="Roboto" pitchFamily="34" charset="0"/>
                <a:ea typeface="Roboto" pitchFamily="34" charset="-122"/>
                <a:cs typeface="Roboto" pitchFamily="34" charset="-120"/>
              </a:rPr>
              <a:t>The PMO journey is continuous—whether acting as </a:t>
            </a:r>
            <a:r>
              <a:rPr lang="en-US" sz="1550" b="1" dirty="0">
                <a:solidFill>
                  <a:srgbClr val="384653"/>
                </a:solidFill>
                <a:latin typeface="Roboto" pitchFamily="34" charset="0"/>
                <a:ea typeface="Roboto" pitchFamily="34" charset="-122"/>
                <a:cs typeface="Roboto" pitchFamily="34" charset="-120"/>
              </a:rPr>
              <a:t>advisor, enforcer, owner, strategist, specialist, builder, or hybrid innovator</a:t>
            </a:r>
            <a:r>
              <a:rPr lang="en-US" sz="1550" dirty="0">
                <a:solidFill>
                  <a:srgbClr val="384653"/>
                </a:solidFill>
                <a:latin typeface="Roboto" pitchFamily="34" charset="0"/>
                <a:ea typeface="Roboto" pitchFamily="34" charset="-122"/>
                <a:cs typeface="Roboto" pitchFamily="34" charset="-120"/>
              </a:rPr>
              <a:t>, the most successful PMOs constantly align their role with evolving business needs. What's your next step?</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527098"/>
            <a:ext cx="5753219" cy="620078"/>
          </a:xfrm>
          <a:prstGeom prst="rect">
            <a:avLst/>
          </a:prstGeom>
          <a:noFill/>
          <a:ln/>
        </p:spPr>
        <p:txBody>
          <a:bodyPr wrap="non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The Evolution of the PMO</a:t>
            </a:r>
            <a:endParaRPr lang="en-US" sz="3900" dirty="0"/>
          </a:p>
        </p:txBody>
      </p:sp>
      <p:sp>
        <p:nvSpPr>
          <p:cNvPr id="3" name="Text 1"/>
          <p:cNvSpPr/>
          <p:nvPr/>
        </p:nvSpPr>
        <p:spPr>
          <a:xfrm>
            <a:off x="793790" y="1623425"/>
            <a:ext cx="7632025"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modern PMO has evolved far beyond its traditional role as a project tracking function. Today's PMO can serve as an advisory partner, governance enforcer, strategic enabler, or full command center—depending on organizational needs.</a:t>
            </a:r>
            <a:endParaRPr lang="en-US" sz="1550" dirty="0"/>
          </a:p>
        </p:txBody>
      </p:sp>
      <p:sp>
        <p:nvSpPr>
          <p:cNvPr id="4" name="Text 2"/>
          <p:cNvSpPr/>
          <p:nvPr/>
        </p:nvSpPr>
        <p:spPr>
          <a:xfrm>
            <a:off x="793790" y="2694988"/>
            <a:ext cx="7632025"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choice of PMO model depends on three critical factors: organizational maturity, strategic priorities, and cultural readiness for change. Early-stage companies require different approaches than global enterprises managing complex portfolios.</a:t>
            </a:r>
            <a:endParaRPr lang="en-US" sz="1550" dirty="0"/>
          </a:p>
        </p:txBody>
      </p:sp>
      <p:sp>
        <p:nvSpPr>
          <p:cNvPr id="5" name="Text 3"/>
          <p:cNvSpPr/>
          <p:nvPr/>
        </p:nvSpPr>
        <p:spPr>
          <a:xfrm>
            <a:off x="793790" y="3766550"/>
            <a:ext cx="7632025"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This presentation will guide you through seven distinct PMO approaches, helping you identify which model—or combination of models—best serves your organization's unique context and ambitions.</a:t>
            </a:r>
            <a:endParaRPr lang="en-US" sz="1550" dirty="0"/>
          </a:p>
        </p:txBody>
      </p:sp>
      <p:sp>
        <p:nvSpPr>
          <p:cNvPr id="6" name="Text 4"/>
          <p:cNvSpPr/>
          <p:nvPr/>
        </p:nvSpPr>
        <p:spPr>
          <a:xfrm>
            <a:off x="8917543" y="164318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E3C4E"/>
                </a:solidFill>
                <a:latin typeface="Host Grotesk Medium" pitchFamily="34" charset="0"/>
                <a:ea typeface="Host Grotesk Medium" pitchFamily="34" charset="-122"/>
                <a:cs typeface="Host Grotesk Medium" pitchFamily="34" charset="-120"/>
              </a:rPr>
              <a:t>Key Considerations</a:t>
            </a:r>
            <a:endParaRPr lang="en-US" sz="1950" dirty="0"/>
          </a:p>
        </p:txBody>
      </p:sp>
      <p:sp>
        <p:nvSpPr>
          <p:cNvPr id="7" name="Text 5"/>
          <p:cNvSpPr/>
          <p:nvPr/>
        </p:nvSpPr>
        <p:spPr>
          <a:xfrm>
            <a:off x="8917543" y="2151705"/>
            <a:ext cx="4926568"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Organizational size and complexity</a:t>
            </a:r>
            <a:endParaRPr lang="en-US" sz="1550" dirty="0"/>
          </a:p>
        </p:txBody>
      </p:sp>
      <p:sp>
        <p:nvSpPr>
          <p:cNvPr id="8" name="Text 6"/>
          <p:cNvSpPr/>
          <p:nvPr/>
        </p:nvSpPr>
        <p:spPr>
          <a:xfrm>
            <a:off x="8917543" y="2518775"/>
            <a:ext cx="4926568"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Project management maturity level</a:t>
            </a:r>
            <a:endParaRPr lang="en-US" sz="1550" dirty="0"/>
          </a:p>
        </p:txBody>
      </p:sp>
      <p:sp>
        <p:nvSpPr>
          <p:cNvPr id="9" name="Text 7"/>
          <p:cNvSpPr/>
          <p:nvPr/>
        </p:nvSpPr>
        <p:spPr>
          <a:xfrm>
            <a:off x="8917543" y="2885845"/>
            <a:ext cx="4926568"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Strategic alignment needs</a:t>
            </a:r>
            <a:endParaRPr lang="en-US" sz="1550" dirty="0"/>
          </a:p>
        </p:txBody>
      </p:sp>
      <p:sp>
        <p:nvSpPr>
          <p:cNvPr id="10" name="Text 8"/>
          <p:cNvSpPr/>
          <p:nvPr/>
        </p:nvSpPr>
        <p:spPr>
          <a:xfrm>
            <a:off x="8917543" y="3252914"/>
            <a:ext cx="4926568"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Risk tolerance and governance requirements</a:t>
            </a:r>
            <a:endParaRPr lang="en-US" sz="1550" dirty="0"/>
          </a:p>
        </p:txBody>
      </p:sp>
      <p:sp>
        <p:nvSpPr>
          <p:cNvPr id="11" name="Text 9"/>
          <p:cNvSpPr/>
          <p:nvPr/>
        </p:nvSpPr>
        <p:spPr>
          <a:xfrm>
            <a:off x="8917543" y="3619984"/>
            <a:ext cx="4926568"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Cultural acceptance of oversight</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655915"/>
            <a:ext cx="7556421" cy="1240155"/>
          </a:xfrm>
          <a:prstGeom prst="rect">
            <a:avLst/>
          </a:prstGeom>
          <a:noFill/>
          <a:ln/>
        </p:spPr>
        <p:txBody>
          <a:bodyPr wrap="squar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The PMO Spectrum: Authority and Control</a:t>
            </a:r>
            <a:endParaRPr lang="en-US" sz="3900" dirty="0"/>
          </a:p>
        </p:txBody>
      </p:sp>
      <p:pic>
        <p:nvPicPr>
          <p:cNvPr id="4" name="Image 1" descr="preencoded.png"/>
          <p:cNvPicPr>
            <a:picLocks noChangeAspect="1"/>
          </p:cNvPicPr>
          <p:nvPr/>
        </p:nvPicPr>
        <p:blipFill>
          <a:blip r:embed="rId4"/>
          <a:stretch>
            <a:fillRect/>
          </a:stretch>
        </p:blipFill>
        <p:spPr>
          <a:xfrm>
            <a:off x="6280190" y="2193727"/>
            <a:ext cx="992267" cy="1421249"/>
          </a:xfrm>
          <a:prstGeom prst="rect">
            <a:avLst/>
          </a:prstGeom>
        </p:spPr>
      </p:pic>
      <p:sp>
        <p:nvSpPr>
          <p:cNvPr id="5" name="Text 1"/>
          <p:cNvSpPr/>
          <p:nvPr/>
        </p:nvSpPr>
        <p:spPr>
          <a:xfrm>
            <a:off x="7470815" y="239208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Low Authority</a:t>
            </a:r>
            <a:endParaRPr lang="en-US" sz="1950" dirty="0"/>
          </a:p>
        </p:txBody>
      </p:sp>
      <p:sp>
        <p:nvSpPr>
          <p:cNvPr id="6" name="Text 2"/>
          <p:cNvSpPr/>
          <p:nvPr/>
        </p:nvSpPr>
        <p:spPr>
          <a:xfrm>
            <a:off x="7470815" y="2821305"/>
            <a:ext cx="6365796"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Supportive and advisory models that provide guidance while preserving team autonomy</a:t>
            </a:r>
            <a:endParaRPr lang="en-US" sz="1550" dirty="0"/>
          </a:p>
        </p:txBody>
      </p:sp>
      <p:pic>
        <p:nvPicPr>
          <p:cNvPr id="7" name="Image 2" descr="preencoded.png"/>
          <p:cNvPicPr>
            <a:picLocks noChangeAspect="1"/>
          </p:cNvPicPr>
          <p:nvPr/>
        </p:nvPicPr>
        <p:blipFill>
          <a:blip r:embed="rId5"/>
          <a:stretch>
            <a:fillRect/>
          </a:stretch>
        </p:blipFill>
        <p:spPr>
          <a:xfrm>
            <a:off x="6280190" y="3614976"/>
            <a:ext cx="992267" cy="1421249"/>
          </a:xfrm>
          <a:prstGeom prst="rect">
            <a:avLst/>
          </a:prstGeom>
        </p:spPr>
      </p:pic>
      <p:sp>
        <p:nvSpPr>
          <p:cNvPr id="8" name="Text 3"/>
          <p:cNvSpPr/>
          <p:nvPr/>
        </p:nvSpPr>
        <p:spPr>
          <a:xfrm>
            <a:off x="7470815" y="381333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Moderate Authority</a:t>
            </a:r>
            <a:endParaRPr lang="en-US" sz="1950" dirty="0"/>
          </a:p>
        </p:txBody>
      </p:sp>
      <p:sp>
        <p:nvSpPr>
          <p:cNvPr id="9" name="Text 4"/>
          <p:cNvSpPr/>
          <p:nvPr/>
        </p:nvSpPr>
        <p:spPr>
          <a:xfrm>
            <a:off x="7470815" y="4242554"/>
            <a:ext cx="6365796"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Controlling approaches that balance flexibility with standardization and compliance</a:t>
            </a:r>
            <a:endParaRPr lang="en-US" sz="1550" dirty="0"/>
          </a:p>
        </p:txBody>
      </p:sp>
      <p:pic>
        <p:nvPicPr>
          <p:cNvPr id="10" name="Image 3" descr="preencoded.png"/>
          <p:cNvPicPr>
            <a:picLocks noChangeAspect="1"/>
          </p:cNvPicPr>
          <p:nvPr/>
        </p:nvPicPr>
        <p:blipFill>
          <a:blip r:embed="rId6"/>
          <a:stretch>
            <a:fillRect/>
          </a:stretch>
        </p:blipFill>
        <p:spPr>
          <a:xfrm>
            <a:off x="6280190" y="5036225"/>
            <a:ext cx="992267" cy="1421249"/>
          </a:xfrm>
          <a:prstGeom prst="rect">
            <a:avLst/>
          </a:prstGeom>
        </p:spPr>
      </p:pic>
      <p:sp>
        <p:nvSpPr>
          <p:cNvPr id="11" name="Text 5"/>
          <p:cNvSpPr/>
          <p:nvPr/>
        </p:nvSpPr>
        <p:spPr>
          <a:xfrm>
            <a:off x="7470815" y="523458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High Authority</a:t>
            </a:r>
            <a:endParaRPr lang="en-US" sz="1950" dirty="0"/>
          </a:p>
        </p:txBody>
      </p:sp>
      <p:sp>
        <p:nvSpPr>
          <p:cNvPr id="12" name="Text 6"/>
          <p:cNvSpPr/>
          <p:nvPr/>
        </p:nvSpPr>
        <p:spPr>
          <a:xfrm>
            <a:off x="7470815" y="5663803"/>
            <a:ext cx="6365796"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Directive models with direct control over project execution and resource allocation</a:t>
            </a:r>
            <a:endParaRPr lang="en-US" sz="1550" dirty="0"/>
          </a:p>
        </p:txBody>
      </p:sp>
      <p:sp>
        <p:nvSpPr>
          <p:cNvPr id="13" name="Text 7"/>
          <p:cNvSpPr/>
          <p:nvPr/>
        </p:nvSpPr>
        <p:spPr>
          <a:xfrm>
            <a:off x="6280190" y="6680716"/>
            <a:ext cx="7556421"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Understanding where your organization falls on this spectrum is the first step in selecting the right PMO model. Each level of authority comes with distinct advantages, challenges, and cultural implications that must be carefully evaluated.</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489986"/>
            <a:ext cx="5338286"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Supportive PMO: The Advisor</a:t>
            </a:r>
            <a:endParaRPr lang="en-US" sz="3100" dirty="0"/>
          </a:p>
        </p:txBody>
      </p:sp>
      <p:sp>
        <p:nvSpPr>
          <p:cNvPr id="3" name="Text 1"/>
          <p:cNvSpPr/>
          <p:nvPr/>
        </p:nvSpPr>
        <p:spPr>
          <a:xfrm>
            <a:off x="793790" y="1407720"/>
            <a:ext cx="3099792"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The Foundation Builder</a:t>
            </a:r>
            <a:endParaRPr lang="en-US" sz="2300" dirty="0"/>
          </a:p>
        </p:txBody>
      </p:sp>
      <p:sp>
        <p:nvSpPr>
          <p:cNvPr id="4" name="Text 2"/>
          <p:cNvSpPr/>
          <p:nvPr/>
        </p:nvSpPr>
        <p:spPr>
          <a:xfrm>
            <a:off x="793790" y="1978148"/>
            <a:ext cx="5197197" cy="1488281"/>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Supportive PMO operates as a resource hub and knowledge center, providing templates, best practices, lessons learned, and training opportunities. With minimal enforcement authority, project managers maintain autonomy in deciding whether to adopt recommendations.</a:t>
            </a:r>
            <a:endParaRPr lang="en-US" sz="1550" dirty="0"/>
          </a:p>
        </p:txBody>
      </p:sp>
      <p:sp>
        <p:nvSpPr>
          <p:cNvPr id="5" name="Text 3"/>
          <p:cNvSpPr/>
          <p:nvPr/>
        </p:nvSpPr>
        <p:spPr>
          <a:xfrm>
            <a:off x="793790" y="3645023"/>
            <a:ext cx="5197197" cy="1488281"/>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This model excels in organizations early in their project management maturity journey or those with cultures that highly value flexibility and individual discretion. It encourages knowledge-sharing and continuous improvement without imposing bureaucratic overhead.</a:t>
            </a:r>
            <a:endParaRPr lang="en-US" sz="1550" dirty="0"/>
          </a:p>
        </p:txBody>
      </p:sp>
      <p:sp>
        <p:nvSpPr>
          <p:cNvPr id="6" name="Text 4"/>
          <p:cNvSpPr/>
          <p:nvPr/>
        </p:nvSpPr>
        <p:spPr>
          <a:xfrm>
            <a:off x="1091446" y="5356546"/>
            <a:ext cx="4899541"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"We provide the tools and expertise; teams choose how to use them."</a:t>
            </a:r>
            <a:endParaRPr lang="en-US" sz="1550" dirty="0"/>
          </a:p>
        </p:txBody>
      </p:sp>
      <p:sp>
        <p:nvSpPr>
          <p:cNvPr id="7" name="Shape 5"/>
          <p:cNvSpPr/>
          <p:nvPr/>
        </p:nvSpPr>
        <p:spPr>
          <a:xfrm>
            <a:off x="793790" y="5356546"/>
            <a:ext cx="22860" cy="595313"/>
          </a:xfrm>
          <a:prstGeom prst="rect">
            <a:avLst/>
          </a:prstGeom>
          <a:solidFill>
            <a:srgbClr val="95CCDA"/>
          </a:solidFill>
          <a:ln/>
        </p:spPr>
        <p:txBody>
          <a:bodyPr/>
          <a:lstStyle/>
          <a:p>
            <a:endParaRPr lang="en-US"/>
          </a:p>
        </p:txBody>
      </p:sp>
      <p:sp>
        <p:nvSpPr>
          <p:cNvPr id="8" name="Shape 6"/>
          <p:cNvSpPr/>
          <p:nvPr/>
        </p:nvSpPr>
        <p:spPr>
          <a:xfrm>
            <a:off x="6482715" y="1432604"/>
            <a:ext cx="3581519" cy="2280404"/>
          </a:xfrm>
          <a:prstGeom prst="roundRect">
            <a:avLst>
              <a:gd name="adj" fmla="val 3655"/>
            </a:avLst>
          </a:prstGeom>
          <a:solidFill>
            <a:srgbClr val="FAF9F5"/>
          </a:solidFill>
          <a:ln w="22860">
            <a:solidFill>
              <a:srgbClr val="BFD3D8"/>
            </a:solidFill>
            <a:prstDash val="solid"/>
          </a:ln>
        </p:spPr>
        <p:txBody>
          <a:bodyPr/>
          <a:lstStyle/>
          <a:p>
            <a:endParaRPr lang="en-US"/>
          </a:p>
        </p:txBody>
      </p:sp>
      <p:sp>
        <p:nvSpPr>
          <p:cNvPr id="9" name="Text 7"/>
          <p:cNvSpPr/>
          <p:nvPr/>
        </p:nvSpPr>
        <p:spPr>
          <a:xfrm>
            <a:off x="6703933" y="165382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Best Fit</a:t>
            </a:r>
            <a:endParaRPr lang="en-US" sz="1950" dirty="0"/>
          </a:p>
        </p:txBody>
      </p:sp>
      <p:sp>
        <p:nvSpPr>
          <p:cNvPr id="10" name="Text 8"/>
          <p:cNvSpPr/>
          <p:nvPr/>
        </p:nvSpPr>
        <p:spPr>
          <a:xfrm>
            <a:off x="6703933" y="2162338"/>
            <a:ext cx="3139083"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Early-stage PM maturity</a:t>
            </a:r>
            <a:endParaRPr lang="en-US" sz="1550" dirty="0"/>
          </a:p>
        </p:txBody>
      </p:sp>
      <p:sp>
        <p:nvSpPr>
          <p:cNvPr id="11" name="Text 9"/>
          <p:cNvSpPr/>
          <p:nvPr/>
        </p:nvSpPr>
        <p:spPr>
          <a:xfrm>
            <a:off x="6703933" y="2529407"/>
            <a:ext cx="3139083" cy="297656"/>
          </a:xfrm>
          <a:prstGeom prst="rect">
            <a:avLst/>
          </a:prstGeom>
          <a:noFill/>
          <a:ln/>
        </p:spPr>
        <p:txBody>
          <a:bodyPr wrap="non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Decentralized cultures</a:t>
            </a:r>
            <a:endParaRPr lang="en-US" sz="1550" dirty="0"/>
          </a:p>
        </p:txBody>
      </p:sp>
      <p:sp>
        <p:nvSpPr>
          <p:cNvPr id="12" name="Text 10"/>
          <p:cNvSpPr/>
          <p:nvPr/>
        </p:nvSpPr>
        <p:spPr>
          <a:xfrm>
            <a:off x="6703933" y="2896477"/>
            <a:ext cx="3139083" cy="595313"/>
          </a:xfrm>
          <a:prstGeom prst="rect">
            <a:avLst/>
          </a:prstGeom>
          <a:noFill/>
          <a:ln/>
        </p:spPr>
        <p:txBody>
          <a:bodyPr wrap="square" lIns="0" tIns="0" rIns="0" bIns="0" rtlCol="0" anchor="t"/>
          <a:lstStyle/>
          <a:p>
            <a:pPr marL="342900" indent="-342900" algn="l">
              <a:lnSpc>
                <a:spcPts val="2300"/>
              </a:lnSpc>
              <a:buSzPct val="100000"/>
              <a:buChar char="•"/>
            </a:pPr>
            <a:r>
              <a:rPr lang="en-US" sz="1550" dirty="0">
                <a:solidFill>
                  <a:srgbClr val="384653"/>
                </a:solidFill>
                <a:latin typeface="Roboto" pitchFamily="34" charset="0"/>
                <a:ea typeface="Roboto" pitchFamily="34" charset="-122"/>
                <a:cs typeface="Roboto" pitchFamily="34" charset="-120"/>
              </a:rPr>
              <a:t>Innovation-focused environments</a:t>
            </a:r>
            <a:endParaRPr lang="en-US" sz="1550" dirty="0"/>
          </a:p>
        </p:txBody>
      </p:sp>
      <p:sp>
        <p:nvSpPr>
          <p:cNvPr id="13" name="Shape 11"/>
          <p:cNvSpPr/>
          <p:nvPr/>
        </p:nvSpPr>
        <p:spPr>
          <a:xfrm>
            <a:off x="10262592" y="1432604"/>
            <a:ext cx="3581519" cy="2280404"/>
          </a:xfrm>
          <a:prstGeom prst="roundRect">
            <a:avLst>
              <a:gd name="adj" fmla="val 3655"/>
            </a:avLst>
          </a:prstGeom>
          <a:solidFill>
            <a:srgbClr val="FAF9F5"/>
          </a:solidFill>
          <a:ln w="22860">
            <a:solidFill>
              <a:srgbClr val="BFD3D8"/>
            </a:solidFill>
            <a:prstDash val="solid"/>
          </a:ln>
        </p:spPr>
        <p:txBody>
          <a:bodyPr/>
          <a:lstStyle/>
          <a:p>
            <a:endParaRPr lang="en-US"/>
          </a:p>
        </p:txBody>
      </p:sp>
      <p:sp>
        <p:nvSpPr>
          <p:cNvPr id="14" name="Text 12"/>
          <p:cNvSpPr/>
          <p:nvPr/>
        </p:nvSpPr>
        <p:spPr>
          <a:xfrm>
            <a:off x="10483810" y="165382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Key Strength</a:t>
            </a:r>
            <a:endParaRPr lang="en-US" sz="1950" dirty="0"/>
          </a:p>
        </p:txBody>
      </p:sp>
      <p:sp>
        <p:nvSpPr>
          <p:cNvPr id="15" name="Text 13"/>
          <p:cNvSpPr/>
          <p:nvPr/>
        </p:nvSpPr>
        <p:spPr>
          <a:xfrm>
            <a:off x="10483810" y="2162338"/>
            <a:ext cx="3139083"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Builds capability without resistance through voluntary adoption and gradual cultural change</a:t>
            </a:r>
            <a:endParaRPr lang="en-US" sz="1550" dirty="0"/>
          </a:p>
        </p:txBody>
      </p:sp>
      <p:sp>
        <p:nvSpPr>
          <p:cNvPr id="16" name="Shape 14"/>
          <p:cNvSpPr/>
          <p:nvPr/>
        </p:nvSpPr>
        <p:spPr>
          <a:xfrm>
            <a:off x="6482715" y="3911366"/>
            <a:ext cx="7361396" cy="1546265"/>
          </a:xfrm>
          <a:prstGeom prst="roundRect">
            <a:avLst>
              <a:gd name="adj" fmla="val 5391"/>
            </a:avLst>
          </a:prstGeom>
          <a:solidFill>
            <a:srgbClr val="FAF9F5"/>
          </a:solidFill>
          <a:ln w="22860">
            <a:solidFill>
              <a:srgbClr val="BFD3D8"/>
            </a:solidFill>
            <a:prstDash val="solid"/>
          </a:ln>
        </p:spPr>
        <p:txBody>
          <a:bodyPr/>
          <a:lstStyle/>
          <a:p>
            <a:endParaRPr lang="en-US"/>
          </a:p>
        </p:txBody>
      </p:sp>
      <p:sp>
        <p:nvSpPr>
          <p:cNvPr id="17" name="Text 15"/>
          <p:cNvSpPr/>
          <p:nvPr/>
        </p:nvSpPr>
        <p:spPr>
          <a:xfrm>
            <a:off x="6703933" y="413258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Primary Risk</a:t>
            </a:r>
            <a:endParaRPr lang="en-US" sz="1950" dirty="0"/>
          </a:p>
        </p:txBody>
      </p:sp>
      <p:sp>
        <p:nvSpPr>
          <p:cNvPr id="18" name="Text 16"/>
          <p:cNvSpPr/>
          <p:nvPr/>
        </p:nvSpPr>
        <p:spPr>
          <a:xfrm>
            <a:off x="6703933" y="4641100"/>
            <a:ext cx="6918960"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Inconsistent practices across projects can lead to quality variations and difficulty in reporting</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561347"/>
            <a:ext cx="5464493"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Controlling PMO: The Enforcer</a:t>
            </a:r>
            <a:endParaRPr lang="en-US" sz="3100" dirty="0"/>
          </a:p>
        </p:txBody>
      </p:sp>
      <p:sp>
        <p:nvSpPr>
          <p:cNvPr id="3" name="Shape 1"/>
          <p:cNvSpPr/>
          <p:nvPr/>
        </p:nvSpPr>
        <p:spPr>
          <a:xfrm>
            <a:off x="793790" y="1454316"/>
            <a:ext cx="4215289" cy="2527816"/>
          </a:xfrm>
          <a:prstGeom prst="roundRect">
            <a:avLst>
              <a:gd name="adj" fmla="val 3298"/>
            </a:avLst>
          </a:prstGeom>
          <a:solidFill>
            <a:srgbClr val="D9EDF2"/>
          </a:solidFill>
          <a:ln w="7620">
            <a:solidFill>
              <a:srgbClr val="BFD3D8"/>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999768" y="1660294"/>
            <a:ext cx="595313" cy="595313"/>
          </a:xfrm>
          <a:prstGeom prst="rect">
            <a:avLst/>
          </a:prstGeom>
        </p:spPr>
      </p:pic>
      <p:pic>
        <p:nvPicPr>
          <p:cNvPr id="5" name="Image 1" descr="preencoded.png"/>
          <p:cNvPicPr>
            <a:picLocks noChangeAspect="1"/>
          </p:cNvPicPr>
          <p:nvPr/>
        </p:nvPicPr>
        <p:blipFill>
          <a:blip r:embed="rId4"/>
          <a:stretch>
            <a:fillRect/>
          </a:stretch>
        </p:blipFill>
        <p:spPr>
          <a:xfrm>
            <a:off x="1163479" y="1790429"/>
            <a:ext cx="267891" cy="334923"/>
          </a:xfrm>
          <a:prstGeom prst="rect">
            <a:avLst/>
          </a:prstGeom>
        </p:spPr>
      </p:pic>
      <p:sp>
        <p:nvSpPr>
          <p:cNvPr id="6" name="Text 2"/>
          <p:cNvSpPr/>
          <p:nvPr/>
        </p:nvSpPr>
        <p:spPr>
          <a:xfrm>
            <a:off x="999768" y="245396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Standardization</a:t>
            </a:r>
            <a:endParaRPr lang="en-US" sz="1950" dirty="0"/>
          </a:p>
        </p:txBody>
      </p:sp>
      <p:sp>
        <p:nvSpPr>
          <p:cNvPr id="7" name="Text 3"/>
          <p:cNvSpPr/>
          <p:nvPr/>
        </p:nvSpPr>
        <p:spPr>
          <a:xfrm>
            <a:off x="999768" y="2883185"/>
            <a:ext cx="3803333"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Establishes and enforces consistent methodologies, frameworks, and governance processes across all projects</a:t>
            </a:r>
            <a:endParaRPr lang="en-US" sz="1550" dirty="0"/>
          </a:p>
        </p:txBody>
      </p:sp>
      <p:sp>
        <p:nvSpPr>
          <p:cNvPr id="8" name="Shape 4"/>
          <p:cNvSpPr/>
          <p:nvPr/>
        </p:nvSpPr>
        <p:spPr>
          <a:xfrm>
            <a:off x="5207437" y="1454316"/>
            <a:ext cx="4215408" cy="2527816"/>
          </a:xfrm>
          <a:prstGeom prst="roundRect">
            <a:avLst>
              <a:gd name="adj" fmla="val 3298"/>
            </a:avLst>
          </a:prstGeom>
          <a:solidFill>
            <a:srgbClr val="D9EDF2"/>
          </a:solidFill>
          <a:ln w="7620">
            <a:solidFill>
              <a:srgbClr val="BFD3D8"/>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5413415" y="1660294"/>
            <a:ext cx="595313" cy="595313"/>
          </a:xfrm>
          <a:prstGeom prst="rect">
            <a:avLst/>
          </a:prstGeom>
        </p:spPr>
      </p:pic>
      <p:pic>
        <p:nvPicPr>
          <p:cNvPr id="10" name="Image 3" descr="preencoded.png"/>
          <p:cNvPicPr>
            <a:picLocks noChangeAspect="1"/>
          </p:cNvPicPr>
          <p:nvPr/>
        </p:nvPicPr>
        <p:blipFill>
          <a:blip r:embed="rId6"/>
          <a:stretch>
            <a:fillRect/>
          </a:stretch>
        </p:blipFill>
        <p:spPr>
          <a:xfrm>
            <a:off x="5577126" y="1790429"/>
            <a:ext cx="267891" cy="334923"/>
          </a:xfrm>
          <a:prstGeom prst="rect">
            <a:avLst/>
          </a:prstGeom>
        </p:spPr>
      </p:pic>
      <p:sp>
        <p:nvSpPr>
          <p:cNvPr id="11" name="Text 5"/>
          <p:cNvSpPr/>
          <p:nvPr/>
        </p:nvSpPr>
        <p:spPr>
          <a:xfrm>
            <a:off x="5413415" y="245396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Compliance</a:t>
            </a:r>
            <a:endParaRPr lang="en-US" sz="1950" dirty="0"/>
          </a:p>
        </p:txBody>
      </p:sp>
      <p:sp>
        <p:nvSpPr>
          <p:cNvPr id="12" name="Text 6"/>
          <p:cNvSpPr/>
          <p:nvPr/>
        </p:nvSpPr>
        <p:spPr>
          <a:xfrm>
            <a:off x="5413415" y="2883185"/>
            <a:ext cx="3803452"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Ensures adherence to organizational standards while monitoring project health and risk indicators</a:t>
            </a:r>
            <a:endParaRPr lang="en-US" sz="1550" dirty="0"/>
          </a:p>
        </p:txBody>
      </p:sp>
      <p:sp>
        <p:nvSpPr>
          <p:cNvPr id="13" name="Shape 7"/>
          <p:cNvSpPr/>
          <p:nvPr/>
        </p:nvSpPr>
        <p:spPr>
          <a:xfrm>
            <a:off x="9621203" y="1454316"/>
            <a:ext cx="4215289" cy="2527816"/>
          </a:xfrm>
          <a:prstGeom prst="roundRect">
            <a:avLst>
              <a:gd name="adj" fmla="val 3298"/>
            </a:avLst>
          </a:prstGeom>
          <a:solidFill>
            <a:srgbClr val="D9EDF2"/>
          </a:solidFill>
          <a:ln w="7620">
            <a:solidFill>
              <a:srgbClr val="BFD3D8"/>
            </a:solidFill>
            <a:prstDash val="solid"/>
          </a:ln>
        </p:spPr>
        <p:txBody>
          <a:bodyPr/>
          <a:lstStyle/>
          <a:p>
            <a:endParaRPr lang="en-US"/>
          </a:p>
        </p:txBody>
      </p:sp>
      <p:pic>
        <p:nvPicPr>
          <p:cNvPr id="14" name="Image 4" descr="preencoded.png"/>
          <p:cNvPicPr>
            <a:picLocks noChangeAspect="1"/>
          </p:cNvPicPr>
          <p:nvPr/>
        </p:nvPicPr>
        <p:blipFill>
          <a:blip r:embed="rId7"/>
          <a:stretch>
            <a:fillRect/>
          </a:stretch>
        </p:blipFill>
        <p:spPr>
          <a:xfrm>
            <a:off x="9827181" y="1660294"/>
            <a:ext cx="595313" cy="595313"/>
          </a:xfrm>
          <a:prstGeom prst="rect">
            <a:avLst/>
          </a:prstGeom>
        </p:spPr>
      </p:pic>
      <p:pic>
        <p:nvPicPr>
          <p:cNvPr id="15" name="Image 5" descr="preencoded.png"/>
          <p:cNvPicPr>
            <a:picLocks noChangeAspect="1"/>
          </p:cNvPicPr>
          <p:nvPr/>
        </p:nvPicPr>
        <p:blipFill>
          <a:blip r:embed="rId8"/>
          <a:stretch>
            <a:fillRect/>
          </a:stretch>
        </p:blipFill>
        <p:spPr>
          <a:xfrm>
            <a:off x="9990892" y="1790429"/>
            <a:ext cx="267891" cy="334923"/>
          </a:xfrm>
          <a:prstGeom prst="rect">
            <a:avLst/>
          </a:prstGeom>
        </p:spPr>
      </p:pic>
      <p:sp>
        <p:nvSpPr>
          <p:cNvPr id="16" name="Text 8"/>
          <p:cNvSpPr/>
          <p:nvPr/>
        </p:nvSpPr>
        <p:spPr>
          <a:xfrm>
            <a:off x="9827181" y="245396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Balance</a:t>
            </a:r>
            <a:endParaRPr lang="en-US" sz="1950" dirty="0"/>
          </a:p>
        </p:txBody>
      </p:sp>
      <p:sp>
        <p:nvSpPr>
          <p:cNvPr id="17" name="Text 9"/>
          <p:cNvSpPr/>
          <p:nvPr/>
        </p:nvSpPr>
        <p:spPr>
          <a:xfrm>
            <a:off x="9827181" y="2883185"/>
            <a:ext cx="3803333"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Strikes middle ground between support and control, providing both guidance and enforcement</a:t>
            </a:r>
            <a:endParaRPr lang="en-US" sz="1550" dirty="0"/>
          </a:p>
        </p:txBody>
      </p:sp>
      <p:sp>
        <p:nvSpPr>
          <p:cNvPr id="18" name="Text 10"/>
          <p:cNvSpPr/>
          <p:nvPr/>
        </p:nvSpPr>
        <p:spPr>
          <a:xfrm>
            <a:off x="793790" y="4403732"/>
            <a:ext cx="3683556"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When Consistency Matters</a:t>
            </a:r>
            <a:endParaRPr lang="en-US" sz="2300" dirty="0"/>
          </a:p>
        </p:txBody>
      </p:sp>
      <p:sp>
        <p:nvSpPr>
          <p:cNvPr id="19" name="Text 11"/>
          <p:cNvSpPr/>
          <p:nvPr/>
        </p:nvSpPr>
        <p:spPr>
          <a:xfrm>
            <a:off x="793790" y="4974161"/>
            <a:ext cx="8443555"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Controlling PMO is ideal for organizations needing predictability and alignment across multiple concurrent projects. It reduces chaos through standardized frameworks while maintaining reasonable flexibility for project-specific needs.</a:t>
            </a:r>
            <a:endParaRPr lang="en-US" sz="1550" dirty="0"/>
          </a:p>
        </p:txBody>
      </p:sp>
      <p:sp>
        <p:nvSpPr>
          <p:cNvPr id="20" name="Text 12"/>
          <p:cNvSpPr/>
          <p:nvPr/>
        </p:nvSpPr>
        <p:spPr>
          <a:xfrm>
            <a:off x="793790" y="6045723"/>
            <a:ext cx="8443555"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This model works best in mid-maturity organizations ready to formalize processes without becoming overly rigid. It enhances reporting accuracy, improves resource allocation, and creates clear accountability structures.</a:t>
            </a:r>
            <a:endParaRPr lang="en-US" sz="1550" dirty="0"/>
          </a:p>
        </p:txBody>
      </p:sp>
      <p:sp>
        <p:nvSpPr>
          <p:cNvPr id="21" name="Shape 13"/>
          <p:cNvSpPr/>
          <p:nvPr/>
        </p:nvSpPr>
        <p:spPr>
          <a:xfrm>
            <a:off x="9729073" y="4428616"/>
            <a:ext cx="4115038" cy="2013942"/>
          </a:xfrm>
          <a:prstGeom prst="roundRect">
            <a:avLst>
              <a:gd name="adj" fmla="val 4139"/>
            </a:avLst>
          </a:prstGeom>
          <a:solidFill>
            <a:srgbClr val="C6E4EB"/>
          </a:solidFill>
          <a:ln/>
        </p:spPr>
        <p:txBody>
          <a:bodyPr/>
          <a:lstStyle/>
          <a:p>
            <a:endParaRPr lang="en-US"/>
          </a:p>
        </p:txBody>
      </p:sp>
      <p:pic>
        <p:nvPicPr>
          <p:cNvPr id="22" name="Image 6" descr="preencoded.png"/>
          <p:cNvPicPr>
            <a:picLocks noChangeAspect="1"/>
          </p:cNvPicPr>
          <p:nvPr/>
        </p:nvPicPr>
        <p:blipFill>
          <a:blip r:embed="rId9"/>
          <a:stretch>
            <a:fillRect/>
          </a:stretch>
        </p:blipFill>
        <p:spPr>
          <a:xfrm>
            <a:off x="9927431" y="4716271"/>
            <a:ext cx="248007" cy="198358"/>
          </a:xfrm>
          <a:prstGeom prst="rect">
            <a:avLst/>
          </a:prstGeom>
        </p:spPr>
      </p:pic>
      <p:sp>
        <p:nvSpPr>
          <p:cNvPr id="23" name="Text 14"/>
          <p:cNvSpPr/>
          <p:nvPr/>
        </p:nvSpPr>
        <p:spPr>
          <a:xfrm>
            <a:off x="10373797" y="4676504"/>
            <a:ext cx="3271957" cy="1488281"/>
          </a:xfrm>
          <a:prstGeom prst="rect">
            <a:avLst/>
          </a:prstGeom>
          <a:noFill/>
          <a:ln/>
        </p:spPr>
        <p:txBody>
          <a:bodyPr wrap="square" lIns="0" tIns="0" rIns="0" bIns="0" rtlCol="0" anchor="t"/>
          <a:lstStyle/>
          <a:p>
            <a:pPr marL="0" indent="0" algn="l">
              <a:lnSpc>
                <a:spcPts val="2300"/>
              </a:lnSpc>
              <a:buNone/>
            </a:pPr>
            <a:r>
              <a:rPr lang="en-US" sz="1550" b="1" dirty="0">
                <a:solidFill>
                  <a:srgbClr val="000000"/>
                </a:solidFill>
                <a:latin typeface="Roboto" pitchFamily="34" charset="0"/>
                <a:ea typeface="Roboto" pitchFamily="34" charset="-122"/>
                <a:cs typeface="Roboto" pitchFamily="34" charset="-120"/>
              </a:rPr>
              <a:t>Watch Out:</a:t>
            </a:r>
            <a:r>
              <a:rPr lang="en-US" sz="1550" dirty="0">
                <a:solidFill>
                  <a:srgbClr val="000000"/>
                </a:solidFill>
                <a:latin typeface="Roboto" pitchFamily="34" charset="0"/>
                <a:ea typeface="Roboto" pitchFamily="34" charset="-122"/>
                <a:cs typeface="Roboto" pitchFamily="34" charset="-120"/>
              </a:rPr>
              <a:t> Over-standardization can create resistance and reduce adaptability. The key is finding the right balance between control and flexibility for your specific context.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45306"/>
            <a:ext cx="4781907"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Directive PMO: The Owner</a:t>
            </a:r>
            <a:endParaRPr lang="en-US" sz="3100" dirty="0"/>
          </a:p>
        </p:txBody>
      </p:sp>
      <p:sp>
        <p:nvSpPr>
          <p:cNvPr id="3" name="Text 1"/>
          <p:cNvSpPr/>
          <p:nvPr/>
        </p:nvSpPr>
        <p:spPr>
          <a:xfrm>
            <a:off x="793790" y="1563040"/>
            <a:ext cx="3376493"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Full Accountability Model</a:t>
            </a:r>
            <a:endParaRPr lang="en-US" sz="2300" dirty="0"/>
          </a:p>
        </p:txBody>
      </p:sp>
      <p:sp>
        <p:nvSpPr>
          <p:cNvPr id="4" name="Text 2"/>
          <p:cNvSpPr/>
          <p:nvPr/>
        </p:nvSpPr>
        <p:spPr>
          <a:xfrm>
            <a:off x="793790" y="2133468"/>
            <a:ext cx="3844409" cy="1488281"/>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Directive PMO takes direct control of project execution by assigning and managing project managers, owning project delivery, and maintaining highest levels of authority and accountability.</a:t>
            </a:r>
            <a:endParaRPr lang="en-US" sz="1550" dirty="0"/>
          </a:p>
        </p:txBody>
      </p:sp>
      <p:sp>
        <p:nvSpPr>
          <p:cNvPr id="5" name="Text 3"/>
          <p:cNvSpPr/>
          <p:nvPr/>
        </p:nvSpPr>
        <p:spPr>
          <a:xfrm>
            <a:off x="5129927" y="1587924"/>
            <a:ext cx="198358" cy="248007"/>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Host Grotesk Light" pitchFamily="34" charset="0"/>
                <a:ea typeface="Host Grotesk Light" pitchFamily="34" charset="-122"/>
                <a:cs typeface="Host Grotesk Light" pitchFamily="34" charset="-120"/>
              </a:rPr>
              <a:t>01</a:t>
            </a:r>
            <a:endParaRPr lang="en-US" sz="1550" dirty="0"/>
          </a:p>
        </p:txBody>
      </p:sp>
      <p:pic>
        <p:nvPicPr>
          <p:cNvPr id="6" name="Image 0" descr="preencoded.png"/>
          <p:cNvPicPr>
            <a:picLocks noChangeAspect="1"/>
          </p:cNvPicPr>
          <p:nvPr/>
        </p:nvPicPr>
        <p:blipFill>
          <a:blip r:embed="rId3"/>
          <a:stretch>
            <a:fillRect/>
          </a:stretch>
        </p:blipFill>
        <p:spPr>
          <a:xfrm>
            <a:off x="5129927" y="1902249"/>
            <a:ext cx="2772489" cy="22860"/>
          </a:xfrm>
          <a:prstGeom prst="rect">
            <a:avLst/>
          </a:prstGeom>
        </p:spPr>
      </p:pic>
      <p:sp>
        <p:nvSpPr>
          <p:cNvPr id="7" name="Text 4"/>
          <p:cNvSpPr/>
          <p:nvPr/>
        </p:nvSpPr>
        <p:spPr>
          <a:xfrm>
            <a:off x="5129927" y="20471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Direct Assignment</a:t>
            </a:r>
            <a:endParaRPr lang="en-US" sz="1950" dirty="0"/>
          </a:p>
        </p:txBody>
      </p:sp>
      <p:sp>
        <p:nvSpPr>
          <p:cNvPr id="8" name="Text 5"/>
          <p:cNvSpPr/>
          <p:nvPr/>
        </p:nvSpPr>
        <p:spPr>
          <a:xfrm>
            <a:off x="5129927" y="2555664"/>
            <a:ext cx="2772489"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PMO assigns dedicated project managers from its internal team</a:t>
            </a:r>
            <a:endParaRPr lang="en-US" sz="1550" dirty="0"/>
          </a:p>
        </p:txBody>
      </p:sp>
      <p:sp>
        <p:nvSpPr>
          <p:cNvPr id="9" name="Text 6"/>
          <p:cNvSpPr/>
          <p:nvPr/>
        </p:nvSpPr>
        <p:spPr>
          <a:xfrm>
            <a:off x="8100774" y="1587924"/>
            <a:ext cx="198358" cy="248007"/>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Host Grotesk Light" pitchFamily="34" charset="0"/>
                <a:ea typeface="Host Grotesk Light" pitchFamily="34" charset="-122"/>
                <a:cs typeface="Host Grotesk Light" pitchFamily="34" charset="-120"/>
              </a:rPr>
              <a:t>02</a:t>
            </a:r>
            <a:endParaRPr lang="en-US" sz="1550" dirty="0"/>
          </a:p>
        </p:txBody>
      </p:sp>
      <p:pic>
        <p:nvPicPr>
          <p:cNvPr id="10" name="Image 1" descr="preencoded.png"/>
          <p:cNvPicPr>
            <a:picLocks noChangeAspect="1"/>
          </p:cNvPicPr>
          <p:nvPr/>
        </p:nvPicPr>
        <p:blipFill>
          <a:blip r:embed="rId3"/>
          <a:stretch>
            <a:fillRect/>
          </a:stretch>
        </p:blipFill>
        <p:spPr>
          <a:xfrm>
            <a:off x="8100774" y="1902249"/>
            <a:ext cx="2772489" cy="22860"/>
          </a:xfrm>
          <a:prstGeom prst="rect">
            <a:avLst/>
          </a:prstGeom>
        </p:spPr>
      </p:pic>
      <p:sp>
        <p:nvSpPr>
          <p:cNvPr id="11" name="Text 7"/>
          <p:cNvSpPr/>
          <p:nvPr/>
        </p:nvSpPr>
        <p:spPr>
          <a:xfrm>
            <a:off x="8100774" y="20471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Full Oversight</a:t>
            </a:r>
            <a:endParaRPr lang="en-US" sz="1950" dirty="0"/>
          </a:p>
        </p:txBody>
      </p:sp>
      <p:sp>
        <p:nvSpPr>
          <p:cNvPr id="12" name="Text 8"/>
          <p:cNvSpPr/>
          <p:nvPr/>
        </p:nvSpPr>
        <p:spPr>
          <a:xfrm>
            <a:off x="8100774" y="2555664"/>
            <a:ext cx="2772489"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Maintains direct control over project execution, decisions, and resources</a:t>
            </a:r>
            <a:endParaRPr lang="en-US" sz="1550" dirty="0"/>
          </a:p>
        </p:txBody>
      </p:sp>
      <p:sp>
        <p:nvSpPr>
          <p:cNvPr id="13" name="Text 9"/>
          <p:cNvSpPr/>
          <p:nvPr/>
        </p:nvSpPr>
        <p:spPr>
          <a:xfrm>
            <a:off x="11071622" y="1587924"/>
            <a:ext cx="198358" cy="248007"/>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Host Grotesk Light" pitchFamily="34" charset="0"/>
                <a:ea typeface="Host Grotesk Light" pitchFamily="34" charset="-122"/>
                <a:cs typeface="Host Grotesk Light" pitchFamily="34" charset="-120"/>
              </a:rPr>
              <a:t>03</a:t>
            </a:r>
            <a:endParaRPr lang="en-US" sz="1550" dirty="0"/>
          </a:p>
        </p:txBody>
      </p:sp>
      <p:pic>
        <p:nvPicPr>
          <p:cNvPr id="14" name="Image 2" descr="preencoded.png"/>
          <p:cNvPicPr>
            <a:picLocks noChangeAspect="1"/>
          </p:cNvPicPr>
          <p:nvPr/>
        </p:nvPicPr>
        <p:blipFill>
          <a:blip r:embed="rId3"/>
          <a:stretch>
            <a:fillRect/>
          </a:stretch>
        </p:blipFill>
        <p:spPr>
          <a:xfrm>
            <a:off x="11071622" y="1902249"/>
            <a:ext cx="2772489" cy="22860"/>
          </a:xfrm>
          <a:prstGeom prst="rect">
            <a:avLst/>
          </a:prstGeom>
        </p:spPr>
      </p:pic>
      <p:sp>
        <p:nvSpPr>
          <p:cNvPr id="15" name="Text 10"/>
          <p:cNvSpPr/>
          <p:nvPr/>
        </p:nvSpPr>
        <p:spPr>
          <a:xfrm>
            <a:off x="11071622" y="2047148"/>
            <a:ext cx="2772489" cy="620316"/>
          </a:xfrm>
          <a:prstGeom prst="rect">
            <a:avLst/>
          </a:prstGeom>
          <a:noFill/>
          <a:ln/>
        </p:spPr>
        <p:txBody>
          <a:bodyPr wrap="squar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Complete Accountability</a:t>
            </a:r>
            <a:endParaRPr lang="en-US" sz="1950" dirty="0"/>
          </a:p>
        </p:txBody>
      </p:sp>
      <p:sp>
        <p:nvSpPr>
          <p:cNvPr id="16" name="Text 11"/>
          <p:cNvSpPr/>
          <p:nvPr/>
        </p:nvSpPr>
        <p:spPr>
          <a:xfrm>
            <a:off x="11071622" y="2865822"/>
            <a:ext cx="2772489"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Owns project outcomes and reports directly to executive leadership</a:t>
            </a:r>
            <a:endParaRPr lang="en-US" sz="1550" dirty="0"/>
          </a:p>
        </p:txBody>
      </p:sp>
      <p:sp>
        <p:nvSpPr>
          <p:cNvPr id="17" name="Shape 12"/>
          <p:cNvSpPr/>
          <p:nvPr/>
        </p:nvSpPr>
        <p:spPr>
          <a:xfrm>
            <a:off x="793790" y="4334339"/>
            <a:ext cx="4215289" cy="2062282"/>
          </a:xfrm>
          <a:prstGeom prst="roundRect">
            <a:avLst>
              <a:gd name="adj" fmla="val 5321"/>
            </a:avLst>
          </a:prstGeom>
          <a:solidFill>
            <a:srgbClr val="FAF9F5"/>
          </a:solidFill>
          <a:ln w="22860">
            <a:solidFill>
              <a:srgbClr val="95CCDA"/>
            </a:solidFill>
            <a:prstDash val="solid"/>
          </a:ln>
        </p:spPr>
        <p:txBody>
          <a:bodyPr/>
          <a:lstStyle/>
          <a:p>
            <a:endParaRPr lang="en-US"/>
          </a:p>
        </p:txBody>
      </p:sp>
      <p:sp>
        <p:nvSpPr>
          <p:cNvPr id="18" name="Shape 13"/>
          <p:cNvSpPr/>
          <p:nvPr/>
        </p:nvSpPr>
        <p:spPr>
          <a:xfrm>
            <a:off x="770930" y="4334339"/>
            <a:ext cx="91440" cy="2062282"/>
          </a:xfrm>
          <a:prstGeom prst="roundRect">
            <a:avLst>
              <a:gd name="adj" fmla="val 91163"/>
            </a:avLst>
          </a:prstGeom>
          <a:solidFill>
            <a:srgbClr val="95CCDA"/>
          </a:solidFill>
          <a:ln/>
        </p:spPr>
        <p:txBody>
          <a:bodyPr/>
          <a:lstStyle/>
          <a:p>
            <a:endParaRPr lang="en-US"/>
          </a:p>
        </p:txBody>
      </p:sp>
      <p:sp>
        <p:nvSpPr>
          <p:cNvPr id="19" name="Text 14"/>
          <p:cNvSpPr/>
          <p:nvPr/>
        </p:nvSpPr>
        <p:spPr>
          <a:xfrm>
            <a:off x="1083588" y="45753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Optimal Use Cases</a:t>
            </a:r>
            <a:endParaRPr lang="en-US" sz="1950" dirty="0"/>
          </a:p>
        </p:txBody>
      </p:sp>
      <p:sp>
        <p:nvSpPr>
          <p:cNvPr id="20" name="Text 15"/>
          <p:cNvSpPr/>
          <p:nvPr/>
        </p:nvSpPr>
        <p:spPr>
          <a:xfrm>
            <a:off x="1083588" y="5004542"/>
            <a:ext cx="3704273" cy="1190625"/>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Enterprises managing high-risk, mission-critical, or transformational initiatives requiring tight control and executive visibility</a:t>
            </a:r>
            <a:endParaRPr lang="en-US" sz="1550" dirty="0"/>
          </a:p>
        </p:txBody>
      </p:sp>
      <p:sp>
        <p:nvSpPr>
          <p:cNvPr id="21" name="Shape 16"/>
          <p:cNvSpPr/>
          <p:nvPr/>
        </p:nvSpPr>
        <p:spPr>
          <a:xfrm>
            <a:off x="5207437" y="4334339"/>
            <a:ext cx="4215408" cy="2062282"/>
          </a:xfrm>
          <a:prstGeom prst="roundRect">
            <a:avLst>
              <a:gd name="adj" fmla="val 5321"/>
            </a:avLst>
          </a:prstGeom>
          <a:solidFill>
            <a:srgbClr val="FAF9F5"/>
          </a:solidFill>
          <a:ln w="22860">
            <a:solidFill>
              <a:srgbClr val="C3643D"/>
            </a:solidFill>
            <a:prstDash val="solid"/>
          </a:ln>
        </p:spPr>
        <p:txBody>
          <a:bodyPr/>
          <a:lstStyle/>
          <a:p>
            <a:endParaRPr lang="en-US"/>
          </a:p>
        </p:txBody>
      </p:sp>
      <p:sp>
        <p:nvSpPr>
          <p:cNvPr id="22" name="Shape 17"/>
          <p:cNvSpPr/>
          <p:nvPr/>
        </p:nvSpPr>
        <p:spPr>
          <a:xfrm>
            <a:off x="5184577" y="4334339"/>
            <a:ext cx="91440" cy="2062282"/>
          </a:xfrm>
          <a:prstGeom prst="roundRect">
            <a:avLst>
              <a:gd name="adj" fmla="val 91163"/>
            </a:avLst>
          </a:prstGeom>
          <a:solidFill>
            <a:srgbClr val="C3643D"/>
          </a:solidFill>
          <a:ln/>
        </p:spPr>
        <p:txBody>
          <a:bodyPr/>
          <a:lstStyle/>
          <a:p>
            <a:endParaRPr lang="en-US"/>
          </a:p>
        </p:txBody>
      </p:sp>
      <p:sp>
        <p:nvSpPr>
          <p:cNvPr id="23" name="Text 18"/>
          <p:cNvSpPr/>
          <p:nvPr/>
        </p:nvSpPr>
        <p:spPr>
          <a:xfrm>
            <a:off x="5497235" y="45753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Core Advantage</a:t>
            </a:r>
            <a:endParaRPr lang="en-US" sz="1950" dirty="0"/>
          </a:p>
        </p:txBody>
      </p:sp>
      <p:sp>
        <p:nvSpPr>
          <p:cNvPr id="24" name="Text 19"/>
          <p:cNvSpPr/>
          <p:nvPr/>
        </p:nvSpPr>
        <p:spPr>
          <a:xfrm>
            <a:off x="5497235" y="5004542"/>
            <a:ext cx="3704392"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Ensures complete alignment with organizational priorities, consistent governance, and predictable delivery</a:t>
            </a:r>
            <a:endParaRPr lang="en-US" sz="1550" dirty="0"/>
          </a:p>
        </p:txBody>
      </p:sp>
      <p:sp>
        <p:nvSpPr>
          <p:cNvPr id="25" name="Shape 20"/>
          <p:cNvSpPr/>
          <p:nvPr/>
        </p:nvSpPr>
        <p:spPr>
          <a:xfrm>
            <a:off x="9621203" y="4334339"/>
            <a:ext cx="4215289" cy="2062282"/>
          </a:xfrm>
          <a:prstGeom prst="roundRect">
            <a:avLst>
              <a:gd name="adj" fmla="val 5321"/>
            </a:avLst>
          </a:prstGeom>
          <a:solidFill>
            <a:srgbClr val="FAF9F5"/>
          </a:solidFill>
          <a:ln w="22860">
            <a:solidFill>
              <a:srgbClr val="E9CFC9"/>
            </a:solidFill>
            <a:prstDash val="solid"/>
          </a:ln>
        </p:spPr>
        <p:txBody>
          <a:bodyPr/>
          <a:lstStyle/>
          <a:p>
            <a:endParaRPr lang="en-US"/>
          </a:p>
        </p:txBody>
      </p:sp>
      <p:sp>
        <p:nvSpPr>
          <p:cNvPr id="26" name="Shape 21"/>
          <p:cNvSpPr/>
          <p:nvPr/>
        </p:nvSpPr>
        <p:spPr>
          <a:xfrm>
            <a:off x="9598343" y="4334339"/>
            <a:ext cx="91440" cy="2062282"/>
          </a:xfrm>
          <a:prstGeom prst="roundRect">
            <a:avLst>
              <a:gd name="adj" fmla="val 91163"/>
            </a:avLst>
          </a:prstGeom>
          <a:solidFill>
            <a:srgbClr val="E9CFC9"/>
          </a:solidFill>
          <a:ln/>
        </p:spPr>
        <p:txBody>
          <a:bodyPr/>
          <a:lstStyle/>
          <a:p>
            <a:endParaRPr lang="en-US"/>
          </a:p>
        </p:txBody>
      </p:sp>
      <p:sp>
        <p:nvSpPr>
          <p:cNvPr id="27" name="Text 22"/>
          <p:cNvSpPr/>
          <p:nvPr/>
        </p:nvSpPr>
        <p:spPr>
          <a:xfrm>
            <a:off x="9911001" y="4575321"/>
            <a:ext cx="2967990"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Implementation Challenge</a:t>
            </a:r>
            <a:endParaRPr lang="en-US" sz="1950" dirty="0"/>
          </a:p>
        </p:txBody>
      </p:sp>
      <p:sp>
        <p:nvSpPr>
          <p:cNvPr id="28" name="Text 23"/>
          <p:cNvSpPr/>
          <p:nvPr/>
        </p:nvSpPr>
        <p:spPr>
          <a:xfrm>
            <a:off x="9911001" y="5004542"/>
            <a:ext cx="3704273"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Can create dependency on the PMO and reduce business unit autonomy, requiring careful change management</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5325" y="478631"/>
            <a:ext cx="4886206" cy="434578"/>
          </a:xfrm>
          <a:prstGeom prst="rect">
            <a:avLst/>
          </a:prstGeom>
          <a:noFill/>
          <a:ln/>
        </p:spPr>
        <p:txBody>
          <a:bodyPr wrap="none" lIns="0" tIns="0" rIns="0" bIns="0" rtlCol="0" anchor="t"/>
          <a:lstStyle/>
          <a:p>
            <a:pPr marL="0" indent="0" algn="l">
              <a:lnSpc>
                <a:spcPts val="3400"/>
              </a:lnSpc>
              <a:buNone/>
            </a:pPr>
            <a:r>
              <a:rPr lang="en-US" sz="2700" dirty="0">
                <a:solidFill>
                  <a:srgbClr val="2E3C4E"/>
                </a:solidFill>
                <a:latin typeface="Host Grotesk Medium" pitchFamily="34" charset="0"/>
                <a:ea typeface="Host Grotesk Medium" pitchFamily="34" charset="-122"/>
                <a:cs typeface="Host Grotesk Medium" pitchFamily="34" charset="-120"/>
              </a:rPr>
              <a:t>Enterprise PMO: The Strategist</a:t>
            </a:r>
            <a:endParaRPr lang="en-US" sz="2700" dirty="0"/>
          </a:p>
        </p:txBody>
      </p:sp>
      <p:sp>
        <p:nvSpPr>
          <p:cNvPr id="3" name="Text 1"/>
          <p:cNvSpPr/>
          <p:nvPr/>
        </p:nvSpPr>
        <p:spPr>
          <a:xfrm>
            <a:off x="695325" y="1095256"/>
            <a:ext cx="4024193" cy="325874"/>
          </a:xfrm>
          <a:prstGeom prst="rect">
            <a:avLst/>
          </a:prstGeom>
          <a:noFill/>
          <a:ln/>
        </p:spPr>
        <p:txBody>
          <a:bodyPr wrap="none" lIns="0" tIns="0" rIns="0" bIns="0" rtlCol="0" anchor="t"/>
          <a:lstStyle/>
          <a:p>
            <a:pPr marL="0" indent="0" algn="l">
              <a:lnSpc>
                <a:spcPts val="2550"/>
              </a:lnSpc>
              <a:buNone/>
            </a:pPr>
            <a:r>
              <a:rPr lang="en-US" sz="2050" dirty="0">
                <a:solidFill>
                  <a:srgbClr val="2E3C4E"/>
                </a:solidFill>
                <a:latin typeface="Host Grotesk Medium" pitchFamily="34" charset="0"/>
                <a:ea typeface="Host Grotesk Medium" pitchFamily="34" charset="-122"/>
                <a:cs typeface="Host Grotesk Medium" pitchFamily="34" charset="-120"/>
              </a:rPr>
              <a:t>Connecting Strategy to Execution</a:t>
            </a:r>
            <a:endParaRPr lang="en-US" sz="2050" dirty="0"/>
          </a:p>
        </p:txBody>
      </p:sp>
      <p:sp>
        <p:nvSpPr>
          <p:cNvPr id="4" name="Text 2"/>
          <p:cNvSpPr/>
          <p:nvPr/>
        </p:nvSpPr>
        <p:spPr>
          <a:xfrm>
            <a:off x="695325" y="1594962"/>
            <a:ext cx="4084915" cy="1303734"/>
          </a:xfrm>
          <a:prstGeom prst="rect">
            <a:avLst/>
          </a:prstGeom>
          <a:noFill/>
          <a:ln/>
        </p:spPr>
        <p:txBody>
          <a:bodyPr wrap="square" lIns="0" tIns="0" rIns="0" bIns="0" rtlCol="0" anchor="t"/>
          <a:lstStyle/>
          <a:p>
            <a:pPr marL="0" indent="0" algn="l">
              <a:lnSpc>
                <a:spcPts val="2050"/>
              </a:lnSpc>
              <a:buNone/>
            </a:pPr>
            <a:r>
              <a:rPr lang="en-US" sz="1350" dirty="0">
                <a:solidFill>
                  <a:srgbClr val="384653"/>
                </a:solidFill>
                <a:latin typeface="Roboto" pitchFamily="34" charset="0"/>
                <a:ea typeface="Roboto" pitchFamily="34" charset="-122"/>
                <a:cs typeface="Roboto" pitchFamily="34" charset="-120"/>
              </a:rPr>
              <a:t>The Enterprise PMO (EPMO) operates at the executive level, ensuring projects and programs directly support strategic objectives. It focuses on portfolio management, benefits realization, and enterprise-wide governance.</a:t>
            </a:r>
            <a:endParaRPr lang="en-US" sz="1350" dirty="0"/>
          </a:p>
        </p:txBody>
      </p:sp>
      <p:sp>
        <p:nvSpPr>
          <p:cNvPr id="5" name="Text 3"/>
          <p:cNvSpPr/>
          <p:nvPr/>
        </p:nvSpPr>
        <p:spPr>
          <a:xfrm>
            <a:off x="695325" y="3055144"/>
            <a:ext cx="4084915" cy="1303734"/>
          </a:xfrm>
          <a:prstGeom prst="rect">
            <a:avLst/>
          </a:prstGeom>
          <a:noFill/>
          <a:ln/>
        </p:spPr>
        <p:txBody>
          <a:bodyPr wrap="square" lIns="0" tIns="0" rIns="0" bIns="0" rtlCol="0" anchor="t"/>
          <a:lstStyle/>
          <a:p>
            <a:pPr marL="0" indent="0" algn="l">
              <a:lnSpc>
                <a:spcPts val="2050"/>
              </a:lnSpc>
              <a:buNone/>
            </a:pPr>
            <a:r>
              <a:rPr lang="en-US" sz="1350" dirty="0">
                <a:solidFill>
                  <a:srgbClr val="384653"/>
                </a:solidFill>
                <a:latin typeface="Roboto" pitchFamily="34" charset="0"/>
                <a:ea typeface="Roboto" pitchFamily="34" charset="-122"/>
                <a:cs typeface="Roboto" pitchFamily="34" charset="-120"/>
              </a:rPr>
              <a:t>Rather than managing individual projects, the EPMO prioritizes initiatives, allocates resources across the portfolio, and tracks strategic outcomes. It serves as the bridge between boardroom vision and project-level execution.</a:t>
            </a:r>
            <a:endParaRPr lang="en-US" sz="1350" dirty="0"/>
          </a:p>
        </p:txBody>
      </p:sp>
      <p:sp>
        <p:nvSpPr>
          <p:cNvPr id="6" name="Text 4"/>
          <p:cNvSpPr/>
          <p:nvPr/>
        </p:nvSpPr>
        <p:spPr>
          <a:xfrm>
            <a:off x="695325" y="4515327"/>
            <a:ext cx="4084915" cy="521494"/>
          </a:xfrm>
          <a:prstGeom prst="rect">
            <a:avLst/>
          </a:prstGeom>
          <a:noFill/>
          <a:ln/>
        </p:spPr>
        <p:txBody>
          <a:bodyPr wrap="square" lIns="0" tIns="0" rIns="0" bIns="0" rtlCol="0" anchor="t"/>
          <a:lstStyle/>
          <a:p>
            <a:pPr marL="0" indent="0" algn="l">
              <a:lnSpc>
                <a:spcPts val="2050"/>
              </a:lnSpc>
              <a:buNone/>
            </a:pPr>
            <a:r>
              <a:rPr lang="en-US" sz="1350" dirty="0">
                <a:solidFill>
                  <a:srgbClr val="384653"/>
                </a:solidFill>
                <a:latin typeface="Roboto" pitchFamily="34" charset="0"/>
                <a:ea typeface="Roboto" pitchFamily="34" charset="-122"/>
                <a:cs typeface="Roboto" pitchFamily="34" charset="-120"/>
              </a:rPr>
              <a:t>"We ensure the right projects get done, not just that projects are done right."</a:t>
            </a:r>
            <a:endParaRPr lang="en-US" sz="1350" dirty="0"/>
          </a:p>
        </p:txBody>
      </p:sp>
      <p:sp>
        <p:nvSpPr>
          <p:cNvPr id="7" name="Shape 5"/>
          <p:cNvSpPr/>
          <p:nvPr/>
        </p:nvSpPr>
        <p:spPr>
          <a:xfrm>
            <a:off x="5472708" y="1290757"/>
            <a:ext cx="8469749" cy="173831"/>
          </a:xfrm>
          <a:prstGeom prst="roundRect">
            <a:avLst>
              <a:gd name="adj" fmla="val 42004"/>
            </a:avLst>
          </a:prstGeom>
          <a:solidFill>
            <a:srgbClr val="D9EDF2"/>
          </a:solidFill>
          <a:ln w="7620">
            <a:solidFill>
              <a:srgbClr val="BFD3D8"/>
            </a:solidFill>
            <a:prstDash val="solid"/>
          </a:ln>
        </p:spPr>
        <p:txBody>
          <a:bodyPr/>
          <a:lstStyle/>
          <a:p>
            <a:endParaRPr lang="en-US"/>
          </a:p>
        </p:txBody>
      </p:sp>
      <p:sp>
        <p:nvSpPr>
          <p:cNvPr id="8" name="Shape 6"/>
          <p:cNvSpPr/>
          <p:nvPr/>
        </p:nvSpPr>
        <p:spPr>
          <a:xfrm>
            <a:off x="5211961" y="1116926"/>
            <a:ext cx="521494" cy="521494"/>
          </a:xfrm>
          <a:prstGeom prst="roundRect">
            <a:avLst>
              <a:gd name="adj" fmla="val 87671"/>
            </a:avLst>
          </a:prstGeom>
          <a:solidFill>
            <a:srgbClr val="D9EDF2"/>
          </a:solidFill>
          <a:ln w="7620">
            <a:solidFill>
              <a:srgbClr val="BFD3D8"/>
            </a:solidFill>
            <a:prstDash val="solid"/>
          </a:ln>
        </p:spPr>
        <p:txBody>
          <a:bodyPr/>
          <a:lstStyle/>
          <a:p>
            <a:endParaRPr lang="en-US"/>
          </a:p>
        </p:txBody>
      </p:sp>
      <p:pic>
        <p:nvPicPr>
          <p:cNvPr id="9" name="Image 0" descr="preencoded.png"/>
          <p:cNvPicPr>
            <a:picLocks noChangeAspect="1"/>
          </p:cNvPicPr>
          <p:nvPr/>
        </p:nvPicPr>
        <p:blipFill>
          <a:blip r:embed="rId3"/>
          <a:stretch>
            <a:fillRect/>
          </a:stretch>
        </p:blipFill>
        <p:spPr>
          <a:xfrm>
            <a:off x="5342334" y="1214795"/>
            <a:ext cx="260747" cy="325874"/>
          </a:xfrm>
          <a:prstGeom prst="rect">
            <a:avLst/>
          </a:prstGeom>
        </p:spPr>
      </p:pic>
      <p:sp>
        <p:nvSpPr>
          <p:cNvPr id="10" name="Text 7"/>
          <p:cNvSpPr/>
          <p:nvPr/>
        </p:nvSpPr>
        <p:spPr>
          <a:xfrm>
            <a:off x="5385792" y="1812251"/>
            <a:ext cx="2173010" cy="271582"/>
          </a:xfrm>
          <a:prstGeom prst="rect">
            <a:avLst/>
          </a:prstGeom>
          <a:noFill/>
          <a:ln/>
        </p:spPr>
        <p:txBody>
          <a:bodyPr wrap="none" lIns="0" tIns="0" rIns="0" bIns="0" rtlCol="0" anchor="t"/>
          <a:lstStyle/>
          <a:p>
            <a:pPr marL="0" indent="0" algn="l">
              <a:lnSpc>
                <a:spcPts val="2100"/>
              </a:lnSpc>
              <a:buNone/>
            </a:pPr>
            <a:r>
              <a:rPr lang="en-US" sz="1700" dirty="0">
                <a:solidFill>
                  <a:srgbClr val="384653"/>
                </a:solidFill>
                <a:latin typeface="Host Grotesk Medium" pitchFamily="34" charset="0"/>
                <a:ea typeface="Host Grotesk Medium" pitchFamily="34" charset="-122"/>
                <a:cs typeface="Host Grotesk Medium" pitchFamily="34" charset="-120"/>
              </a:rPr>
              <a:t>Strategic Alignment</a:t>
            </a:r>
            <a:endParaRPr lang="en-US" sz="1700" dirty="0"/>
          </a:p>
        </p:txBody>
      </p:sp>
      <p:sp>
        <p:nvSpPr>
          <p:cNvPr id="11" name="Text 8"/>
          <p:cNvSpPr/>
          <p:nvPr/>
        </p:nvSpPr>
        <p:spPr>
          <a:xfrm>
            <a:off x="5385792" y="2257663"/>
            <a:ext cx="8382953" cy="260747"/>
          </a:xfrm>
          <a:prstGeom prst="rect">
            <a:avLst/>
          </a:prstGeom>
          <a:noFill/>
          <a:ln/>
        </p:spPr>
        <p:txBody>
          <a:bodyPr wrap="none" lIns="0" tIns="0" rIns="0" bIns="0" rtlCol="0" anchor="t"/>
          <a:lstStyle/>
          <a:p>
            <a:pPr marL="0" indent="0" algn="l">
              <a:lnSpc>
                <a:spcPts val="2050"/>
              </a:lnSpc>
              <a:buNone/>
            </a:pPr>
            <a:r>
              <a:rPr lang="en-US" sz="1350" dirty="0">
                <a:solidFill>
                  <a:srgbClr val="384653"/>
                </a:solidFill>
                <a:latin typeface="Roboto" pitchFamily="34" charset="0"/>
                <a:ea typeface="Roboto" pitchFamily="34" charset="-122"/>
                <a:cs typeface="Roboto" pitchFamily="34" charset="-120"/>
              </a:rPr>
              <a:t>Links every initiative to business objectives and strategic priorities</a:t>
            </a:r>
            <a:endParaRPr lang="en-US" sz="1350" dirty="0"/>
          </a:p>
        </p:txBody>
      </p:sp>
      <p:sp>
        <p:nvSpPr>
          <p:cNvPr id="12" name="Shape 9"/>
          <p:cNvSpPr/>
          <p:nvPr/>
        </p:nvSpPr>
        <p:spPr>
          <a:xfrm>
            <a:off x="5733455" y="3039904"/>
            <a:ext cx="8209002" cy="173831"/>
          </a:xfrm>
          <a:prstGeom prst="roundRect">
            <a:avLst>
              <a:gd name="adj" fmla="val 42004"/>
            </a:avLst>
          </a:prstGeom>
          <a:solidFill>
            <a:srgbClr val="D9EDF2"/>
          </a:solidFill>
          <a:ln w="7620">
            <a:solidFill>
              <a:srgbClr val="BFD3D8"/>
            </a:solidFill>
            <a:prstDash val="solid"/>
          </a:ln>
        </p:spPr>
        <p:txBody>
          <a:bodyPr/>
          <a:lstStyle/>
          <a:p>
            <a:endParaRPr lang="en-US"/>
          </a:p>
        </p:txBody>
      </p:sp>
      <p:sp>
        <p:nvSpPr>
          <p:cNvPr id="13" name="Shape 10"/>
          <p:cNvSpPr/>
          <p:nvPr/>
        </p:nvSpPr>
        <p:spPr>
          <a:xfrm>
            <a:off x="5472708" y="2866073"/>
            <a:ext cx="521494" cy="521494"/>
          </a:xfrm>
          <a:prstGeom prst="roundRect">
            <a:avLst>
              <a:gd name="adj" fmla="val 87671"/>
            </a:avLst>
          </a:prstGeom>
          <a:solidFill>
            <a:srgbClr val="D9EDF2"/>
          </a:solidFill>
          <a:ln w="7620">
            <a:solidFill>
              <a:srgbClr val="BFD3D8"/>
            </a:solidFill>
            <a:prstDash val="solid"/>
          </a:ln>
        </p:spPr>
        <p:txBody>
          <a:bodyPr/>
          <a:lstStyle/>
          <a:p>
            <a:endParaRPr lang="en-US"/>
          </a:p>
        </p:txBody>
      </p:sp>
      <p:pic>
        <p:nvPicPr>
          <p:cNvPr id="14" name="Image 1" descr="preencoded.png"/>
          <p:cNvPicPr>
            <a:picLocks noChangeAspect="1"/>
          </p:cNvPicPr>
          <p:nvPr/>
        </p:nvPicPr>
        <p:blipFill>
          <a:blip r:embed="rId4"/>
          <a:stretch>
            <a:fillRect/>
          </a:stretch>
        </p:blipFill>
        <p:spPr>
          <a:xfrm>
            <a:off x="5603081" y="2963942"/>
            <a:ext cx="260747" cy="325874"/>
          </a:xfrm>
          <a:prstGeom prst="rect">
            <a:avLst/>
          </a:prstGeom>
        </p:spPr>
      </p:pic>
      <p:sp>
        <p:nvSpPr>
          <p:cNvPr id="15" name="Text 11"/>
          <p:cNvSpPr/>
          <p:nvPr/>
        </p:nvSpPr>
        <p:spPr>
          <a:xfrm>
            <a:off x="5646539" y="3561398"/>
            <a:ext cx="2173010" cy="271582"/>
          </a:xfrm>
          <a:prstGeom prst="rect">
            <a:avLst/>
          </a:prstGeom>
          <a:noFill/>
          <a:ln/>
        </p:spPr>
        <p:txBody>
          <a:bodyPr wrap="none" lIns="0" tIns="0" rIns="0" bIns="0" rtlCol="0" anchor="t"/>
          <a:lstStyle/>
          <a:p>
            <a:pPr marL="0" indent="0" algn="l">
              <a:lnSpc>
                <a:spcPts val="2100"/>
              </a:lnSpc>
              <a:buNone/>
            </a:pPr>
            <a:r>
              <a:rPr lang="en-US" sz="1700" dirty="0">
                <a:solidFill>
                  <a:srgbClr val="384653"/>
                </a:solidFill>
                <a:latin typeface="Host Grotesk Medium" pitchFamily="34" charset="0"/>
                <a:ea typeface="Host Grotesk Medium" pitchFamily="34" charset="-122"/>
                <a:cs typeface="Host Grotesk Medium" pitchFamily="34" charset="-120"/>
              </a:rPr>
              <a:t>Portfolio Optimization</a:t>
            </a:r>
            <a:endParaRPr lang="en-US" sz="1700" dirty="0"/>
          </a:p>
        </p:txBody>
      </p:sp>
      <p:sp>
        <p:nvSpPr>
          <p:cNvPr id="16" name="Text 12"/>
          <p:cNvSpPr/>
          <p:nvPr/>
        </p:nvSpPr>
        <p:spPr>
          <a:xfrm>
            <a:off x="5646539" y="4006811"/>
            <a:ext cx="8122206" cy="260747"/>
          </a:xfrm>
          <a:prstGeom prst="rect">
            <a:avLst/>
          </a:prstGeom>
          <a:noFill/>
          <a:ln/>
        </p:spPr>
        <p:txBody>
          <a:bodyPr wrap="none" lIns="0" tIns="0" rIns="0" bIns="0" rtlCol="0" anchor="t"/>
          <a:lstStyle/>
          <a:p>
            <a:pPr marL="0" indent="0" algn="l">
              <a:lnSpc>
                <a:spcPts val="2050"/>
              </a:lnSpc>
              <a:buNone/>
            </a:pPr>
            <a:r>
              <a:rPr lang="en-US" sz="1350" dirty="0">
                <a:solidFill>
                  <a:srgbClr val="384653"/>
                </a:solidFill>
                <a:latin typeface="Roboto" pitchFamily="34" charset="0"/>
                <a:ea typeface="Roboto" pitchFamily="34" charset="-122"/>
                <a:cs typeface="Roboto" pitchFamily="34" charset="-120"/>
              </a:rPr>
              <a:t>Balances resources across competing demands for maximum value</a:t>
            </a:r>
            <a:endParaRPr lang="en-US" sz="1350" dirty="0"/>
          </a:p>
        </p:txBody>
      </p:sp>
      <p:sp>
        <p:nvSpPr>
          <p:cNvPr id="17" name="Shape 13"/>
          <p:cNvSpPr/>
          <p:nvPr/>
        </p:nvSpPr>
        <p:spPr>
          <a:xfrm>
            <a:off x="5994202" y="4789051"/>
            <a:ext cx="7948255" cy="173831"/>
          </a:xfrm>
          <a:prstGeom prst="roundRect">
            <a:avLst>
              <a:gd name="adj" fmla="val 42004"/>
            </a:avLst>
          </a:prstGeom>
          <a:solidFill>
            <a:srgbClr val="D9EDF2"/>
          </a:solidFill>
          <a:ln w="7620">
            <a:solidFill>
              <a:srgbClr val="BFD3D8"/>
            </a:solidFill>
            <a:prstDash val="solid"/>
          </a:ln>
        </p:spPr>
        <p:txBody>
          <a:bodyPr/>
          <a:lstStyle/>
          <a:p>
            <a:endParaRPr lang="en-US"/>
          </a:p>
        </p:txBody>
      </p:sp>
      <p:sp>
        <p:nvSpPr>
          <p:cNvPr id="18" name="Shape 14"/>
          <p:cNvSpPr/>
          <p:nvPr/>
        </p:nvSpPr>
        <p:spPr>
          <a:xfrm>
            <a:off x="5733455" y="4615220"/>
            <a:ext cx="521494" cy="521494"/>
          </a:xfrm>
          <a:prstGeom prst="roundRect">
            <a:avLst>
              <a:gd name="adj" fmla="val 87671"/>
            </a:avLst>
          </a:prstGeom>
          <a:solidFill>
            <a:srgbClr val="D9EDF2"/>
          </a:solidFill>
          <a:ln w="7620">
            <a:solidFill>
              <a:srgbClr val="BFD3D8"/>
            </a:solidFill>
            <a:prstDash val="solid"/>
          </a:ln>
        </p:spPr>
        <p:txBody>
          <a:bodyPr/>
          <a:lstStyle/>
          <a:p>
            <a:endParaRPr lang="en-US"/>
          </a:p>
        </p:txBody>
      </p:sp>
      <p:pic>
        <p:nvPicPr>
          <p:cNvPr id="19" name="Image 2" descr="preencoded.png"/>
          <p:cNvPicPr>
            <a:picLocks noChangeAspect="1"/>
          </p:cNvPicPr>
          <p:nvPr/>
        </p:nvPicPr>
        <p:blipFill>
          <a:blip r:embed="rId5"/>
          <a:stretch>
            <a:fillRect/>
          </a:stretch>
        </p:blipFill>
        <p:spPr>
          <a:xfrm>
            <a:off x="5863828" y="4713089"/>
            <a:ext cx="260747" cy="325874"/>
          </a:xfrm>
          <a:prstGeom prst="rect">
            <a:avLst/>
          </a:prstGeom>
        </p:spPr>
      </p:pic>
      <p:sp>
        <p:nvSpPr>
          <p:cNvPr id="20" name="Text 15"/>
          <p:cNvSpPr/>
          <p:nvPr/>
        </p:nvSpPr>
        <p:spPr>
          <a:xfrm>
            <a:off x="5907286" y="5310545"/>
            <a:ext cx="2173010" cy="271582"/>
          </a:xfrm>
          <a:prstGeom prst="rect">
            <a:avLst/>
          </a:prstGeom>
          <a:noFill/>
          <a:ln/>
        </p:spPr>
        <p:txBody>
          <a:bodyPr wrap="none" lIns="0" tIns="0" rIns="0" bIns="0" rtlCol="0" anchor="t"/>
          <a:lstStyle/>
          <a:p>
            <a:pPr marL="0" indent="0" algn="l">
              <a:lnSpc>
                <a:spcPts val="2100"/>
              </a:lnSpc>
              <a:buNone/>
            </a:pPr>
            <a:r>
              <a:rPr lang="en-US" sz="1700" dirty="0">
                <a:solidFill>
                  <a:srgbClr val="384653"/>
                </a:solidFill>
                <a:latin typeface="Host Grotesk Medium" pitchFamily="34" charset="0"/>
                <a:ea typeface="Host Grotesk Medium" pitchFamily="34" charset="-122"/>
                <a:cs typeface="Host Grotesk Medium" pitchFamily="34" charset="-120"/>
              </a:rPr>
              <a:t>Benefits Realization</a:t>
            </a:r>
            <a:endParaRPr lang="en-US" sz="1700" dirty="0"/>
          </a:p>
        </p:txBody>
      </p:sp>
      <p:sp>
        <p:nvSpPr>
          <p:cNvPr id="21" name="Text 16"/>
          <p:cNvSpPr/>
          <p:nvPr/>
        </p:nvSpPr>
        <p:spPr>
          <a:xfrm>
            <a:off x="5907286" y="5755958"/>
            <a:ext cx="7861459" cy="260747"/>
          </a:xfrm>
          <a:prstGeom prst="rect">
            <a:avLst/>
          </a:prstGeom>
          <a:noFill/>
          <a:ln/>
        </p:spPr>
        <p:txBody>
          <a:bodyPr wrap="none" lIns="0" tIns="0" rIns="0" bIns="0" rtlCol="0" anchor="t"/>
          <a:lstStyle/>
          <a:p>
            <a:pPr marL="0" indent="0" algn="l">
              <a:lnSpc>
                <a:spcPts val="2050"/>
              </a:lnSpc>
              <a:buNone/>
            </a:pPr>
            <a:r>
              <a:rPr lang="en-US" sz="1350" dirty="0">
                <a:solidFill>
                  <a:srgbClr val="384653"/>
                </a:solidFill>
                <a:latin typeface="Roboto" pitchFamily="34" charset="0"/>
                <a:ea typeface="Roboto" pitchFamily="34" charset="-122"/>
                <a:cs typeface="Roboto" pitchFamily="34" charset="-120"/>
              </a:rPr>
              <a:t>Tracks value delivery beyond project completion</a:t>
            </a:r>
            <a:endParaRPr lang="en-US" sz="1350" dirty="0"/>
          </a:p>
        </p:txBody>
      </p:sp>
      <p:sp>
        <p:nvSpPr>
          <p:cNvPr id="22" name="Shape 17"/>
          <p:cNvSpPr/>
          <p:nvPr/>
        </p:nvSpPr>
        <p:spPr>
          <a:xfrm>
            <a:off x="695325" y="6581537"/>
            <a:ext cx="13239750" cy="982147"/>
          </a:xfrm>
          <a:prstGeom prst="roundRect">
            <a:avLst>
              <a:gd name="adj" fmla="val 7434"/>
            </a:avLst>
          </a:prstGeom>
          <a:solidFill>
            <a:srgbClr val="C6E4EB"/>
          </a:solidFill>
          <a:ln/>
        </p:spPr>
        <p:txBody>
          <a:bodyPr/>
          <a:lstStyle/>
          <a:p>
            <a:endParaRPr lang="en-US"/>
          </a:p>
        </p:txBody>
      </p:sp>
      <p:pic>
        <p:nvPicPr>
          <p:cNvPr id="23" name="Image 3" descr="preencoded.png"/>
          <p:cNvPicPr>
            <a:picLocks noChangeAspect="1"/>
          </p:cNvPicPr>
          <p:nvPr/>
        </p:nvPicPr>
        <p:blipFill>
          <a:blip r:embed="rId6"/>
          <a:stretch>
            <a:fillRect/>
          </a:stretch>
        </p:blipFill>
        <p:spPr>
          <a:xfrm>
            <a:off x="869156" y="6829544"/>
            <a:ext cx="217289" cy="173831"/>
          </a:xfrm>
          <a:prstGeom prst="rect">
            <a:avLst/>
          </a:prstGeom>
        </p:spPr>
      </p:pic>
      <p:sp>
        <p:nvSpPr>
          <p:cNvPr id="24" name="Text 18"/>
          <p:cNvSpPr/>
          <p:nvPr/>
        </p:nvSpPr>
        <p:spPr>
          <a:xfrm>
            <a:off x="1260277" y="6798826"/>
            <a:ext cx="12500967" cy="521494"/>
          </a:xfrm>
          <a:prstGeom prst="rect">
            <a:avLst/>
          </a:prstGeom>
          <a:noFill/>
          <a:ln/>
        </p:spPr>
        <p:txBody>
          <a:bodyPr wrap="square" lIns="0" tIns="0" rIns="0" bIns="0" rtlCol="0" anchor="t"/>
          <a:lstStyle/>
          <a:p>
            <a:pPr marL="0" indent="0" algn="l">
              <a:lnSpc>
                <a:spcPts val="2050"/>
              </a:lnSpc>
              <a:buNone/>
            </a:pPr>
            <a:r>
              <a:rPr lang="en-US" sz="1350" b="1" dirty="0">
                <a:solidFill>
                  <a:srgbClr val="000000"/>
                </a:solidFill>
                <a:latin typeface="Roboto" pitchFamily="34" charset="0"/>
                <a:ea typeface="Roboto" pitchFamily="34" charset="-122"/>
                <a:cs typeface="Roboto" pitchFamily="34" charset="-120"/>
              </a:rPr>
              <a:t>Critical Success Factor:</a:t>
            </a:r>
            <a:r>
              <a:rPr lang="en-US" sz="1350" dirty="0">
                <a:solidFill>
                  <a:srgbClr val="000000"/>
                </a:solidFill>
                <a:latin typeface="Roboto" pitchFamily="34" charset="0"/>
                <a:ea typeface="Roboto" pitchFamily="34" charset="-122"/>
                <a:cs typeface="Roboto" pitchFamily="34" charset="-120"/>
              </a:rPr>
              <a:t> The EPMO requires strong executive sponsorship and authority to make tough prioritization decisions. Without genuine C-suite backing, it risks becoming another reporting layer rather than a strategic enabler.</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57617"/>
            <a:ext cx="6195417"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Departmental PMO: The Specialist</a:t>
            </a:r>
            <a:endParaRPr lang="en-US" sz="3100" dirty="0"/>
          </a:p>
        </p:txBody>
      </p:sp>
      <p:sp>
        <p:nvSpPr>
          <p:cNvPr id="3" name="Text 1"/>
          <p:cNvSpPr/>
          <p:nvPr/>
        </p:nvSpPr>
        <p:spPr>
          <a:xfrm>
            <a:off x="793790" y="179859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Finance PMO</a:t>
            </a:r>
            <a:endParaRPr lang="en-US" sz="1950" dirty="0"/>
          </a:p>
        </p:txBody>
      </p:sp>
      <p:sp>
        <p:nvSpPr>
          <p:cNvPr id="4" name="Text 2"/>
          <p:cNvSpPr/>
          <p:nvPr/>
        </p:nvSpPr>
        <p:spPr>
          <a:xfrm>
            <a:off x="793790" y="2227814"/>
            <a:ext cx="4182189"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Tailored governance for financial systems, regulatory compliance, and audit-ready documentation</a:t>
            </a:r>
            <a:endParaRPr lang="en-US" sz="1550" dirty="0"/>
          </a:p>
        </p:txBody>
      </p:sp>
      <p:sp>
        <p:nvSpPr>
          <p:cNvPr id="5" name="Text 3"/>
          <p:cNvSpPr/>
          <p:nvPr/>
        </p:nvSpPr>
        <p:spPr>
          <a:xfrm>
            <a:off x="5223986" y="179859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IT PMO</a:t>
            </a:r>
            <a:endParaRPr lang="en-US" sz="1950" dirty="0"/>
          </a:p>
        </p:txBody>
      </p:sp>
      <p:sp>
        <p:nvSpPr>
          <p:cNvPr id="6" name="Text 4"/>
          <p:cNvSpPr/>
          <p:nvPr/>
        </p:nvSpPr>
        <p:spPr>
          <a:xfrm>
            <a:off x="5223986" y="2227814"/>
            <a:ext cx="4182308"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Specialized focus on technology projects, agile methodologies, and technical resource management</a:t>
            </a:r>
            <a:endParaRPr lang="en-US" sz="1550" dirty="0"/>
          </a:p>
        </p:txBody>
      </p:sp>
      <p:sp>
        <p:nvSpPr>
          <p:cNvPr id="7" name="Text 5"/>
          <p:cNvSpPr/>
          <p:nvPr/>
        </p:nvSpPr>
        <p:spPr>
          <a:xfrm>
            <a:off x="9654302" y="179859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Product PMO</a:t>
            </a:r>
            <a:endParaRPr lang="en-US" sz="1950" dirty="0"/>
          </a:p>
        </p:txBody>
      </p:sp>
      <p:sp>
        <p:nvSpPr>
          <p:cNvPr id="8" name="Text 6"/>
          <p:cNvSpPr/>
          <p:nvPr/>
        </p:nvSpPr>
        <p:spPr>
          <a:xfrm>
            <a:off x="9654302" y="2227814"/>
            <a:ext cx="4182308"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Custom frameworks for product launches, market research integration, and customer feedback loops</a:t>
            </a:r>
            <a:endParaRPr lang="en-US" sz="1550" dirty="0"/>
          </a:p>
        </p:txBody>
      </p:sp>
      <p:sp>
        <p:nvSpPr>
          <p:cNvPr id="9" name="Text 7"/>
          <p:cNvSpPr/>
          <p:nvPr/>
        </p:nvSpPr>
        <p:spPr>
          <a:xfrm>
            <a:off x="793790" y="3522618"/>
            <a:ext cx="8308300" cy="1190625"/>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A Departmental PMO sits within a specific business unit or functional area, tailoring its processes, tools, and oversight to the unique needs of that department. This specialization allows for deep expertise and customized approaches that generic enterprise PMOs cannot provide.</a:t>
            </a:r>
            <a:endParaRPr lang="en-US" sz="1550" dirty="0"/>
          </a:p>
        </p:txBody>
      </p:sp>
      <p:sp>
        <p:nvSpPr>
          <p:cNvPr id="10" name="Text 8"/>
          <p:cNvSpPr/>
          <p:nvPr/>
        </p:nvSpPr>
        <p:spPr>
          <a:xfrm>
            <a:off x="793790" y="4891837"/>
            <a:ext cx="8308300"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Large organizations with distinct lines of business benefit most from this model, as each department can optimize its project management approach while still contributing to overall organizational objectives.</a:t>
            </a:r>
            <a:endParaRPr lang="en-US" sz="1550" dirty="0"/>
          </a:p>
        </p:txBody>
      </p:sp>
      <p:sp>
        <p:nvSpPr>
          <p:cNvPr id="11" name="Shape 9"/>
          <p:cNvSpPr/>
          <p:nvPr/>
        </p:nvSpPr>
        <p:spPr>
          <a:xfrm>
            <a:off x="9593818" y="3567267"/>
            <a:ext cx="4250293" cy="2013942"/>
          </a:xfrm>
          <a:prstGeom prst="roundRect">
            <a:avLst>
              <a:gd name="adj" fmla="val 4139"/>
            </a:avLst>
          </a:prstGeom>
          <a:solidFill>
            <a:srgbClr val="C6E4EB"/>
          </a:solidFill>
          <a:ln/>
        </p:spPr>
        <p:txBody>
          <a:bodyPr/>
          <a:lstStyle/>
          <a:p>
            <a:endParaRPr lang="en-US"/>
          </a:p>
        </p:txBody>
      </p:sp>
      <p:pic>
        <p:nvPicPr>
          <p:cNvPr id="12" name="Image 0" descr="preencoded.png"/>
          <p:cNvPicPr>
            <a:picLocks noChangeAspect="1"/>
          </p:cNvPicPr>
          <p:nvPr/>
        </p:nvPicPr>
        <p:blipFill>
          <a:blip r:embed="rId3"/>
          <a:stretch>
            <a:fillRect/>
          </a:stretch>
        </p:blipFill>
        <p:spPr>
          <a:xfrm>
            <a:off x="9792176" y="3854922"/>
            <a:ext cx="248007" cy="198358"/>
          </a:xfrm>
          <a:prstGeom prst="rect">
            <a:avLst/>
          </a:prstGeom>
        </p:spPr>
      </p:pic>
      <p:sp>
        <p:nvSpPr>
          <p:cNvPr id="13" name="Text 10"/>
          <p:cNvSpPr/>
          <p:nvPr/>
        </p:nvSpPr>
        <p:spPr>
          <a:xfrm>
            <a:off x="10238542" y="3815155"/>
            <a:ext cx="3407212" cy="1488281"/>
          </a:xfrm>
          <a:prstGeom prst="rect">
            <a:avLst/>
          </a:prstGeom>
          <a:noFill/>
          <a:ln/>
        </p:spPr>
        <p:txBody>
          <a:bodyPr wrap="square" lIns="0" tIns="0" rIns="0" bIns="0" rtlCol="0" anchor="t"/>
          <a:lstStyle/>
          <a:p>
            <a:pPr marL="0" indent="0" algn="l">
              <a:lnSpc>
                <a:spcPts val="2300"/>
              </a:lnSpc>
              <a:buNone/>
            </a:pPr>
            <a:r>
              <a:rPr lang="en-US" sz="1550" b="1" dirty="0">
                <a:solidFill>
                  <a:srgbClr val="000000"/>
                </a:solidFill>
                <a:latin typeface="Roboto" pitchFamily="34" charset="0"/>
                <a:ea typeface="Roboto" pitchFamily="34" charset="-122"/>
                <a:cs typeface="Roboto" pitchFamily="34" charset="-120"/>
              </a:rPr>
              <a:t>Silos Risk:</a:t>
            </a:r>
            <a:r>
              <a:rPr lang="en-US" sz="1550" dirty="0">
                <a:solidFill>
                  <a:srgbClr val="000000"/>
                </a:solidFill>
                <a:latin typeface="Roboto" pitchFamily="34" charset="0"/>
                <a:ea typeface="Roboto" pitchFamily="34" charset="-122"/>
                <a:cs typeface="Roboto" pitchFamily="34" charset="-120"/>
              </a:rPr>
              <a:t> Without careful coordination with enterprise priorities, departmental PMOs can create disconnected fiefdoms that optimize locally but suboptimize globally.</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420945"/>
            <a:ext cx="5980390" cy="496133"/>
          </a:xfrm>
          <a:prstGeom prst="rect">
            <a:avLst/>
          </a:prstGeom>
          <a:noFill/>
          <a:ln/>
        </p:spPr>
        <p:txBody>
          <a:bodyPr wrap="none" lIns="0" tIns="0" rIns="0" bIns="0" rtlCol="0" anchor="t"/>
          <a:lstStyle/>
          <a:p>
            <a:pPr marL="0" indent="0" algn="l">
              <a:lnSpc>
                <a:spcPts val="3900"/>
              </a:lnSpc>
              <a:buNone/>
            </a:pPr>
            <a:r>
              <a:rPr lang="en-US" sz="3100" dirty="0">
                <a:solidFill>
                  <a:srgbClr val="2E3C4E"/>
                </a:solidFill>
                <a:latin typeface="Host Grotesk Medium" pitchFamily="34" charset="0"/>
                <a:ea typeface="Host Grotesk Medium" pitchFamily="34" charset="-122"/>
                <a:cs typeface="Host Grotesk Medium" pitchFamily="34" charset="-120"/>
              </a:rPr>
              <a:t>Center of Excellence: The Builder</a:t>
            </a:r>
            <a:endParaRPr lang="en-US" sz="3100" dirty="0"/>
          </a:p>
        </p:txBody>
      </p:sp>
      <p:sp>
        <p:nvSpPr>
          <p:cNvPr id="3" name="Text 1"/>
          <p:cNvSpPr/>
          <p:nvPr/>
        </p:nvSpPr>
        <p:spPr>
          <a:xfrm>
            <a:off x="793790" y="1115436"/>
            <a:ext cx="4559141" cy="372070"/>
          </a:xfrm>
          <a:prstGeom prst="rect">
            <a:avLst/>
          </a:prstGeom>
          <a:noFill/>
          <a:ln/>
        </p:spPr>
        <p:txBody>
          <a:bodyPr wrap="none" lIns="0" tIns="0" rIns="0" bIns="0" rtlCol="0" anchor="t"/>
          <a:lstStyle/>
          <a:p>
            <a:pPr marL="0" indent="0" algn="l">
              <a:lnSpc>
                <a:spcPts val="2900"/>
              </a:lnSpc>
              <a:buNone/>
            </a:pPr>
            <a:r>
              <a:rPr lang="en-US" sz="2300" dirty="0">
                <a:solidFill>
                  <a:srgbClr val="2E3C4E"/>
                </a:solidFill>
                <a:latin typeface="Host Grotesk Medium" pitchFamily="34" charset="0"/>
                <a:ea typeface="Host Grotesk Medium" pitchFamily="34" charset="-122"/>
                <a:cs typeface="Host Grotesk Medium" pitchFamily="34" charset="-120"/>
              </a:rPr>
              <a:t>Investing in Long-Term Capability</a:t>
            </a:r>
            <a:endParaRPr lang="en-US" sz="2300" dirty="0"/>
          </a:p>
        </p:txBody>
      </p:sp>
      <p:sp>
        <p:nvSpPr>
          <p:cNvPr id="4" name="Text 2"/>
          <p:cNvSpPr/>
          <p:nvPr/>
        </p:nvSpPr>
        <p:spPr>
          <a:xfrm>
            <a:off x="793790" y="1785163"/>
            <a:ext cx="13042821" cy="892969"/>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The Center of Excellence (CoE) PMO emphasizes capability building, maturity advancement, and knowledge development rather than strict project governance. It focuses on continuous improvement, professional development, training programs, and the cultivation of project management as a strategic competency.</a:t>
            </a:r>
            <a:endParaRPr lang="en-US" sz="1550" dirty="0"/>
          </a:p>
        </p:txBody>
      </p:sp>
      <p:sp>
        <p:nvSpPr>
          <p:cNvPr id="5" name="Shape 3"/>
          <p:cNvSpPr/>
          <p:nvPr/>
        </p:nvSpPr>
        <p:spPr>
          <a:xfrm>
            <a:off x="793790" y="2901374"/>
            <a:ext cx="6422231" cy="1138833"/>
          </a:xfrm>
          <a:prstGeom prst="roundRect">
            <a:avLst>
              <a:gd name="adj" fmla="val 7320"/>
            </a:avLst>
          </a:prstGeom>
          <a:solidFill>
            <a:srgbClr val="D9EDF2"/>
          </a:solidFill>
          <a:ln w="7620">
            <a:solidFill>
              <a:srgbClr val="BFD3D8"/>
            </a:solidFill>
            <a:prstDash val="solid"/>
          </a:ln>
        </p:spPr>
        <p:txBody>
          <a:bodyPr/>
          <a:lstStyle/>
          <a:p>
            <a:endParaRPr lang="en-US"/>
          </a:p>
        </p:txBody>
      </p:sp>
      <p:sp>
        <p:nvSpPr>
          <p:cNvPr id="6" name="Text 4"/>
          <p:cNvSpPr/>
          <p:nvPr/>
        </p:nvSpPr>
        <p:spPr>
          <a:xfrm>
            <a:off x="999768" y="3107352"/>
            <a:ext cx="2709982"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Training &amp; Development</a:t>
            </a:r>
            <a:endParaRPr lang="en-US" sz="1950" dirty="0"/>
          </a:p>
        </p:txBody>
      </p:sp>
      <p:sp>
        <p:nvSpPr>
          <p:cNvPr id="7" name="Text 5"/>
          <p:cNvSpPr/>
          <p:nvPr/>
        </p:nvSpPr>
        <p:spPr>
          <a:xfrm>
            <a:off x="999768" y="3536572"/>
            <a:ext cx="6010275"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Structured learning paths and certification programs</a:t>
            </a:r>
            <a:endParaRPr lang="en-US" sz="1550" dirty="0"/>
          </a:p>
        </p:txBody>
      </p:sp>
      <p:sp>
        <p:nvSpPr>
          <p:cNvPr id="8" name="Shape 6"/>
          <p:cNvSpPr/>
          <p:nvPr/>
        </p:nvSpPr>
        <p:spPr>
          <a:xfrm>
            <a:off x="7414379" y="2901374"/>
            <a:ext cx="6422231" cy="1138833"/>
          </a:xfrm>
          <a:prstGeom prst="roundRect">
            <a:avLst>
              <a:gd name="adj" fmla="val 7320"/>
            </a:avLst>
          </a:prstGeom>
          <a:solidFill>
            <a:srgbClr val="D9EDF2"/>
          </a:solidFill>
          <a:ln w="7620">
            <a:solidFill>
              <a:srgbClr val="BFD3D8"/>
            </a:solidFill>
            <a:prstDash val="solid"/>
          </a:ln>
        </p:spPr>
        <p:txBody>
          <a:bodyPr/>
          <a:lstStyle/>
          <a:p>
            <a:endParaRPr lang="en-US"/>
          </a:p>
        </p:txBody>
      </p:sp>
      <p:sp>
        <p:nvSpPr>
          <p:cNvPr id="9" name="Text 7"/>
          <p:cNvSpPr/>
          <p:nvPr/>
        </p:nvSpPr>
        <p:spPr>
          <a:xfrm>
            <a:off x="7620357" y="3107352"/>
            <a:ext cx="2529483"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Innovation &amp; Research</a:t>
            </a:r>
            <a:endParaRPr lang="en-US" sz="1950" dirty="0"/>
          </a:p>
        </p:txBody>
      </p:sp>
      <p:sp>
        <p:nvSpPr>
          <p:cNvPr id="10" name="Text 8"/>
          <p:cNvSpPr/>
          <p:nvPr/>
        </p:nvSpPr>
        <p:spPr>
          <a:xfrm>
            <a:off x="7620357" y="3536572"/>
            <a:ext cx="6010275"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Exploring emerging methodologies and tools</a:t>
            </a:r>
            <a:endParaRPr lang="en-US" sz="1550" dirty="0"/>
          </a:p>
        </p:txBody>
      </p:sp>
      <p:sp>
        <p:nvSpPr>
          <p:cNvPr id="11" name="Shape 9"/>
          <p:cNvSpPr/>
          <p:nvPr/>
        </p:nvSpPr>
        <p:spPr>
          <a:xfrm>
            <a:off x="793790" y="4238565"/>
            <a:ext cx="6422231" cy="1138833"/>
          </a:xfrm>
          <a:prstGeom prst="roundRect">
            <a:avLst>
              <a:gd name="adj" fmla="val 7320"/>
            </a:avLst>
          </a:prstGeom>
          <a:solidFill>
            <a:srgbClr val="D9EDF2"/>
          </a:solidFill>
          <a:ln w="7620">
            <a:solidFill>
              <a:srgbClr val="BFD3D8"/>
            </a:solidFill>
            <a:prstDash val="solid"/>
          </a:ln>
        </p:spPr>
        <p:txBody>
          <a:bodyPr/>
          <a:lstStyle/>
          <a:p>
            <a:endParaRPr lang="en-US"/>
          </a:p>
        </p:txBody>
      </p:sp>
      <p:sp>
        <p:nvSpPr>
          <p:cNvPr id="12" name="Text 10"/>
          <p:cNvSpPr/>
          <p:nvPr/>
        </p:nvSpPr>
        <p:spPr>
          <a:xfrm>
            <a:off x="999768" y="44445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Knowledge Sharing</a:t>
            </a:r>
            <a:endParaRPr lang="en-US" sz="1950" dirty="0"/>
          </a:p>
        </p:txBody>
      </p:sp>
      <p:sp>
        <p:nvSpPr>
          <p:cNvPr id="13" name="Text 11"/>
          <p:cNvSpPr/>
          <p:nvPr/>
        </p:nvSpPr>
        <p:spPr>
          <a:xfrm>
            <a:off x="999768" y="4873763"/>
            <a:ext cx="6010275"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Communities of practice and lessons learned repositories</a:t>
            </a:r>
            <a:endParaRPr lang="en-US" sz="1550" dirty="0"/>
          </a:p>
        </p:txBody>
      </p:sp>
      <p:sp>
        <p:nvSpPr>
          <p:cNvPr id="14" name="Shape 12"/>
          <p:cNvSpPr/>
          <p:nvPr/>
        </p:nvSpPr>
        <p:spPr>
          <a:xfrm>
            <a:off x="7414379" y="4238565"/>
            <a:ext cx="6422231" cy="1138833"/>
          </a:xfrm>
          <a:prstGeom prst="roundRect">
            <a:avLst>
              <a:gd name="adj" fmla="val 7320"/>
            </a:avLst>
          </a:prstGeom>
          <a:solidFill>
            <a:srgbClr val="D9EDF2"/>
          </a:solidFill>
          <a:ln w="7620">
            <a:solidFill>
              <a:srgbClr val="BFD3D8"/>
            </a:solidFill>
            <a:prstDash val="solid"/>
          </a:ln>
        </p:spPr>
        <p:txBody>
          <a:bodyPr/>
          <a:lstStyle/>
          <a:p>
            <a:endParaRPr lang="en-US"/>
          </a:p>
        </p:txBody>
      </p:sp>
      <p:sp>
        <p:nvSpPr>
          <p:cNvPr id="15" name="Text 13"/>
          <p:cNvSpPr/>
          <p:nvPr/>
        </p:nvSpPr>
        <p:spPr>
          <a:xfrm>
            <a:off x="7620357" y="4444543"/>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Maturity Assessment</a:t>
            </a:r>
            <a:endParaRPr lang="en-US" sz="1950" dirty="0"/>
          </a:p>
        </p:txBody>
      </p:sp>
      <p:sp>
        <p:nvSpPr>
          <p:cNvPr id="16" name="Text 14"/>
          <p:cNvSpPr/>
          <p:nvPr/>
        </p:nvSpPr>
        <p:spPr>
          <a:xfrm>
            <a:off x="7620357" y="4873763"/>
            <a:ext cx="6010275" cy="297656"/>
          </a:xfrm>
          <a:prstGeom prst="rect">
            <a:avLst/>
          </a:prstGeom>
          <a:noFill/>
          <a:ln/>
        </p:spPr>
        <p:txBody>
          <a:bodyPr wrap="non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Regular evaluation and improvement planning</a:t>
            </a:r>
            <a:endParaRPr lang="en-US" sz="1550" dirty="0"/>
          </a:p>
        </p:txBody>
      </p:sp>
      <p:sp>
        <p:nvSpPr>
          <p:cNvPr id="17" name="Text 15"/>
          <p:cNvSpPr/>
          <p:nvPr/>
        </p:nvSpPr>
        <p:spPr>
          <a:xfrm>
            <a:off x="793790" y="579899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E3C4E"/>
                </a:solidFill>
                <a:latin typeface="Host Grotesk Medium" pitchFamily="34" charset="0"/>
                <a:ea typeface="Host Grotesk Medium" pitchFamily="34" charset="-122"/>
                <a:cs typeface="Host Grotesk Medium" pitchFamily="34" charset="-120"/>
              </a:rPr>
              <a:t>Ideal Context</a:t>
            </a:r>
            <a:endParaRPr lang="en-US" sz="1950" dirty="0"/>
          </a:p>
        </p:txBody>
      </p:sp>
      <p:sp>
        <p:nvSpPr>
          <p:cNvPr id="18" name="Text 16"/>
          <p:cNvSpPr/>
          <p:nvPr/>
        </p:nvSpPr>
        <p:spPr>
          <a:xfrm>
            <a:off x="793790" y="6307514"/>
            <a:ext cx="6279356"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Organizations committed to advancing PM maturity as a strategic differentiator and willing to invest in long-term capability building</a:t>
            </a:r>
            <a:endParaRPr lang="en-US" sz="1550" dirty="0"/>
          </a:p>
        </p:txBody>
      </p:sp>
      <p:sp>
        <p:nvSpPr>
          <p:cNvPr id="19" name="Text 17"/>
          <p:cNvSpPr/>
          <p:nvPr/>
        </p:nvSpPr>
        <p:spPr>
          <a:xfrm>
            <a:off x="7564874" y="579899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2E3C4E"/>
                </a:solidFill>
                <a:latin typeface="Host Grotesk Medium" pitchFamily="34" charset="0"/>
                <a:ea typeface="Host Grotesk Medium" pitchFamily="34" charset="-122"/>
                <a:cs typeface="Host Grotesk Medium" pitchFamily="34" charset="-120"/>
              </a:rPr>
              <a:t>Potential Limitation</a:t>
            </a:r>
            <a:endParaRPr lang="en-US" sz="1950" dirty="0"/>
          </a:p>
        </p:txBody>
      </p:sp>
      <p:sp>
        <p:nvSpPr>
          <p:cNvPr id="20" name="Text 18"/>
          <p:cNvSpPr/>
          <p:nvPr/>
        </p:nvSpPr>
        <p:spPr>
          <a:xfrm>
            <a:off x="7564874" y="6307514"/>
            <a:ext cx="6279356" cy="595313"/>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Without enforcement authority, may be perceived as academic or theoretical rather than practical and impactful</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1860</Words>
  <Application>Microsoft Office PowerPoint</Application>
  <PresentationFormat>Custom</PresentationFormat>
  <Paragraphs>188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Host Grotesk Light</vt:lpstr>
      <vt:lpstr>Host Grotesk Medium</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2025-10-08T19:40:21Z</dcterms:created>
  <dcterms:modified xsi:type="dcterms:W3CDTF">2025-10-08T19:58:09Z</dcterms:modified>
</cp:coreProperties>
</file>