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orben" panose="020B0604020202020204" charset="0"/>
      <p:regular r:id="rId13"/>
    </p:embeddedFont>
    <p:embeddedFont>
      <p:font typeface="Nobi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1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4698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Leveraging Dashboards for Project Performance</a:t>
            </a:r>
            <a:endParaRPr lang="en-US" sz="4450" dirty="0"/>
          </a:p>
        </p:txBody>
      </p:sp>
      <p:sp>
        <p:nvSpPr>
          <p:cNvPr id="4" name="Text 1"/>
          <p:cNvSpPr/>
          <p:nvPr/>
        </p:nvSpPr>
        <p:spPr>
          <a:xfrm>
            <a:off x="793790" y="4304705"/>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In today's fast-paced business environment, effective project management is crucial for success.</a:t>
            </a:r>
            <a:endParaRPr lang="en-US" sz="1750" dirty="0"/>
          </a:p>
        </p:txBody>
      </p:sp>
      <p:sp>
        <p:nvSpPr>
          <p:cNvPr id="5" name="Shape 2"/>
          <p:cNvSpPr/>
          <p:nvPr/>
        </p:nvSpPr>
        <p:spPr>
          <a:xfrm>
            <a:off x="793790" y="530256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92493" y="5435203"/>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1270040" y="5285661"/>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Key Takeaways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Leveraging dashboards effectively enables project managers to make informed decisions, improve communication, and drive project success. By following best practices for dashboard design and implementation, teams can harness the full potential of dashboards to optimize project performance and achieve their objectives.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66962"/>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Dashboards: A Centralized Platform for Project Metrics</a:t>
            </a:r>
            <a:endParaRPr lang="en-US" sz="4450" dirty="0"/>
          </a:p>
        </p:txBody>
      </p:sp>
      <p:sp>
        <p:nvSpPr>
          <p:cNvPr id="3" name="Text 1"/>
          <p:cNvSpPr/>
          <p:nvPr/>
        </p:nvSpPr>
        <p:spPr>
          <a:xfrm>
            <a:off x="793790" y="435149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Real-time Visibility</a:t>
            </a:r>
            <a:endParaRPr lang="en-US" sz="2200" dirty="0"/>
          </a:p>
        </p:txBody>
      </p:sp>
      <p:sp>
        <p:nvSpPr>
          <p:cNvPr id="4" name="Text 2"/>
          <p:cNvSpPr/>
          <p:nvPr/>
        </p:nvSpPr>
        <p:spPr>
          <a:xfrm>
            <a:off x="793790" y="4932640"/>
            <a:ext cx="6244709" cy="362903"/>
          </a:xfrm>
          <a:prstGeom prst="rect">
            <a:avLst/>
          </a:prstGeom>
          <a:noFill/>
          <a:ln/>
        </p:spPr>
        <p:txBody>
          <a:bodyPr wrap="non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Track progress and performance at any given moment.</a:t>
            </a:r>
            <a:endParaRPr lang="en-US" sz="1750" dirty="0"/>
          </a:p>
        </p:txBody>
      </p:sp>
      <p:sp>
        <p:nvSpPr>
          <p:cNvPr id="5" name="Text 3"/>
          <p:cNvSpPr/>
          <p:nvPr/>
        </p:nvSpPr>
        <p:spPr>
          <a:xfrm>
            <a:off x="7599521" y="435149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Data-driven Insights</a:t>
            </a:r>
            <a:endParaRPr lang="en-US" sz="2200" dirty="0"/>
          </a:p>
        </p:txBody>
      </p:sp>
      <p:sp>
        <p:nvSpPr>
          <p:cNvPr id="6" name="Text 4"/>
          <p:cNvSpPr/>
          <p:nvPr/>
        </p:nvSpPr>
        <p:spPr>
          <a:xfrm>
            <a:off x="7599521" y="4932640"/>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Analyze trends, identify patterns, and make informed decisions.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2302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Boosting Communication and Collaboration</a:t>
            </a:r>
            <a:endParaRPr lang="en-US" sz="4450" dirty="0"/>
          </a:p>
        </p:txBody>
      </p:sp>
      <p:sp>
        <p:nvSpPr>
          <p:cNvPr id="4" name="Shape 1"/>
          <p:cNvSpPr/>
          <p:nvPr/>
        </p:nvSpPr>
        <p:spPr>
          <a:xfrm>
            <a:off x="793790" y="4335899"/>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5" name="Text 2"/>
          <p:cNvSpPr/>
          <p:nvPr/>
        </p:nvSpPr>
        <p:spPr>
          <a:xfrm>
            <a:off x="998696" y="4420910"/>
            <a:ext cx="100489"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1</a:t>
            </a:r>
            <a:endParaRPr lang="en-US" sz="2650" dirty="0"/>
          </a:p>
        </p:txBody>
      </p:sp>
      <p:sp>
        <p:nvSpPr>
          <p:cNvPr id="6" name="Text 3"/>
          <p:cNvSpPr/>
          <p:nvPr/>
        </p:nvSpPr>
        <p:spPr>
          <a:xfrm>
            <a:off x="1530906" y="4335899"/>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Common Point of Reference</a:t>
            </a:r>
            <a:endParaRPr lang="en-US" sz="2200" dirty="0"/>
          </a:p>
        </p:txBody>
      </p:sp>
      <p:sp>
        <p:nvSpPr>
          <p:cNvPr id="7" name="Text 4"/>
          <p:cNvSpPr/>
          <p:nvPr/>
        </p:nvSpPr>
        <p:spPr>
          <a:xfrm>
            <a:off x="1530906" y="5180647"/>
            <a:ext cx="2927747"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Foster transparency and improve communication.</a:t>
            </a:r>
            <a:endParaRPr lang="en-US" sz="1750" dirty="0"/>
          </a:p>
        </p:txBody>
      </p:sp>
      <p:sp>
        <p:nvSpPr>
          <p:cNvPr id="8" name="Shape 5"/>
          <p:cNvSpPr/>
          <p:nvPr/>
        </p:nvSpPr>
        <p:spPr>
          <a:xfrm>
            <a:off x="4685467" y="4335899"/>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9" name="Text 6"/>
          <p:cNvSpPr/>
          <p:nvPr/>
        </p:nvSpPr>
        <p:spPr>
          <a:xfrm>
            <a:off x="4851916" y="4420910"/>
            <a:ext cx="177403"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2</a:t>
            </a:r>
            <a:endParaRPr lang="en-US" sz="2650" dirty="0"/>
          </a:p>
        </p:txBody>
      </p:sp>
      <p:sp>
        <p:nvSpPr>
          <p:cNvPr id="10" name="Text 7"/>
          <p:cNvSpPr/>
          <p:nvPr/>
        </p:nvSpPr>
        <p:spPr>
          <a:xfrm>
            <a:off x="5422583" y="4335899"/>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Quick Access to Information</a:t>
            </a:r>
            <a:endParaRPr lang="en-US" sz="2200" dirty="0"/>
          </a:p>
        </p:txBody>
      </p:sp>
      <p:sp>
        <p:nvSpPr>
          <p:cNvPr id="11" name="Text 8"/>
          <p:cNvSpPr/>
          <p:nvPr/>
        </p:nvSpPr>
        <p:spPr>
          <a:xfrm>
            <a:off x="5422583" y="5180647"/>
            <a:ext cx="2927747"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Reduce reliance on lengthy reports or email updates.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4942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Uncovering Trends and Optimizing Processes</a:t>
            </a:r>
            <a:endParaRPr lang="en-US" sz="4450" dirty="0"/>
          </a:p>
        </p:txBody>
      </p:sp>
      <p:pic>
        <p:nvPicPr>
          <p:cNvPr id="4" name="Image 1" descr="preencoded.png"/>
          <p:cNvPicPr>
            <a:picLocks noChangeAspect="1"/>
          </p:cNvPicPr>
          <p:nvPr/>
        </p:nvPicPr>
        <p:blipFill>
          <a:blip r:embed="rId4"/>
          <a:stretch>
            <a:fillRect/>
          </a:stretch>
        </p:blipFill>
        <p:spPr>
          <a:xfrm>
            <a:off x="6280190" y="3807143"/>
            <a:ext cx="566976" cy="566976"/>
          </a:xfrm>
          <a:prstGeom prst="rect">
            <a:avLst/>
          </a:prstGeom>
        </p:spPr>
      </p:pic>
      <p:sp>
        <p:nvSpPr>
          <p:cNvPr id="5" name="Text 1"/>
          <p:cNvSpPr/>
          <p:nvPr/>
        </p:nvSpPr>
        <p:spPr>
          <a:xfrm>
            <a:off x="6280190" y="46009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Trend Identification</a:t>
            </a:r>
            <a:endParaRPr lang="en-US" sz="2200" dirty="0"/>
          </a:p>
        </p:txBody>
      </p:sp>
      <p:sp>
        <p:nvSpPr>
          <p:cNvPr id="6" name="Text 2"/>
          <p:cNvSpPr/>
          <p:nvPr/>
        </p:nvSpPr>
        <p:spPr>
          <a:xfrm>
            <a:off x="6280190" y="5091351"/>
            <a:ext cx="3608070"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Uncover areas of improvement and optimize processes.</a:t>
            </a:r>
            <a:endParaRPr lang="en-US" sz="1750" dirty="0"/>
          </a:p>
        </p:txBody>
      </p:sp>
      <p:pic>
        <p:nvPicPr>
          <p:cNvPr id="7" name="Image 2" descr="preencoded.png"/>
          <p:cNvPicPr>
            <a:picLocks noChangeAspect="1"/>
          </p:cNvPicPr>
          <p:nvPr/>
        </p:nvPicPr>
        <p:blipFill>
          <a:blip r:embed="rId5"/>
          <a:stretch>
            <a:fillRect/>
          </a:stretch>
        </p:blipFill>
        <p:spPr>
          <a:xfrm>
            <a:off x="10228421" y="3807143"/>
            <a:ext cx="566976" cy="566976"/>
          </a:xfrm>
          <a:prstGeom prst="rect">
            <a:avLst/>
          </a:prstGeom>
        </p:spPr>
      </p:pic>
      <p:sp>
        <p:nvSpPr>
          <p:cNvPr id="8" name="Text 3"/>
          <p:cNvSpPr/>
          <p:nvPr/>
        </p:nvSpPr>
        <p:spPr>
          <a:xfrm>
            <a:off x="10228421" y="46009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Pattern Recognition</a:t>
            </a:r>
            <a:endParaRPr lang="en-US" sz="2200" dirty="0"/>
          </a:p>
        </p:txBody>
      </p:sp>
      <p:sp>
        <p:nvSpPr>
          <p:cNvPr id="9" name="Text 4"/>
          <p:cNvSpPr/>
          <p:nvPr/>
        </p:nvSpPr>
        <p:spPr>
          <a:xfrm>
            <a:off x="10228421" y="5091351"/>
            <a:ext cx="360818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Identify correlations and capitalize on opportunities for growth.</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3477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Tailoring Dashboards to Your Needs</a:t>
            </a:r>
            <a:endParaRPr lang="en-US" sz="4450" dirty="0"/>
          </a:p>
        </p:txBody>
      </p:sp>
      <p:sp>
        <p:nvSpPr>
          <p:cNvPr id="4" name="Shape 1"/>
          <p:cNvSpPr/>
          <p:nvPr/>
        </p:nvSpPr>
        <p:spPr>
          <a:xfrm>
            <a:off x="6280190" y="3792498"/>
            <a:ext cx="3664863" cy="2402324"/>
          </a:xfrm>
          <a:prstGeom prst="roundRect">
            <a:avLst>
              <a:gd name="adj" fmla="val 3966"/>
            </a:avLst>
          </a:prstGeom>
          <a:solidFill>
            <a:srgbClr val="D2D9F9"/>
          </a:solidFill>
          <a:ln w="7620">
            <a:solidFill>
              <a:srgbClr val="B8BFDF"/>
            </a:solidFill>
            <a:prstDash val="solid"/>
          </a:ln>
        </p:spPr>
        <p:txBody>
          <a:bodyPr/>
          <a:lstStyle/>
          <a:p>
            <a:endParaRPr lang="en-US"/>
          </a:p>
        </p:txBody>
      </p:sp>
      <p:sp>
        <p:nvSpPr>
          <p:cNvPr id="5" name="Text 2"/>
          <p:cNvSpPr/>
          <p:nvPr/>
        </p:nvSpPr>
        <p:spPr>
          <a:xfrm>
            <a:off x="6514624" y="4026932"/>
            <a:ext cx="3115032"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Customization Options</a:t>
            </a:r>
            <a:endParaRPr lang="en-US" sz="2200" dirty="0"/>
          </a:p>
        </p:txBody>
      </p:sp>
      <p:sp>
        <p:nvSpPr>
          <p:cNvPr id="6" name="Text 3"/>
          <p:cNvSpPr/>
          <p:nvPr/>
        </p:nvSpPr>
        <p:spPr>
          <a:xfrm>
            <a:off x="6514624" y="4517350"/>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Tailor the dashboard layout and content to specific needs.</a:t>
            </a:r>
            <a:endParaRPr lang="en-US" sz="1750" dirty="0"/>
          </a:p>
        </p:txBody>
      </p:sp>
      <p:sp>
        <p:nvSpPr>
          <p:cNvPr id="7" name="Shape 4"/>
          <p:cNvSpPr/>
          <p:nvPr/>
        </p:nvSpPr>
        <p:spPr>
          <a:xfrm>
            <a:off x="10171867" y="3792498"/>
            <a:ext cx="3664863" cy="2402324"/>
          </a:xfrm>
          <a:prstGeom prst="roundRect">
            <a:avLst>
              <a:gd name="adj" fmla="val 3966"/>
            </a:avLst>
          </a:prstGeom>
          <a:solidFill>
            <a:srgbClr val="D2D9F9"/>
          </a:solidFill>
          <a:ln w="7620">
            <a:solidFill>
              <a:srgbClr val="B8BFDF"/>
            </a:solidFill>
            <a:prstDash val="solid"/>
          </a:ln>
        </p:spPr>
        <p:txBody>
          <a:bodyPr/>
          <a:lstStyle/>
          <a:p>
            <a:endParaRPr lang="en-US"/>
          </a:p>
        </p:txBody>
      </p:sp>
      <p:sp>
        <p:nvSpPr>
          <p:cNvPr id="8" name="Text 5"/>
          <p:cNvSpPr/>
          <p:nvPr/>
        </p:nvSpPr>
        <p:spPr>
          <a:xfrm>
            <a:off x="10406301" y="4026932"/>
            <a:ext cx="3195995"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Flexibility for Different Projects</a:t>
            </a:r>
            <a:endParaRPr lang="en-US" sz="2200" dirty="0"/>
          </a:p>
        </p:txBody>
      </p:sp>
      <p:sp>
        <p:nvSpPr>
          <p:cNvPr id="9" name="Text 6"/>
          <p:cNvSpPr/>
          <p:nvPr/>
        </p:nvSpPr>
        <p:spPr>
          <a:xfrm>
            <a:off x="10406301" y="4871680"/>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Track financial metrics, team productivity, or customer satisfaction.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28994"/>
          </a:xfrm>
          <a:prstGeom prst="rect">
            <a:avLst/>
          </a:prstGeom>
        </p:spPr>
      </p:pic>
      <p:sp>
        <p:nvSpPr>
          <p:cNvPr id="3" name="Text 0"/>
          <p:cNvSpPr/>
          <p:nvPr/>
        </p:nvSpPr>
        <p:spPr>
          <a:xfrm>
            <a:off x="680085" y="3119080"/>
            <a:ext cx="7376874" cy="607219"/>
          </a:xfrm>
          <a:prstGeom prst="rect">
            <a:avLst/>
          </a:prstGeom>
          <a:noFill/>
          <a:ln/>
        </p:spPr>
        <p:txBody>
          <a:bodyPr wrap="none" lIns="0" tIns="0" rIns="0" bIns="0" rtlCol="0" anchor="t"/>
          <a:lstStyle/>
          <a:p>
            <a:pPr marL="0" indent="0">
              <a:lnSpc>
                <a:spcPts val="4750"/>
              </a:lnSpc>
              <a:buNone/>
            </a:pPr>
            <a:r>
              <a:rPr lang="en-US" sz="3800" dirty="0">
                <a:solidFill>
                  <a:srgbClr val="1B1B27"/>
                </a:solidFill>
                <a:latin typeface="Corben" pitchFamily="34" charset="0"/>
                <a:ea typeface="Corben" pitchFamily="34" charset="-122"/>
                <a:cs typeface="Corben" pitchFamily="34" charset="-120"/>
              </a:rPr>
              <a:t>Designing Effective Dashboards</a:t>
            </a:r>
            <a:endParaRPr lang="en-US" sz="3800" dirty="0"/>
          </a:p>
        </p:txBody>
      </p:sp>
      <p:sp>
        <p:nvSpPr>
          <p:cNvPr id="4" name="Shape 1"/>
          <p:cNvSpPr/>
          <p:nvPr/>
        </p:nvSpPr>
        <p:spPr>
          <a:xfrm>
            <a:off x="680085" y="5934075"/>
            <a:ext cx="13270230" cy="22860"/>
          </a:xfrm>
          <a:prstGeom prst="roundRect">
            <a:avLst>
              <a:gd name="adj" fmla="val 357030"/>
            </a:avLst>
          </a:prstGeom>
          <a:solidFill>
            <a:srgbClr val="B8BFDF"/>
          </a:solidFill>
          <a:ln/>
        </p:spPr>
        <p:txBody>
          <a:bodyPr/>
          <a:lstStyle/>
          <a:p>
            <a:endParaRPr lang="en-US"/>
          </a:p>
        </p:txBody>
      </p:sp>
      <p:sp>
        <p:nvSpPr>
          <p:cNvPr id="5" name="Shape 2"/>
          <p:cNvSpPr/>
          <p:nvPr/>
        </p:nvSpPr>
        <p:spPr>
          <a:xfrm>
            <a:off x="3937635" y="5253990"/>
            <a:ext cx="22860" cy="680085"/>
          </a:xfrm>
          <a:prstGeom prst="roundRect">
            <a:avLst>
              <a:gd name="adj" fmla="val 357030"/>
            </a:avLst>
          </a:prstGeom>
          <a:solidFill>
            <a:srgbClr val="B8BFDF"/>
          </a:solidFill>
          <a:ln/>
        </p:spPr>
        <p:txBody>
          <a:bodyPr/>
          <a:lstStyle/>
          <a:p>
            <a:endParaRPr lang="en-US"/>
          </a:p>
        </p:txBody>
      </p:sp>
      <p:sp>
        <p:nvSpPr>
          <p:cNvPr id="6" name="Shape 3"/>
          <p:cNvSpPr/>
          <p:nvPr/>
        </p:nvSpPr>
        <p:spPr>
          <a:xfrm>
            <a:off x="3730466" y="5715476"/>
            <a:ext cx="437198" cy="437198"/>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7" name="Text 4"/>
          <p:cNvSpPr/>
          <p:nvPr/>
        </p:nvSpPr>
        <p:spPr>
          <a:xfrm>
            <a:off x="3905964" y="5788343"/>
            <a:ext cx="86201" cy="291465"/>
          </a:xfrm>
          <a:prstGeom prst="rect">
            <a:avLst/>
          </a:prstGeom>
          <a:noFill/>
          <a:ln/>
        </p:spPr>
        <p:txBody>
          <a:bodyPr wrap="none" lIns="0" tIns="0" rIns="0" bIns="0" rtlCol="0" anchor="t"/>
          <a:lstStyle/>
          <a:p>
            <a:pPr marL="0" indent="0" algn="ctr">
              <a:lnSpc>
                <a:spcPts val="2250"/>
              </a:lnSpc>
              <a:buNone/>
            </a:pPr>
            <a:r>
              <a:rPr lang="en-US" sz="2250" dirty="0">
                <a:solidFill>
                  <a:srgbClr val="404155"/>
                </a:solidFill>
                <a:latin typeface="Corben" pitchFamily="34" charset="0"/>
                <a:ea typeface="Corben" pitchFamily="34" charset="-122"/>
                <a:cs typeface="Corben" pitchFamily="34" charset="-120"/>
              </a:rPr>
              <a:t>1</a:t>
            </a:r>
            <a:endParaRPr lang="en-US" sz="2250" dirty="0"/>
          </a:p>
        </p:txBody>
      </p:sp>
      <p:sp>
        <p:nvSpPr>
          <p:cNvPr id="8" name="Text 5"/>
          <p:cNvSpPr/>
          <p:nvPr/>
        </p:nvSpPr>
        <p:spPr>
          <a:xfrm>
            <a:off x="2734508" y="4017764"/>
            <a:ext cx="2428994" cy="303609"/>
          </a:xfrm>
          <a:prstGeom prst="rect">
            <a:avLst/>
          </a:prstGeom>
          <a:noFill/>
          <a:ln/>
        </p:spPr>
        <p:txBody>
          <a:bodyPr wrap="none" lIns="0" tIns="0" rIns="0" bIns="0" rtlCol="0" anchor="t"/>
          <a:lstStyle/>
          <a:p>
            <a:pPr marL="0" indent="0" algn="ctr">
              <a:lnSpc>
                <a:spcPts val="2350"/>
              </a:lnSpc>
              <a:buNone/>
            </a:pPr>
            <a:r>
              <a:rPr lang="en-US" sz="1900" dirty="0">
                <a:solidFill>
                  <a:srgbClr val="404155"/>
                </a:solidFill>
                <a:latin typeface="Corben" pitchFamily="34" charset="0"/>
                <a:ea typeface="Corben" pitchFamily="34" charset="-122"/>
                <a:cs typeface="Corben" pitchFamily="34" charset="-120"/>
              </a:rPr>
              <a:t>Define Key Metrics</a:t>
            </a:r>
            <a:endParaRPr lang="en-US" sz="1900" dirty="0"/>
          </a:p>
        </p:txBody>
      </p:sp>
      <p:sp>
        <p:nvSpPr>
          <p:cNvPr id="9" name="Text 6"/>
          <p:cNvSpPr/>
          <p:nvPr/>
        </p:nvSpPr>
        <p:spPr>
          <a:xfrm>
            <a:off x="874395" y="4437936"/>
            <a:ext cx="6149340" cy="621744"/>
          </a:xfrm>
          <a:prstGeom prst="rect">
            <a:avLst/>
          </a:prstGeom>
          <a:noFill/>
          <a:ln/>
        </p:spPr>
        <p:txBody>
          <a:bodyPr wrap="square" lIns="0" tIns="0" rIns="0" bIns="0" rtlCol="0" anchor="t"/>
          <a:lstStyle/>
          <a:p>
            <a:pPr marL="0" indent="0" algn="ctr">
              <a:lnSpc>
                <a:spcPts val="2400"/>
              </a:lnSpc>
              <a:buNone/>
            </a:pPr>
            <a:r>
              <a:rPr lang="en-US" sz="1500" dirty="0">
                <a:solidFill>
                  <a:srgbClr val="404155"/>
                </a:solidFill>
                <a:latin typeface="Nobile" pitchFamily="34" charset="0"/>
                <a:ea typeface="Nobile" pitchFamily="34" charset="-122"/>
                <a:cs typeface="Nobile" pitchFamily="34" charset="-120"/>
              </a:rPr>
              <a:t>Identify the most important metrics and KPIs that align with project objectives.</a:t>
            </a:r>
            <a:endParaRPr lang="en-US" sz="1500" dirty="0"/>
          </a:p>
        </p:txBody>
      </p:sp>
      <p:sp>
        <p:nvSpPr>
          <p:cNvPr id="10" name="Shape 7"/>
          <p:cNvSpPr/>
          <p:nvPr/>
        </p:nvSpPr>
        <p:spPr>
          <a:xfrm>
            <a:off x="7303770" y="5934075"/>
            <a:ext cx="22860" cy="680085"/>
          </a:xfrm>
          <a:prstGeom prst="roundRect">
            <a:avLst>
              <a:gd name="adj" fmla="val 357030"/>
            </a:avLst>
          </a:prstGeom>
          <a:solidFill>
            <a:srgbClr val="B8BFDF"/>
          </a:solidFill>
          <a:ln/>
        </p:spPr>
        <p:txBody>
          <a:bodyPr/>
          <a:lstStyle/>
          <a:p>
            <a:endParaRPr lang="en-US"/>
          </a:p>
        </p:txBody>
      </p:sp>
      <p:sp>
        <p:nvSpPr>
          <p:cNvPr id="11" name="Shape 8"/>
          <p:cNvSpPr/>
          <p:nvPr/>
        </p:nvSpPr>
        <p:spPr>
          <a:xfrm>
            <a:off x="7096601" y="5715476"/>
            <a:ext cx="437198" cy="437198"/>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2" name="Text 9"/>
          <p:cNvSpPr/>
          <p:nvPr/>
        </p:nvSpPr>
        <p:spPr>
          <a:xfrm>
            <a:off x="7239119" y="5788343"/>
            <a:ext cx="152043" cy="291465"/>
          </a:xfrm>
          <a:prstGeom prst="rect">
            <a:avLst/>
          </a:prstGeom>
          <a:noFill/>
          <a:ln/>
        </p:spPr>
        <p:txBody>
          <a:bodyPr wrap="none" lIns="0" tIns="0" rIns="0" bIns="0" rtlCol="0" anchor="t"/>
          <a:lstStyle/>
          <a:p>
            <a:pPr marL="0" indent="0" algn="ctr">
              <a:lnSpc>
                <a:spcPts val="2250"/>
              </a:lnSpc>
              <a:buNone/>
            </a:pPr>
            <a:r>
              <a:rPr lang="en-US" sz="2250" dirty="0">
                <a:solidFill>
                  <a:srgbClr val="404155"/>
                </a:solidFill>
                <a:latin typeface="Corben" pitchFamily="34" charset="0"/>
                <a:ea typeface="Corben" pitchFamily="34" charset="-122"/>
                <a:cs typeface="Corben" pitchFamily="34" charset="-120"/>
              </a:rPr>
              <a:t>2</a:t>
            </a:r>
            <a:endParaRPr lang="en-US" sz="2250" dirty="0"/>
          </a:p>
        </p:txBody>
      </p:sp>
      <p:sp>
        <p:nvSpPr>
          <p:cNvPr id="13" name="Text 10"/>
          <p:cNvSpPr/>
          <p:nvPr/>
        </p:nvSpPr>
        <p:spPr>
          <a:xfrm>
            <a:off x="6100643" y="6808470"/>
            <a:ext cx="2428994" cy="303609"/>
          </a:xfrm>
          <a:prstGeom prst="rect">
            <a:avLst/>
          </a:prstGeom>
          <a:noFill/>
          <a:ln/>
        </p:spPr>
        <p:txBody>
          <a:bodyPr wrap="none" lIns="0" tIns="0" rIns="0" bIns="0" rtlCol="0" anchor="t"/>
          <a:lstStyle/>
          <a:p>
            <a:pPr marL="0" indent="0" algn="ctr">
              <a:lnSpc>
                <a:spcPts val="2350"/>
              </a:lnSpc>
              <a:buNone/>
            </a:pPr>
            <a:r>
              <a:rPr lang="en-US" sz="1900" dirty="0">
                <a:solidFill>
                  <a:srgbClr val="404155"/>
                </a:solidFill>
                <a:latin typeface="Corben" pitchFamily="34" charset="0"/>
                <a:ea typeface="Corben" pitchFamily="34" charset="-122"/>
                <a:cs typeface="Corben" pitchFamily="34" charset="-120"/>
              </a:rPr>
              <a:t>Keep it Simple</a:t>
            </a:r>
            <a:endParaRPr lang="en-US" sz="1900" dirty="0"/>
          </a:p>
        </p:txBody>
      </p:sp>
      <p:sp>
        <p:nvSpPr>
          <p:cNvPr id="14" name="Text 11"/>
          <p:cNvSpPr/>
          <p:nvPr/>
        </p:nvSpPr>
        <p:spPr>
          <a:xfrm>
            <a:off x="4240530" y="7228642"/>
            <a:ext cx="6149340" cy="310872"/>
          </a:xfrm>
          <a:prstGeom prst="rect">
            <a:avLst/>
          </a:prstGeom>
          <a:noFill/>
          <a:ln/>
        </p:spPr>
        <p:txBody>
          <a:bodyPr wrap="none" lIns="0" tIns="0" rIns="0" bIns="0" rtlCol="0" anchor="t"/>
          <a:lstStyle/>
          <a:p>
            <a:pPr marL="0" indent="0" algn="ctr">
              <a:lnSpc>
                <a:spcPts val="2400"/>
              </a:lnSpc>
              <a:buNone/>
            </a:pPr>
            <a:r>
              <a:rPr lang="en-US" sz="1500" dirty="0">
                <a:solidFill>
                  <a:srgbClr val="404155"/>
                </a:solidFill>
                <a:latin typeface="Nobile" pitchFamily="34" charset="0"/>
                <a:ea typeface="Nobile" pitchFamily="34" charset="-122"/>
                <a:cs typeface="Nobile" pitchFamily="34" charset="-120"/>
              </a:rPr>
              <a:t>Avoid cluttering the dashboard with unnecessary information.</a:t>
            </a:r>
            <a:endParaRPr lang="en-US" sz="1500" dirty="0"/>
          </a:p>
        </p:txBody>
      </p:sp>
      <p:sp>
        <p:nvSpPr>
          <p:cNvPr id="15" name="Shape 12"/>
          <p:cNvSpPr/>
          <p:nvPr/>
        </p:nvSpPr>
        <p:spPr>
          <a:xfrm>
            <a:off x="10669905" y="5253990"/>
            <a:ext cx="22860" cy="680085"/>
          </a:xfrm>
          <a:prstGeom prst="roundRect">
            <a:avLst>
              <a:gd name="adj" fmla="val 357030"/>
            </a:avLst>
          </a:prstGeom>
          <a:solidFill>
            <a:srgbClr val="B8BFDF"/>
          </a:solidFill>
          <a:ln/>
        </p:spPr>
        <p:txBody>
          <a:bodyPr/>
          <a:lstStyle/>
          <a:p>
            <a:endParaRPr lang="en-US"/>
          </a:p>
        </p:txBody>
      </p:sp>
      <p:sp>
        <p:nvSpPr>
          <p:cNvPr id="16" name="Shape 13"/>
          <p:cNvSpPr/>
          <p:nvPr/>
        </p:nvSpPr>
        <p:spPr>
          <a:xfrm>
            <a:off x="10462736" y="5715476"/>
            <a:ext cx="437198" cy="437198"/>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7" name="Text 14"/>
          <p:cNvSpPr/>
          <p:nvPr/>
        </p:nvSpPr>
        <p:spPr>
          <a:xfrm>
            <a:off x="10599420" y="5788343"/>
            <a:ext cx="163711" cy="291465"/>
          </a:xfrm>
          <a:prstGeom prst="rect">
            <a:avLst/>
          </a:prstGeom>
          <a:noFill/>
          <a:ln/>
        </p:spPr>
        <p:txBody>
          <a:bodyPr wrap="none" lIns="0" tIns="0" rIns="0" bIns="0" rtlCol="0" anchor="t"/>
          <a:lstStyle/>
          <a:p>
            <a:pPr marL="0" indent="0" algn="ctr">
              <a:lnSpc>
                <a:spcPts val="2250"/>
              </a:lnSpc>
              <a:buNone/>
            </a:pPr>
            <a:r>
              <a:rPr lang="en-US" sz="2250" dirty="0">
                <a:solidFill>
                  <a:srgbClr val="404155"/>
                </a:solidFill>
                <a:latin typeface="Corben" pitchFamily="34" charset="0"/>
                <a:ea typeface="Corben" pitchFamily="34" charset="-122"/>
                <a:cs typeface="Corben" pitchFamily="34" charset="-120"/>
              </a:rPr>
              <a:t>3</a:t>
            </a:r>
            <a:endParaRPr lang="en-US" sz="2250" dirty="0"/>
          </a:p>
        </p:txBody>
      </p:sp>
      <p:sp>
        <p:nvSpPr>
          <p:cNvPr id="18" name="Text 15"/>
          <p:cNvSpPr/>
          <p:nvPr/>
        </p:nvSpPr>
        <p:spPr>
          <a:xfrm>
            <a:off x="9166027" y="4017764"/>
            <a:ext cx="3030498" cy="303609"/>
          </a:xfrm>
          <a:prstGeom prst="rect">
            <a:avLst/>
          </a:prstGeom>
          <a:noFill/>
          <a:ln/>
        </p:spPr>
        <p:txBody>
          <a:bodyPr wrap="none" lIns="0" tIns="0" rIns="0" bIns="0" rtlCol="0" anchor="t"/>
          <a:lstStyle/>
          <a:p>
            <a:pPr marL="0" indent="0" algn="ctr">
              <a:lnSpc>
                <a:spcPts val="2350"/>
              </a:lnSpc>
              <a:buNone/>
            </a:pPr>
            <a:r>
              <a:rPr lang="en-US" sz="1900" dirty="0">
                <a:solidFill>
                  <a:srgbClr val="404155"/>
                </a:solidFill>
                <a:latin typeface="Corben" pitchFamily="34" charset="0"/>
                <a:ea typeface="Corben" pitchFamily="34" charset="-122"/>
                <a:cs typeface="Corben" pitchFamily="34" charset="-120"/>
              </a:rPr>
              <a:t>Use Visualizations Wisely</a:t>
            </a:r>
            <a:endParaRPr lang="en-US" sz="1900" dirty="0"/>
          </a:p>
        </p:txBody>
      </p:sp>
      <p:sp>
        <p:nvSpPr>
          <p:cNvPr id="19" name="Text 16"/>
          <p:cNvSpPr/>
          <p:nvPr/>
        </p:nvSpPr>
        <p:spPr>
          <a:xfrm>
            <a:off x="7606665" y="4437936"/>
            <a:ext cx="6149340" cy="621744"/>
          </a:xfrm>
          <a:prstGeom prst="rect">
            <a:avLst/>
          </a:prstGeom>
          <a:noFill/>
          <a:ln/>
        </p:spPr>
        <p:txBody>
          <a:bodyPr wrap="square" lIns="0" tIns="0" rIns="0" bIns="0" rtlCol="0" anchor="t"/>
          <a:lstStyle/>
          <a:p>
            <a:pPr marL="0" indent="0" algn="ctr">
              <a:lnSpc>
                <a:spcPts val="2400"/>
              </a:lnSpc>
              <a:buNone/>
            </a:pPr>
            <a:r>
              <a:rPr lang="en-US" sz="1500" dirty="0">
                <a:solidFill>
                  <a:srgbClr val="404155"/>
                </a:solidFill>
                <a:latin typeface="Nobile" pitchFamily="34" charset="0"/>
                <a:ea typeface="Nobile" pitchFamily="34" charset="-122"/>
                <a:cs typeface="Nobile" pitchFamily="34" charset="-120"/>
              </a:rPr>
              <a:t>Choose appropriate chart types and visualizations to communicate your data effectively.</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62714"/>
          </a:xfrm>
          <a:prstGeom prst="rect">
            <a:avLst/>
          </a:prstGeom>
        </p:spPr>
      </p:pic>
      <p:sp>
        <p:nvSpPr>
          <p:cNvPr id="3" name="Text 0"/>
          <p:cNvSpPr/>
          <p:nvPr/>
        </p:nvSpPr>
        <p:spPr>
          <a:xfrm>
            <a:off x="745569" y="3249454"/>
            <a:ext cx="11205686" cy="665678"/>
          </a:xfrm>
          <a:prstGeom prst="rect">
            <a:avLst/>
          </a:prstGeom>
          <a:noFill/>
          <a:ln/>
        </p:spPr>
        <p:txBody>
          <a:bodyPr wrap="none" lIns="0" tIns="0" rIns="0" bIns="0" rtlCol="0" anchor="t"/>
          <a:lstStyle/>
          <a:p>
            <a:pPr marL="0" indent="0">
              <a:lnSpc>
                <a:spcPts val="5200"/>
              </a:lnSpc>
              <a:buNone/>
            </a:pPr>
            <a:r>
              <a:rPr lang="en-US" sz="4150" dirty="0">
                <a:solidFill>
                  <a:srgbClr val="1B1B27"/>
                </a:solidFill>
                <a:latin typeface="Corben" pitchFamily="34" charset="0"/>
                <a:ea typeface="Corben" pitchFamily="34" charset="-122"/>
                <a:cs typeface="Corben" pitchFamily="34" charset="-120"/>
              </a:rPr>
              <a:t>Contextualizing Data for Informed Decisions</a:t>
            </a:r>
            <a:endParaRPr lang="en-US" sz="4150" dirty="0"/>
          </a:p>
        </p:txBody>
      </p:sp>
      <p:pic>
        <p:nvPicPr>
          <p:cNvPr id="4" name="Image 1" descr="preencoded.png"/>
          <p:cNvPicPr>
            <a:picLocks noChangeAspect="1"/>
          </p:cNvPicPr>
          <p:nvPr/>
        </p:nvPicPr>
        <p:blipFill>
          <a:blip r:embed="rId4"/>
          <a:stretch>
            <a:fillRect/>
          </a:stretch>
        </p:blipFill>
        <p:spPr>
          <a:xfrm>
            <a:off x="745569" y="4234577"/>
            <a:ext cx="1065014" cy="1704142"/>
          </a:xfrm>
          <a:prstGeom prst="rect">
            <a:avLst/>
          </a:prstGeom>
        </p:spPr>
      </p:pic>
      <p:sp>
        <p:nvSpPr>
          <p:cNvPr id="5" name="Text 1"/>
          <p:cNvSpPr/>
          <p:nvPr/>
        </p:nvSpPr>
        <p:spPr>
          <a:xfrm>
            <a:off x="2130028" y="4447580"/>
            <a:ext cx="2662714" cy="332780"/>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Corben" pitchFamily="34" charset="0"/>
                <a:ea typeface="Corben" pitchFamily="34" charset="-122"/>
                <a:cs typeface="Corben" pitchFamily="34" charset="-120"/>
              </a:rPr>
              <a:t>Provide Context</a:t>
            </a:r>
            <a:endParaRPr lang="en-US" sz="2050" dirty="0"/>
          </a:p>
        </p:txBody>
      </p:sp>
      <p:sp>
        <p:nvSpPr>
          <p:cNvPr id="6" name="Text 2"/>
          <p:cNvSpPr/>
          <p:nvPr/>
        </p:nvSpPr>
        <p:spPr>
          <a:xfrm>
            <a:off x="2130028" y="4908113"/>
            <a:ext cx="11754802" cy="340757"/>
          </a:xfrm>
          <a:prstGeom prst="rect">
            <a:avLst/>
          </a:prstGeom>
          <a:noFill/>
          <a:ln/>
        </p:spPr>
        <p:txBody>
          <a:bodyPr wrap="non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Contextualize the data by providing relevant background information, trends, and benchmarks.</a:t>
            </a:r>
            <a:endParaRPr lang="en-US" sz="1650" dirty="0"/>
          </a:p>
        </p:txBody>
      </p:sp>
      <p:pic>
        <p:nvPicPr>
          <p:cNvPr id="7" name="Image 2" descr="preencoded.png"/>
          <p:cNvPicPr>
            <a:picLocks noChangeAspect="1"/>
          </p:cNvPicPr>
          <p:nvPr/>
        </p:nvPicPr>
        <p:blipFill>
          <a:blip r:embed="rId5"/>
          <a:stretch>
            <a:fillRect/>
          </a:stretch>
        </p:blipFill>
        <p:spPr>
          <a:xfrm>
            <a:off x="745569" y="5938718"/>
            <a:ext cx="1065014" cy="1704142"/>
          </a:xfrm>
          <a:prstGeom prst="rect">
            <a:avLst/>
          </a:prstGeom>
        </p:spPr>
      </p:pic>
      <p:sp>
        <p:nvSpPr>
          <p:cNvPr id="8" name="Text 3"/>
          <p:cNvSpPr/>
          <p:nvPr/>
        </p:nvSpPr>
        <p:spPr>
          <a:xfrm>
            <a:off x="2130028" y="6151721"/>
            <a:ext cx="4330541" cy="332780"/>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Corben" pitchFamily="34" charset="0"/>
                <a:ea typeface="Corben" pitchFamily="34" charset="-122"/>
                <a:cs typeface="Corben" pitchFamily="34" charset="-120"/>
              </a:rPr>
              <a:t>Enable Informed Decision-making</a:t>
            </a:r>
            <a:endParaRPr lang="en-US" sz="2050" dirty="0"/>
          </a:p>
        </p:txBody>
      </p:sp>
      <p:sp>
        <p:nvSpPr>
          <p:cNvPr id="9" name="Text 4"/>
          <p:cNvSpPr/>
          <p:nvPr/>
        </p:nvSpPr>
        <p:spPr>
          <a:xfrm>
            <a:off x="2130028" y="6612255"/>
            <a:ext cx="11754802" cy="340757"/>
          </a:xfrm>
          <a:prstGeom prst="rect">
            <a:avLst/>
          </a:prstGeom>
          <a:noFill/>
          <a:ln/>
        </p:spPr>
        <p:txBody>
          <a:bodyPr wrap="non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Help stakeholders understand the significance of the metrics displayed.</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16499"/>
            <a:ext cx="12956381"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Maintaining Dashboard Accuracy and Relevance</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sp>
        <p:nvSpPr>
          <p:cNvPr id="4" name="Text 1"/>
          <p:cNvSpPr/>
          <p:nvPr/>
        </p:nvSpPr>
        <p:spPr>
          <a:xfrm>
            <a:off x="4012406" y="3267551"/>
            <a:ext cx="83820"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5" name="Text 2"/>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Regular Updates</a:t>
            </a:r>
            <a:endParaRPr lang="en-US" sz="2200" dirty="0"/>
          </a:p>
        </p:txBody>
      </p:sp>
      <p:sp>
        <p:nvSpPr>
          <p:cNvPr id="6" name="Text 3"/>
          <p:cNvSpPr/>
          <p:nvPr/>
        </p:nvSpPr>
        <p:spPr>
          <a:xfrm>
            <a:off x="5357217" y="3396139"/>
            <a:ext cx="5707380"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Keep the dashboard up to date with regular updates.</a:t>
            </a:r>
            <a:endParaRPr lang="en-US" sz="1750" dirty="0"/>
          </a:p>
        </p:txBody>
      </p:sp>
      <p:sp>
        <p:nvSpPr>
          <p:cNvPr id="7" name="Shape 4"/>
          <p:cNvSpPr/>
          <p:nvPr/>
        </p:nvSpPr>
        <p:spPr>
          <a:xfrm>
            <a:off x="5187077" y="3998952"/>
            <a:ext cx="8592860" cy="15240"/>
          </a:xfrm>
          <a:prstGeom prst="roundRect">
            <a:avLst>
              <a:gd name="adj" fmla="val 625116"/>
            </a:avLst>
          </a:prstGeom>
          <a:solidFill>
            <a:srgbClr val="B8BFD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902381" y="4042529"/>
            <a:ext cx="4304109" cy="1306949"/>
          </a:xfrm>
          <a:prstGeom prst="rect">
            <a:avLst/>
          </a:prstGeom>
        </p:spPr>
      </p:pic>
      <p:sp>
        <p:nvSpPr>
          <p:cNvPr id="9" name="Text 5"/>
          <p:cNvSpPr/>
          <p:nvPr/>
        </p:nvSpPr>
        <p:spPr>
          <a:xfrm>
            <a:off x="3980378" y="4469249"/>
            <a:ext cx="147876"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10" name="Text 6"/>
          <p:cNvSpPr/>
          <p:nvPr/>
        </p:nvSpPr>
        <p:spPr>
          <a:xfrm>
            <a:off x="6433304" y="4269343"/>
            <a:ext cx="2931557"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Data Synchronization</a:t>
            </a:r>
            <a:endParaRPr lang="en-US" sz="2200" dirty="0"/>
          </a:p>
        </p:txBody>
      </p:sp>
      <p:sp>
        <p:nvSpPr>
          <p:cNvPr id="11" name="Text 7"/>
          <p:cNvSpPr/>
          <p:nvPr/>
        </p:nvSpPr>
        <p:spPr>
          <a:xfrm>
            <a:off x="6433304" y="4759762"/>
            <a:ext cx="4409003"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Ensure that data feeds are synchronized.</a:t>
            </a:r>
            <a:endParaRPr lang="en-US" sz="1750" dirty="0"/>
          </a:p>
        </p:txBody>
      </p:sp>
      <p:sp>
        <p:nvSpPr>
          <p:cNvPr id="12" name="Shape 8"/>
          <p:cNvSpPr/>
          <p:nvPr/>
        </p:nvSpPr>
        <p:spPr>
          <a:xfrm>
            <a:off x="6263164" y="5362575"/>
            <a:ext cx="7516773" cy="15240"/>
          </a:xfrm>
          <a:prstGeom prst="roundRect">
            <a:avLst>
              <a:gd name="adj" fmla="val 625116"/>
            </a:avLst>
          </a:prstGeom>
          <a:solidFill>
            <a:srgbClr val="B8BFDF"/>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26294" y="5406152"/>
            <a:ext cx="6456164" cy="1306949"/>
          </a:xfrm>
          <a:prstGeom prst="rect">
            <a:avLst/>
          </a:prstGeom>
        </p:spPr>
      </p:pic>
      <p:sp>
        <p:nvSpPr>
          <p:cNvPr id="14" name="Text 9"/>
          <p:cNvSpPr/>
          <p:nvPr/>
        </p:nvSpPr>
        <p:spPr>
          <a:xfrm>
            <a:off x="3974663" y="5832872"/>
            <a:ext cx="159187"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
        <p:nvSpPr>
          <p:cNvPr id="15" name="Text 10"/>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Timely Reflections</a:t>
            </a:r>
            <a:endParaRPr lang="en-US" sz="2200" dirty="0"/>
          </a:p>
        </p:txBody>
      </p:sp>
      <p:sp>
        <p:nvSpPr>
          <p:cNvPr id="16" name="Text 11"/>
          <p:cNvSpPr/>
          <p:nvPr/>
        </p:nvSpPr>
        <p:spPr>
          <a:xfrm>
            <a:off x="7509272" y="6123384"/>
            <a:ext cx="6066234"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Reflect changes or updates to metrics in the dashboard.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459825"/>
            <a:ext cx="1002625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Maximizing the Power of Dashboards</a:t>
            </a:r>
            <a:endParaRPr lang="en-US" sz="4450" dirty="0"/>
          </a:p>
        </p:txBody>
      </p:sp>
      <p:sp>
        <p:nvSpPr>
          <p:cNvPr id="3" name="Shape 1"/>
          <p:cNvSpPr/>
          <p:nvPr/>
        </p:nvSpPr>
        <p:spPr>
          <a:xfrm>
            <a:off x="793790" y="2622233"/>
            <a:ext cx="2173724" cy="1306949"/>
          </a:xfrm>
          <a:prstGeom prst="roundRect">
            <a:avLst>
              <a:gd name="adj" fmla="val 7289"/>
            </a:avLst>
          </a:prstGeom>
          <a:solidFill>
            <a:srgbClr val="D2D9F9"/>
          </a:solidFill>
          <a:ln w="7620">
            <a:solidFill>
              <a:srgbClr val="B8BFDF"/>
            </a:solidFill>
            <a:prstDash val="solid"/>
          </a:ln>
        </p:spPr>
        <p:txBody>
          <a:bodyPr/>
          <a:lstStyle/>
          <a:p>
            <a:endParaRPr lang="en-US"/>
          </a:p>
        </p:txBody>
      </p:sp>
      <p:sp>
        <p:nvSpPr>
          <p:cNvPr id="4" name="Text 2"/>
          <p:cNvSpPr/>
          <p:nvPr/>
        </p:nvSpPr>
        <p:spPr>
          <a:xfrm>
            <a:off x="1028224" y="3048953"/>
            <a:ext cx="83820"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5" name="Text 3"/>
          <p:cNvSpPr/>
          <p:nvPr/>
        </p:nvSpPr>
        <p:spPr>
          <a:xfrm>
            <a:off x="3194328" y="2849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Real-time Visibility</a:t>
            </a:r>
            <a:endParaRPr lang="en-US" sz="2200" dirty="0"/>
          </a:p>
        </p:txBody>
      </p:sp>
      <p:sp>
        <p:nvSpPr>
          <p:cNvPr id="6" name="Text 4"/>
          <p:cNvSpPr/>
          <p:nvPr/>
        </p:nvSpPr>
        <p:spPr>
          <a:xfrm>
            <a:off x="3194328" y="3339465"/>
            <a:ext cx="5966460"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Track progress and performance at any given moment.</a:t>
            </a:r>
            <a:endParaRPr lang="en-US" sz="1750" dirty="0"/>
          </a:p>
        </p:txBody>
      </p:sp>
      <p:sp>
        <p:nvSpPr>
          <p:cNvPr id="7" name="Shape 5"/>
          <p:cNvSpPr/>
          <p:nvPr/>
        </p:nvSpPr>
        <p:spPr>
          <a:xfrm>
            <a:off x="3080861" y="3913942"/>
            <a:ext cx="10642402" cy="15240"/>
          </a:xfrm>
          <a:prstGeom prst="roundRect">
            <a:avLst>
              <a:gd name="adj" fmla="val 625116"/>
            </a:avLst>
          </a:prstGeom>
          <a:solidFill>
            <a:srgbClr val="B8BFDF"/>
          </a:solidFill>
          <a:ln/>
        </p:spPr>
        <p:txBody>
          <a:bodyPr/>
          <a:lstStyle/>
          <a:p>
            <a:endParaRPr lang="en-US"/>
          </a:p>
        </p:txBody>
      </p:sp>
      <p:sp>
        <p:nvSpPr>
          <p:cNvPr id="8" name="Shape 6"/>
          <p:cNvSpPr/>
          <p:nvPr/>
        </p:nvSpPr>
        <p:spPr>
          <a:xfrm>
            <a:off x="793790" y="4042529"/>
            <a:ext cx="4347567" cy="1306949"/>
          </a:xfrm>
          <a:prstGeom prst="roundRect">
            <a:avLst>
              <a:gd name="adj" fmla="val 7289"/>
            </a:avLst>
          </a:prstGeom>
          <a:solidFill>
            <a:srgbClr val="D2D9F9"/>
          </a:solidFill>
          <a:ln w="7620">
            <a:solidFill>
              <a:srgbClr val="B8BFDF"/>
            </a:solidFill>
            <a:prstDash val="solid"/>
          </a:ln>
        </p:spPr>
        <p:txBody>
          <a:bodyPr/>
          <a:lstStyle/>
          <a:p>
            <a:endParaRPr lang="en-US"/>
          </a:p>
        </p:txBody>
      </p:sp>
      <p:sp>
        <p:nvSpPr>
          <p:cNvPr id="9" name="Text 7"/>
          <p:cNvSpPr/>
          <p:nvPr/>
        </p:nvSpPr>
        <p:spPr>
          <a:xfrm>
            <a:off x="1028224" y="4469249"/>
            <a:ext cx="147876"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10" name="Text 8"/>
          <p:cNvSpPr/>
          <p:nvPr/>
        </p:nvSpPr>
        <p:spPr>
          <a:xfrm>
            <a:off x="5368171"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Data-driven Insights</a:t>
            </a:r>
            <a:endParaRPr lang="en-US" sz="2200" dirty="0"/>
          </a:p>
        </p:txBody>
      </p:sp>
      <p:sp>
        <p:nvSpPr>
          <p:cNvPr id="11" name="Text 9"/>
          <p:cNvSpPr/>
          <p:nvPr/>
        </p:nvSpPr>
        <p:spPr>
          <a:xfrm>
            <a:off x="5368171" y="4759762"/>
            <a:ext cx="6915745"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Analyze trends, identify patterns, and make informed decisions.</a:t>
            </a:r>
            <a:endParaRPr lang="en-US" sz="1750" dirty="0"/>
          </a:p>
        </p:txBody>
      </p:sp>
      <p:sp>
        <p:nvSpPr>
          <p:cNvPr id="12" name="Shape 10"/>
          <p:cNvSpPr/>
          <p:nvPr/>
        </p:nvSpPr>
        <p:spPr>
          <a:xfrm>
            <a:off x="5254704" y="5334238"/>
            <a:ext cx="8468558" cy="15240"/>
          </a:xfrm>
          <a:prstGeom prst="roundRect">
            <a:avLst>
              <a:gd name="adj" fmla="val 625116"/>
            </a:avLst>
          </a:prstGeom>
          <a:solidFill>
            <a:srgbClr val="B8BFDF"/>
          </a:solidFill>
          <a:ln/>
        </p:spPr>
        <p:txBody>
          <a:bodyPr/>
          <a:lstStyle/>
          <a:p>
            <a:endParaRPr lang="en-US"/>
          </a:p>
        </p:txBody>
      </p:sp>
      <p:sp>
        <p:nvSpPr>
          <p:cNvPr id="13" name="Shape 11"/>
          <p:cNvSpPr/>
          <p:nvPr/>
        </p:nvSpPr>
        <p:spPr>
          <a:xfrm>
            <a:off x="793790" y="5462826"/>
            <a:ext cx="6521410" cy="1306949"/>
          </a:xfrm>
          <a:prstGeom prst="roundRect">
            <a:avLst>
              <a:gd name="adj" fmla="val 7289"/>
            </a:avLst>
          </a:prstGeom>
          <a:solidFill>
            <a:srgbClr val="D2D9F9"/>
          </a:solidFill>
          <a:ln w="7620">
            <a:solidFill>
              <a:srgbClr val="B8BFDF"/>
            </a:solidFill>
            <a:prstDash val="solid"/>
          </a:ln>
        </p:spPr>
        <p:txBody>
          <a:bodyPr/>
          <a:lstStyle/>
          <a:p>
            <a:endParaRPr lang="en-US"/>
          </a:p>
        </p:txBody>
      </p:sp>
      <p:sp>
        <p:nvSpPr>
          <p:cNvPr id="14" name="Text 12"/>
          <p:cNvSpPr/>
          <p:nvPr/>
        </p:nvSpPr>
        <p:spPr>
          <a:xfrm>
            <a:off x="1028224" y="5889546"/>
            <a:ext cx="159187"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
        <p:nvSpPr>
          <p:cNvPr id="15" name="Text 13"/>
          <p:cNvSpPr/>
          <p:nvPr/>
        </p:nvSpPr>
        <p:spPr>
          <a:xfrm>
            <a:off x="7542014" y="5689640"/>
            <a:ext cx="3516868"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Improved Communication</a:t>
            </a:r>
            <a:endParaRPr lang="en-US" sz="2200" dirty="0"/>
          </a:p>
        </p:txBody>
      </p:sp>
      <p:sp>
        <p:nvSpPr>
          <p:cNvPr id="16" name="Text 14"/>
          <p:cNvSpPr/>
          <p:nvPr/>
        </p:nvSpPr>
        <p:spPr>
          <a:xfrm>
            <a:off x="7542014" y="6180058"/>
            <a:ext cx="54086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Foster transparency and improve communication.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Custom</PresentationFormat>
  <Paragraphs>73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Nobile Bold</vt:lpstr>
      <vt:lpstr>Nobile Medium</vt:lpstr>
      <vt:lpstr>Nobile</vt:lpstr>
      <vt:lpstr>Arial</vt:lpstr>
      <vt:lpstr>Corben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2025-01-22T14:42:19Z</dcterms:created>
  <dcterms:modified xsi:type="dcterms:W3CDTF">2025-01-22T14:44:03Z</dcterms:modified>
</cp:coreProperties>
</file>