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4630400" cy="8229600"/>
  <p:notesSz cx="8229600" cy="14630400"/>
  <p:embeddedFontLst>
    <p:embeddedFont>
      <p:font typeface="Alexandria" panose="020B0604020202020204" charset="-78"/>
      <p:regular r:id="rId15"/>
    </p:embeddedFont>
    <p:embeddedFont>
      <p:font typeface="Nobile" panose="020B060402020202020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87" d="100"/>
          <a:sy n="87" d="100"/>
        </p:scale>
        <p:origin x="810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3469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6576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451390" y="1996321"/>
            <a:ext cx="93852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The AI Imperative: Reimagining Leadership for a Responsible Future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4451390" y="3534132"/>
            <a:ext cx="938522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Artificial intelligence is no longer a distant horizon—it's embedded in how organizations operate, innovate, and compete. This transformation brings both opportunity and responsibility, requiring leaders and project managers to reimagine their roles in creating a future where AI drives efficiency, equity, sustainability, and trust.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4451390" y="5042416"/>
            <a:ext cx="317540" cy="317540"/>
          </a:xfrm>
          <a:prstGeom prst="roundRect">
            <a:avLst>
              <a:gd name="adj" fmla="val 28793492"/>
            </a:avLst>
          </a:prstGeom>
          <a:solidFill>
            <a:srgbClr val="7BCC95"/>
          </a:solidFill>
          <a:ln w="762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4527471" y="5152430"/>
            <a:ext cx="165378" cy="97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750"/>
              </a:lnSpc>
              <a:buNone/>
            </a:pPr>
            <a:r>
              <a:rPr lang="en-US" sz="750" dirty="0">
                <a:solidFill>
                  <a:srgbClr val="38383C"/>
                </a:solidFill>
                <a:latin typeface="Nobile Medium" pitchFamily="34" charset="0"/>
                <a:ea typeface="Nobile Medium" pitchFamily="34" charset="-122"/>
                <a:cs typeface="Nobile Medium" pitchFamily="34" charset="-120"/>
              </a:rPr>
              <a:t>kW</a:t>
            </a:r>
            <a:endParaRPr lang="en-US" sz="750" dirty="0"/>
          </a:p>
        </p:txBody>
      </p:sp>
      <p:sp>
        <p:nvSpPr>
          <p:cNvPr id="7" name="Text 4"/>
          <p:cNvSpPr/>
          <p:nvPr/>
        </p:nvSpPr>
        <p:spPr>
          <a:xfrm>
            <a:off x="4868108" y="5027533"/>
            <a:ext cx="2749034" cy="347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950" b="1" dirty="0">
                <a:solidFill>
                  <a:srgbClr val="404155"/>
                </a:solidFill>
                <a:latin typeface="Nobile Bold" pitchFamily="34" charset="0"/>
                <a:ea typeface="Nobile Bold" pitchFamily="34" charset="-122"/>
                <a:cs typeface="Nobile Bold" pitchFamily="34" charset="-120"/>
              </a:rPr>
              <a:t>by Kimberly Wiethoff, MBA, PMP, PMI-ACP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4451390" y="5598081"/>
            <a:ext cx="93852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#AI #Leadership #ProjectManagement #ResponsibleAI #DigitalTransformation #EthicalLeadership #FutureOfWork #Agility #Sustainability #Innovation</a:t>
            </a: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28286"/>
            <a:ext cx="925591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Practical Implementation Framework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446020"/>
            <a:ext cx="4215289" cy="4255294"/>
          </a:xfrm>
          <a:prstGeom prst="roundRect">
            <a:avLst>
              <a:gd name="adj" fmla="val 1978"/>
            </a:avLst>
          </a:prstGeom>
          <a:solidFill>
            <a:srgbClr val="F9F9FF"/>
          </a:solidFill>
          <a:ln w="2286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1015008" y="266723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Foundation Stage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1015008" y="3096458"/>
            <a:ext cx="377285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Establish AI ethics committee with diverse representation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1015008" y="3800951"/>
            <a:ext cx="377285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Develop organizational AI principles and guidelines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1015008" y="4505444"/>
            <a:ext cx="377285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Conduct AI literacy baseline assessment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1015008" y="5209937"/>
            <a:ext cx="377285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Map high-value, low-risk use cases for initial deployment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5207437" y="2446020"/>
            <a:ext cx="4215408" cy="4255294"/>
          </a:xfrm>
          <a:prstGeom prst="roundRect">
            <a:avLst>
              <a:gd name="adj" fmla="val 1977"/>
            </a:avLst>
          </a:prstGeom>
          <a:solidFill>
            <a:srgbClr val="F9F9FF"/>
          </a:solidFill>
          <a:ln w="2286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5428655" y="266723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Development Stage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5428655" y="3096458"/>
            <a:ext cx="377297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Implement ethical review process for all AI initiatives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5428655" y="3800951"/>
            <a:ext cx="377297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Create bias testing protocols and documentation standards</a:t>
            </a:r>
            <a:endParaRPr lang="en-US" sz="1550" dirty="0"/>
          </a:p>
        </p:txBody>
      </p:sp>
      <p:sp>
        <p:nvSpPr>
          <p:cNvPr id="13" name="Text 11"/>
          <p:cNvSpPr/>
          <p:nvPr/>
        </p:nvSpPr>
        <p:spPr>
          <a:xfrm>
            <a:off x="5428655" y="4505444"/>
            <a:ext cx="377297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Deploy targeted training for project teams and stakeholders</a:t>
            </a:r>
            <a:endParaRPr lang="en-US" sz="1550" dirty="0"/>
          </a:p>
        </p:txBody>
      </p:sp>
      <p:sp>
        <p:nvSpPr>
          <p:cNvPr id="14" name="Text 12"/>
          <p:cNvSpPr/>
          <p:nvPr/>
        </p:nvSpPr>
        <p:spPr>
          <a:xfrm>
            <a:off x="5428655" y="5209937"/>
            <a:ext cx="377297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Establish monitoring dashboard for AI system performance</a:t>
            </a:r>
            <a:endParaRPr lang="en-US" sz="1550" dirty="0"/>
          </a:p>
        </p:txBody>
      </p:sp>
      <p:sp>
        <p:nvSpPr>
          <p:cNvPr id="15" name="Shape 13"/>
          <p:cNvSpPr/>
          <p:nvPr/>
        </p:nvSpPr>
        <p:spPr>
          <a:xfrm>
            <a:off x="9621203" y="2446020"/>
            <a:ext cx="4215289" cy="4255294"/>
          </a:xfrm>
          <a:prstGeom prst="roundRect">
            <a:avLst>
              <a:gd name="adj" fmla="val 1978"/>
            </a:avLst>
          </a:prstGeom>
          <a:solidFill>
            <a:srgbClr val="F9F9FF"/>
          </a:solidFill>
          <a:ln w="2286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14"/>
          <p:cNvSpPr/>
          <p:nvPr/>
        </p:nvSpPr>
        <p:spPr>
          <a:xfrm>
            <a:off x="9842421" y="266723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Maturity Stage</a:t>
            </a:r>
            <a:endParaRPr lang="en-US" sz="1950" dirty="0"/>
          </a:p>
        </p:txBody>
      </p:sp>
      <p:sp>
        <p:nvSpPr>
          <p:cNvPr id="17" name="Text 15"/>
          <p:cNvSpPr/>
          <p:nvPr/>
        </p:nvSpPr>
        <p:spPr>
          <a:xfrm>
            <a:off x="9842421" y="3096458"/>
            <a:ext cx="377285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Integrate ethical AI practices into standard operating procedures</a:t>
            </a:r>
            <a:endParaRPr lang="en-US" sz="1550" dirty="0"/>
          </a:p>
        </p:txBody>
      </p:sp>
      <p:sp>
        <p:nvSpPr>
          <p:cNvPr id="18" name="Text 16"/>
          <p:cNvSpPr/>
          <p:nvPr/>
        </p:nvSpPr>
        <p:spPr>
          <a:xfrm>
            <a:off x="9842421" y="3800951"/>
            <a:ext cx="377285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Implement continuous feedback loops from users and affected communities</a:t>
            </a:r>
            <a:endParaRPr lang="en-US" sz="1550" dirty="0"/>
          </a:p>
        </p:txBody>
      </p:sp>
      <p:sp>
        <p:nvSpPr>
          <p:cNvPr id="19" name="Text 17"/>
          <p:cNvSpPr/>
          <p:nvPr/>
        </p:nvSpPr>
        <p:spPr>
          <a:xfrm>
            <a:off x="9842421" y="4822984"/>
            <a:ext cx="377285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Develop advanced skills in AI governance and responsible innovation</a:t>
            </a:r>
            <a:endParaRPr lang="en-US" sz="1550" dirty="0"/>
          </a:p>
        </p:txBody>
      </p:sp>
      <p:sp>
        <p:nvSpPr>
          <p:cNvPr id="20" name="Text 18"/>
          <p:cNvSpPr/>
          <p:nvPr/>
        </p:nvSpPr>
        <p:spPr>
          <a:xfrm>
            <a:off x="9842421" y="5845016"/>
            <a:ext cx="377285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Share practices and learnings through industry partnerships</a:t>
            </a:r>
            <a:endParaRPr lang="en-US" sz="15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68586"/>
            <a:ext cx="7182445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The </a:t>
            </a:r>
            <a:r>
              <a:rPr lang="en-US" sz="3100" dirty="0">
                <a:solidFill>
                  <a:srgbClr val="1B54DA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AI Imperative</a:t>
            </a:r>
            <a:r>
              <a:rPr lang="en-US" sz="31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: Our Path Forward</a:t>
            </a:r>
            <a:endParaRPr lang="en-US" sz="31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011204"/>
            <a:ext cx="4926568" cy="492656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12086" y="1966555"/>
            <a:ext cx="763202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AI will continue to accelerate change, disrupt industries, and redefine the nature of work. But its impact—positive or negative—depends on how leaders respond today.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6509742" y="3142417"/>
            <a:ext cx="7334369" cy="9304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"The organizations that thrive will not simply adopt AI—they will adopt it responsibly, ensuring that innovation advances both performance and humanity."</a:t>
            </a:r>
            <a:endParaRPr lang="en-US" sz="1950" dirty="0"/>
          </a:p>
        </p:txBody>
      </p:sp>
      <p:sp>
        <p:nvSpPr>
          <p:cNvPr id="6" name="Shape 3"/>
          <p:cNvSpPr/>
          <p:nvPr/>
        </p:nvSpPr>
        <p:spPr>
          <a:xfrm>
            <a:off x="6212086" y="3142417"/>
            <a:ext cx="22860" cy="930473"/>
          </a:xfrm>
          <a:prstGeom prst="rect">
            <a:avLst/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6212086" y="4296132"/>
            <a:ext cx="763202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The imperative is clear: reimagine leadership through the lenses of agility, sustainability, and ethics to create a future where technology serves human flourishing.</a:t>
            </a:r>
            <a:endParaRPr lang="en-US" sz="15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6642" y="520184"/>
            <a:ext cx="4729639" cy="5911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en-US" sz="37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Key Takeaways</a:t>
            </a:r>
            <a:endParaRPr lang="en-US" sz="3700" dirty="0"/>
          </a:p>
        </p:txBody>
      </p:sp>
      <p:sp>
        <p:nvSpPr>
          <p:cNvPr id="3" name="Shape 1"/>
          <p:cNvSpPr/>
          <p:nvPr/>
        </p:nvSpPr>
        <p:spPr>
          <a:xfrm>
            <a:off x="756642" y="1773317"/>
            <a:ext cx="6464022" cy="2001798"/>
          </a:xfrm>
          <a:prstGeom prst="roundRect">
            <a:avLst>
              <a:gd name="adj" fmla="val 5481"/>
            </a:avLst>
          </a:prstGeom>
          <a:solidFill>
            <a:srgbClr val="F9F9F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756642" y="1750457"/>
            <a:ext cx="6464022" cy="91440"/>
          </a:xfrm>
          <a:prstGeom prst="roundRect">
            <a:avLst>
              <a:gd name="adj" fmla="val 86898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3704868" y="1489591"/>
            <a:ext cx="567452" cy="567452"/>
          </a:xfrm>
          <a:prstGeom prst="roundRect">
            <a:avLst>
              <a:gd name="adj" fmla="val 161141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3875127" y="1631394"/>
            <a:ext cx="226933" cy="2837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1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68573" y="2246233"/>
            <a:ext cx="5047536" cy="295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AI is transforming leadership requirements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968573" y="2655213"/>
            <a:ext cx="6040160" cy="9079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Traditional management approaches are insufficient for navigating the complex ethical and strategic challenges of AI implementation</a:t>
            </a:r>
            <a:endParaRPr lang="en-US" sz="1450" dirty="0"/>
          </a:p>
        </p:txBody>
      </p:sp>
      <p:sp>
        <p:nvSpPr>
          <p:cNvPr id="9" name="Shape 7"/>
          <p:cNvSpPr/>
          <p:nvPr/>
        </p:nvSpPr>
        <p:spPr>
          <a:xfrm>
            <a:off x="7409736" y="1773317"/>
            <a:ext cx="6464022" cy="2001798"/>
          </a:xfrm>
          <a:prstGeom prst="roundRect">
            <a:avLst>
              <a:gd name="adj" fmla="val 5481"/>
            </a:avLst>
          </a:prstGeom>
          <a:solidFill>
            <a:srgbClr val="F9F9F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Shape 8"/>
          <p:cNvSpPr/>
          <p:nvPr/>
        </p:nvSpPr>
        <p:spPr>
          <a:xfrm>
            <a:off x="7409736" y="1750457"/>
            <a:ext cx="6464022" cy="91440"/>
          </a:xfrm>
          <a:prstGeom prst="roundRect">
            <a:avLst>
              <a:gd name="adj" fmla="val 86898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9"/>
          <p:cNvSpPr/>
          <p:nvPr/>
        </p:nvSpPr>
        <p:spPr>
          <a:xfrm>
            <a:off x="10357961" y="1489591"/>
            <a:ext cx="567452" cy="567452"/>
          </a:xfrm>
          <a:prstGeom prst="roundRect">
            <a:avLst>
              <a:gd name="adj" fmla="val 161141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Text 10"/>
          <p:cNvSpPr/>
          <p:nvPr/>
        </p:nvSpPr>
        <p:spPr>
          <a:xfrm>
            <a:off x="10528221" y="1631394"/>
            <a:ext cx="226933" cy="2837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2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7621667" y="2246233"/>
            <a:ext cx="3627358" cy="295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Risk management must evolve</a:t>
            </a:r>
            <a:endParaRPr lang="en-US" sz="1850" dirty="0"/>
          </a:p>
        </p:txBody>
      </p:sp>
      <p:sp>
        <p:nvSpPr>
          <p:cNvPr id="14" name="Text 12"/>
          <p:cNvSpPr/>
          <p:nvPr/>
        </p:nvSpPr>
        <p:spPr>
          <a:xfrm>
            <a:off x="7621667" y="2655213"/>
            <a:ext cx="6040160" cy="6053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Leaders must anticipate and mitigate new categories of risk related to bias, privacy, trust, and workforce impact</a:t>
            </a:r>
            <a:endParaRPr lang="en-US" sz="1450" dirty="0"/>
          </a:p>
        </p:txBody>
      </p:sp>
      <p:sp>
        <p:nvSpPr>
          <p:cNvPr id="15" name="Shape 13"/>
          <p:cNvSpPr/>
          <p:nvPr/>
        </p:nvSpPr>
        <p:spPr>
          <a:xfrm>
            <a:off x="756642" y="4247912"/>
            <a:ext cx="6464022" cy="1994654"/>
          </a:xfrm>
          <a:prstGeom prst="roundRect">
            <a:avLst>
              <a:gd name="adj" fmla="val 5501"/>
            </a:avLst>
          </a:prstGeom>
          <a:solidFill>
            <a:srgbClr val="F9F9F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Shape 14"/>
          <p:cNvSpPr/>
          <p:nvPr/>
        </p:nvSpPr>
        <p:spPr>
          <a:xfrm>
            <a:off x="756642" y="4225052"/>
            <a:ext cx="6464022" cy="91440"/>
          </a:xfrm>
          <a:prstGeom prst="roundRect">
            <a:avLst>
              <a:gd name="adj" fmla="val 86898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Shape 15"/>
          <p:cNvSpPr/>
          <p:nvPr/>
        </p:nvSpPr>
        <p:spPr>
          <a:xfrm>
            <a:off x="3704868" y="3964186"/>
            <a:ext cx="567452" cy="567452"/>
          </a:xfrm>
          <a:prstGeom prst="roundRect">
            <a:avLst>
              <a:gd name="adj" fmla="val 161141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Text 16"/>
          <p:cNvSpPr/>
          <p:nvPr/>
        </p:nvSpPr>
        <p:spPr>
          <a:xfrm>
            <a:off x="3875127" y="4105989"/>
            <a:ext cx="226933" cy="2837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3</a:t>
            </a:r>
            <a:endParaRPr lang="en-US" sz="1750" dirty="0"/>
          </a:p>
        </p:txBody>
      </p:sp>
      <p:sp>
        <p:nvSpPr>
          <p:cNvPr id="19" name="Text 17"/>
          <p:cNvSpPr/>
          <p:nvPr/>
        </p:nvSpPr>
        <p:spPr>
          <a:xfrm>
            <a:off x="968573" y="4720828"/>
            <a:ext cx="6040160" cy="5910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Project managers become transformation stewards</a:t>
            </a:r>
            <a:endParaRPr lang="en-US" sz="1850" dirty="0"/>
          </a:p>
        </p:txBody>
      </p:sp>
      <p:sp>
        <p:nvSpPr>
          <p:cNvPr id="20" name="Text 18"/>
          <p:cNvSpPr/>
          <p:nvPr/>
        </p:nvSpPr>
        <p:spPr>
          <a:xfrm>
            <a:off x="968573" y="5425321"/>
            <a:ext cx="6040160" cy="6053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Success metrics must expand beyond scope, schedule, and budget to include ethical considerations and societal impact</a:t>
            </a:r>
            <a:endParaRPr lang="en-US" sz="1450" dirty="0"/>
          </a:p>
        </p:txBody>
      </p:sp>
      <p:sp>
        <p:nvSpPr>
          <p:cNvPr id="21" name="Shape 19"/>
          <p:cNvSpPr/>
          <p:nvPr/>
        </p:nvSpPr>
        <p:spPr>
          <a:xfrm>
            <a:off x="7409736" y="4247912"/>
            <a:ext cx="6464022" cy="1994654"/>
          </a:xfrm>
          <a:prstGeom prst="roundRect">
            <a:avLst>
              <a:gd name="adj" fmla="val 5501"/>
            </a:avLst>
          </a:prstGeom>
          <a:solidFill>
            <a:srgbClr val="F9F9F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2" name="Shape 20"/>
          <p:cNvSpPr/>
          <p:nvPr/>
        </p:nvSpPr>
        <p:spPr>
          <a:xfrm>
            <a:off x="7409736" y="4225052"/>
            <a:ext cx="6464022" cy="91440"/>
          </a:xfrm>
          <a:prstGeom prst="roundRect">
            <a:avLst>
              <a:gd name="adj" fmla="val 86898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3" name="Shape 21"/>
          <p:cNvSpPr/>
          <p:nvPr/>
        </p:nvSpPr>
        <p:spPr>
          <a:xfrm>
            <a:off x="10357961" y="3964186"/>
            <a:ext cx="567452" cy="567452"/>
          </a:xfrm>
          <a:prstGeom prst="roundRect">
            <a:avLst>
              <a:gd name="adj" fmla="val 161141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4" name="Text 22"/>
          <p:cNvSpPr/>
          <p:nvPr/>
        </p:nvSpPr>
        <p:spPr>
          <a:xfrm>
            <a:off x="10528221" y="4105989"/>
            <a:ext cx="226933" cy="2837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4</a:t>
            </a:r>
            <a:endParaRPr lang="en-US" sz="1750" dirty="0"/>
          </a:p>
        </p:txBody>
      </p:sp>
      <p:sp>
        <p:nvSpPr>
          <p:cNvPr id="25" name="Text 23"/>
          <p:cNvSpPr/>
          <p:nvPr/>
        </p:nvSpPr>
        <p:spPr>
          <a:xfrm>
            <a:off x="7621667" y="4720828"/>
            <a:ext cx="6040160" cy="5910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Responsible AI requires organization-wide commitment</a:t>
            </a:r>
            <a:endParaRPr lang="en-US" sz="1850" dirty="0"/>
          </a:p>
        </p:txBody>
      </p:sp>
      <p:sp>
        <p:nvSpPr>
          <p:cNvPr id="26" name="Text 24"/>
          <p:cNvSpPr/>
          <p:nvPr/>
        </p:nvSpPr>
        <p:spPr>
          <a:xfrm>
            <a:off x="7621667" y="5425321"/>
            <a:ext cx="6040160" cy="6053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From skills development to cultural transformation, creating a foundation for ethical AI is a collective responsibility</a:t>
            </a:r>
            <a:endParaRPr lang="en-US" sz="1450" dirty="0"/>
          </a:p>
        </p:txBody>
      </p:sp>
      <p:sp>
        <p:nvSpPr>
          <p:cNvPr id="27" name="Text 25"/>
          <p:cNvSpPr/>
          <p:nvPr/>
        </p:nvSpPr>
        <p:spPr>
          <a:xfrm>
            <a:off x="756642" y="6526292"/>
            <a:ext cx="2364819" cy="295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Next Steps</a:t>
            </a:r>
            <a:endParaRPr lang="en-US" sz="1850" dirty="0"/>
          </a:p>
        </p:txBody>
      </p:sp>
      <p:sp>
        <p:nvSpPr>
          <p:cNvPr id="28" name="Text 26"/>
          <p:cNvSpPr/>
          <p:nvPr/>
        </p:nvSpPr>
        <p:spPr>
          <a:xfrm>
            <a:off x="756642" y="7105531"/>
            <a:ext cx="13117116" cy="6053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Complete our organizational readiness assessment • Identify your first responsible AI pilot project • Join our community of practice for ongoing support</a:t>
            </a:r>
            <a:endParaRPr lang="en-US" sz="14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93583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Today's Agenda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3010495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Alexandria Light" pitchFamily="34" charset="0"/>
                <a:ea typeface="Alexandria Light" pitchFamily="34" charset="-122"/>
                <a:cs typeface="Alexandria Light" pitchFamily="34" charset="-120"/>
              </a:rPr>
              <a:t>01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3324820"/>
            <a:ext cx="4215289" cy="22860"/>
          </a:xfrm>
          <a:prstGeom prst="rect">
            <a:avLst/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793790" y="3469719"/>
            <a:ext cx="291262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Why AI Is an Imperative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793790" y="3898940"/>
            <a:ext cx="42152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The competitive necessity and transformative potential of AI adoption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5207437" y="3010495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Alexandria Light" pitchFamily="34" charset="0"/>
                <a:ea typeface="Alexandria Light" pitchFamily="34" charset="-122"/>
                <a:cs typeface="Alexandria Light" pitchFamily="34" charset="-120"/>
              </a:rPr>
              <a:t>02</a:t>
            </a: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5207437" y="3324820"/>
            <a:ext cx="4215408" cy="22860"/>
          </a:xfrm>
          <a:prstGeom prst="rect">
            <a:avLst/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5207437" y="3469719"/>
            <a:ext cx="272938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Risks of Unchecked AI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5207437" y="3898940"/>
            <a:ext cx="421540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Understanding the potential consequences of implementation without governance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9621203" y="3010495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Alexandria Light" pitchFamily="34" charset="0"/>
                <a:ea typeface="Alexandria Light" pitchFamily="34" charset="-122"/>
                <a:cs typeface="Alexandria Light" pitchFamily="34" charset="-120"/>
              </a:rPr>
              <a:t>03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9621203" y="3324820"/>
            <a:ext cx="4215289" cy="22860"/>
          </a:xfrm>
          <a:prstGeom prst="rect">
            <a:avLst/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9621203" y="3469719"/>
            <a:ext cx="301156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Reimagining Leadership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9621203" y="3898940"/>
            <a:ext cx="42152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New competencies for the AI-driven organization</a:t>
            </a:r>
            <a:endParaRPr lang="en-US" sz="1550" dirty="0"/>
          </a:p>
        </p:txBody>
      </p:sp>
      <p:sp>
        <p:nvSpPr>
          <p:cNvPr id="15" name="Text 13"/>
          <p:cNvSpPr/>
          <p:nvPr/>
        </p:nvSpPr>
        <p:spPr>
          <a:xfrm>
            <a:off x="793790" y="4881205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Alexandria Light" pitchFamily="34" charset="0"/>
                <a:ea typeface="Alexandria Light" pitchFamily="34" charset="-122"/>
                <a:cs typeface="Alexandria Light" pitchFamily="34" charset="-120"/>
              </a:rPr>
              <a:t>04</a:t>
            </a:r>
            <a:endParaRPr lang="en-US" sz="1550" dirty="0"/>
          </a:p>
        </p:txBody>
      </p:sp>
      <p:sp>
        <p:nvSpPr>
          <p:cNvPr id="16" name="Shape 14"/>
          <p:cNvSpPr/>
          <p:nvPr/>
        </p:nvSpPr>
        <p:spPr>
          <a:xfrm>
            <a:off x="793790" y="5195530"/>
            <a:ext cx="6422112" cy="22860"/>
          </a:xfrm>
          <a:prstGeom prst="rect">
            <a:avLst/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Text 15"/>
          <p:cNvSpPr/>
          <p:nvPr/>
        </p:nvSpPr>
        <p:spPr>
          <a:xfrm>
            <a:off x="793790" y="5340429"/>
            <a:ext cx="383988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Project Management Evolution</a:t>
            </a:r>
            <a:endParaRPr lang="en-US" sz="1950" dirty="0"/>
          </a:p>
        </p:txBody>
      </p:sp>
      <p:sp>
        <p:nvSpPr>
          <p:cNvPr id="18" name="Text 16"/>
          <p:cNvSpPr/>
          <p:nvPr/>
        </p:nvSpPr>
        <p:spPr>
          <a:xfrm>
            <a:off x="793790" y="5769650"/>
            <a:ext cx="642211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From facilitators to stewards of responsible transformation</a:t>
            </a:r>
            <a:endParaRPr lang="en-US" sz="1550" dirty="0"/>
          </a:p>
        </p:txBody>
      </p:sp>
      <p:sp>
        <p:nvSpPr>
          <p:cNvPr id="19" name="Text 17"/>
          <p:cNvSpPr/>
          <p:nvPr/>
        </p:nvSpPr>
        <p:spPr>
          <a:xfrm>
            <a:off x="7414260" y="4881205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Alexandria Light" pitchFamily="34" charset="0"/>
                <a:ea typeface="Alexandria Light" pitchFamily="34" charset="-122"/>
                <a:cs typeface="Alexandria Light" pitchFamily="34" charset="-120"/>
              </a:rPr>
              <a:t>05</a:t>
            </a:r>
            <a:endParaRPr lang="en-US" sz="1550" dirty="0"/>
          </a:p>
        </p:txBody>
      </p:sp>
      <p:sp>
        <p:nvSpPr>
          <p:cNvPr id="20" name="Shape 18"/>
          <p:cNvSpPr/>
          <p:nvPr/>
        </p:nvSpPr>
        <p:spPr>
          <a:xfrm>
            <a:off x="7414260" y="5195530"/>
            <a:ext cx="6422231" cy="22860"/>
          </a:xfrm>
          <a:prstGeom prst="rect">
            <a:avLst/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1" name="Text 19"/>
          <p:cNvSpPr/>
          <p:nvPr/>
        </p:nvSpPr>
        <p:spPr>
          <a:xfrm>
            <a:off x="7414260" y="5340429"/>
            <a:ext cx="370498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Building a Responsible Future</a:t>
            </a:r>
            <a:endParaRPr lang="en-US" sz="1950" dirty="0"/>
          </a:p>
        </p:txBody>
      </p:sp>
      <p:sp>
        <p:nvSpPr>
          <p:cNvPr id="22" name="Text 20"/>
          <p:cNvSpPr/>
          <p:nvPr/>
        </p:nvSpPr>
        <p:spPr>
          <a:xfrm>
            <a:off x="7414260" y="5769650"/>
            <a:ext cx="64222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Practical steps toward ethical AI implementation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6576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451390" y="1432917"/>
            <a:ext cx="7662982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Why AI Is an Imperative, Not an Option</a:t>
            </a:r>
            <a:endParaRPr lang="en-US" sz="3100" dirty="0"/>
          </a:p>
        </p:txBody>
      </p:sp>
      <p:sp>
        <p:nvSpPr>
          <p:cNvPr id="4" name="Text 1"/>
          <p:cNvSpPr/>
          <p:nvPr/>
        </p:nvSpPr>
        <p:spPr>
          <a:xfrm>
            <a:off x="4451390" y="2152293"/>
            <a:ext cx="93852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Organizations that hesitate risk falling behind in agility, competitiveness, and relevance. The question is no longer </a:t>
            </a:r>
            <a:r>
              <a:rPr lang="en-US" sz="1550" i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whether</a:t>
            </a: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to adopt AI, but </a:t>
            </a:r>
            <a:r>
              <a:rPr lang="en-US" sz="1550" i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how</a:t>
            </a: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to adopt it responsibly.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4451390" y="3010614"/>
            <a:ext cx="4593431" cy="1793796"/>
          </a:xfrm>
          <a:prstGeom prst="roundRect">
            <a:avLst>
              <a:gd name="adj" fmla="val 4647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4657368" y="3216592"/>
            <a:ext cx="255555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Workforce Dynamics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4657368" y="3645813"/>
            <a:ext cx="418147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Redefining roles, requiring new skills, and reshaping collaboration across teams and departments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9243179" y="3010614"/>
            <a:ext cx="4593431" cy="1793796"/>
          </a:xfrm>
          <a:prstGeom prst="roundRect">
            <a:avLst>
              <a:gd name="adj" fmla="val 4647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9449157" y="3216592"/>
            <a:ext cx="324004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Strategic Decision-Making</a:t>
            </a:r>
            <a:endParaRPr lang="en-US" sz="1950" dirty="0"/>
          </a:p>
        </p:txBody>
      </p:sp>
      <p:sp>
        <p:nvSpPr>
          <p:cNvPr id="10" name="Text 7"/>
          <p:cNvSpPr/>
          <p:nvPr/>
        </p:nvSpPr>
        <p:spPr>
          <a:xfrm>
            <a:off x="9449157" y="3645813"/>
            <a:ext cx="418147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Offering faster, data-driven insights that influence organizational direction and competitive positioning</a:t>
            </a:r>
            <a:endParaRPr lang="en-US" sz="1550" dirty="0"/>
          </a:p>
        </p:txBody>
      </p:sp>
      <p:sp>
        <p:nvSpPr>
          <p:cNvPr id="11" name="Shape 8"/>
          <p:cNvSpPr/>
          <p:nvPr/>
        </p:nvSpPr>
        <p:spPr>
          <a:xfrm>
            <a:off x="4451390" y="5002768"/>
            <a:ext cx="4593431" cy="1793796"/>
          </a:xfrm>
          <a:prstGeom prst="roundRect">
            <a:avLst>
              <a:gd name="adj" fmla="val 4647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9"/>
          <p:cNvSpPr/>
          <p:nvPr/>
        </p:nvSpPr>
        <p:spPr>
          <a:xfrm>
            <a:off x="4657368" y="5208746"/>
            <a:ext cx="288309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Customer Expectations</a:t>
            </a:r>
            <a:endParaRPr lang="en-US" sz="1950" dirty="0"/>
          </a:p>
        </p:txBody>
      </p:sp>
      <p:sp>
        <p:nvSpPr>
          <p:cNvPr id="13" name="Text 10"/>
          <p:cNvSpPr/>
          <p:nvPr/>
        </p:nvSpPr>
        <p:spPr>
          <a:xfrm>
            <a:off x="4657368" y="5637967"/>
            <a:ext cx="418147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Driving demand for personalization, immediacy, and seamless experiences across all touchpoints</a:t>
            </a:r>
            <a:endParaRPr lang="en-US" sz="1550" dirty="0"/>
          </a:p>
        </p:txBody>
      </p:sp>
      <p:sp>
        <p:nvSpPr>
          <p:cNvPr id="14" name="Shape 11"/>
          <p:cNvSpPr/>
          <p:nvPr/>
        </p:nvSpPr>
        <p:spPr>
          <a:xfrm>
            <a:off x="9243179" y="5002768"/>
            <a:ext cx="4593431" cy="1793796"/>
          </a:xfrm>
          <a:prstGeom prst="roundRect">
            <a:avLst>
              <a:gd name="adj" fmla="val 4647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12"/>
          <p:cNvSpPr/>
          <p:nvPr/>
        </p:nvSpPr>
        <p:spPr>
          <a:xfrm>
            <a:off x="9449157" y="520874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Innovation Cycles</a:t>
            </a:r>
            <a:endParaRPr lang="en-US" sz="1950" dirty="0"/>
          </a:p>
        </p:txBody>
      </p:sp>
      <p:sp>
        <p:nvSpPr>
          <p:cNvPr id="16" name="Text 13"/>
          <p:cNvSpPr/>
          <p:nvPr/>
        </p:nvSpPr>
        <p:spPr>
          <a:xfrm>
            <a:off x="9449157" y="5637967"/>
            <a:ext cx="418147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Accelerating the pace at which new products and services are conceived, developed, and brought to market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82479"/>
            <a:ext cx="5181957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The Risks of Unchecked AI</a:t>
            </a:r>
            <a:endParaRPr lang="en-US" sz="3100" dirty="0"/>
          </a:p>
        </p:txBody>
      </p:sp>
      <p:sp>
        <p:nvSpPr>
          <p:cNvPr id="3" name="Text 1"/>
          <p:cNvSpPr/>
          <p:nvPr/>
        </p:nvSpPr>
        <p:spPr>
          <a:xfrm>
            <a:off x="793790" y="1675448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Without proper governance, AI implementation can create serious unintended consequences that undermine organizational goals and societal trust.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2533769"/>
            <a:ext cx="13042821" cy="1160740"/>
          </a:xfrm>
          <a:prstGeom prst="roundRect">
            <a:avLst>
              <a:gd name="adj" fmla="val 7182"/>
            </a:avLst>
          </a:prstGeom>
          <a:solidFill>
            <a:srgbClr val="FFB3B4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48" y="2821424"/>
            <a:ext cx="248007" cy="198358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438513" y="2781657"/>
            <a:ext cx="1219973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The stakes are high:</a:t>
            </a: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According to recent studies, 65% of consumers would stop using a company's services if they discovered AI was being used unethically.</a:t>
            </a:r>
            <a:endParaRPr lang="en-US" sz="1550" dirty="0"/>
          </a:p>
        </p:txBody>
      </p:sp>
      <p:sp>
        <p:nvSpPr>
          <p:cNvPr id="7" name="Shape 4"/>
          <p:cNvSpPr/>
          <p:nvPr/>
        </p:nvSpPr>
        <p:spPr>
          <a:xfrm>
            <a:off x="793790" y="3917752"/>
            <a:ext cx="6422231" cy="1824276"/>
          </a:xfrm>
          <a:prstGeom prst="roundRect">
            <a:avLst>
              <a:gd name="adj" fmla="val 4569"/>
            </a:avLst>
          </a:prstGeom>
          <a:solidFill>
            <a:srgbClr val="F9F9FF"/>
          </a:solidFill>
          <a:ln w="2286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Shape 5"/>
          <p:cNvSpPr/>
          <p:nvPr/>
        </p:nvSpPr>
        <p:spPr>
          <a:xfrm>
            <a:off x="793790" y="3917752"/>
            <a:ext cx="45720" cy="1824276"/>
          </a:xfrm>
          <a:prstGeom prst="roundRect">
            <a:avLst>
              <a:gd name="adj" fmla="val 182326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1060728" y="413897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Bias and Inequity</a:t>
            </a:r>
            <a:endParaRPr lang="en-US" sz="1950" dirty="0"/>
          </a:p>
        </p:txBody>
      </p:sp>
      <p:sp>
        <p:nvSpPr>
          <p:cNvPr id="10" name="Text 7"/>
          <p:cNvSpPr/>
          <p:nvPr/>
        </p:nvSpPr>
        <p:spPr>
          <a:xfrm>
            <a:off x="1060728" y="4568190"/>
            <a:ext cx="593407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Algorithms can reinforce historical prejudices in hiring, lending, healthcare, and customer service, perpetuating systemic disadvantages</a:t>
            </a:r>
            <a:endParaRPr lang="en-US" sz="1550" dirty="0"/>
          </a:p>
        </p:txBody>
      </p:sp>
      <p:sp>
        <p:nvSpPr>
          <p:cNvPr id="11" name="Shape 8"/>
          <p:cNvSpPr/>
          <p:nvPr/>
        </p:nvSpPr>
        <p:spPr>
          <a:xfrm>
            <a:off x="7414379" y="3917752"/>
            <a:ext cx="6422231" cy="1824276"/>
          </a:xfrm>
          <a:prstGeom prst="roundRect">
            <a:avLst>
              <a:gd name="adj" fmla="val 4569"/>
            </a:avLst>
          </a:prstGeom>
          <a:solidFill>
            <a:srgbClr val="F9F9FF"/>
          </a:solidFill>
          <a:ln w="2286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Shape 9"/>
          <p:cNvSpPr/>
          <p:nvPr/>
        </p:nvSpPr>
        <p:spPr>
          <a:xfrm>
            <a:off x="7414379" y="3917752"/>
            <a:ext cx="45720" cy="1824276"/>
          </a:xfrm>
          <a:prstGeom prst="roundRect">
            <a:avLst>
              <a:gd name="adj" fmla="val 182326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0"/>
          <p:cNvSpPr/>
          <p:nvPr/>
        </p:nvSpPr>
        <p:spPr>
          <a:xfrm>
            <a:off x="7681317" y="413897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Privacy Concerns</a:t>
            </a:r>
            <a:endParaRPr lang="en-US" sz="1950" dirty="0"/>
          </a:p>
        </p:txBody>
      </p:sp>
      <p:sp>
        <p:nvSpPr>
          <p:cNvPr id="14" name="Text 11"/>
          <p:cNvSpPr/>
          <p:nvPr/>
        </p:nvSpPr>
        <p:spPr>
          <a:xfrm>
            <a:off x="7681317" y="4568190"/>
            <a:ext cx="59340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Massive data collection and processing raises significant ethical questions and regulatory compliance challenges</a:t>
            </a:r>
            <a:endParaRPr lang="en-US" sz="1550" dirty="0"/>
          </a:p>
        </p:txBody>
      </p:sp>
      <p:sp>
        <p:nvSpPr>
          <p:cNvPr id="15" name="Shape 12"/>
          <p:cNvSpPr/>
          <p:nvPr/>
        </p:nvSpPr>
        <p:spPr>
          <a:xfrm>
            <a:off x="793790" y="5940385"/>
            <a:ext cx="6422231" cy="1506736"/>
          </a:xfrm>
          <a:prstGeom prst="roundRect">
            <a:avLst>
              <a:gd name="adj" fmla="val 5532"/>
            </a:avLst>
          </a:prstGeom>
          <a:solidFill>
            <a:srgbClr val="F9F9FF"/>
          </a:solidFill>
          <a:ln w="2286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Shape 13"/>
          <p:cNvSpPr/>
          <p:nvPr/>
        </p:nvSpPr>
        <p:spPr>
          <a:xfrm>
            <a:off x="793790" y="5940385"/>
            <a:ext cx="45720" cy="1506736"/>
          </a:xfrm>
          <a:prstGeom prst="roundRect">
            <a:avLst>
              <a:gd name="adj" fmla="val 182326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Text 14"/>
          <p:cNvSpPr/>
          <p:nvPr/>
        </p:nvSpPr>
        <p:spPr>
          <a:xfrm>
            <a:off x="1060728" y="616160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Erosion of Trust</a:t>
            </a:r>
            <a:endParaRPr lang="en-US" sz="1950" dirty="0"/>
          </a:p>
        </p:txBody>
      </p:sp>
      <p:sp>
        <p:nvSpPr>
          <p:cNvPr id="18" name="Text 15"/>
          <p:cNvSpPr/>
          <p:nvPr/>
        </p:nvSpPr>
        <p:spPr>
          <a:xfrm>
            <a:off x="1060728" y="6590824"/>
            <a:ext cx="59340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Opaque decision-making creates fear and skepticism among employees, customers, and broader stakeholders</a:t>
            </a:r>
            <a:endParaRPr lang="en-US" sz="1550" dirty="0"/>
          </a:p>
        </p:txBody>
      </p:sp>
      <p:sp>
        <p:nvSpPr>
          <p:cNvPr id="19" name="Shape 16"/>
          <p:cNvSpPr/>
          <p:nvPr/>
        </p:nvSpPr>
        <p:spPr>
          <a:xfrm>
            <a:off x="7414379" y="5940385"/>
            <a:ext cx="6422231" cy="1506736"/>
          </a:xfrm>
          <a:prstGeom prst="roundRect">
            <a:avLst>
              <a:gd name="adj" fmla="val 5532"/>
            </a:avLst>
          </a:prstGeom>
          <a:solidFill>
            <a:srgbClr val="F9F9FF"/>
          </a:solidFill>
          <a:ln w="2286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0" name="Shape 17"/>
          <p:cNvSpPr/>
          <p:nvPr/>
        </p:nvSpPr>
        <p:spPr>
          <a:xfrm>
            <a:off x="7414379" y="5940385"/>
            <a:ext cx="45720" cy="1506736"/>
          </a:xfrm>
          <a:prstGeom prst="roundRect">
            <a:avLst>
              <a:gd name="adj" fmla="val 182326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1" name="Text 18"/>
          <p:cNvSpPr/>
          <p:nvPr/>
        </p:nvSpPr>
        <p:spPr>
          <a:xfrm>
            <a:off x="7681317" y="616160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Workforce Anxiety</a:t>
            </a:r>
            <a:endParaRPr lang="en-US" sz="1950" dirty="0"/>
          </a:p>
        </p:txBody>
      </p:sp>
      <p:sp>
        <p:nvSpPr>
          <p:cNvPr id="22" name="Text 19"/>
          <p:cNvSpPr/>
          <p:nvPr/>
        </p:nvSpPr>
        <p:spPr>
          <a:xfrm>
            <a:off x="7681317" y="6590824"/>
            <a:ext cx="59340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Fear of job displacement can create resistance to change and overshadow opportunities for growth and reskilling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56667"/>
            <a:ext cx="7960162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Reimagining Leadership in the Age of AI</a:t>
            </a:r>
            <a:endParaRPr lang="en-US" sz="3100" dirty="0"/>
          </a:p>
        </p:txBody>
      </p:sp>
      <p:sp>
        <p:nvSpPr>
          <p:cNvPr id="3" name="Text 1"/>
          <p:cNvSpPr/>
          <p:nvPr/>
        </p:nvSpPr>
        <p:spPr>
          <a:xfrm>
            <a:off x="793790" y="1849636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The leaders of tomorrow must expand their skillsets beyond traditional management competencies to guide organizations through AI-driven transformation.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2254091" y="308383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Ethical Oversight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793790" y="3513058"/>
            <a:ext cx="3941207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Embedding fairness, transparency, and accountability in every AI initiative from conception to implementation</a:t>
            </a:r>
            <a:endParaRPr lang="en-US" sz="15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707958"/>
            <a:ext cx="4564975" cy="4564975"/>
          </a:xfrm>
          <a:prstGeom prst="rect">
            <a:avLst/>
          </a:prstGeom>
        </p:spPr>
      </p:pic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6766" y="3675043"/>
            <a:ext cx="296942" cy="37111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895284" y="308383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Agile Governance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9895284" y="3513058"/>
            <a:ext cx="394132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Balancing innovation speed with controls that prevent misuse and ensure responsible implementation</a:t>
            </a:r>
            <a:endParaRPr lang="en-US" sz="15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707958"/>
            <a:ext cx="4564975" cy="4564975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6335" y="3675043"/>
            <a:ext cx="296942" cy="371118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9895284" y="5515094"/>
            <a:ext cx="357997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Human-Centered Leadership</a:t>
            </a:r>
            <a:endParaRPr lang="en-US" sz="1950" dirty="0"/>
          </a:p>
        </p:txBody>
      </p:sp>
      <p:sp>
        <p:nvSpPr>
          <p:cNvPr id="13" name="Text 7"/>
          <p:cNvSpPr/>
          <p:nvPr/>
        </p:nvSpPr>
        <p:spPr>
          <a:xfrm>
            <a:off x="9895284" y="5944314"/>
            <a:ext cx="394132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Addressing workforce concerns with empathy, continuous communication, and meaningful reskilling opportunities</a:t>
            </a:r>
            <a:endParaRPr lang="en-US" sz="1550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707958"/>
            <a:ext cx="4564975" cy="4564975"/>
          </a:xfrm>
          <a:prstGeom prst="rect">
            <a:avLst/>
          </a:prstGeom>
        </p:spPr>
      </p:pic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6335" y="5934611"/>
            <a:ext cx="296942" cy="371118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2254091" y="551509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Systems Thinking</a:t>
            </a:r>
            <a:endParaRPr lang="en-US" sz="1950" dirty="0"/>
          </a:p>
        </p:txBody>
      </p:sp>
      <p:sp>
        <p:nvSpPr>
          <p:cNvPr id="17" name="Text 9"/>
          <p:cNvSpPr/>
          <p:nvPr/>
        </p:nvSpPr>
        <p:spPr>
          <a:xfrm>
            <a:off x="793790" y="5944314"/>
            <a:ext cx="3941207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Viewing AI adoption as transformations that ripple across business models, organizational cultures, and societies</a:t>
            </a:r>
            <a:endParaRPr lang="en-US" sz="1550" dirty="0"/>
          </a:p>
        </p:txBody>
      </p:sp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707958"/>
            <a:ext cx="4564975" cy="4564975"/>
          </a:xfrm>
          <a:prstGeom prst="rect">
            <a:avLst/>
          </a:prstGeom>
        </p:spPr>
      </p:pic>
      <p:pic>
        <p:nvPicPr>
          <p:cNvPr id="1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36766" y="5934611"/>
            <a:ext cx="296942" cy="37111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6576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451390" y="1065014"/>
            <a:ext cx="8080534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Leadership Case Study: </a:t>
            </a:r>
            <a:r>
              <a:rPr lang="en-US" sz="3100" dirty="0">
                <a:solidFill>
                  <a:srgbClr val="1B54DA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Acme Healthcare</a:t>
            </a:r>
            <a:endParaRPr lang="en-US" sz="3100" dirty="0"/>
          </a:p>
        </p:txBody>
      </p:sp>
      <p:sp>
        <p:nvSpPr>
          <p:cNvPr id="4" name="Text 1"/>
          <p:cNvSpPr/>
          <p:nvPr/>
        </p:nvSpPr>
        <p:spPr>
          <a:xfrm>
            <a:off x="4451390" y="198274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The Challenge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4451390" y="2491264"/>
            <a:ext cx="4450556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Implementing an AI diagnostic tool that needed to be both clinically effective and ethically sound across diverse patient populations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4451390" y="3959781"/>
            <a:ext cx="264902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Leadership Approach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4451390" y="4468297"/>
            <a:ext cx="44505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Assembled cross-functional ethics committee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4451390" y="5172789"/>
            <a:ext cx="44505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Conducted thorough bias audits during development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4451390" y="5877282"/>
            <a:ext cx="44505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Implemented transparency protocols for medical staff</a:t>
            </a:r>
            <a:endParaRPr lang="en-US" sz="1550" dirty="0"/>
          </a:p>
        </p:txBody>
      </p:sp>
      <p:sp>
        <p:nvSpPr>
          <p:cNvPr id="10" name="Text 7"/>
          <p:cNvSpPr/>
          <p:nvPr/>
        </p:nvSpPr>
        <p:spPr>
          <a:xfrm>
            <a:off x="9393674" y="198274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Results</a:t>
            </a:r>
            <a:endParaRPr lang="en-US" sz="1950" dirty="0"/>
          </a:p>
        </p:txBody>
      </p:sp>
      <p:sp>
        <p:nvSpPr>
          <p:cNvPr id="11" name="Text 8"/>
          <p:cNvSpPr/>
          <p:nvPr/>
        </p:nvSpPr>
        <p:spPr>
          <a:xfrm>
            <a:off x="9393674" y="2491264"/>
            <a:ext cx="44505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15% improvement in diagnostic accuracy</a:t>
            </a:r>
            <a:endParaRPr lang="en-US" sz="1550" dirty="0"/>
          </a:p>
        </p:txBody>
      </p:sp>
      <p:sp>
        <p:nvSpPr>
          <p:cNvPr id="12" name="Text 9"/>
          <p:cNvSpPr/>
          <p:nvPr/>
        </p:nvSpPr>
        <p:spPr>
          <a:xfrm>
            <a:off x="9393674" y="2878217"/>
            <a:ext cx="44505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Reduced disparities in treatment recommendations</a:t>
            </a:r>
            <a:endParaRPr lang="en-US" sz="1550" dirty="0"/>
          </a:p>
        </p:txBody>
      </p:sp>
      <p:sp>
        <p:nvSpPr>
          <p:cNvPr id="13" name="Text 10"/>
          <p:cNvSpPr/>
          <p:nvPr/>
        </p:nvSpPr>
        <p:spPr>
          <a:xfrm>
            <a:off x="9393674" y="3582710"/>
            <a:ext cx="44505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97% physician trust in system recommendations</a:t>
            </a:r>
            <a:endParaRPr lang="en-US" sz="1550" dirty="0"/>
          </a:p>
        </p:txBody>
      </p:sp>
      <p:sp>
        <p:nvSpPr>
          <p:cNvPr id="14" name="Text 11"/>
          <p:cNvSpPr/>
          <p:nvPr/>
        </p:nvSpPr>
        <p:spPr>
          <a:xfrm>
            <a:off x="9393674" y="4287203"/>
            <a:ext cx="44505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Award-winning approach to AI governance</a:t>
            </a:r>
            <a:endParaRPr lang="en-US" sz="1550" dirty="0"/>
          </a:p>
        </p:txBody>
      </p:sp>
      <p:sp>
        <p:nvSpPr>
          <p:cNvPr id="15" name="Shape 12"/>
          <p:cNvSpPr/>
          <p:nvPr/>
        </p:nvSpPr>
        <p:spPr>
          <a:xfrm>
            <a:off x="9393674" y="4827984"/>
            <a:ext cx="4450556" cy="2113359"/>
          </a:xfrm>
          <a:prstGeom prst="roundRect">
            <a:avLst>
              <a:gd name="adj" fmla="val 3944"/>
            </a:avLst>
          </a:prstGeom>
          <a:solidFill>
            <a:srgbClr val="B6FCB8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2032" y="5115639"/>
            <a:ext cx="248007" cy="198358"/>
          </a:xfrm>
          <a:prstGeom prst="rect">
            <a:avLst/>
          </a:prstGeom>
        </p:spPr>
      </p:pic>
      <p:sp>
        <p:nvSpPr>
          <p:cNvPr id="17" name="Text 13"/>
          <p:cNvSpPr/>
          <p:nvPr/>
        </p:nvSpPr>
        <p:spPr>
          <a:xfrm>
            <a:off x="10038398" y="5075873"/>
            <a:ext cx="3607475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Key Insight:</a:t>
            </a: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The most successful implementation came not from technical excellence alone, but from leadership that prioritized both innovation and ethics.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0" y="0"/>
            <a:ext cx="3657600" cy="823174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7596" y="527685"/>
            <a:ext cx="7262336" cy="4798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0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The Evolving Role of Project Managers</a:t>
            </a:r>
            <a:endParaRPr lang="en-US" sz="3000" dirty="0"/>
          </a:p>
        </p:txBody>
      </p:sp>
      <p:sp>
        <p:nvSpPr>
          <p:cNvPr id="4" name="Text 1"/>
          <p:cNvSpPr/>
          <p:nvPr/>
        </p:nvSpPr>
        <p:spPr>
          <a:xfrm>
            <a:off x="767596" y="1223367"/>
            <a:ext cx="9437608" cy="6141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Project managers stand at the intersection of strategy and execution. In the age of AI, their responsibilities expand far beyond traditional scope, schedule, and budget management.</a:t>
            </a:r>
            <a:endParaRPr lang="en-US" sz="15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596" y="2053352"/>
            <a:ext cx="959406" cy="1412677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918811" y="2245162"/>
            <a:ext cx="3377327" cy="299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Cross-Functional Leadership</a:t>
            </a:r>
            <a:endParaRPr lang="en-US" sz="1850" dirty="0"/>
          </a:p>
        </p:txBody>
      </p:sp>
      <p:sp>
        <p:nvSpPr>
          <p:cNvPr id="7" name="Text 3"/>
          <p:cNvSpPr/>
          <p:nvPr/>
        </p:nvSpPr>
        <p:spPr>
          <a:xfrm>
            <a:off x="1918811" y="2660094"/>
            <a:ext cx="8286393" cy="6141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Guiding diverse teams through uncertainty and complexity, bridging technical, ethical, and business perspectives</a:t>
            </a:r>
            <a:endParaRPr lang="en-US" sz="15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596" y="3466028"/>
            <a:ext cx="959406" cy="1412677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1918811" y="3657838"/>
            <a:ext cx="2398633" cy="299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Ethical Integration</a:t>
            </a:r>
            <a:endParaRPr lang="en-US" sz="1850" dirty="0"/>
          </a:p>
        </p:txBody>
      </p:sp>
      <p:sp>
        <p:nvSpPr>
          <p:cNvPr id="10" name="Text 5"/>
          <p:cNvSpPr/>
          <p:nvPr/>
        </p:nvSpPr>
        <p:spPr>
          <a:xfrm>
            <a:off x="1918811" y="4072771"/>
            <a:ext cx="8286393" cy="6141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Embedding ethical reviews, bias testing, and impact assessments into standard project lifecycles and gates</a:t>
            </a:r>
            <a:endParaRPr lang="en-US" sz="150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596" y="4878705"/>
            <a:ext cx="959406" cy="1412677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1918811" y="5070515"/>
            <a:ext cx="2411373" cy="299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Strategic Alignment</a:t>
            </a:r>
            <a:endParaRPr lang="en-US" sz="1850" dirty="0"/>
          </a:p>
        </p:txBody>
      </p:sp>
      <p:sp>
        <p:nvSpPr>
          <p:cNvPr id="13" name="Text 7"/>
          <p:cNvSpPr/>
          <p:nvPr/>
        </p:nvSpPr>
        <p:spPr>
          <a:xfrm>
            <a:off x="1918811" y="5485448"/>
            <a:ext cx="8286393" cy="6141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Ensuring AI adoption aligns with business goals, organizational values, and stakeholder expectations</a:t>
            </a:r>
            <a:endParaRPr lang="en-US" sz="1500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596" y="6291382"/>
            <a:ext cx="959406" cy="1412677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1918811" y="6483191"/>
            <a:ext cx="2506385" cy="299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Outcome Monitoring</a:t>
            </a:r>
            <a:endParaRPr lang="en-US" sz="1850" dirty="0"/>
          </a:p>
        </p:txBody>
      </p:sp>
      <p:sp>
        <p:nvSpPr>
          <p:cNvPr id="16" name="Text 9"/>
          <p:cNvSpPr/>
          <p:nvPr/>
        </p:nvSpPr>
        <p:spPr>
          <a:xfrm>
            <a:off x="1918811" y="6898124"/>
            <a:ext cx="8286393" cy="6141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Tracking results not just for efficiency and ROI, but for fairness, transparency, and long-term sustainability</a:t>
            </a:r>
            <a:endParaRPr lang="en-US" sz="15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6576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451390" y="1017865"/>
            <a:ext cx="9385221" cy="992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From Project Manager to </a:t>
            </a:r>
            <a:r>
              <a:rPr lang="en-US" sz="3100" dirty="0">
                <a:solidFill>
                  <a:srgbClr val="1B54DA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Transformation Steward</a:t>
            </a:r>
            <a:endParaRPr lang="en-US" sz="3100" dirty="0"/>
          </a:p>
        </p:txBody>
      </p:sp>
      <p:sp>
        <p:nvSpPr>
          <p:cNvPr id="4" name="Text 1"/>
          <p:cNvSpPr/>
          <p:nvPr/>
        </p:nvSpPr>
        <p:spPr>
          <a:xfrm>
            <a:off x="4451390" y="2431733"/>
            <a:ext cx="399192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Traditional Project Management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4451390" y="2940248"/>
            <a:ext cx="435185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Focus on deliverables and deadlines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4451390" y="3327202"/>
            <a:ext cx="435185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Success measured by scope, time, cost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4451390" y="3714155"/>
            <a:ext cx="435185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Risk management centered on project completion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4451390" y="4418648"/>
            <a:ext cx="435185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Team coordination within defined boundaries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4451390" y="5123140"/>
            <a:ext cx="435185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Technical requirements as primary constraints</a:t>
            </a:r>
            <a:endParaRPr lang="en-US" sz="1550" dirty="0"/>
          </a:p>
        </p:txBody>
      </p:sp>
      <p:sp>
        <p:nvSpPr>
          <p:cNvPr id="10" name="Text 7"/>
          <p:cNvSpPr/>
          <p:nvPr/>
        </p:nvSpPr>
        <p:spPr>
          <a:xfrm>
            <a:off x="9294971" y="2431733"/>
            <a:ext cx="382404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AI Transformation Stewardship</a:t>
            </a:r>
            <a:endParaRPr lang="en-US" sz="1950" dirty="0"/>
          </a:p>
        </p:txBody>
      </p:sp>
      <p:sp>
        <p:nvSpPr>
          <p:cNvPr id="11" name="Text 8"/>
          <p:cNvSpPr/>
          <p:nvPr/>
        </p:nvSpPr>
        <p:spPr>
          <a:xfrm>
            <a:off x="9294971" y="2940248"/>
            <a:ext cx="454914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Focus on organizational and societal impact</a:t>
            </a:r>
            <a:endParaRPr lang="en-US" sz="1550" dirty="0"/>
          </a:p>
        </p:txBody>
      </p:sp>
      <p:sp>
        <p:nvSpPr>
          <p:cNvPr id="12" name="Text 9"/>
          <p:cNvSpPr/>
          <p:nvPr/>
        </p:nvSpPr>
        <p:spPr>
          <a:xfrm>
            <a:off x="9294971" y="3327202"/>
            <a:ext cx="454914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Success includes equity, trust, and sustainability</a:t>
            </a:r>
            <a:endParaRPr lang="en-US" sz="1550" dirty="0"/>
          </a:p>
        </p:txBody>
      </p:sp>
      <p:sp>
        <p:nvSpPr>
          <p:cNvPr id="13" name="Text 10"/>
          <p:cNvSpPr/>
          <p:nvPr/>
        </p:nvSpPr>
        <p:spPr>
          <a:xfrm>
            <a:off x="9294971" y="4031694"/>
            <a:ext cx="454914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Risk management extends to long-term implications</a:t>
            </a:r>
            <a:endParaRPr lang="en-US" sz="1550" dirty="0"/>
          </a:p>
        </p:txBody>
      </p:sp>
      <p:sp>
        <p:nvSpPr>
          <p:cNvPr id="14" name="Text 11"/>
          <p:cNvSpPr/>
          <p:nvPr/>
        </p:nvSpPr>
        <p:spPr>
          <a:xfrm>
            <a:off x="9294971" y="4736187"/>
            <a:ext cx="454914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Ecosystem orchestration across boundaries</a:t>
            </a:r>
            <a:endParaRPr lang="en-US" sz="1550" dirty="0"/>
          </a:p>
        </p:txBody>
      </p:sp>
      <p:sp>
        <p:nvSpPr>
          <p:cNvPr id="15" name="Text 12"/>
          <p:cNvSpPr/>
          <p:nvPr/>
        </p:nvSpPr>
        <p:spPr>
          <a:xfrm>
            <a:off x="9294971" y="5123140"/>
            <a:ext cx="454914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Ethical considerations as primary constraints</a:t>
            </a:r>
            <a:endParaRPr lang="en-US" sz="1550" dirty="0"/>
          </a:p>
        </p:txBody>
      </p:sp>
      <p:sp>
        <p:nvSpPr>
          <p:cNvPr id="16" name="Shape 13"/>
          <p:cNvSpPr/>
          <p:nvPr/>
        </p:nvSpPr>
        <p:spPr>
          <a:xfrm>
            <a:off x="4451390" y="6050875"/>
            <a:ext cx="9385221" cy="1160740"/>
          </a:xfrm>
          <a:prstGeom prst="roundRect">
            <a:avLst>
              <a:gd name="adj" fmla="val 7182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9748" y="6338530"/>
            <a:ext cx="248007" cy="198358"/>
          </a:xfrm>
          <a:prstGeom prst="rect">
            <a:avLst/>
          </a:prstGeom>
        </p:spPr>
      </p:pic>
      <p:sp>
        <p:nvSpPr>
          <p:cNvPr id="18" name="Text 14"/>
          <p:cNvSpPr/>
          <p:nvPr/>
        </p:nvSpPr>
        <p:spPr>
          <a:xfrm>
            <a:off x="5096113" y="6298763"/>
            <a:ext cx="854213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Project managers are evolving from execution specialists to ethical guardians</a:t>
            </a: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who balance technological possibility with human needs and societal responsibility.</a:t>
            </a:r>
            <a:endParaRPr lang="en-US" sz="15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20341"/>
            <a:ext cx="5928360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Building a Responsible Future</a:t>
            </a:r>
            <a:endParaRPr lang="en-US" sz="3100" dirty="0"/>
          </a:p>
        </p:txBody>
      </p:sp>
      <p:sp>
        <p:nvSpPr>
          <p:cNvPr id="3" name="Text 1"/>
          <p:cNvSpPr/>
          <p:nvPr/>
        </p:nvSpPr>
        <p:spPr>
          <a:xfrm>
            <a:off x="793790" y="1713309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Reimagining leadership with AI requires a holistic approach that touches every aspect of the organization—from skills development to cultural transformation.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2571631"/>
            <a:ext cx="6422231" cy="2319576"/>
          </a:xfrm>
          <a:prstGeom prst="roundRect">
            <a:avLst>
              <a:gd name="adj" fmla="val 3594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999768" y="2777609"/>
            <a:ext cx="262199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Reskill the Workforce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999768" y="3206829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Invest in AI literacy across all levels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999768" y="3593783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Develop data ethics competencies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999768" y="3980736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Build human-AI collaboration capabilities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999768" y="4367689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Create continuous learning pathways</a:t>
            </a:r>
            <a:endParaRPr lang="en-US" sz="1550" dirty="0"/>
          </a:p>
        </p:txBody>
      </p:sp>
      <p:sp>
        <p:nvSpPr>
          <p:cNvPr id="10" name="Shape 8"/>
          <p:cNvSpPr/>
          <p:nvPr/>
        </p:nvSpPr>
        <p:spPr>
          <a:xfrm>
            <a:off x="7414379" y="2571631"/>
            <a:ext cx="6422231" cy="2319576"/>
          </a:xfrm>
          <a:prstGeom prst="roundRect">
            <a:avLst>
              <a:gd name="adj" fmla="val 3594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7620357" y="2777609"/>
            <a:ext cx="311050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Redefine Success Metrics</a:t>
            </a:r>
            <a:endParaRPr lang="en-US" sz="1950" dirty="0"/>
          </a:p>
        </p:txBody>
      </p:sp>
      <p:sp>
        <p:nvSpPr>
          <p:cNvPr id="12" name="Text 10"/>
          <p:cNvSpPr/>
          <p:nvPr/>
        </p:nvSpPr>
        <p:spPr>
          <a:xfrm>
            <a:off x="7620357" y="3206829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Go beyond traditional project KPIs</a:t>
            </a:r>
            <a:endParaRPr lang="en-US" sz="1550" dirty="0"/>
          </a:p>
        </p:txBody>
      </p:sp>
      <p:sp>
        <p:nvSpPr>
          <p:cNvPr id="13" name="Text 11"/>
          <p:cNvSpPr/>
          <p:nvPr/>
        </p:nvSpPr>
        <p:spPr>
          <a:xfrm>
            <a:off x="7620357" y="3593783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Measure stakeholder trust and engagement</a:t>
            </a:r>
            <a:endParaRPr lang="en-US" sz="1550" dirty="0"/>
          </a:p>
        </p:txBody>
      </p:sp>
      <p:sp>
        <p:nvSpPr>
          <p:cNvPr id="14" name="Text 12"/>
          <p:cNvSpPr/>
          <p:nvPr/>
        </p:nvSpPr>
        <p:spPr>
          <a:xfrm>
            <a:off x="7620357" y="3980736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Assess societal and environmental impact</a:t>
            </a:r>
            <a:endParaRPr lang="en-US" sz="1550" dirty="0"/>
          </a:p>
        </p:txBody>
      </p:sp>
      <p:sp>
        <p:nvSpPr>
          <p:cNvPr id="15" name="Text 13"/>
          <p:cNvSpPr/>
          <p:nvPr/>
        </p:nvSpPr>
        <p:spPr>
          <a:xfrm>
            <a:off x="7620357" y="4367689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Track equity and inclusion outcomes</a:t>
            </a:r>
            <a:endParaRPr lang="en-US" sz="1550" dirty="0"/>
          </a:p>
        </p:txBody>
      </p:sp>
      <p:sp>
        <p:nvSpPr>
          <p:cNvPr id="16" name="Shape 14"/>
          <p:cNvSpPr/>
          <p:nvPr/>
        </p:nvSpPr>
        <p:spPr>
          <a:xfrm>
            <a:off x="793790" y="5089565"/>
            <a:ext cx="6422231" cy="2319576"/>
          </a:xfrm>
          <a:prstGeom prst="roundRect">
            <a:avLst>
              <a:gd name="adj" fmla="val 3594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15"/>
          <p:cNvSpPr/>
          <p:nvPr/>
        </p:nvSpPr>
        <p:spPr>
          <a:xfrm>
            <a:off x="999768" y="5295543"/>
            <a:ext cx="355818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Foster Shared Accountability</a:t>
            </a:r>
            <a:endParaRPr lang="en-US" sz="1950" dirty="0"/>
          </a:p>
        </p:txBody>
      </p:sp>
      <p:sp>
        <p:nvSpPr>
          <p:cNvPr id="18" name="Text 16"/>
          <p:cNvSpPr/>
          <p:nvPr/>
        </p:nvSpPr>
        <p:spPr>
          <a:xfrm>
            <a:off x="999768" y="5724763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Make ethics everyone's responsibility</a:t>
            </a:r>
            <a:endParaRPr lang="en-US" sz="1550" dirty="0"/>
          </a:p>
        </p:txBody>
      </p:sp>
      <p:sp>
        <p:nvSpPr>
          <p:cNvPr id="19" name="Text 17"/>
          <p:cNvSpPr/>
          <p:nvPr/>
        </p:nvSpPr>
        <p:spPr>
          <a:xfrm>
            <a:off x="999768" y="6111716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Create cross-functional governance</a:t>
            </a:r>
            <a:endParaRPr lang="en-US" sz="1550" dirty="0"/>
          </a:p>
        </p:txBody>
      </p:sp>
      <p:sp>
        <p:nvSpPr>
          <p:cNvPr id="20" name="Text 18"/>
          <p:cNvSpPr/>
          <p:nvPr/>
        </p:nvSpPr>
        <p:spPr>
          <a:xfrm>
            <a:off x="999768" y="6498669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Engage external stakeholders and communities</a:t>
            </a:r>
            <a:endParaRPr lang="en-US" sz="1550" dirty="0"/>
          </a:p>
        </p:txBody>
      </p:sp>
      <p:sp>
        <p:nvSpPr>
          <p:cNvPr id="21" name="Text 19"/>
          <p:cNvSpPr/>
          <p:nvPr/>
        </p:nvSpPr>
        <p:spPr>
          <a:xfrm>
            <a:off x="999768" y="6885623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Build feedback loops for continuous improvement</a:t>
            </a:r>
            <a:endParaRPr lang="en-US" sz="1550" dirty="0"/>
          </a:p>
        </p:txBody>
      </p:sp>
      <p:sp>
        <p:nvSpPr>
          <p:cNvPr id="22" name="Shape 20"/>
          <p:cNvSpPr/>
          <p:nvPr/>
        </p:nvSpPr>
        <p:spPr>
          <a:xfrm>
            <a:off x="7414379" y="5089565"/>
            <a:ext cx="6422231" cy="2319576"/>
          </a:xfrm>
          <a:prstGeom prst="roundRect">
            <a:avLst>
              <a:gd name="adj" fmla="val 3594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3" name="Text 21"/>
          <p:cNvSpPr/>
          <p:nvPr/>
        </p:nvSpPr>
        <p:spPr>
          <a:xfrm>
            <a:off x="7620357" y="5295543"/>
            <a:ext cx="314706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Create a Learning Culture</a:t>
            </a:r>
            <a:endParaRPr lang="en-US" sz="1950" dirty="0"/>
          </a:p>
        </p:txBody>
      </p:sp>
      <p:sp>
        <p:nvSpPr>
          <p:cNvPr id="24" name="Text 22"/>
          <p:cNvSpPr/>
          <p:nvPr/>
        </p:nvSpPr>
        <p:spPr>
          <a:xfrm>
            <a:off x="7620357" y="5724763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Encourage experimentation with guardrails</a:t>
            </a:r>
            <a:endParaRPr lang="en-US" sz="1550" dirty="0"/>
          </a:p>
        </p:txBody>
      </p:sp>
      <p:sp>
        <p:nvSpPr>
          <p:cNvPr id="25" name="Text 23"/>
          <p:cNvSpPr/>
          <p:nvPr/>
        </p:nvSpPr>
        <p:spPr>
          <a:xfrm>
            <a:off x="7620357" y="6111716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Normalize transparency about challenges</a:t>
            </a:r>
            <a:endParaRPr lang="en-US" sz="1550" dirty="0"/>
          </a:p>
        </p:txBody>
      </p:sp>
      <p:sp>
        <p:nvSpPr>
          <p:cNvPr id="26" name="Text 24"/>
          <p:cNvSpPr/>
          <p:nvPr/>
        </p:nvSpPr>
        <p:spPr>
          <a:xfrm>
            <a:off x="7620357" y="6498669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Share lessons across organizational silos</a:t>
            </a:r>
            <a:endParaRPr lang="en-US" sz="1550" dirty="0"/>
          </a:p>
        </p:txBody>
      </p:sp>
      <p:sp>
        <p:nvSpPr>
          <p:cNvPr id="27" name="Text 25"/>
          <p:cNvSpPr/>
          <p:nvPr/>
        </p:nvSpPr>
        <p:spPr>
          <a:xfrm>
            <a:off x="7620357" y="6885623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Celebrate responsible innovation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1204</Words>
  <Application>Microsoft Office PowerPoint</Application>
  <PresentationFormat>Custom</PresentationFormat>
  <Paragraphs>158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Alexandria Light</vt:lpstr>
      <vt:lpstr>Alexandria</vt:lpstr>
      <vt:lpstr>Nobile</vt:lpstr>
      <vt:lpstr>Nobile Bold</vt:lpstr>
      <vt:lpstr>Arial</vt:lpstr>
      <vt:lpstr>Nobile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Kimberly Wiethoff</cp:lastModifiedBy>
  <cp:revision>2</cp:revision>
  <dcterms:created xsi:type="dcterms:W3CDTF">2025-08-25T19:08:31Z</dcterms:created>
  <dcterms:modified xsi:type="dcterms:W3CDTF">2025-08-25T19:32:29Z</dcterms:modified>
</cp:coreProperties>
</file>