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DM Sans Medium" pitchFamily="2" charset="0"/>
      <p:regular r:id="rId17"/>
    </p:embeddedFont>
    <p:embeddedFont>
      <p:font typeface="Inter"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7" d="100"/>
          <a:sy n="87" d="100"/>
        </p:scale>
        <p:origin x="810"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717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txBody>
          <a:bodyPr/>
          <a:lstStyle/>
          <a:p>
            <a:endParaRPr lang="en-US"/>
          </a:p>
        </p:txBody>
      </p:sp>
      <p:sp>
        <p:nvSpPr>
          <p:cNvPr id="3" name="Shape 1"/>
          <p:cNvSpPr/>
          <p:nvPr/>
        </p:nvSpPr>
        <p:spPr>
          <a:xfrm>
            <a:off x="0" y="0"/>
            <a:ext cx="14630400" cy="8229600"/>
          </a:xfrm>
          <a:prstGeom prst="rect">
            <a:avLst/>
          </a:prstGeom>
          <a:solidFill>
            <a:srgbClr val="F9F8F5"/>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479828"/>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Mastering OPM3®: The Organizational Project Management Maturity Model</a:t>
            </a:r>
            <a:endParaRPr lang="en-US" sz="3900" dirty="0"/>
          </a:p>
        </p:txBody>
      </p:sp>
      <p:sp>
        <p:nvSpPr>
          <p:cNvPr id="4" name="Text 1"/>
          <p:cNvSpPr/>
          <p:nvPr/>
        </p:nvSpPr>
        <p:spPr>
          <a:xfrm>
            <a:off x="6280190" y="3637717"/>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 comprehensive guide for PMI-PMO-CP™ exam candidates to understand, apply, and leverage the Organizational Project Management Maturity Model</a:t>
            </a:r>
            <a:endParaRPr lang="en-US" sz="1550" dirty="0"/>
          </a:p>
        </p:txBody>
      </p:sp>
      <p:pic>
        <p:nvPicPr>
          <p:cNvPr id="5" name="Image 1" descr="preencoded.png"/>
          <p:cNvPicPr>
            <a:picLocks noChangeAspect="1"/>
          </p:cNvPicPr>
          <p:nvPr/>
        </p:nvPicPr>
        <p:blipFill>
          <a:blip r:embed="rId4"/>
          <a:stretch>
            <a:fillRect/>
          </a:stretch>
        </p:blipFill>
        <p:spPr>
          <a:xfrm>
            <a:off x="6280190" y="4496038"/>
            <a:ext cx="7556421" cy="1395413"/>
          </a:xfrm>
          <a:prstGeom prst="rect">
            <a:avLst/>
          </a:prstGeom>
        </p:spPr>
      </p:pic>
      <p:sp>
        <p:nvSpPr>
          <p:cNvPr id="6" name="Text 2"/>
          <p:cNvSpPr/>
          <p:nvPr/>
        </p:nvSpPr>
        <p:spPr>
          <a:xfrm>
            <a:off x="6280190" y="6114693"/>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#ManagingProjectsTheAgileWay #PMO #PMOLifecycle #PMIPMOCP #OPM3 #ProjectManagement #StrategyExecution #BusinessTransformation</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491787"/>
            <a:ext cx="5979914"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OPM3® Purpose in PMO Context</a:t>
            </a:r>
            <a:endParaRPr lang="en-US" sz="3100" dirty="0"/>
          </a:p>
        </p:txBody>
      </p:sp>
      <p:sp>
        <p:nvSpPr>
          <p:cNvPr id="3" name="Text 1"/>
          <p:cNvSpPr/>
          <p:nvPr/>
        </p:nvSpPr>
        <p:spPr>
          <a:xfrm>
            <a:off x="793790" y="1186279"/>
            <a:ext cx="5380673"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DM Sans Medium" pitchFamily="34" charset="0"/>
                <a:ea typeface="DM Sans Medium" pitchFamily="34" charset="-122"/>
                <a:cs typeface="DM Sans Medium" pitchFamily="34" charset="-120"/>
              </a:rPr>
              <a:t>Strategic Importance for PMO Leaders</a:t>
            </a:r>
            <a:endParaRPr lang="en-US" sz="2300" dirty="0"/>
          </a:p>
        </p:txBody>
      </p:sp>
      <p:sp>
        <p:nvSpPr>
          <p:cNvPr id="4" name="Text 2"/>
          <p:cNvSpPr/>
          <p:nvPr/>
        </p:nvSpPr>
        <p:spPr>
          <a:xfrm>
            <a:off x="793790" y="185600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For PMO practitioners preparing for the PMI-PMO-CP certification, understanding OPM3's purpose is essential because it directly influences how effective PMOs operate and deliver value.</a:t>
            </a:r>
            <a:endParaRPr lang="en-US" sz="1550" dirty="0"/>
          </a:p>
        </p:txBody>
      </p:sp>
      <p:sp>
        <p:nvSpPr>
          <p:cNvPr id="5" name="Text 3"/>
          <p:cNvSpPr/>
          <p:nvPr/>
        </p:nvSpPr>
        <p:spPr>
          <a:xfrm>
            <a:off x="793790" y="2714327"/>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OPM3 provides the framework that transforms PMOs from administrative centers into strategic enablers of organizational success.</a:t>
            </a:r>
            <a:endParaRPr lang="en-US" sz="1550" dirty="0"/>
          </a:p>
        </p:txBody>
      </p:sp>
      <p:sp>
        <p:nvSpPr>
          <p:cNvPr id="6" name="Shape 4"/>
          <p:cNvSpPr/>
          <p:nvPr/>
        </p:nvSpPr>
        <p:spPr>
          <a:xfrm>
            <a:off x="793790" y="3255109"/>
            <a:ext cx="6422231" cy="1778556"/>
          </a:xfrm>
          <a:prstGeom prst="roundRect">
            <a:avLst>
              <a:gd name="adj" fmla="val 1674"/>
            </a:avLst>
          </a:prstGeom>
          <a:solidFill>
            <a:srgbClr val="EDEBE3"/>
          </a:solidFill>
          <a:ln/>
        </p:spPr>
        <p:txBody>
          <a:bodyPr/>
          <a:lstStyle/>
          <a:p>
            <a:endParaRPr lang="en-US"/>
          </a:p>
        </p:txBody>
      </p:sp>
      <p:sp>
        <p:nvSpPr>
          <p:cNvPr id="7" name="Text 5"/>
          <p:cNvSpPr/>
          <p:nvPr/>
        </p:nvSpPr>
        <p:spPr>
          <a:xfrm>
            <a:off x="992148" y="3453467"/>
            <a:ext cx="3361253"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Align Strategy and Execution</a:t>
            </a:r>
            <a:endParaRPr lang="en-US" sz="1950" dirty="0"/>
          </a:p>
        </p:txBody>
      </p:sp>
      <p:sp>
        <p:nvSpPr>
          <p:cNvPr id="8" name="Text 6"/>
          <p:cNvSpPr/>
          <p:nvPr/>
        </p:nvSpPr>
        <p:spPr>
          <a:xfrm>
            <a:off x="992148" y="3882687"/>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Ensures all projects, programs, and portfolios directly contribute to strategic objectives and deliver measurable business value</a:t>
            </a:r>
            <a:endParaRPr lang="en-US" sz="1550" dirty="0"/>
          </a:p>
        </p:txBody>
      </p:sp>
      <p:sp>
        <p:nvSpPr>
          <p:cNvPr id="9" name="Shape 7"/>
          <p:cNvSpPr/>
          <p:nvPr/>
        </p:nvSpPr>
        <p:spPr>
          <a:xfrm>
            <a:off x="7414379" y="3255109"/>
            <a:ext cx="6422231" cy="1778556"/>
          </a:xfrm>
          <a:prstGeom prst="roundRect">
            <a:avLst>
              <a:gd name="adj" fmla="val 1674"/>
            </a:avLst>
          </a:prstGeom>
          <a:solidFill>
            <a:srgbClr val="EDEBE3"/>
          </a:solidFill>
          <a:ln/>
        </p:spPr>
        <p:txBody>
          <a:bodyPr/>
          <a:lstStyle/>
          <a:p>
            <a:endParaRPr lang="en-US"/>
          </a:p>
        </p:txBody>
      </p:sp>
      <p:sp>
        <p:nvSpPr>
          <p:cNvPr id="10" name="Text 8"/>
          <p:cNvSpPr/>
          <p:nvPr/>
        </p:nvSpPr>
        <p:spPr>
          <a:xfrm>
            <a:off x="7612737" y="345346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Guide PMO Evolution</a:t>
            </a:r>
            <a:endParaRPr lang="en-US" sz="1950" dirty="0"/>
          </a:p>
        </p:txBody>
      </p:sp>
      <p:sp>
        <p:nvSpPr>
          <p:cNvPr id="11" name="Text 9"/>
          <p:cNvSpPr/>
          <p:nvPr/>
        </p:nvSpPr>
        <p:spPr>
          <a:xfrm>
            <a:off x="7612737" y="3882687"/>
            <a:ext cx="6025515"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Reveals where governance, support, or control capabilities are lacking, providing a clear roadmap for PMO development and maturation</a:t>
            </a:r>
            <a:endParaRPr lang="en-US" sz="1550" dirty="0"/>
          </a:p>
        </p:txBody>
      </p:sp>
      <p:sp>
        <p:nvSpPr>
          <p:cNvPr id="12" name="Shape 10"/>
          <p:cNvSpPr/>
          <p:nvPr/>
        </p:nvSpPr>
        <p:spPr>
          <a:xfrm>
            <a:off x="793790" y="5232022"/>
            <a:ext cx="6422231" cy="1778556"/>
          </a:xfrm>
          <a:prstGeom prst="roundRect">
            <a:avLst>
              <a:gd name="adj" fmla="val 1674"/>
            </a:avLst>
          </a:prstGeom>
          <a:solidFill>
            <a:srgbClr val="EDEBE3"/>
          </a:solidFill>
          <a:ln/>
        </p:spPr>
        <p:txBody>
          <a:bodyPr/>
          <a:lstStyle/>
          <a:p>
            <a:endParaRPr lang="en-US"/>
          </a:p>
        </p:txBody>
      </p:sp>
      <p:sp>
        <p:nvSpPr>
          <p:cNvPr id="13" name="Text 11"/>
          <p:cNvSpPr/>
          <p:nvPr/>
        </p:nvSpPr>
        <p:spPr>
          <a:xfrm>
            <a:off x="992148" y="5430380"/>
            <a:ext cx="2883932"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Benchmark Performance</a:t>
            </a:r>
            <a:endParaRPr lang="en-US" sz="1950" dirty="0"/>
          </a:p>
        </p:txBody>
      </p:sp>
      <p:sp>
        <p:nvSpPr>
          <p:cNvPr id="14" name="Text 12"/>
          <p:cNvSpPr/>
          <p:nvPr/>
        </p:nvSpPr>
        <p:spPr>
          <a:xfrm>
            <a:off x="992148" y="5859601"/>
            <a:ext cx="6025515"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Enables comparison against industry standards and peer organizations, identifying competitive advantages and improvement opportunities</a:t>
            </a:r>
            <a:endParaRPr lang="en-US" sz="1550" dirty="0"/>
          </a:p>
        </p:txBody>
      </p:sp>
      <p:sp>
        <p:nvSpPr>
          <p:cNvPr id="15" name="Shape 13"/>
          <p:cNvSpPr/>
          <p:nvPr/>
        </p:nvSpPr>
        <p:spPr>
          <a:xfrm>
            <a:off x="7414379" y="5232022"/>
            <a:ext cx="6422231" cy="1778556"/>
          </a:xfrm>
          <a:prstGeom prst="roundRect">
            <a:avLst>
              <a:gd name="adj" fmla="val 1674"/>
            </a:avLst>
          </a:prstGeom>
          <a:solidFill>
            <a:srgbClr val="EDEBE3"/>
          </a:solidFill>
          <a:ln/>
        </p:spPr>
        <p:txBody>
          <a:bodyPr/>
          <a:lstStyle/>
          <a:p>
            <a:endParaRPr lang="en-US"/>
          </a:p>
        </p:txBody>
      </p:sp>
      <p:sp>
        <p:nvSpPr>
          <p:cNvPr id="16" name="Text 14"/>
          <p:cNvSpPr/>
          <p:nvPr/>
        </p:nvSpPr>
        <p:spPr>
          <a:xfrm>
            <a:off x="7612737" y="5430380"/>
            <a:ext cx="280356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Build Maturity Roadmap</a:t>
            </a:r>
            <a:endParaRPr lang="en-US" sz="1950" dirty="0"/>
          </a:p>
        </p:txBody>
      </p:sp>
      <p:sp>
        <p:nvSpPr>
          <p:cNvPr id="17" name="Text 15"/>
          <p:cNvSpPr/>
          <p:nvPr/>
        </p:nvSpPr>
        <p:spPr>
          <a:xfrm>
            <a:off x="7612737" y="5859601"/>
            <a:ext cx="6025515"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Guides PMO transformation from tactical reporting functions to strategic enablement, demonstrating clear progression and value growth</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665891"/>
            <a:ext cx="8119348"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OPM3® Connections to PMI-PMOCP™ Exam</a:t>
            </a:r>
            <a:endParaRPr lang="en-US" sz="3100" dirty="0"/>
          </a:p>
        </p:txBody>
      </p:sp>
      <p:sp>
        <p:nvSpPr>
          <p:cNvPr id="4" name="Text 1"/>
          <p:cNvSpPr/>
          <p:nvPr/>
        </p:nvSpPr>
        <p:spPr>
          <a:xfrm>
            <a:off x="4451390" y="1385266"/>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Understanding how OPM3 appears on the certification exam is crucial for effective preparation. The PMI-PMO-CP tests your practical application of OPM3 concepts across multiple question formats and scenario types.</a:t>
            </a:r>
            <a:endParaRPr lang="en-US" sz="1550" dirty="0"/>
          </a:p>
        </p:txBody>
      </p:sp>
      <p:sp>
        <p:nvSpPr>
          <p:cNvPr id="5" name="Text 2"/>
          <p:cNvSpPr/>
          <p:nvPr/>
        </p:nvSpPr>
        <p:spPr>
          <a:xfrm>
            <a:off x="4451390" y="256112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01</a:t>
            </a:r>
            <a:endParaRPr lang="en-US" sz="1550" dirty="0"/>
          </a:p>
        </p:txBody>
      </p:sp>
      <p:sp>
        <p:nvSpPr>
          <p:cNvPr id="6" name="Shape 3"/>
          <p:cNvSpPr/>
          <p:nvPr/>
        </p:nvSpPr>
        <p:spPr>
          <a:xfrm>
            <a:off x="4451390" y="2875452"/>
            <a:ext cx="4593431" cy="22860"/>
          </a:xfrm>
          <a:prstGeom prst="rect">
            <a:avLst/>
          </a:prstGeom>
          <a:solidFill>
            <a:srgbClr val="28282F"/>
          </a:solidFill>
          <a:ln/>
        </p:spPr>
        <p:txBody>
          <a:bodyPr/>
          <a:lstStyle/>
          <a:p>
            <a:endParaRPr lang="en-US"/>
          </a:p>
        </p:txBody>
      </p:sp>
      <p:sp>
        <p:nvSpPr>
          <p:cNvPr id="7" name="Text 4"/>
          <p:cNvSpPr/>
          <p:nvPr/>
        </p:nvSpPr>
        <p:spPr>
          <a:xfrm>
            <a:off x="4451390" y="302035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Definition Knowledge</a:t>
            </a:r>
            <a:endParaRPr lang="en-US" sz="1950" dirty="0"/>
          </a:p>
        </p:txBody>
      </p:sp>
      <p:sp>
        <p:nvSpPr>
          <p:cNvPr id="8" name="Text 5"/>
          <p:cNvSpPr/>
          <p:nvPr/>
        </p:nvSpPr>
        <p:spPr>
          <a:xfrm>
            <a:off x="4451390" y="3449572"/>
            <a:ext cx="459343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Questions testing your understanding of what OPM3 is, why it exists, and how it differs from other maturity frameworks</a:t>
            </a:r>
            <a:endParaRPr lang="en-US" sz="1550" dirty="0"/>
          </a:p>
        </p:txBody>
      </p:sp>
      <p:sp>
        <p:nvSpPr>
          <p:cNvPr id="9" name="Text 6"/>
          <p:cNvSpPr/>
          <p:nvPr/>
        </p:nvSpPr>
        <p:spPr>
          <a:xfrm>
            <a:off x="9243179" y="256112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02</a:t>
            </a:r>
            <a:endParaRPr lang="en-US" sz="1550" dirty="0"/>
          </a:p>
        </p:txBody>
      </p:sp>
      <p:sp>
        <p:nvSpPr>
          <p:cNvPr id="10" name="Shape 7"/>
          <p:cNvSpPr/>
          <p:nvPr/>
        </p:nvSpPr>
        <p:spPr>
          <a:xfrm>
            <a:off x="9243179" y="2875452"/>
            <a:ext cx="4593431" cy="22860"/>
          </a:xfrm>
          <a:prstGeom prst="rect">
            <a:avLst/>
          </a:prstGeom>
          <a:solidFill>
            <a:srgbClr val="28282F"/>
          </a:solidFill>
          <a:ln/>
        </p:spPr>
        <p:txBody>
          <a:bodyPr/>
          <a:lstStyle/>
          <a:p>
            <a:endParaRPr lang="en-US"/>
          </a:p>
        </p:txBody>
      </p:sp>
      <p:sp>
        <p:nvSpPr>
          <p:cNvPr id="11" name="Text 8"/>
          <p:cNvSpPr/>
          <p:nvPr/>
        </p:nvSpPr>
        <p:spPr>
          <a:xfrm>
            <a:off x="9243179" y="302035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Stage Recognition</a:t>
            </a:r>
            <a:endParaRPr lang="en-US" sz="1950" dirty="0"/>
          </a:p>
        </p:txBody>
      </p:sp>
      <p:sp>
        <p:nvSpPr>
          <p:cNvPr id="12" name="Text 9"/>
          <p:cNvSpPr/>
          <p:nvPr/>
        </p:nvSpPr>
        <p:spPr>
          <a:xfrm>
            <a:off x="9243179" y="3449572"/>
            <a:ext cx="4593431"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Scenario-based questions requiring you to identify which maturity stage an organization currently occupies based on described characteristics</a:t>
            </a:r>
            <a:endParaRPr lang="en-US" sz="1550" dirty="0"/>
          </a:p>
        </p:txBody>
      </p:sp>
      <p:sp>
        <p:nvSpPr>
          <p:cNvPr id="13" name="Text 10"/>
          <p:cNvSpPr/>
          <p:nvPr/>
        </p:nvSpPr>
        <p:spPr>
          <a:xfrm>
            <a:off x="4451390" y="506691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03</a:t>
            </a:r>
            <a:endParaRPr lang="en-US" sz="1550" dirty="0"/>
          </a:p>
        </p:txBody>
      </p:sp>
      <p:sp>
        <p:nvSpPr>
          <p:cNvPr id="14" name="Shape 11"/>
          <p:cNvSpPr/>
          <p:nvPr/>
        </p:nvSpPr>
        <p:spPr>
          <a:xfrm>
            <a:off x="4451390" y="5381242"/>
            <a:ext cx="4593431" cy="22860"/>
          </a:xfrm>
          <a:prstGeom prst="rect">
            <a:avLst/>
          </a:prstGeom>
          <a:solidFill>
            <a:srgbClr val="28282F"/>
          </a:solidFill>
          <a:ln/>
        </p:spPr>
        <p:txBody>
          <a:bodyPr/>
          <a:lstStyle/>
          <a:p>
            <a:endParaRPr lang="en-US"/>
          </a:p>
        </p:txBody>
      </p:sp>
      <p:sp>
        <p:nvSpPr>
          <p:cNvPr id="15" name="Text 12"/>
          <p:cNvSpPr/>
          <p:nvPr/>
        </p:nvSpPr>
        <p:spPr>
          <a:xfrm>
            <a:off x="4451390" y="552614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Practical Application</a:t>
            </a:r>
            <a:endParaRPr lang="en-US" sz="1950" dirty="0"/>
          </a:p>
        </p:txBody>
      </p:sp>
      <p:sp>
        <p:nvSpPr>
          <p:cNvPr id="16" name="Text 13"/>
          <p:cNvSpPr/>
          <p:nvPr/>
        </p:nvSpPr>
        <p:spPr>
          <a:xfrm>
            <a:off x="4451390" y="5955361"/>
            <a:ext cx="459343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Situations where you must recommend how a PMO would use OPM3 to improve project, program, or portfolio outcomes</a:t>
            </a:r>
            <a:endParaRPr lang="en-US" sz="1550" dirty="0"/>
          </a:p>
        </p:txBody>
      </p:sp>
      <p:sp>
        <p:nvSpPr>
          <p:cNvPr id="17" name="Text 14"/>
          <p:cNvSpPr/>
          <p:nvPr/>
        </p:nvSpPr>
        <p:spPr>
          <a:xfrm>
            <a:off x="9243179" y="506691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04</a:t>
            </a:r>
            <a:endParaRPr lang="en-US" sz="1550" dirty="0"/>
          </a:p>
        </p:txBody>
      </p:sp>
      <p:sp>
        <p:nvSpPr>
          <p:cNvPr id="18" name="Shape 15"/>
          <p:cNvSpPr/>
          <p:nvPr/>
        </p:nvSpPr>
        <p:spPr>
          <a:xfrm>
            <a:off x="9243179" y="5381242"/>
            <a:ext cx="4593431" cy="22860"/>
          </a:xfrm>
          <a:prstGeom prst="rect">
            <a:avLst/>
          </a:prstGeom>
          <a:solidFill>
            <a:srgbClr val="28282F"/>
          </a:solidFill>
          <a:ln/>
        </p:spPr>
        <p:txBody>
          <a:bodyPr/>
          <a:lstStyle/>
          <a:p>
            <a:endParaRPr lang="en-US"/>
          </a:p>
        </p:txBody>
      </p:sp>
      <p:sp>
        <p:nvSpPr>
          <p:cNvPr id="19" name="Text 16"/>
          <p:cNvSpPr/>
          <p:nvPr/>
        </p:nvSpPr>
        <p:spPr>
          <a:xfrm>
            <a:off x="9243179" y="5526141"/>
            <a:ext cx="2488049"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Strategic Connection</a:t>
            </a:r>
            <a:endParaRPr lang="en-US" sz="1950" dirty="0"/>
          </a:p>
        </p:txBody>
      </p:sp>
      <p:sp>
        <p:nvSpPr>
          <p:cNvPr id="20" name="Text 17"/>
          <p:cNvSpPr/>
          <p:nvPr/>
        </p:nvSpPr>
        <p:spPr>
          <a:xfrm>
            <a:off x="9243179" y="5955361"/>
            <a:ext cx="459343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Questions linking maturity improvements to organizational value delivery, ROI, and strategic objective achievement</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18661" y="493990"/>
            <a:ext cx="6303288" cy="561499"/>
          </a:xfrm>
          <a:prstGeom prst="rect">
            <a:avLst/>
          </a:prstGeom>
          <a:noFill/>
          <a:ln/>
        </p:spPr>
        <p:txBody>
          <a:bodyPr wrap="none" lIns="0" tIns="0" rIns="0" bIns="0" rtlCol="0" anchor="t"/>
          <a:lstStyle/>
          <a:p>
            <a:pPr marL="0" indent="0" algn="l">
              <a:lnSpc>
                <a:spcPts val="4400"/>
              </a:lnSpc>
              <a:buNone/>
            </a:pPr>
            <a:r>
              <a:rPr lang="en-US" sz="3500" dirty="0">
                <a:solidFill>
                  <a:srgbClr val="161613"/>
                </a:solidFill>
                <a:latin typeface="DM Sans Medium" pitchFamily="34" charset="0"/>
                <a:ea typeface="DM Sans Medium" pitchFamily="34" charset="-122"/>
                <a:cs typeface="DM Sans Medium" pitchFamily="34" charset="-120"/>
              </a:rPr>
              <a:t>Exam-Style Scenario Practice</a:t>
            </a:r>
            <a:endParaRPr lang="en-US" sz="3500" dirty="0"/>
          </a:p>
        </p:txBody>
      </p:sp>
      <p:sp>
        <p:nvSpPr>
          <p:cNvPr id="3" name="Text 1"/>
          <p:cNvSpPr/>
          <p:nvPr/>
        </p:nvSpPr>
        <p:spPr>
          <a:xfrm>
            <a:off x="718661" y="1504593"/>
            <a:ext cx="2824043" cy="336947"/>
          </a:xfrm>
          <a:prstGeom prst="rect">
            <a:avLst/>
          </a:prstGeom>
          <a:noFill/>
          <a:ln/>
        </p:spPr>
        <p:txBody>
          <a:bodyPr wrap="none" lIns="0" tIns="0" rIns="0" bIns="0" rtlCol="0" anchor="t"/>
          <a:lstStyle/>
          <a:p>
            <a:pPr marL="0" indent="0" algn="l">
              <a:lnSpc>
                <a:spcPts val="2650"/>
              </a:lnSpc>
              <a:buNone/>
            </a:pPr>
            <a:r>
              <a:rPr lang="en-US" sz="2100" dirty="0">
                <a:solidFill>
                  <a:srgbClr val="161613"/>
                </a:solidFill>
                <a:latin typeface="DM Sans Medium" pitchFamily="34" charset="0"/>
                <a:ea typeface="DM Sans Medium" pitchFamily="34" charset="-122"/>
                <a:cs typeface="DM Sans Medium" pitchFamily="34" charset="-120"/>
              </a:rPr>
              <a:t>Apply Your Knowledge</a:t>
            </a:r>
            <a:endParaRPr lang="en-US" sz="2100" dirty="0"/>
          </a:p>
        </p:txBody>
      </p:sp>
      <p:sp>
        <p:nvSpPr>
          <p:cNvPr id="4" name="Text 2"/>
          <p:cNvSpPr/>
          <p:nvPr/>
        </p:nvSpPr>
        <p:spPr>
          <a:xfrm>
            <a:off x="988100" y="2043589"/>
            <a:ext cx="8970407" cy="1149667"/>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A PMO has successfully implemented standardized project templates across all departments. They've also deployed reporting dashboards that track project performance against established baselines. However, executives continue to complain about inconsistent project outcomes and strategic misalignment. Which OPM3 stage should the PMO focus on next?</a:t>
            </a:r>
            <a:endParaRPr lang="en-US" sz="1400" dirty="0"/>
          </a:p>
        </p:txBody>
      </p:sp>
      <p:sp>
        <p:nvSpPr>
          <p:cNvPr id="5" name="Shape 3"/>
          <p:cNvSpPr/>
          <p:nvPr/>
        </p:nvSpPr>
        <p:spPr>
          <a:xfrm>
            <a:off x="718661" y="2043589"/>
            <a:ext cx="22860" cy="1149667"/>
          </a:xfrm>
          <a:prstGeom prst="rect">
            <a:avLst/>
          </a:prstGeom>
          <a:solidFill>
            <a:srgbClr val="28282F"/>
          </a:solidFill>
          <a:ln/>
        </p:spPr>
        <p:txBody>
          <a:bodyPr/>
          <a:lstStyle/>
          <a:p>
            <a:endParaRPr lang="en-US"/>
          </a:p>
        </p:txBody>
      </p:sp>
      <p:sp>
        <p:nvSpPr>
          <p:cNvPr id="6" name="Text 4"/>
          <p:cNvSpPr/>
          <p:nvPr/>
        </p:nvSpPr>
        <p:spPr>
          <a:xfrm>
            <a:off x="718661" y="3395305"/>
            <a:ext cx="9239845" cy="574834"/>
          </a:xfrm>
          <a:prstGeom prst="rect">
            <a:avLst/>
          </a:prstGeom>
          <a:noFill/>
          <a:ln/>
        </p:spPr>
        <p:txBody>
          <a:bodyPr wrap="square" lIns="0" tIns="0" rIns="0" bIns="0" rtlCol="0" anchor="t"/>
          <a:lstStyle/>
          <a:p>
            <a:pPr marL="0" indent="0" algn="l">
              <a:lnSpc>
                <a:spcPts val="2250"/>
              </a:lnSpc>
              <a:buNone/>
            </a:pPr>
            <a:r>
              <a:rPr lang="en-US" sz="1400" b="1" dirty="0">
                <a:solidFill>
                  <a:srgbClr val="161613"/>
                </a:solidFill>
                <a:latin typeface="Inter" pitchFamily="34" charset="0"/>
                <a:ea typeface="Inter" pitchFamily="34" charset="-122"/>
                <a:cs typeface="Inter" pitchFamily="34" charset="-120"/>
              </a:rPr>
              <a:t>Analysis:</a:t>
            </a:r>
            <a:r>
              <a:rPr lang="en-US" sz="1400" dirty="0">
                <a:solidFill>
                  <a:srgbClr val="161613"/>
                </a:solidFill>
                <a:latin typeface="Inter" pitchFamily="34" charset="0"/>
                <a:ea typeface="Inter" pitchFamily="34" charset="-122"/>
                <a:cs typeface="Inter" pitchFamily="34" charset="-120"/>
              </a:rPr>
              <a:t> This scenario describes an organization that has achieved Standardization (common templates) and Measurement (performance dashboards) but lacks the next critical capability.</a:t>
            </a:r>
            <a:endParaRPr lang="en-US" sz="1400" dirty="0"/>
          </a:p>
        </p:txBody>
      </p:sp>
      <p:pic>
        <p:nvPicPr>
          <p:cNvPr id="7" name="Image 0" descr="preencoded.png"/>
          <p:cNvPicPr>
            <a:picLocks noChangeAspect="1"/>
          </p:cNvPicPr>
          <p:nvPr/>
        </p:nvPicPr>
        <p:blipFill>
          <a:blip r:embed="rId3"/>
          <a:stretch>
            <a:fillRect/>
          </a:stretch>
        </p:blipFill>
        <p:spPr>
          <a:xfrm>
            <a:off x="11116588" y="1526978"/>
            <a:ext cx="2802652" cy="2802652"/>
          </a:xfrm>
          <a:prstGeom prst="rect">
            <a:avLst/>
          </a:prstGeom>
        </p:spPr>
      </p:pic>
      <p:sp>
        <p:nvSpPr>
          <p:cNvPr id="8" name="Shape 5"/>
          <p:cNvSpPr/>
          <p:nvPr/>
        </p:nvSpPr>
        <p:spPr>
          <a:xfrm>
            <a:off x="718661" y="4608518"/>
            <a:ext cx="13193078" cy="1913096"/>
          </a:xfrm>
          <a:prstGeom prst="roundRect">
            <a:avLst>
              <a:gd name="adj" fmla="val 1409"/>
            </a:avLst>
          </a:prstGeom>
          <a:solidFill>
            <a:srgbClr val="D6D6DC"/>
          </a:solidFill>
          <a:ln/>
        </p:spPr>
        <p:txBody>
          <a:bodyPr/>
          <a:lstStyle/>
          <a:p>
            <a:endParaRPr lang="en-US"/>
          </a:p>
        </p:txBody>
      </p:sp>
      <p:pic>
        <p:nvPicPr>
          <p:cNvPr id="9" name="Image 1" descr="preencoded.png"/>
          <p:cNvPicPr>
            <a:picLocks noChangeAspect="1"/>
          </p:cNvPicPr>
          <p:nvPr/>
        </p:nvPicPr>
        <p:blipFill>
          <a:blip r:embed="rId4"/>
          <a:stretch>
            <a:fillRect/>
          </a:stretch>
        </p:blipFill>
        <p:spPr>
          <a:xfrm>
            <a:off x="898327" y="4881528"/>
            <a:ext cx="224552" cy="179665"/>
          </a:xfrm>
          <a:prstGeom prst="rect">
            <a:avLst/>
          </a:prstGeom>
        </p:spPr>
      </p:pic>
      <p:sp>
        <p:nvSpPr>
          <p:cNvPr id="10" name="Text 6"/>
          <p:cNvSpPr/>
          <p:nvPr/>
        </p:nvSpPr>
        <p:spPr>
          <a:xfrm>
            <a:off x="1302544" y="4833070"/>
            <a:ext cx="12429530" cy="1437084"/>
          </a:xfrm>
          <a:prstGeom prst="rect">
            <a:avLst/>
          </a:prstGeom>
          <a:noFill/>
          <a:ln/>
        </p:spPr>
        <p:txBody>
          <a:bodyPr wrap="square" lIns="0" tIns="0" rIns="0" bIns="0" rtlCol="0" anchor="t"/>
          <a:lstStyle/>
          <a:p>
            <a:pPr marL="0" indent="0" algn="l">
              <a:lnSpc>
                <a:spcPts val="2250"/>
              </a:lnSpc>
              <a:buNone/>
            </a:pPr>
            <a:r>
              <a:rPr lang="en-US" sz="1400" b="1" dirty="0">
                <a:solidFill>
                  <a:srgbClr val="000000"/>
                </a:solidFill>
                <a:latin typeface="Inter" pitchFamily="34" charset="0"/>
                <a:ea typeface="Inter" pitchFamily="34" charset="-122"/>
                <a:cs typeface="Inter" pitchFamily="34" charset="-120"/>
              </a:rPr>
              <a:t>Correct Answer: Control</a:t>
            </a:r>
            <a:r>
              <a:rPr lang="en-US" sz="1400" dirty="0">
                <a:solidFill>
                  <a:srgbClr val="000000"/>
                </a:solidFill>
                <a:latin typeface="Inter" pitchFamily="34" charset="0"/>
                <a:ea typeface="Inter" pitchFamily="34" charset="-122"/>
                <a:cs typeface="Inter" pitchFamily="34" charset="-120"/>
              </a:rPr>
              <a:t>While standardization and measurement are in place, the PMO lacks active governance and oversight mechanisms. The organization needs to move beyond tracking data to actively managing portfolio health, making data-driven decisions, and proactively addressing risks and issues before they impact outcomes.</a:t>
            </a:r>
            <a:endParaRPr lang="en-US" sz="1400" dirty="0"/>
          </a:p>
        </p:txBody>
      </p:sp>
      <p:sp>
        <p:nvSpPr>
          <p:cNvPr id="11" name="Text 7"/>
          <p:cNvSpPr/>
          <p:nvPr/>
        </p:nvSpPr>
        <p:spPr>
          <a:xfrm>
            <a:off x="718661" y="6723663"/>
            <a:ext cx="13193078" cy="574834"/>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This question format is typical of the PMI-PMO-CP exam—you'll need to recognize maturity stages from contextual clues and recommend appropriate next steps based on OPM3 principles.</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601266"/>
            <a:ext cx="6452235"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Key Exam Preparation Focus Areas</a:t>
            </a:r>
            <a:endParaRPr lang="en-US" sz="3100" dirty="0"/>
          </a:p>
        </p:txBody>
      </p:sp>
      <p:sp>
        <p:nvSpPr>
          <p:cNvPr id="4" name="Shape 1"/>
          <p:cNvSpPr/>
          <p:nvPr/>
        </p:nvSpPr>
        <p:spPr>
          <a:xfrm>
            <a:off x="4451390" y="1320641"/>
            <a:ext cx="4593431" cy="3054668"/>
          </a:xfrm>
          <a:prstGeom prst="roundRect">
            <a:avLst>
              <a:gd name="adj" fmla="val 975"/>
            </a:avLst>
          </a:prstGeom>
          <a:solidFill>
            <a:srgbClr val="F9F8F5"/>
          </a:solidFill>
          <a:ln w="22860">
            <a:solidFill>
              <a:srgbClr val="D3D1C9"/>
            </a:solidFill>
            <a:prstDash val="solid"/>
          </a:ln>
        </p:spPr>
        <p:txBody>
          <a:bodyPr/>
          <a:lstStyle/>
          <a:p>
            <a:endParaRPr lang="en-US"/>
          </a:p>
        </p:txBody>
      </p:sp>
      <p:sp>
        <p:nvSpPr>
          <p:cNvPr id="5" name="Shape 2"/>
          <p:cNvSpPr/>
          <p:nvPr/>
        </p:nvSpPr>
        <p:spPr>
          <a:xfrm>
            <a:off x="4474250" y="1343501"/>
            <a:ext cx="4547711" cy="595313"/>
          </a:xfrm>
          <a:prstGeom prst="roundRect">
            <a:avLst>
              <a:gd name="adj" fmla="val 393"/>
            </a:avLst>
          </a:prstGeom>
          <a:solidFill>
            <a:srgbClr val="EDEBE3"/>
          </a:solidFill>
          <a:ln/>
        </p:spPr>
        <p:txBody>
          <a:bodyPr/>
          <a:lstStyle/>
          <a:p>
            <a:endParaRPr lang="en-US"/>
          </a:p>
        </p:txBody>
      </p:sp>
      <p:sp>
        <p:nvSpPr>
          <p:cNvPr id="6" name="Text 3"/>
          <p:cNvSpPr/>
          <p:nvPr/>
        </p:nvSpPr>
        <p:spPr>
          <a:xfrm>
            <a:off x="6599277" y="1455063"/>
            <a:ext cx="297656" cy="372070"/>
          </a:xfrm>
          <a:prstGeom prst="rect">
            <a:avLst/>
          </a:prstGeom>
          <a:noFill/>
          <a:ln/>
        </p:spPr>
        <p:txBody>
          <a:bodyPr wrap="none" lIns="0" tIns="0" rIns="0" bIns="0" rtlCol="0" anchor="t"/>
          <a:lstStyle/>
          <a:p>
            <a:pPr marL="0" indent="0" algn="l">
              <a:lnSpc>
                <a:spcPts val="2300"/>
              </a:lnSpc>
              <a:buNone/>
            </a:pPr>
            <a:r>
              <a:rPr lang="en-US" sz="2300" dirty="0">
                <a:solidFill>
                  <a:srgbClr val="161613"/>
                </a:solidFill>
                <a:latin typeface="DM Sans Medium" pitchFamily="34" charset="0"/>
                <a:ea typeface="DM Sans Medium" pitchFamily="34" charset="-122"/>
                <a:cs typeface="DM Sans Medium" pitchFamily="34" charset="-120"/>
              </a:rPr>
              <a:t>1</a:t>
            </a:r>
            <a:endParaRPr lang="en-US" sz="2300" dirty="0"/>
          </a:p>
        </p:txBody>
      </p:sp>
      <p:sp>
        <p:nvSpPr>
          <p:cNvPr id="7" name="Text 4"/>
          <p:cNvSpPr/>
          <p:nvPr/>
        </p:nvSpPr>
        <p:spPr>
          <a:xfrm>
            <a:off x="4672608" y="213717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Master the Purpose</a:t>
            </a:r>
            <a:endParaRPr lang="en-US" sz="1950" dirty="0"/>
          </a:p>
        </p:txBody>
      </p:sp>
      <p:sp>
        <p:nvSpPr>
          <p:cNvPr id="8" name="Text 5"/>
          <p:cNvSpPr/>
          <p:nvPr/>
        </p:nvSpPr>
        <p:spPr>
          <a:xfrm>
            <a:off x="4672608" y="2566392"/>
            <a:ext cx="4150995"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Deeply understand OPM3's core purpose: </a:t>
            </a:r>
            <a:r>
              <a:rPr lang="en-US" sz="1550" b="1" dirty="0">
                <a:solidFill>
                  <a:srgbClr val="161613"/>
                </a:solidFill>
                <a:latin typeface="Inter" pitchFamily="34" charset="0"/>
                <a:ea typeface="Inter" pitchFamily="34" charset="-122"/>
                <a:cs typeface="Inter" pitchFamily="34" charset="-120"/>
              </a:rPr>
              <a:t>strategic alignment + continuous maturity improvement</a:t>
            </a:r>
            <a:r>
              <a:rPr lang="en-US" sz="1550" dirty="0">
                <a:solidFill>
                  <a:srgbClr val="161613"/>
                </a:solidFill>
                <a:latin typeface="Inter" pitchFamily="34" charset="0"/>
                <a:ea typeface="Inter" pitchFamily="34" charset="-122"/>
                <a:cs typeface="Inter" pitchFamily="34" charset="-120"/>
              </a:rPr>
              <a:t>. Be able to explain why organizations adopt OPM3 and what business value it delivers.</a:t>
            </a:r>
            <a:endParaRPr lang="en-US" sz="1550" dirty="0"/>
          </a:p>
        </p:txBody>
      </p:sp>
      <p:sp>
        <p:nvSpPr>
          <p:cNvPr id="9" name="Shape 6"/>
          <p:cNvSpPr/>
          <p:nvPr/>
        </p:nvSpPr>
        <p:spPr>
          <a:xfrm>
            <a:off x="9243179" y="1320641"/>
            <a:ext cx="4593431" cy="3054668"/>
          </a:xfrm>
          <a:prstGeom prst="roundRect">
            <a:avLst>
              <a:gd name="adj" fmla="val 975"/>
            </a:avLst>
          </a:prstGeom>
          <a:solidFill>
            <a:srgbClr val="F9F8F5"/>
          </a:solidFill>
          <a:ln w="22860">
            <a:solidFill>
              <a:srgbClr val="D3D1C9"/>
            </a:solidFill>
            <a:prstDash val="solid"/>
          </a:ln>
        </p:spPr>
        <p:txBody>
          <a:bodyPr/>
          <a:lstStyle/>
          <a:p>
            <a:endParaRPr lang="en-US"/>
          </a:p>
        </p:txBody>
      </p:sp>
      <p:sp>
        <p:nvSpPr>
          <p:cNvPr id="10" name="Shape 7"/>
          <p:cNvSpPr/>
          <p:nvPr/>
        </p:nvSpPr>
        <p:spPr>
          <a:xfrm>
            <a:off x="9266039" y="1343501"/>
            <a:ext cx="4547711" cy="595313"/>
          </a:xfrm>
          <a:prstGeom prst="roundRect">
            <a:avLst>
              <a:gd name="adj" fmla="val 393"/>
            </a:avLst>
          </a:prstGeom>
          <a:solidFill>
            <a:srgbClr val="EDEBE3"/>
          </a:solidFill>
          <a:ln/>
        </p:spPr>
        <p:txBody>
          <a:bodyPr/>
          <a:lstStyle/>
          <a:p>
            <a:endParaRPr lang="en-US"/>
          </a:p>
        </p:txBody>
      </p:sp>
      <p:sp>
        <p:nvSpPr>
          <p:cNvPr id="11" name="Text 8"/>
          <p:cNvSpPr/>
          <p:nvPr/>
        </p:nvSpPr>
        <p:spPr>
          <a:xfrm>
            <a:off x="11391067" y="1455063"/>
            <a:ext cx="297656" cy="372070"/>
          </a:xfrm>
          <a:prstGeom prst="rect">
            <a:avLst/>
          </a:prstGeom>
          <a:noFill/>
          <a:ln/>
        </p:spPr>
        <p:txBody>
          <a:bodyPr wrap="none" lIns="0" tIns="0" rIns="0" bIns="0" rtlCol="0" anchor="t"/>
          <a:lstStyle/>
          <a:p>
            <a:pPr marL="0" indent="0" algn="l">
              <a:lnSpc>
                <a:spcPts val="2300"/>
              </a:lnSpc>
              <a:buNone/>
            </a:pPr>
            <a:r>
              <a:rPr lang="en-US" sz="2300" dirty="0">
                <a:solidFill>
                  <a:srgbClr val="161613"/>
                </a:solidFill>
                <a:latin typeface="DM Sans Medium" pitchFamily="34" charset="0"/>
                <a:ea typeface="DM Sans Medium" pitchFamily="34" charset="-122"/>
                <a:cs typeface="DM Sans Medium" pitchFamily="34" charset="-120"/>
              </a:rPr>
              <a:t>2</a:t>
            </a:r>
            <a:endParaRPr lang="en-US" sz="2300" dirty="0"/>
          </a:p>
        </p:txBody>
      </p:sp>
      <p:sp>
        <p:nvSpPr>
          <p:cNvPr id="12" name="Text 9"/>
          <p:cNvSpPr/>
          <p:nvPr/>
        </p:nvSpPr>
        <p:spPr>
          <a:xfrm>
            <a:off x="9464397" y="2137172"/>
            <a:ext cx="2522577"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Know the Four Stages</a:t>
            </a:r>
            <a:endParaRPr lang="en-US" sz="1950" dirty="0"/>
          </a:p>
        </p:txBody>
      </p:sp>
      <p:sp>
        <p:nvSpPr>
          <p:cNvPr id="13" name="Text 10"/>
          <p:cNvSpPr/>
          <p:nvPr/>
        </p:nvSpPr>
        <p:spPr>
          <a:xfrm>
            <a:off x="9464397" y="2566392"/>
            <a:ext cx="4150995"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Memorize and understand the progression: </a:t>
            </a:r>
            <a:r>
              <a:rPr lang="en-US" sz="1550" b="1" dirty="0">
                <a:solidFill>
                  <a:srgbClr val="161613"/>
                </a:solidFill>
                <a:latin typeface="Inter" pitchFamily="34" charset="0"/>
                <a:ea typeface="Inter" pitchFamily="34" charset="-122"/>
                <a:cs typeface="Inter" pitchFamily="34" charset="-120"/>
              </a:rPr>
              <a:t>Standardize → Measure → Control → Continuously Improve</a:t>
            </a:r>
            <a:r>
              <a:rPr lang="en-US" sz="1550" dirty="0">
                <a:solidFill>
                  <a:srgbClr val="161613"/>
                </a:solidFill>
                <a:latin typeface="Inter" pitchFamily="34" charset="0"/>
                <a:ea typeface="Inter" pitchFamily="34" charset="-122"/>
                <a:cs typeface="Inter" pitchFamily="34" charset="-120"/>
              </a:rPr>
              <a:t>. Practice identifying each stage from scenario descriptions.</a:t>
            </a:r>
            <a:endParaRPr lang="en-US" sz="1550" dirty="0"/>
          </a:p>
        </p:txBody>
      </p:sp>
      <p:sp>
        <p:nvSpPr>
          <p:cNvPr id="14" name="Shape 11"/>
          <p:cNvSpPr/>
          <p:nvPr/>
        </p:nvSpPr>
        <p:spPr>
          <a:xfrm>
            <a:off x="4451390" y="4573667"/>
            <a:ext cx="4593431" cy="3054668"/>
          </a:xfrm>
          <a:prstGeom prst="roundRect">
            <a:avLst>
              <a:gd name="adj" fmla="val 975"/>
            </a:avLst>
          </a:prstGeom>
          <a:solidFill>
            <a:srgbClr val="F9F8F5"/>
          </a:solidFill>
          <a:ln w="22860">
            <a:solidFill>
              <a:srgbClr val="D3D1C9"/>
            </a:solidFill>
            <a:prstDash val="solid"/>
          </a:ln>
        </p:spPr>
        <p:txBody>
          <a:bodyPr/>
          <a:lstStyle/>
          <a:p>
            <a:endParaRPr lang="en-US"/>
          </a:p>
        </p:txBody>
      </p:sp>
      <p:sp>
        <p:nvSpPr>
          <p:cNvPr id="15" name="Shape 12"/>
          <p:cNvSpPr/>
          <p:nvPr/>
        </p:nvSpPr>
        <p:spPr>
          <a:xfrm>
            <a:off x="4474250" y="4596527"/>
            <a:ext cx="4547711" cy="595313"/>
          </a:xfrm>
          <a:prstGeom prst="roundRect">
            <a:avLst>
              <a:gd name="adj" fmla="val 393"/>
            </a:avLst>
          </a:prstGeom>
          <a:solidFill>
            <a:srgbClr val="EDEBE3"/>
          </a:solidFill>
          <a:ln/>
        </p:spPr>
        <p:txBody>
          <a:bodyPr/>
          <a:lstStyle/>
          <a:p>
            <a:endParaRPr lang="en-US"/>
          </a:p>
        </p:txBody>
      </p:sp>
      <p:sp>
        <p:nvSpPr>
          <p:cNvPr id="16" name="Text 13"/>
          <p:cNvSpPr/>
          <p:nvPr/>
        </p:nvSpPr>
        <p:spPr>
          <a:xfrm>
            <a:off x="6599277" y="4708088"/>
            <a:ext cx="297656" cy="372070"/>
          </a:xfrm>
          <a:prstGeom prst="rect">
            <a:avLst/>
          </a:prstGeom>
          <a:noFill/>
          <a:ln/>
        </p:spPr>
        <p:txBody>
          <a:bodyPr wrap="none" lIns="0" tIns="0" rIns="0" bIns="0" rtlCol="0" anchor="t"/>
          <a:lstStyle/>
          <a:p>
            <a:pPr marL="0" indent="0" algn="l">
              <a:lnSpc>
                <a:spcPts val="2300"/>
              </a:lnSpc>
              <a:buNone/>
            </a:pPr>
            <a:r>
              <a:rPr lang="en-US" sz="2300" dirty="0">
                <a:solidFill>
                  <a:srgbClr val="161613"/>
                </a:solidFill>
                <a:latin typeface="DM Sans Medium" pitchFamily="34" charset="0"/>
                <a:ea typeface="DM Sans Medium" pitchFamily="34" charset="-122"/>
                <a:cs typeface="DM Sans Medium" pitchFamily="34" charset="-120"/>
              </a:rPr>
              <a:t>3</a:t>
            </a:r>
            <a:endParaRPr lang="en-US" sz="2300" dirty="0"/>
          </a:p>
        </p:txBody>
      </p:sp>
      <p:sp>
        <p:nvSpPr>
          <p:cNvPr id="17" name="Text 14"/>
          <p:cNvSpPr/>
          <p:nvPr/>
        </p:nvSpPr>
        <p:spPr>
          <a:xfrm>
            <a:off x="4672608" y="5390198"/>
            <a:ext cx="3244929"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Understand the Dimensions</a:t>
            </a:r>
            <a:endParaRPr lang="en-US" sz="1950" dirty="0"/>
          </a:p>
        </p:txBody>
      </p:sp>
      <p:sp>
        <p:nvSpPr>
          <p:cNvPr id="18" name="Text 15"/>
          <p:cNvSpPr/>
          <p:nvPr/>
        </p:nvSpPr>
        <p:spPr>
          <a:xfrm>
            <a:off x="4672608" y="5819418"/>
            <a:ext cx="4150995"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Be fluent in the three dimensions: </a:t>
            </a:r>
            <a:r>
              <a:rPr lang="en-US" sz="1550" b="1" dirty="0">
                <a:solidFill>
                  <a:srgbClr val="161613"/>
                </a:solidFill>
                <a:latin typeface="Inter" pitchFamily="34" charset="0"/>
                <a:ea typeface="Inter" pitchFamily="34" charset="-122"/>
                <a:cs typeface="Inter" pitchFamily="34" charset="-120"/>
              </a:rPr>
              <a:t>Knowledge, Assessment, Improvement</a:t>
            </a:r>
            <a:r>
              <a:rPr lang="en-US" sz="1550" dirty="0">
                <a:solidFill>
                  <a:srgbClr val="161613"/>
                </a:solidFill>
                <a:latin typeface="Inter" pitchFamily="34" charset="0"/>
                <a:ea typeface="Inter" pitchFamily="34" charset="-122"/>
                <a:cs typeface="Inter" pitchFamily="34" charset="-120"/>
              </a:rPr>
              <a:t>. Know how they work together to create organizational maturity advancement.</a:t>
            </a:r>
            <a:endParaRPr lang="en-US" sz="1550" dirty="0"/>
          </a:p>
        </p:txBody>
      </p:sp>
      <p:sp>
        <p:nvSpPr>
          <p:cNvPr id="19" name="Shape 16"/>
          <p:cNvSpPr/>
          <p:nvPr/>
        </p:nvSpPr>
        <p:spPr>
          <a:xfrm>
            <a:off x="9243179" y="4573667"/>
            <a:ext cx="4593431" cy="3054668"/>
          </a:xfrm>
          <a:prstGeom prst="roundRect">
            <a:avLst>
              <a:gd name="adj" fmla="val 975"/>
            </a:avLst>
          </a:prstGeom>
          <a:solidFill>
            <a:srgbClr val="F9F8F5"/>
          </a:solidFill>
          <a:ln w="22860">
            <a:solidFill>
              <a:srgbClr val="D3D1C9"/>
            </a:solidFill>
            <a:prstDash val="solid"/>
          </a:ln>
        </p:spPr>
        <p:txBody>
          <a:bodyPr/>
          <a:lstStyle/>
          <a:p>
            <a:endParaRPr lang="en-US"/>
          </a:p>
        </p:txBody>
      </p:sp>
      <p:sp>
        <p:nvSpPr>
          <p:cNvPr id="20" name="Shape 17"/>
          <p:cNvSpPr/>
          <p:nvPr/>
        </p:nvSpPr>
        <p:spPr>
          <a:xfrm>
            <a:off x="9266039" y="4596527"/>
            <a:ext cx="4547711" cy="595313"/>
          </a:xfrm>
          <a:prstGeom prst="roundRect">
            <a:avLst>
              <a:gd name="adj" fmla="val 393"/>
            </a:avLst>
          </a:prstGeom>
          <a:solidFill>
            <a:srgbClr val="EDEBE3"/>
          </a:solidFill>
          <a:ln/>
        </p:spPr>
        <p:txBody>
          <a:bodyPr/>
          <a:lstStyle/>
          <a:p>
            <a:endParaRPr lang="en-US"/>
          </a:p>
        </p:txBody>
      </p:sp>
      <p:sp>
        <p:nvSpPr>
          <p:cNvPr id="21" name="Text 18"/>
          <p:cNvSpPr/>
          <p:nvPr/>
        </p:nvSpPr>
        <p:spPr>
          <a:xfrm>
            <a:off x="11391067" y="4708088"/>
            <a:ext cx="297656" cy="372070"/>
          </a:xfrm>
          <a:prstGeom prst="rect">
            <a:avLst/>
          </a:prstGeom>
          <a:noFill/>
          <a:ln/>
        </p:spPr>
        <p:txBody>
          <a:bodyPr wrap="none" lIns="0" tIns="0" rIns="0" bIns="0" rtlCol="0" anchor="t"/>
          <a:lstStyle/>
          <a:p>
            <a:pPr marL="0" indent="0" algn="l">
              <a:lnSpc>
                <a:spcPts val="2300"/>
              </a:lnSpc>
              <a:buNone/>
            </a:pPr>
            <a:r>
              <a:rPr lang="en-US" sz="2300" dirty="0">
                <a:solidFill>
                  <a:srgbClr val="161613"/>
                </a:solidFill>
                <a:latin typeface="DM Sans Medium" pitchFamily="34" charset="0"/>
                <a:ea typeface="DM Sans Medium" pitchFamily="34" charset="-122"/>
                <a:cs typeface="DM Sans Medium" pitchFamily="34" charset="-120"/>
              </a:rPr>
              <a:t>4</a:t>
            </a:r>
            <a:endParaRPr lang="en-US" sz="2300" dirty="0"/>
          </a:p>
        </p:txBody>
      </p:sp>
      <p:sp>
        <p:nvSpPr>
          <p:cNvPr id="22" name="Text 19"/>
          <p:cNvSpPr/>
          <p:nvPr/>
        </p:nvSpPr>
        <p:spPr>
          <a:xfrm>
            <a:off x="9464397" y="5390198"/>
            <a:ext cx="3071336"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Connect to PMO Evolution</a:t>
            </a:r>
            <a:endParaRPr lang="en-US" sz="1950" dirty="0"/>
          </a:p>
        </p:txBody>
      </p:sp>
      <p:sp>
        <p:nvSpPr>
          <p:cNvPr id="23" name="Text 20"/>
          <p:cNvSpPr/>
          <p:nvPr/>
        </p:nvSpPr>
        <p:spPr>
          <a:xfrm>
            <a:off x="9464397" y="5819418"/>
            <a:ext cx="4150995"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Understand how OPM3 guides PMO transformation from tactical support to strategic enablement, and how maturity correlates with organizational value delivery.</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688658" y="473512"/>
            <a:ext cx="6568797" cy="430411"/>
          </a:xfrm>
          <a:prstGeom prst="rect">
            <a:avLst/>
          </a:prstGeom>
          <a:noFill/>
          <a:ln/>
        </p:spPr>
        <p:txBody>
          <a:bodyPr wrap="none" lIns="0" tIns="0" rIns="0" bIns="0" rtlCol="0" anchor="t"/>
          <a:lstStyle/>
          <a:p>
            <a:pPr marL="0" indent="0" algn="l">
              <a:lnSpc>
                <a:spcPts val="3350"/>
              </a:lnSpc>
              <a:buNone/>
            </a:pPr>
            <a:r>
              <a:rPr lang="en-US" sz="2700" dirty="0">
                <a:solidFill>
                  <a:srgbClr val="161613"/>
                </a:solidFill>
                <a:latin typeface="DM Sans Medium" pitchFamily="34" charset="0"/>
                <a:ea typeface="DM Sans Medium" pitchFamily="34" charset="-122"/>
                <a:cs typeface="DM Sans Medium" pitchFamily="34" charset="-120"/>
              </a:rPr>
              <a:t>Your Path Forward: Reflection and Action</a:t>
            </a:r>
            <a:endParaRPr lang="en-US" sz="2700" dirty="0"/>
          </a:p>
        </p:txBody>
      </p:sp>
      <p:sp>
        <p:nvSpPr>
          <p:cNvPr id="3" name="Text 1"/>
          <p:cNvSpPr/>
          <p:nvPr/>
        </p:nvSpPr>
        <p:spPr>
          <a:xfrm>
            <a:off x="688658" y="1269802"/>
            <a:ext cx="2582823" cy="322778"/>
          </a:xfrm>
          <a:prstGeom prst="rect">
            <a:avLst/>
          </a:prstGeom>
          <a:noFill/>
          <a:ln/>
        </p:spPr>
        <p:txBody>
          <a:bodyPr wrap="none" lIns="0" tIns="0" rIns="0" bIns="0" rtlCol="0" anchor="t"/>
          <a:lstStyle/>
          <a:p>
            <a:pPr marL="0" indent="0" algn="l">
              <a:lnSpc>
                <a:spcPts val="2500"/>
              </a:lnSpc>
              <a:buNone/>
            </a:pPr>
            <a:r>
              <a:rPr lang="en-US" sz="2000" dirty="0">
                <a:solidFill>
                  <a:srgbClr val="161613"/>
                </a:solidFill>
                <a:latin typeface="DM Sans Medium" pitchFamily="34" charset="0"/>
                <a:ea typeface="DM Sans Medium" pitchFamily="34" charset="-122"/>
                <a:cs typeface="DM Sans Medium" pitchFamily="34" charset="-120"/>
              </a:rPr>
              <a:t>Beyond the Exam</a:t>
            </a:r>
            <a:endParaRPr lang="en-US" sz="2000" dirty="0"/>
          </a:p>
        </p:txBody>
      </p:sp>
      <p:sp>
        <p:nvSpPr>
          <p:cNvPr id="4" name="Text 2"/>
          <p:cNvSpPr/>
          <p:nvPr/>
        </p:nvSpPr>
        <p:spPr>
          <a:xfrm>
            <a:off x="688658" y="1764744"/>
            <a:ext cx="9151144" cy="826175"/>
          </a:xfrm>
          <a:prstGeom prst="rect">
            <a:avLst/>
          </a:prstGeom>
          <a:noFill/>
          <a:ln/>
        </p:spPr>
        <p:txBody>
          <a:bodyPr wrap="square" lIns="0" tIns="0" rIns="0" bIns="0" rtlCol="0" anchor="t"/>
          <a:lstStyle/>
          <a:p>
            <a:pPr marL="0" indent="0" algn="l">
              <a:lnSpc>
                <a:spcPts val="2150"/>
              </a:lnSpc>
              <a:buNone/>
            </a:pPr>
            <a:r>
              <a:rPr lang="en-US" sz="1350" dirty="0">
                <a:solidFill>
                  <a:srgbClr val="161613"/>
                </a:solidFill>
                <a:latin typeface="Inter" pitchFamily="34" charset="0"/>
                <a:ea typeface="Inter" pitchFamily="34" charset="-122"/>
                <a:cs typeface="Inter" pitchFamily="34" charset="-120"/>
              </a:rPr>
              <a:t>The </a:t>
            </a:r>
            <a:r>
              <a:rPr lang="en-US" sz="1350" b="1" dirty="0">
                <a:solidFill>
                  <a:srgbClr val="161613"/>
                </a:solidFill>
                <a:latin typeface="Inter" pitchFamily="34" charset="0"/>
                <a:ea typeface="Inter" pitchFamily="34" charset="-122"/>
                <a:cs typeface="Inter" pitchFamily="34" charset="-120"/>
              </a:rPr>
              <a:t>Organizational Project Management Maturity Model (OPM3®)</a:t>
            </a:r>
            <a:r>
              <a:rPr lang="en-US" sz="1350" dirty="0">
                <a:solidFill>
                  <a:srgbClr val="161613"/>
                </a:solidFill>
                <a:latin typeface="Inter" pitchFamily="34" charset="0"/>
                <a:ea typeface="Inter" pitchFamily="34" charset="-122"/>
                <a:cs typeface="Inter" pitchFamily="34" charset="-120"/>
              </a:rPr>
              <a:t> represents far more than exam content—it's a powerful framework for PMO leaders committed to elevating their organization's ability to deliver strategy through disciplined, value-focused project management.</a:t>
            </a:r>
            <a:endParaRPr lang="en-US" sz="1350" dirty="0"/>
          </a:p>
        </p:txBody>
      </p:sp>
      <p:sp>
        <p:nvSpPr>
          <p:cNvPr id="5" name="Text 3"/>
          <p:cNvSpPr/>
          <p:nvPr/>
        </p:nvSpPr>
        <p:spPr>
          <a:xfrm>
            <a:off x="688658" y="2745819"/>
            <a:ext cx="9151144" cy="550783"/>
          </a:xfrm>
          <a:prstGeom prst="rect">
            <a:avLst/>
          </a:prstGeom>
          <a:noFill/>
          <a:ln/>
        </p:spPr>
        <p:txBody>
          <a:bodyPr wrap="square" lIns="0" tIns="0" rIns="0" bIns="0" rtlCol="0" anchor="t"/>
          <a:lstStyle/>
          <a:p>
            <a:pPr marL="0" indent="0" algn="l">
              <a:lnSpc>
                <a:spcPts val="2150"/>
              </a:lnSpc>
              <a:buNone/>
            </a:pPr>
            <a:r>
              <a:rPr lang="en-US" sz="1350" dirty="0">
                <a:solidFill>
                  <a:srgbClr val="161613"/>
                </a:solidFill>
                <a:latin typeface="Inter" pitchFamily="34" charset="0"/>
                <a:ea typeface="Inter" pitchFamily="34" charset="-122"/>
                <a:cs typeface="Inter" pitchFamily="34" charset="-120"/>
              </a:rPr>
              <a:t>As you prepare for your </a:t>
            </a:r>
            <a:r>
              <a:rPr lang="en-US" sz="1350" b="1" dirty="0">
                <a:solidFill>
                  <a:srgbClr val="161613"/>
                </a:solidFill>
                <a:latin typeface="Inter" pitchFamily="34" charset="0"/>
                <a:ea typeface="Inter" pitchFamily="34" charset="-122"/>
                <a:cs typeface="Inter" pitchFamily="34" charset="-120"/>
              </a:rPr>
              <a:t>PMI-PMO-CP™ certification</a:t>
            </a:r>
            <a:r>
              <a:rPr lang="en-US" sz="1350" dirty="0">
                <a:solidFill>
                  <a:srgbClr val="161613"/>
                </a:solidFill>
                <a:latin typeface="Inter" pitchFamily="34" charset="0"/>
                <a:ea typeface="Inter" pitchFamily="34" charset="-122"/>
                <a:cs typeface="Inter" pitchFamily="34" charset="-120"/>
              </a:rPr>
              <a:t>, remember that OPM3 knowledge serves two purposes: passing your exam and transforming your organization.</a:t>
            </a:r>
            <a:endParaRPr lang="en-US" sz="1350" dirty="0"/>
          </a:p>
        </p:txBody>
      </p:sp>
      <p:sp>
        <p:nvSpPr>
          <p:cNvPr id="6" name="Text 4"/>
          <p:cNvSpPr/>
          <p:nvPr/>
        </p:nvSpPr>
        <p:spPr>
          <a:xfrm>
            <a:off x="946904" y="3490317"/>
            <a:ext cx="8892897" cy="550783"/>
          </a:xfrm>
          <a:prstGeom prst="rect">
            <a:avLst/>
          </a:prstGeom>
          <a:noFill/>
          <a:ln/>
        </p:spPr>
        <p:txBody>
          <a:bodyPr wrap="square" lIns="0" tIns="0" rIns="0" bIns="0" rtlCol="0" anchor="t"/>
          <a:lstStyle/>
          <a:p>
            <a:pPr marL="0" indent="0" algn="l">
              <a:lnSpc>
                <a:spcPts val="2150"/>
              </a:lnSpc>
              <a:buNone/>
            </a:pPr>
            <a:r>
              <a:rPr lang="en-US" sz="1350" dirty="0">
                <a:solidFill>
                  <a:srgbClr val="161613"/>
                </a:solidFill>
                <a:latin typeface="Inter" pitchFamily="34" charset="0"/>
                <a:ea typeface="Inter" pitchFamily="34" charset="-122"/>
                <a:cs typeface="Inter" pitchFamily="34" charset="-120"/>
              </a:rPr>
              <a:t>Where does your organization sit today on the OPM3 maturity curve—and how could your PMO lead the way forward?</a:t>
            </a:r>
            <a:endParaRPr lang="en-US" sz="1350" dirty="0"/>
          </a:p>
        </p:txBody>
      </p:sp>
      <p:sp>
        <p:nvSpPr>
          <p:cNvPr id="7" name="Shape 5"/>
          <p:cNvSpPr/>
          <p:nvPr/>
        </p:nvSpPr>
        <p:spPr>
          <a:xfrm>
            <a:off x="688658" y="3490317"/>
            <a:ext cx="22860" cy="550783"/>
          </a:xfrm>
          <a:prstGeom prst="rect">
            <a:avLst/>
          </a:prstGeom>
          <a:solidFill>
            <a:srgbClr val="28282F"/>
          </a:solidFill>
          <a:ln/>
        </p:spPr>
        <p:txBody>
          <a:bodyPr/>
          <a:lstStyle/>
          <a:p>
            <a:endParaRPr lang="en-US"/>
          </a:p>
        </p:txBody>
      </p:sp>
      <p:pic>
        <p:nvPicPr>
          <p:cNvPr id="8" name="Image 0" descr="preencoded.png"/>
          <p:cNvPicPr>
            <a:picLocks noChangeAspect="1"/>
          </p:cNvPicPr>
          <p:nvPr/>
        </p:nvPicPr>
        <p:blipFill>
          <a:blip r:embed="rId3"/>
          <a:stretch>
            <a:fillRect/>
          </a:stretch>
        </p:blipFill>
        <p:spPr>
          <a:xfrm>
            <a:off x="10988204" y="1291352"/>
            <a:ext cx="2961159" cy="2961159"/>
          </a:xfrm>
          <a:prstGeom prst="rect">
            <a:avLst/>
          </a:prstGeom>
        </p:spPr>
      </p:pic>
      <p:sp>
        <p:nvSpPr>
          <p:cNvPr id="9" name="Shape 6"/>
          <p:cNvSpPr/>
          <p:nvPr/>
        </p:nvSpPr>
        <p:spPr>
          <a:xfrm>
            <a:off x="688658" y="4512369"/>
            <a:ext cx="4302919" cy="1956078"/>
          </a:xfrm>
          <a:prstGeom prst="roundRect">
            <a:avLst>
              <a:gd name="adj" fmla="val 1320"/>
            </a:avLst>
          </a:prstGeom>
          <a:solidFill>
            <a:srgbClr val="EDEBE3"/>
          </a:solidFill>
          <a:ln/>
        </p:spPr>
        <p:txBody>
          <a:bodyPr/>
          <a:lstStyle/>
          <a:p>
            <a:endParaRPr lang="en-US"/>
          </a:p>
        </p:txBody>
      </p:sp>
      <p:sp>
        <p:nvSpPr>
          <p:cNvPr id="10" name="Shape 7"/>
          <p:cNvSpPr/>
          <p:nvPr/>
        </p:nvSpPr>
        <p:spPr>
          <a:xfrm>
            <a:off x="860822" y="4684533"/>
            <a:ext cx="516493" cy="516493"/>
          </a:xfrm>
          <a:prstGeom prst="roundRect">
            <a:avLst>
              <a:gd name="adj" fmla="val 17702245"/>
            </a:avLst>
          </a:prstGeom>
          <a:solidFill>
            <a:srgbClr val="28282F"/>
          </a:solidFill>
          <a:ln/>
        </p:spPr>
        <p:txBody>
          <a:bodyPr/>
          <a:lstStyle/>
          <a:p>
            <a:endParaRPr lang="en-US"/>
          </a:p>
        </p:txBody>
      </p:sp>
      <p:pic>
        <p:nvPicPr>
          <p:cNvPr id="11" name="Image 1" descr="preencoded.png"/>
          <p:cNvPicPr>
            <a:picLocks noChangeAspect="1"/>
          </p:cNvPicPr>
          <p:nvPr/>
        </p:nvPicPr>
        <p:blipFill>
          <a:blip r:embed="rId4"/>
          <a:stretch>
            <a:fillRect/>
          </a:stretch>
        </p:blipFill>
        <p:spPr>
          <a:xfrm>
            <a:off x="1002863" y="4797524"/>
            <a:ext cx="232410" cy="290513"/>
          </a:xfrm>
          <a:prstGeom prst="rect">
            <a:avLst/>
          </a:prstGeom>
        </p:spPr>
      </p:pic>
      <p:sp>
        <p:nvSpPr>
          <p:cNvPr id="12" name="Text 8"/>
          <p:cNvSpPr/>
          <p:nvPr/>
        </p:nvSpPr>
        <p:spPr>
          <a:xfrm>
            <a:off x="860822" y="5373191"/>
            <a:ext cx="2152293" cy="269081"/>
          </a:xfrm>
          <a:prstGeom prst="rect">
            <a:avLst/>
          </a:prstGeom>
          <a:noFill/>
          <a:ln/>
        </p:spPr>
        <p:txBody>
          <a:bodyPr wrap="none" lIns="0" tIns="0" rIns="0" bIns="0" rtlCol="0" anchor="t"/>
          <a:lstStyle/>
          <a:p>
            <a:pPr marL="0" indent="0" algn="l">
              <a:lnSpc>
                <a:spcPts val="2100"/>
              </a:lnSpc>
              <a:buNone/>
            </a:pPr>
            <a:r>
              <a:rPr lang="en-US" sz="1650" dirty="0">
                <a:solidFill>
                  <a:srgbClr val="161613"/>
                </a:solidFill>
                <a:latin typeface="DM Sans Medium" pitchFamily="34" charset="0"/>
                <a:ea typeface="DM Sans Medium" pitchFamily="34" charset="-122"/>
                <a:cs typeface="DM Sans Medium" pitchFamily="34" charset="-120"/>
              </a:rPr>
              <a:t>Study Smart</a:t>
            </a:r>
            <a:endParaRPr lang="en-US" sz="1650" dirty="0"/>
          </a:p>
        </p:txBody>
      </p:sp>
      <p:sp>
        <p:nvSpPr>
          <p:cNvPr id="13" name="Text 9"/>
          <p:cNvSpPr/>
          <p:nvPr/>
        </p:nvSpPr>
        <p:spPr>
          <a:xfrm>
            <a:off x="860822" y="5745499"/>
            <a:ext cx="3958590" cy="550783"/>
          </a:xfrm>
          <a:prstGeom prst="rect">
            <a:avLst/>
          </a:prstGeom>
          <a:noFill/>
          <a:ln/>
        </p:spPr>
        <p:txBody>
          <a:bodyPr wrap="square" lIns="0" tIns="0" rIns="0" bIns="0" rtlCol="0" anchor="t"/>
          <a:lstStyle/>
          <a:p>
            <a:pPr marL="0" indent="0" algn="l">
              <a:lnSpc>
                <a:spcPts val="2150"/>
              </a:lnSpc>
              <a:buNone/>
            </a:pPr>
            <a:r>
              <a:rPr lang="en-US" sz="1350" dirty="0">
                <a:solidFill>
                  <a:srgbClr val="161613"/>
                </a:solidFill>
                <a:latin typeface="Inter" pitchFamily="34" charset="0"/>
                <a:ea typeface="Inter" pitchFamily="34" charset="-122"/>
                <a:cs typeface="Inter" pitchFamily="34" charset="-120"/>
              </a:rPr>
              <a:t>Focus on practical application, not just memorization</a:t>
            </a:r>
            <a:endParaRPr lang="en-US" sz="1350" dirty="0"/>
          </a:p>
        </p:txBody>
      </p:sp>
      <p:sp>
        <p:nvSpPr>
          <p:cNvPr id="14" name="Shape 10"/>
          <p:cNvSpPr/>
          <p:nvPr/>
        </p:nvSpPr>
        <p:spPr>
          <a:xfrm>
            <a:off x="5163741" y="4512369"/>
            <a:ext cx="4302919" cy="1956078"/>
          </a:xfrm>
          <a:prstGeom prst="roundRect">
            <a:avLst>
              <a:gd name="adj" fmla="val 1320"/>
            </a:avLst>
          </a:prstGeom>
          <a:solidFill>
            <a:srgbClr val="EDEBE3"/>
          </a:solidFill>
          <a:ln/>
        </p:spPr>
        <p:txBody>
          <a:bodyPr/>
          <a:lstStyle/>
          <a:p>
            <a:endParaRPr lang="en-US"/>
          </a:p>
        </p:txBody>
      </p:sp>
      <p:sp>
        <p:nvSpPr>
          <p:cNvPr id="15" name="Shape 11"/>
          <p:cNvSpPr/>
          <p:nvPr/>
        </p:nvSpPr>
        <p:spPr>
          <a:xfrm>
            <a:off x="5335905" y="4684533"/>
            <a:ext cx="516493" cy="516493"/>
          </a:xfrm>
          <a:prstGeom prst="roundRect">
            <a:avLst>
              <a:gd name="adj" fmla="val 17702245"/>
            </a:avLst>
          </a:prstGeom>
          <a:solidFill>
            <a:srgbClr val="28282F"/>
          </a:solidFill>
          <a:ln/>
        </p:spPr>
        <p:txBody>
          <a:bodyPr/>
          <a:lstStyle/>
          <a:p>
            <a:endParaRPr lang="en-US"/>
          </a:p>
        </p:txBody>
      </p:sp>
      <p:pic>
        <p:nvPicPr>
          <p:cNvPr id="16" name="Image 2" descr="preencoded.png"/>
          <p:cNvPicPr>
            <a:picLocks noChangeAspect="1"/>
          </p:cNvPicPr>
          <p:nvPr/>
        </p:nvPicPr>
        <p:blipFill>
          <a:blip r:embed="rId5"/>
          <a:stretch>
            <a:fillRect/>
          </a:stretch>
        </p:blipFill>
        <p:spPr>
          <a:xfrm>
            <a:off x="5477947" y="4797524"/>
            <a:ext cx="232410" cy="290513"/>
          </a:xfrm>
          <a:prstGeom prst="rect">
            <a:avLst/>
          </a:prstGeom>
        </p:spPr>
      </p:pic>
      <p:sp>
        <p:nvSpPr>
          <p:cNvPr id="17" name="Text 12"/>
          <p:cNvSpPr/>
          <p:nvPr/>
        </p:nvSpPr>
        <p:spPr>
          <a:xfrm>
            <a:off x="5335905" y="5373191"/>
            <a:ext cx="2152293" cy="269081"/>
          </a:xfrm>
          <a:prstGeom prst="rect">
            <a:avLst/>
          </a:prstGeom>
          <a:noFill/>
          <a:ln/>
        </p:spPr>
        <p:txBody>
          <a:bodyPr wrap="none" lIns="0" tIns="0" rIns="0" bIns="0" rtlCol="0" anchor="t"/>
          <a:lstStyle/>
          <a:p>
            <a:pPr marL="0" indent="0" algn="l">
              <a:lnSpc>
                <a:spcPts val="2100"/>
              </a:lnSpc>
              <a:buNone/>
            </a:pPr>
            <a:r>
              <a:rPr lang="en-US" sz="1650" dirty="0">
                <a:solidFill>
                  <a:srgbClr val="161613"/>
                </a:solidFill>
                <a:latin typeface="DM Sans Medium" pitchFamily="34" charset="0"/>
                <a:ea typeface="DM Sans Medium" pitchFamily="34" charset="-122"/>
                <a:cs typeface="DM Sans Medium" pitchFamily="34" charset="-120"/>
              </a:rPr>
              <a:t>Apply Immediately</a:t>
            </a:r>
            <a:endParaRPr lang="en-US" sz="1650" dirty="0"/>
          </a:p>
        </p:txBody>
      </p:sp>
      <p:sp>
        <p:nvSpPr>
          <p:cNvPr id="18" name="Text 13"/>
          <p:cNvSpPr/>
          <p:nvPr/>
        </p:nvSpPr>
        <p:spPr>
          <a:xfrm>
            <a:off x="5335905" y="5745499"/>
            <a:ext cx="3958590" cy="275392"/>
          </a:xfrm>
          <a:prstGeom prst="rect">
            <a:avLst/>
          </a:prstGeom>
          <a:noFill/>
          <a:ln/>
        </p:spPr>
        <p:txBody>
          <a:bodyPr wrap="none" lIns="0" tIns="0" rIns="0" bIns="0" rtlCol="0" anchor="t"/>
          <a:lstStyle/>
          <a:p>
            <a:pPr marL="0" indent="0" algn="l">
              <a:lnSpc>
                <a:spcPts val="2150"/>
              </a:lnSpc>
              <a:buNone/>
            </a:pPr>
            <a:r>
              <a:rPr lang="en-US" sz="1350" dirty="0">
                <a:solidFill>
                  <a:srgbClr val="161613"/>
                </a:solidFill>
                <a:latin typeface="Inter" pitchFamily="34" charset="0"/>
                <a:ea typeface="Inter" pitchFamily="34" charset="-122"/>
                <a:cs typeface="Inter" pitchFamily="34" charset="-120"/>
              </a:rPr>
              <a:t>Use OPM3 concepts in your current PMO role</a:t>
            </a:r>
            <a:endParaRPr lang="en-US" sz="1350" dirty="0"/>
          </a:p>
        </p:txBody>
      </p:sp>
      <p:sp>
        <p:nvSpPr>
          <p:cNvPr id="19" name="Shape 14"/>
          <p:cNvSpPr/>
          <p:nvPr/>
        </p:nvSpPr>
        <p:spPr>
          <a:xfrm>
            <a:off x="9638824" y="4512369"/>
            <a:ext cx="4302919" cy="1956078"/>
          </a:xfrm>
          <a:prstGeom prst="roundRect">
            <a:avLst>
              <a:gd name="adj" fmla="val 1320"/>
            </a:avLst>
          </a:prstGeom>
          <a:solidFill>
            <a:srgbClr val="EDEBE3"/>
          </a:solidFill>
          <a:ln/>
        </p:spPr>
        <p:txBody>
          <a:bodyPr/>
          <a:lstStyle/>
          <a:p>
            <a:endParaRPr lang="en-US"/>
          </a:p>
        </p:txBody>
      </p:sp>
      <p:sp>
        <p:nvSpPr>
          <p:cNvPr id="20" name="Shape 15"/>
          <p:cNvSpPr/>
          <p:nvPr/>
        </p:nvSpPr>
        <p:spPr>
          <a:xfrm>
            <a:off x="9810988" y="4684533"/>
            <a:ext cx="516493" cy="516493"/>
          </a:xfrm>
          <a:prstGeom prst="roundRect">
            <a:avLst>
              <a:gd name="adj" fmla="val 17702245"/>
            </a:avLst>
          </a:prstGeom>
          <a:solidFill>
            <a:srgbClr val="28282F"/>
          </a:solidFill>
          <a:ln/>
        </p:spPr>
        <p:txBody>
          <a:bodyPr/>
          <a:lstStyle/>
          <a:p>
            <a:endParaRPr lang="en-US"/>
          </a:p>
        </p:txBody>
      </p:sp>
      <p:pic>
        <p:nvPicPr>
          <p:cNvPr id="21" name="Image 3" descr="preencoded.png"/>
          <p:cNvPicPr>
            <a:picLocks noChangeAspect="1"/>
          </p:cNvPicPr>
          <p:nvPr/>
        </p:nvPicPr>
        <p:blipFill>
          <a:blip r:embed="rId6"/>
          <a:stretch>
            <a:fillRect/>
          </a:stretch>
        </p:blipFill>
        <p:spPr>
          <a:xfrm>
            <a:off x="9953030" y="4797524"/>
            <a:ext cx="232410" cy="290513"/>
          </a:xfrm>
          <a:prstGeom prst="rect">
            <a:avLst/>
          </a:prstGeom>
        </p:spPr>
      </p:pic>
      <p:sp>
        <p:nvSpPr>
          <p:cNvPr id="22" name="Text 16"/>
          <p:cNvSpPr/>
          <p:nvPr/>
        </p:nvSpPr>
        <p:spPr>
          <a:xfrm>
            <a:off x="9810988" y="5373191"/>
            <a:ext cx="2152293" cy="269081"/>
          </a:xfrm>
          <a:prstGeom prst="rect">
            <a:avLst/>
          </a:prstGeom>
          <a:noFill/>
          <a:ln/>
        </p:spPr>
        <p:txBody>
          <a:bodyPr wrap="none" lIns="0" tIns="0" rIns="0" bIns="0" rtlCol="0" anchor="t"/>
          <a:lstStyle/>
          <a:p>
            <a:pPr marL="0" indent="0" algn="l">
              <a:lnSpc>
                <a:spcPts val="2100"/>
              </a:lnSpc>
              <a:buNone/>
            </a:pPr>
            <a:r>
              <a:rPr lang="en-US" sz="1650" dirty="0">
                <a:solidFill>
                  <a:srgbClr val="161613"/>
                </a:solidFill>
                <a:latin typeface="DM Sans Medium" pitchFamily="34" charset="0"/>
                <a:ea typeface="DM Sans Medium" pitchFamily="34" charset="-122"/>
                <a:cs typeface="DM Sans Medium" pitchFamily="34" charset="-120"/>
              </a:rPr>
              <a:t>Achieve Excellence</a:t>
            </a:r>
            <a:endParaRPr lang="en-US" sz="1650" dirty="0"/>
          </a:p>
        </p:txBody>
      </p:sp>
      <p:sp>
        <p:nvSpPr>
          <p:cNvPr id="23" name="Text 17"/>
          <p:cNvSpPr/>
          <p:nvPr/>
        </p:nvSpPr>
        <p:spPr>
          <a:xfrm>
            <a:off x="9810988" y="5745499"/>
            <a:ext cx="3958590" cy="550783"/>
          </a:xfrm>
          <a:prstGeom prst="rect">
            <a:avLst/>
          </a:prstGeom>
          <a:noFill/>
          <a:ln/>
        </p:spPr>
        <p:txBody>
          <a:bodyPr wrap="square" lIns="0" tIns="0" rIns="0" bIns="0" rtlCol="0" anchor="t"/>
          <a:lstStyle/>
          <a:p>
            <a:pPr marL="0" indent="0" algn="l">
              <a:lnSpc>
                <a:spcPts val="2150"/>
              </a:lnSpc>
              <a:buNone/>
            </a:pPr>
            <a:r>
              <a:rPr lang="en-US" sz="1350" dirty="0">
                <a:solidFill>
                  <a:srgbClr val="161613"/>
                </a:solidFill>
                <a:latin typeface="Inter" pitchFamily="34" charset="0"/>
                <a:ea typeface="Inter" pitchFamily="34" charset="-122"/>
                <a:cs typeface="Inter" pitchFamily="34" charset="-120"/>
              </a:rPr>
              <a:t>Pass your exam and drive organizational maturity</a:t>
            </a:r>
            <a:endParaRPr lang="en-US" sz="1350" dirty="0"/>
          </a:p>
        </p:txBody>
      </p:sp>
      <p:sp>
        <p:nvSpPr>
          <p:cNvPr id="24" name="Text 18"/>
          <p:cNvSpPr/>
          <p:nvPr/>
        </p:nvSpPr>
        <p:spPr>
          <a:xfrm>
            <a:off x="688658" y="6662162"/>
            <a:ext cx="13253085" cy="550783"/>
          </a:xfrm>
          <a:prstGeom prst="rect">
            <a:avLst/>
          </a:prstGeom>
          <a:noFill/>
          <a:ln/>
        </p:spPr>
        <p:txBody>
          <a:bodyPr wrap="square" lIns="0" tIns="0" rIns="0" bIns="0" rtlCol="0" anchor="t"/>
          <a:lstStyle/>
          <a:p>
            <a:pPr marL="0" indent="0" algn="l">
              <a:lnSpc>
                <a:spcPts val="2150"/>
              </a:lnSpc>
              <a:buNone/>
            </a:pPr>
            <a:r>
              <a:rPr lang="en-US" sz="1350" dirty="0">
                <a:solidFill>
                  <a:srgbClr val="161613"/>
                </a:solidFill>
                <a:latin typeface="Inter" pitchFamily="34" charset="0"/>
                <a:ea typeface="Inter" pitchFamily="34" charset="-122"/>
                <a:cs typeface="Inter" pitchFamily="34" charset="-120"/>
              </a:rPr>
              <a:t>You're not just preparing for a certification—you're equipping yourself to drive meaningful organizational transformation. The OPM3 framework will serve as your guide long after exam day.</a:t>
            </a:r>
            <a:endParaRPr lang="en-US" sz="13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518842"/>
            <a:ext cx="11767423"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Why OPM3® Matters for Your PMI-PMO-CP™ Exam</a:t>
            </a:r>
            <a:endParaRPr lang="en-US" sz="3900" dirty="0"/>
          </a:p>
        </p:txBody>
      </p:sp>
      <p:sp>
        <p:nvSpPr>
          <p:cNvPr id="3" name="Text 1"/>
          <p:cNvSpPr/>
          <p:nvPr/>
        </p:nvSpPr>
        <p:spPr>
          <a:xfrm>
            <a:off x="793790" y="1615169"/>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If you're preparing for the </a:t>
            </a:r>
            <a:r>
              <a:rPr lang="en-US" sz="1550" b="1" dirty="0">
                <a:solidFill>
                  <a:srgbClr val="161613"/>
                </a:solidFill>
                <a:latin typeface="Inter" pitchFamily="34" charset="0"/>
                <a:ea typeface="Inter" pitchFamily="34" charset="-122"/>
                <a:cs typeface="Inter" pitchFamily="34" charset="-120"/>
              </a:rPr>
              <a:t>PMI-PMO-CP™ (PMO Certified Practitioner) exam</a:t>
            </a:r>
            <a:r>
              <a:rPr lang="en-US" sz="1550" dirty="0">
                <a:solidFill>
                  <a:srgbClr val="161613"/>
                </a:solidFill>
                <a:latin typeface="Inter" pitchFamily="34" charset="0"/>
                <a:ea typeface="Inter" pitchFamily="34" charset="-122"/>
                <a:cs typeface="Inter" pitchFamily="34" charset="-120"/>
              </a:rPr>
              <a:t>, understanding OPM3® is not optional—it's essential. This framework appears throughout the exam as a foundational concept that bridges strategy and execution.</a:t>
            </a:r>
            <a:endParaRPr lang="en-US" sz="1550" dirty="0"/>
          </a:p>
        </p:txBody>
      </p:sp>
      <p:sp>
        <p:nvSpPr>
          <p:cNvPr id="4" name="Text 2"/>
          <p:cNvSpPr/>
          <p:nvPr/>
        </p:nvSpPr>
        <p:spPr>
          <a:xfrm>
            <a:off x="793790" y="3063922"/>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OPM3 represents more than just another methodology to memorize. It's a comprehensive roadmap that helps organizations evaluate and systematically improve their ability to deliver strategic objectives through projects, programs, and portfolios.</a:t>
            </a:r>
            <a:endParaRPr lang="en-US" sz="1550" dirty="0"/>
          </a:p>
        </p:txBody>
      </p:sp>
      <p:sp>
        <p:nvSpPr>
          <p:cNvPr id="5" name="Text 3"/>
          <p:cNvSpPr/>
          <p:nvPr/>
        </p:nvSpPr>
        <p:spPr>
          <a:xfrm>
            <a:off x="7564874" y="1615169"/>
            <a:ext cx="6279356"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exam tests your ability to:</a:t>
            </a:r>
            <a:endParaRPr lang="en-US" sz="1550" dirty="0"/>
          </a:p>
        </p:txBody>
      </p:sp>
      <p:sp>
        <p:nvSpPr>
          <p:cNvPr id="6" name="Text 4"/>
          <p:cNvSpPr/>
          <p:nvPr/>
        </p:nvSpPr>
        <p:spPr>
          <a:xfrm>
            <a:off x="7564874" y="211130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Recognize OPM3 concepts in real-world scenarios</a:t>
            </a:r>
            <a:endParaRPr lang="en-US" sz="1550" dirty="0"/>
          </a:p>
        </p:txBody>
      </p:sp>
      <p:sp>
        <p:nvSpPr>
          <p:cNvPr id="7" name="Text 5"/>
          <p:cNvSpPr/>
          <p:nvPr/>
        </p:nvSpPr>
        <p:spPr>
          <a:xfrm>
            <a:off x="7564874" y="249825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Apply maturity principles to PMO challenges</a:t>
            </a:r>
            <a:endParaRPr lang="en-US" sz="1550" dirty="0"/>
          </a:p>
        </p:txBody>
      </p:sp>
      <p:sp>
        <p:nvSpPr>
          <p:cNvPr id="8" name="Text 6"/>
          <p:cNvSpPr/>
          <p:nvPr/>
        </p:nvSpPr>
        <p:spPr>
          <a:xfrm>
            <a:off x="7564874" y="2885209"/>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Connect organizational capability with strategic value</a:t>
            </a:r>
            <a:endParaRPr lang="en-US" sz="1550" dirty="0"/>
          </a:p>
        </p:txBody>
      </p:sp>
      <p:sp>
        <p:nvSpPr>
          <p:cNvPr id="9" name="Text 7"/>
          <p:cNvSpPr/>
          <p:nvPr/>
        </p:nvSpPr>
        <p:spPr>
          <a:xfrm>
            <a:off x="7564874" y="3272162"/>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Recommend appropriate improvement pathways</a:t>
            </a:r>
            <a:endParaRPr lang="en-US" sz="1550" dirty="0"/>
          </a:p>
        </p:txBody>
      </p:sp>
      <p:sp>
        <p:nvSpPr>
          <p:cNvPr id="10" name="Text 8"/>
          <p:cNvSpPr/>
          <p:nvPr/>
        </p:nvSpPr>
        <p:spPr>
          <a:xfrm>
            <a:off x="7564874" y="3768295"/>
            <a:ext cx="6279356"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Understanding OPM3 deeply will help you answer multiple question types across different domains of the certification exam.</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11718"/>
          </a:xfrm>
          <a:prstGeom prst="rect">
            <a:avLst/>
          </a:prstGeom>
        </p:spPr>
      </p:pic>
      <p:sp>
        <p:nvSpPr>
          <p:cNvPr id="3" name="Text 0"/>
          <p:cNvSpPr/>
          <p:nvPr/>
        </p:nvSpPr>
        <p:spPr>
          <a:xfrm>
            <a:off x="739735" y="2760691"/>
            <a:ext cx="4623554" cy="577810"/>
          </a:xfrm>
          <a:prstGeom prst="rect">
            <a:avLst/>
          </a:prstGeom>
          <a:noFill/>
          <a:ln/>
        </p:spPr>
        <p:txBody>
          <a:bodyPr wrap="none" lIns="0" tIns="0" rIns="0" bIns="0" rtlCol="0" anchor="t"/>
          <a:lstStyle/>
          <a:p>
            <a:pPr marL="0" indent="0" algn="l">
              <a:lnSpc>
                <a:spcPts val="4550"/>
              </a:lnSpc>
              <a:buNone/>
            </a:pPr>
            <a:r>
              <a:rPr lang="en-US" sz="3600" dirty="0">
                <a:solidFill>
                  <a:srgbClr val="161613"/>
                </a:solidFill>
                <a:latin typeface="DM Sans Medium" pitchFamily="34" charset="0"/>
                <a:ea typeface="DM Sans Medium" pitchFamily="34" charset="-122"/>
                <a:cs typeface="DM Sans Medium" pitchFamily="34" charset="-120"/>
              </a:rPr>
              <a:t>What is OPM3®?</a:t>
            </a:r>
            <a:endParaRPr lang="en-US" sz="3600" dirty="0"/>
          </a:p>
        </p:txBody>
      </p:sp>
      <p:sp>
        <p:nvSpPr>
          <p:cNvPr id="4" name="Text 1"/>
          <p:cNvSpPr/>
          <p:nvPr/>
        </p:nvSpPr>
        <p:spPr>
          <a:xfrm>
            <a:off x="739735" y="3615917"/>
            <a:ext cx="13150929" cy="591503"/>
          </a:xfrm>
          <a:prstGeom prst="rect">
            <a:avLst/>
          </a:prstGeom>
          <a:noFill/>
          <a:ln/>
        </p:spPr>
        <p:txBody>
          <a:bodyPr wrap="square" lIns="0" tIns="0" rIns="0" bIns="0" rtlCol="0" anchor="t"/>
          <a:lstStyle/>
          <a:p>
            <a:pPr marL="0" indent="0" algn="l">
              <a:lnSpc>
                <a:spcPts val="2300"/>
              </a:lnSpc>
              <a:buNone/>
            </a:pPr>
            <a:r>
              <a:rPr lang="en-US" sz="1450" dirty="0">
                <a:solidFill>
                  <a:srgbClr val="161613"/>
                </a:solidFill>
                <a:latin typeface="Inter" pitchFamily="34" charset="0"/>
                <a:ea typeface="Inter" pitchFamily="34" charset="-122"/>
                <a:cs typeface="Inter" pitchFamily="34" charset="-120"/>
              </a:rPr>
              <a:t>The </a:t>
            </a:r>
            <a:r>
              <a:rPr lang="en-US" sz="1450" b="1" dirty="0">
                <a:solidFill>
                  <a:srgbClr val="161613"/>
                </a:solidFill>
                <a:latin typeface="Inter" pitchFamily="34" charset="0"/>
                <a:ea typeface="Inter" pitchFamily="34" charset="-122"/>
                <a:cs typeface="Inter" pitchFamily="34" charset="-120"/>
              </a:rPr>
              <a:t>Organizational Project Management Maturity Model (OPM3®)</a:t>
            </a:r>
            <a:r>
              <a:rPr lang="en-US" sz="1450" dirty="0">
                <a:solidFill>
                  <a:srgbClr val="161613"/>
                </a:solidFill>
                <a:latin typeface="Inter" pitchFamily="34" charset="0"/>
                <a:ea typeface="Inter" pitchFamily="34" charset="-122"/>
                <a:cs typeface="Inter" pitchFamily="34" charset="-120"/>
              </a:rPr>
              <a:t> is a globally recognized standard developed by the </a:t>
            </a:r>
            <a:r>
              <a:rPr lang="en-US" sz="1450" b="1" dirty="0">
                <a:solidFill>
                  <a:srgbClr val="161613"/>
                </a:solidFill>
                <a:latin typeface="Inter" pitchFamily="34" charset="0"/>
                <a:ea typeface="Inter" pitchFamily="34" charset="-122"/>
                <a:cs typeface="Inter" pitchFamily="34" charset="-120"/>
              </a:rPr>
              <a:t>Project Management Institute (PMI®)</a:t>
            </a:r>
            <a:r>
              <a:rPr lang="en-US" sz="1450" dirty="0">
                <a:solidFill>
                  <a:srgbClr val="161613"/>
                </a:solidFill>
                <a:latin typeface="Inter" pitchFamily="34" charset="0"/>
                <a:ea typeface="Inter" pitchFamily="34" charset="-122"/>
                <a:cs typeface="Inter" pitchFamily="34" charset="-120"/>
              </a:rPr>
              <a:t> to assess and advance an organization's maturity in project management practices.</a:t>
            </a:r>
            <a:endParaRPr lang="en-US" sz="1450" dirty="0"/>
          </a:p>
        </p:txBody>
      </p:sp>
      <p:sp>
        <p:nvSpPr>
          <p:cNvPr id="5" name="Shape 2"/>
          <p:cNvSpPr/>
          <p:nvPr/>
        </p:nvSpPr>
        <p:spPr>
          <a:xfrm>
            <a:off x="739735" y="4415422"/>
            <a:ext cx="4260294" cy="1656993"/>
          </a:xfrm>
          <a:prstGeom prst="roundRect">
            <a:avLst>
              <a:gd name="adj" fmla="val 1674"/>
            </a:avLst>
          </a:prstGeom>
          <a:solidFill>
            <a:srgbClr val="EDEBE3"/>
          </a:solidFill>
          <a:ln/>
        </p:spPr>
        <p:txBody>
          <a:bodyPr/>
          <a:lstStyle/>
          <a:p>
            <a:endParaRPr lang="en-US"/>
          </a:p>
        </p:txBody>
      </p:sp>
      <p:sp>
        <p:nvSpPr>
          <p:cNvPr id="6" name="Text 3"/>
          <p:cNvSpPr/>
          <p:nvPr/>
        </p:nvSpPr>
        <p:spPr>
          <a:xfrm>
            <a:off x="924639" y="4600326"/>
            <a:ext cx="2311718" cy="288965"/>
          </a:xfrm>
          <a:prstGeom prst="rect">
            <a:avLst/>
          </a:prstGeom>
          <a:noFill/>
          <a:ln/>
        </p:spPr>
        <p:txBody>
          <a:bodyPr wrap="none" lIns="0" tIns="0" rIns="0" bIns="0" rtlCol="0" anchor="t"/>
          <a:lstStyle/>
          <a:p>
            <a:pPr marL="0" indent="0" algn="l">
              <a:lnSpc>
                <a:spcPts val="2250"/>
              </a:lnSpc>
              <a:buNone/>
            </a:pPr>
            <a:r>
              <a:rPr lang="en-US" sz="1800" dirty="0">
                <a:solidFill>
                  <a:srgbClr val="161613"/>
                </a:solidFill>
                <a:latin typeface="DM Sans Medium" pitchFamily="34" charset="0"/>
                <a:ea typeface="DM Sans Medium" pitchFamily="34" charset="-122"/>
                <a:cs typeface="DM Sans Medium" pitchFamily="34" charset="-120"/>
              </a:rPr>
              <a:t>Strategic Alignment</a:t>
            </a:r>
            <a:endParaRPr lang="en-US" sz="1800" dirty="0"/>
          </a:p>
        </p:txBody>
      </p:sp>
      <p:sp>
        <p:nvSpPr>
          <p:cNvPr id="7" name="Text 4"/>
          <p:cNvSpPr/>
          <p:nvPr/>
        </p:nvSpPr>
        <p:spPr>
          <a:xfrm>
            <a:off x="924639" y="5000257"/>
            <a:ext cx="3890486" cy="887254"/>
          </a:xfrm>
          <a:prstGeom prst="rect">
            <a:avLst/>
          </a:prstGeom>
          <a:noFill/>
          <a:ln/>
        </p:spPr>
        <p:txBody>
          <a:bodyPr wrap="square" lIns="0" tIns="0" rIns="0" bIns="0" rtlCol="0" anchor="t"/>
          <a:lstStyle/>
          <a:p>
            <a:pPr marL="0" indent="0" algn="l">
              <a:lnSpc>
                <a:spcPts val="2300"/>
              </a:lnSpc>
              <a:buNone/>
            </a:pPr>
            <a:r>
              <a:rPr lang="en-US" sz="1450" dirty="0">
                <a:solidFill>
                  <a:srgbClr val="161613"/>
                </a:solidFill>
                <a:latin typeface="Inter" pitchFamily="34" charset="0"/>
                <a:ea typeface="Inter" pitchFamily="34" charset="-122"/>
                <a:cs typeface="Inter" pitchFamily="34" charset="-120"/>
              </a:rPr>
              <a:t>Connects projects → programs → portfolios → strategy, ensuring execution consistently delivers measurable business value</a:t>
            </a:r>
            <a:endParaRPr lang="en-US" sz="1450" dirty="0"/>
          </a:p>
        </p:txBody>
      </p:sp>
      <p:sp>
        <p:nvSpPr>
          <p:cNvPr id="8" name="Shape 5"/>
          <p:cNvSpPr/>
          <p:nvPr/>
        </p:nvSpPr>
        <p:spPr>
          <a:xfrm>
            <a:off x="5184934" y="4415422"/>
            <a:ext cx="4260413" cy="1656993"/>
          </a:xfrm>
          <a:prstGeom prst="roundRect">
            <a:avLst>
              <a:gd name="adj" fmla="val 1674"/>
            </a:avLst>
          </a:prstGeom>
          <a:solidFill>
            <a:srgbClr val="EDEBE3"/>
          </a:solidFill>
          <a:ln/>
        </p:spPr>
        <p:txBody>
          <a:bodyPr/>
          <a:lstStyle/>
          <a:p>
            <a:endParaRPr lang="en-US"/>
          </a:p>
        </p:txBody>
      </p:sp>
      <p:sp>
        <p:nvSpPr>
          <p:cNvPr id="9" name="Text 6"/>
          <p:cNvSpPr/>
          <p:nvPr/>
        </p:nvSpPr>
        <p:spPr>
          <a:xfrm>
            <a:off x="5369838" y="4600326"/>
            <a:ext cx="2511385" cy="288965"/>
          </a:xfrm>
          <a:prstGeom prst="rect">
            <a:avLst/>
          </a:prstGeom>
          <a:noFill/>
          <a:ln/>
        </p:spPr>
        <p:txBody>
          <a:bodyPr wrap="none" lIns="0" tIns="0" rIns="0" bIns="0" rtlCol="0" anchor="t"/>
          <a:lstStyle/>
          <a:p>
            <a:pPr marL="0" indent="0" algn="l">
              <a:lnSpc>
                <a:spcPts val="2250"/>
              </a:lnSpc>
              <a:buNone/>
            </a:pPr>
            <a:r>
              <a:rPr lang="en-US" sz="1800" dirty="0">
                <a:solidFill>
                  <a:srgbClr val="161613"/>
                </a:solidFill>
                <a:latin typeface="DM Sans Medium" pitchFamily="34" charset="0"/>
                <a:ea typeface="DM Sans Medium" pitchFamily="34" charset="-122"/>
                <a:cs typeface="DM Sans Medium" pitchFamily="34" charset="-120"/>
              </a:rPr>
              <a:t>Structured Progression</a:t>
            </a:r>
            <a:endParaRPr lang="en-US" sz="1800" dirty="0"/>
          </a:p>
        </p:txBody>
      </p:sp>
      <p:sp>
        <p:nvSpPr>
          <p:cNvPr id="10" name="Text 7"/>
          <p:cNvSpPr/>
          <p:nvPr/>
        </p:nvSpPr>
        <p:spPr>
          <a:xfrm>
            <a:off x="5369838" y="5000257"/>
            <a:ext cx="3890605" cy="887254"/>
          </a:xfrm>
          <a:prstGeom prst="rect">
            <a:avLst/>
          </a:prstGeom>
          <a:noFill/>
          <a:ln/>
        </p:spPr>
        <p:txBody>
          <a:bodyPr wrap="square" lIns="0" tIns="0" rIns="0" bIns="0" rtlCol="0" anchor="t"/>
          <a:lstStyle/>
          <a:p>
            <a:pPr marL="0" indent="0" algn="l">
              <a:lnSpc>
                <a:spcPts val="2300"/>
              </a:lnSpc>
              <a:buNone/>
            </a:pPr>
            <a:r>
              <a:rPr lang="en-US" sz="1450" dirty="0">
                <a:solidFill>
                  <a:srgbClr val="161613"/>
                </a:solidFill>
                <a:latin typeface="Inter" pitchFamily="34" charset="0"/>
                <a:ea typeface="Inter" pitchFamily="34" charset="-122"/>
                <a:cs typeface="Inter" pitchFamily="34" charset="-120"/>
              </a:rPr>
              <a:t>Provides a clear maturity model with defined stages of organizational improvement and capability development</a:t>
            </a:r>
            <a:endParaRPr lang="en-US" sz="1450" dirty="0"/>
          </a:p>
        </p:txBody>
      </p:sp>
      <p:sp>
        <p:nvSpPr>
          <p:cNvPr id="11" name="Shape 8"/>
          <p:cNvSpPr/>
          <p:nvPr/>
        </p:nvSpPr>
        <p:spPr>
          <a:xfrm>
            <a:off x="9630251" y="4415422"/>
            <a:ext cx="4260413" cy="1656993"/>
          </a:xfrm>
          <a:prstGeom prst="roundRect">
            <a:avLst>
              <a:gd name="adj" fmla="val 1674"/>
            </a:avLst>
          </a:prstGeom>
          <a:solidFill>
            <a:srgbClr val="EDEBE3"/>
          </a:solidFill>
          <a:ln/>
        </p:spPr>
        <p:txBody>
          <a:bodyPr/>
          <a:lstStyle/>
          <a:p>
            <a:endParaRPr lang="en-US"/>
          </a:p>
        </p:txBody>
      </p:sp>
      <p:sp>
        <p:nvSpPr>
          <p:cNvPr id="12" name="Text 9"/>
          <p:cNvSpPr/>
          <p:nvPr/>
        </p:nvSpPr>
        <p:spPr>
          <a:xfrm>
            <a:off x="9815155" y="4600326"/>
            <a:ext cx="2320766" cy="288965"/>
          </a:xfrm>
          <a:prstGeom prst="rect">
            <a:avLst/>
          </a:prstGeom>
          <a:noFill/>
          <a:ln/>
        </p:spPr>
        <p:txBody>
          <a:bodyPr wrap="none" lIns="0" tIns="0" rIns="0" bIns="0" rtlCol="0" anchor="t"/>
          <a:lstStyle/>
          <a:p>
            <a:pPr marL="0" indent="0" algn="l">
              <a:lnSpc>
                <a:spcPts val="2250"/>
              </a:lnSpc>
              <a:buNone/>
            </a:pPr>
            <a:r>
              <a:rPr lang="en-US" sz="1800" dirty="0">
                <a:solidFill>
                  <a:srgbClr val="161613"/>
                </a:solidFill>
                <a:latin typeface="DM Sans Medium" pitchFamily="34" charset="0"/>
                <a:ea typeface="DM Sans Medium" pitchFamily="34" charset="-122"/>
                <a:cs typeface="DM Sans Medium" pitchFamily="34" charset="-120"/>
              </a:rPr>
              <a:t>Continuous Evolution</a:t>
            </a:r>
            <a:endParaRPr lang="en-US" sz="1800" dirty="0"/>
          </a:p>
        </p:txBody>
      </p:sp>
      <p:sp>
        <p:nvSpPr>
          <p:cNvPr id="13" name="Text 10"/>
          <p:cNvSpPr/>
          <p:nvPr/>
        </p:nvSpPr>
        <p:spPr>
          <a:xfrm>
            <a:off x="9815155" y="5000257"/>
            <a:ext cx="3890605" cy="887254"/>
          </a:xfrm>
          <a:prstGeom prst="rect">
            <a:avLst/>
          </a:prstGeom>
          <a:noFill/>
          <a:ln/>
        </p:spPr>
        <p:txBody>
          <a:bodyPr wrap="square" lIns="0" tIns="0" rIns="0" bIns="0" rtlCol="0" anchor="t"/>
          <a:lstStyle/>
          <a:p>
            <a:pPr marL="0" indent="0" algn="l">
              <a:lnSpc>
                <a:spcPts val="2300"/>
              </a:lnSpc>
              <a:buNone/>
            </a:pPr>
            <a:r>
              <a:rPr lang="en-US" sz="1450" dirty="0">
                <a:solidFill>
                  <a:srgbClr val="161613"/>
                </a:solidFill>
                <a:latin typeface="Inter" pitchFamily="34" charset="0"/>
                <a:ea typeface="Inter" pitchFamily="34" charset="-122"/>
                <a:cs typeface="Inter" pitchFamily="34" charset="-120"/>
              </a:rPr>
              <a:t>Emphasizes not just current capability, but ongoing organizational learning, adaptation, and systematic improvement</a:t>
            </a:r>
            <a:endParaRPr lang="en-US" sz="1450" dirty="0"/>
          </a:p>
        </p:txBody>
      </p:sp>
      <p:sp>
        <p:nvSpPr>
          <p:cNvPr id="14" name="Shape 11"/>
          <p:cNvSpPr/>
          <p:nvPr/>
        </p:nvSpPr>
        <p:spPr>
          <a:xfrm>
            <a:off x="739735" y="6280417"/>
            <a:ext cx="13150929" cy="1081445"/>
          </a:xfrm>
          <a:prstGeom prst="roundRect">
            <a:avLst>
              <a:gd name="adj" fmla="val 2565"/>
            </a:avLst>
          </a:prstGeom>
          <a:solidFill>
            <a:srgbClr val="D6D6DC"/>
          </a:solidFill>
          <a:ln/>
        </p:spPr>
        <p:txBody>
          <a:bodyPr/>
          <a:lstStyle/>
          <a:p>
            <a:endParaRPr lang="en-US"/>
          </a:p>
        </p:txBody>
      </p:sp>
      <p:pic>
        <p:nvPicPr>
          <p:cNvPr id="15" name="Image 1" descr="preencoded.png"/>
          <p:cNvPicPr>
            <a:picLocks noChangeAspect="1"/>
          </p:cNvPicPr>
          <p:nvPr/>
        </p:nvPicPr>
        <p:blipFill>
          <a:blip r:embed="rId4"/>
          <a:stretch>
            <a:fillRect/>
          </a:stretch>
        </p:blipFill>
        <p:spPr>
          <a:xfrm>
            <a:off x="924639" y="6563071"/>
            <a:ext cx="231100" cy="184904"/>
          </a:xfrm>
          <a:prstGeom prst="rect">
            <a:avLst/>
          </a:prstGeom>
        </p:spPr>
      </p:pic>
      <p:sp>
        <p:nvSpPr>
          <p:cNvPr id="16" name="Text 12"/>
          <p:cNvSpPr/>
          <p:nvPr/>
        </p:nvSpPr>
        <p:spPr>
          <a:xfrm>
            <a:off x="1340644" y="6511517"/>
            <a:ext cx="12365117" cy="591503"/>
          </a:xfrm>
          <a:prstGeom prst="rect">
            <a:avLst/>
          </a:prstGeom>
          <a:noFill/>
          <a:ln/>
        </p:spPr>
        <p:txBody>
          <a:bodyPr wrap="square" lIns="0" tIns="0" rIns="0" bIns="0" rtlCol="0" anchor="t"/>
          <a:lstStyle/>
          <a:p>
            <a:pPr marL="0" indent="0" algn="l">
              <a:lnSpc>
                <a:spcPts val="2300"/>
              </a:lnSpc>
              <a:buNone/>
            </a:pPr>
            <a:r>
              <a:rPr lang="en-US" sz="1450" b="1" dirty="0">
                <a:solidFill>
                  <a:srgbClr val="000000"/>
                </a:solidFill>
                <a:latin typeface="Inter" pitchFamily="34" charset="0"/>
                <a:ea typeface="Inter" pitchFamily="34" charset="-122"/>
                <a:cs typeface="Inter" pitchFamily="34" charset="-120"/>
              </a:rPr>
              <a:t>Exam Focus:</a:t>
            </a:r>
            <a:r>
              <a:rPr lang="en-US" sz="1450" dirty="0">
                <a:solidFill>
                  <a:srgbClr val="000000"/>
                </a:solidFill>
                <a:latin typeface="Inter" pitchFamily="34" charset="0"/>
                <a:ea typeface="Inter" pitchFamily="34" charset="-122"/>
                <a:cs typeface="Inter" pitchFamily="34" charset="-120"/>
              </a:rPr>
              <a:t> Remember the core equation: </a:t>
            </a:r>
            <a:r>
              <a:rPr lang="en-US" sz="1450" b="1" dirty="0">
                <a:solidFill>
                  <a:srgbClr val="000000"/>
                </a:solidFill>
                <a:latin typeface="Inter" pitchFamily="34" charset="0"/>
                <a:ea typeface="Inter" pitchFamily="34" charset="-122"/>
                <a:cs typeface="Inter" pitchFamily="34" charset="-120"/>
              </a:rPr>
              <a:t>OPM3 = maturity framework aligning project execution with business strategy.</a:t>
            </a:r>
            <a:r>
              <a:rPr lang="en-US" sz="1450" dirty="0">
                <a:solidFill>
                  <a:srgbClr val="000000"/>
                </a:solidFill>
                <a:latin typeface="Inter" pitchFamily="34" charset="0"/>
                <a:ea typeface="Inter" pitchFamily="34" charset="-122"/>
                <a:cs typeface="Inter" pitchFamily="34" charset="-120"/>
              </a:rPr>
              <a:t> This definition appears in various forms throughout the certification exam.</a:t>
            </a:r>
            <a:endParaRPr lang="en-US" sz="14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39950"/>
            <a:ext cx="6444377"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Four Stages of Maturity</a:t>
            </a:r>
            <a:endParaRPr lang="en-US" sz="3900" dirty="0"/>
          </a:p>
        </p:txBody>
      </p:sp>
      <p:sp>
        <p:nvSpPr>
          <p:cNvPr id="4" name="Text 1"/>
          <p:cNvSpPr/>
          <p:nvPr/>
        </p:nvSpPr>
        <p:spPr>
          <a:xfrm>
            <a:off x="793790" y="1757684"/>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OPM3 defines organizational maturity through four progressive </a:t>
            </a:r>
            <a:r>
              <a:rPr lang="en-US" sz="1550" b="1" dirty="0">
                <a:solidFill>
                  <a:srgbClr val="161613"/>
                </a:solidFill>
                <a:latin typeface="Inter" pitchFamily="34" charset="0"/>
                <a:ea typeface="Inter" pitchFamily="34" charset="-122"/>
                <a:cs typeface="Inter" pitchFamily="34" charset="-120"/>
              </a:rPr>
              <a:t>stages of process improvement</a:t>
            </a:r>
            <a:r>
              <a:rPr lang="en-US" sz="1550" dirty="0">
                <a:solidFill>
                  <a:srgbClr val="161613"/>
                </a:solidFill>
                <a:latin typeface="Inter" pitchFamily="34" charset="0"/>
                <a:ea typeface="Inter" pitchFamily="34" charset="-122"/>
                <a:cs typeface="Inter" pitchFamily="34" charset="-120"/>
              </a:rPr>
              <a:t>. Each stage builds upon the previous one, creating a structured pathway from basic capability to optimization excellence.</a:t>
            </a:r>
            <a:endParaRPr lang="en-US" sz="1550" dirty="0"/>
          </a:p>
        </p:txBody>
      </p:sp>
      <p:sp>
        <p:nvSpPr>
          <p:cNvPr id="5" name="Text 2"/>
          <p:cNvSpPr/>
          <p:nvPr/>
        </p:nvSpPr>
        <p:spPr>
          <a:xfrm>
            <a:off x="793790" y="2933545"/>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Understanding these stages is critical for the PMI-PMOCP exam, as you'll need to identify which stage an organization occupies based on scenario descriptions and recommend appropriate next steps for advancement.</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45569" y="512564"/>
            <a:ext cx="4659749" cy="582454"/>
          </a:xfrm>
          <a:prstGeom prst="rect">
            <a:avLst/>
          </a:prstGeom>
          <a:noFill/>
          <a:ln/>
        </p:spPr>
        <p:txBody>
          <a:bodyPr wrap="none" lIns="0" tIns="0" rIns="0" bIns="0" rtlCol="0" anchor="t"/>
          <a:lstStyle/>
          <a:p>
            <a:pPr marL="0" indent="0" algn="l">
              <a:lnSpc>
                <a:spcPts val="4550"/>
              </a:lnSpc>
              <a:buNone/>
            </a:pPr>
            <a:r>
              <a:rPr lang="en-US" sz="3650" dirty="0">
                <a:solidFill>
                  <a:srgbClr val="161613"/>
                </a:solidFill>
                <a:latin typeface="DM Sans Medium" pitchFamily="34" charset="0"/>
                <a:ea typeface="DM Sans Medium" pitchFamily="34" charset="-122"/>
                <a:cs typeface="DM Sans Medium" pitchFamily="34" charset="-120"/>
              </a:rPr>
              <a:t>Stage 1: Standardize</a:t>
            </a:r>
            <a:endParaRPr lang="en-US" sz="3650" dirty="0"/>
          </a:p>
        </p:txBody>
      </p:sp>
      <p:sp>
        <p:nvSpPr>
          <p:cNvPr id="3" name="Text 1"/>
          <p:cNvSpPr/>
          <p:nvPr/>
        </p:nvSpPr>
        <p:spPr>
          <a:xfrm>
            <a:off x="745569" y="1351586"/>
            <a:ext cx="3648551" cy="349448"/>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Establishing the Foundation</a:t>
            </a:r>
            <a:endParaRPr lang="en-US" sz="2200" dirty="0"/>
          </a:p>
        </p:txBody>
      </p:sp>
      <p:sp>
        <p:nvSpPr>
          <p:cNvPr id="4" name="Text 2"/>
          <p:cNvSpPr/>
          <p:nvPr/>
        </p:nvSpPr>
        <p:spPr>
          <a:xfrm>
            <a:off x="745569" y="1887368"/>
            <a:ext cx="7701677" cy="894755"/>
          </a:xfrm>
          <a:prstGeom prst="rect">
            <a:avLst/>
          </a:prstGeom>
          <a:noFill/>
          <a:ln/>
        </p:spPr>
        <p:txBody>
          <a:bodyPr wrap="square" lIns="0" tIns="0" rIns="0" bIns="0" rtlCol="0" anchor="t"/>
          <a:lstStyle/>
          <a:p>
            <a:pPr marL="0" indent="0" algn="l">
              <a:lnSpc>
                <a:spcPts val="2300"/>
              </a:lnSpc>
              <a:buNone/>
            </a:pPr>
            <a:r>
              <a:rPr lang="en-US" sz="1450" dirty="0">
                <a:solidFill>
                  <a:srgbClr val="161613"/>
                </a:solidFill>
                <a:latin typeface="Inter" pitchFamily="34" charset="0"/>
                <a:ea typeface="Inter" pitchFamily="34" charset="-122"/>
                <a:cs typeface="Inter" pitchFamily="34" charset="-120"/>
              </a:rPr>
              <a:t>The Standardize stage focuses on creating consistency across the organization by establishing common practices, tools, templates, and methodologies that everyone can follow.</a:t>
            </a:r>
            <a:endParaRPr lang="en-US" sz="1450" dirty="0"/>
          </a:p>
        </p:txBody>
      </p:sp>
      <p:sp>
        <p:nvSpPr>
          <p:cNvPr id="5" name="Text 3"/>
          <p:cNvSpPr/>
          <p:nvPr/>
        </p:nvSpPr>
        <p:spPr>
          <a:xfrm>
            <a:off x="745569" y="2949762"/>
            <a:ext cx="7701677" cy="298252"/>
          </a:xfrm>
          <a:prstGeom prst="rect">
            <a:avLst/>
          </a:prstGeom>
          <a:noFill/>
          <a:ln/>
        </p:spPr>
        <p:txBody>
          <a:bodyPr wrap="none" lIns="0" tIns="0" rIns="0" bIns="0" rtlCol="0" anchor="t"/>
          <a:lstStyle/>
          <a:p>
            <a:pPr marL="0" indent="0" algn="l">
              <a:lnSpc>
                <a:spcPts val="2300"/>
              </a:lnSpc>
              <a:buNone/>
            </a:pPr>
            <a:r>
              <a:rPr lang="en-US" sz="1450" b="1" dirty="0">
                <a:solidFill>
                  <a:srgbClr val="161613"/>
                </a:solidFill>
                <a:latin typeface="Inter" pitchFamily="34" charset="0"/>
                <a:ea typeface="Inter" pitchFamily="34" charset="-122"/>
                <a:cs typeface="Inter" pitchFamily="34" charset="-120"/>
              </a:rPr>
              <a:t>Key Characteristics:</a:t>
            </a:r>
            <a:endParaRPr lang="en-US" sz="1450" dirty="0"/>
          </a:p>
        </p:txBody>
      </p:sp>
      <p:sp>
        <p:nvSpPr>
          <p:cNvPr id="6" name="Text 4"/>
          <p:cNvSpPr/>
          <p:nvPr/>
        </p:nvSpPr>
        <p:spPr>
          <a:xfrm>
            <a:off x="745569" y="3415654"/>
            <a:ext cx="7701677" cy="298252"/>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161613"/>
                </a:solidFill>
                <a:latin typeface="Inter" pitchFamily="34" charset="0"/>
                <a:ea typeface="Inter" pitchFamily="34" charset="-122"/>
                <a:cs typeface="Inter" pitchFamily="34" charset="-120"/>
              </a:rPr>
              <a:t>Documented, repeatable processes are in place</a:t>
            </a:r>
            <a:endParaRPr lang="en-US" sz="1450" dirty="0"/>
          </a:p>
        </p:txBody>
      </p:sp>
      <p:sp>
        <p:nvSpPr>
          <p:cNvPr id="7" name="Text 5"/>
          <p:cNvSpPr/>
          <p:nvPr/>
        </p:nvSpPr>
        <p:spPr>
          <a:xfrm>
            <a:off x="745569" y="3779033"/>
            <a:ext cx="7701677" cy="298252"/>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161613"/>
                </a:solidFill>
                <a:latin typeface="Inter" pitchFamily="34" charset="0"/>
                <a:ea typeface="Inter" pitchFamily="34" charset="-122"/>
                <a:cs typeface="Inter" pitchFamily="34" charset="-120"/>
              </a:rPr>
              <a:t>Common terminology and frameworks are adopted</a:t>
            </a:r>
            <a:endParaRPr lang="en-US" sz="1450" dirty="0"/>
          </a:p>
        </p:txBody>
      </p:sp>
      <p:sp>
        <p:nvSpPr>
          <p:cNvPr id="8" name="Text 6"/>
          <p:cNvSpPr/>
          <p:nvPr/>
        </p:nvSpPr>
        <p:spPr>
          <a:xfrm>
            <a:off x="745569" y="4142411"/>
            <a:ext cx="7701677" cy="298252"/>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161613"/>
                </a:solidFill>
                <a:latin typeface="Inter" pitchFamily="34" charset="0"/>
                <a:ea typeface="Inter" pitchFamily="34" charset="-122"/>
                <a:cs typeface="Inter" pitchFamily="34" charset="-120"/>
              </a:rPr>
              <a:t>Project templates and tools are standardized</a:t>
            </a:r>
            <a:endParaRPr lang="en-US" sz="1450" dirty="0"/>
          </a:p>
        </p:txBody>
      </p:sp>
      <p:sp>
        <p:nvSpPr>
          <p:cNvPr id="9" name="Text 7"/>
          <p:cNvSpPr/>
          <p:nvPr/>
        </p:nvSpPr>
        <p:spPr>
          <a:xfrm>
            <a:off x="745569" y="4505790"/>
            <a:ext cx="7701677" cy="298252"/>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161613"/>
                </a:solidFill>
                <a:latin typeface="Inter" pitchFamily="34" charset="0"/>
                <a:ea typeface="Inter" pitchFamily="34" charset="-122"/>
                <a:cs typeface="Inter" pitchFamily="34" charset="-120"/>
              </a:rPr>
              <a:t>Basic governance structures are defined</a:t>
            </a:r>
            <a:endParaRPr lang="en-US" sz="1450" dirty="0"/>
          </a:p>
        </p:txBody>
      </p:sp>
      <p:sp>
        <p:nvSpPr>
          <p:cNvPr id="10" name="Text 8"/>
          <p:cNvSpPr/>
          <p:nvPr/>
        </p:nvSpPr>
        <p:spPr>
          <a:xfrm>
            <a:off x="745569" y="4971682"/>
            <a:ext cx="7701677" cy="894755"/>
          </a:xfrm>
          <a:prstGeom prst="rect">
            <a:avLst/>
          </a:prstGeom>
          <a:noFill/>
          <a:ln/>
        </p:spPr>
        <p:txBody>
          <a:bodyPr wrap="square" lIns="0" tIns="0" rIns="0" bIns="0" rtlCol="0" anchor="t"/>
          <a:lstStyle/>
          <a:p>
            <a:pPr marL="0" indent="0" algn="l">
              <a:lnSpc>
                <a:spcPts val="2300"/>
              </a:lnSpc>
              <a:buNone/>
            </a:pPr>
            <a:r>
              <a:rPr lang="en-US" sz="1450" b="1" dirty="0">
                <a:solidFill>
                  <a:srgbClr val="161613"/>
                </a:solidFill>
                <a:latin typeface="Inter" pitchFamily="34" charset="0"/>
                <a:ea typeface="Inter" pitchFamily="34" charset="-122"/>
                <a:cs typeface="Inter" pitchFamily="34" charset="-120"/>
              </a:rPr>
              <a:t>Real-World Example:</a:t>
            </a:r>
            <a:r>
              <a:rPr lang="en-US" sz="1450" dirty="0">
                <a:solidFill>
                  <a:srgbClr val="161613"/>
                </a:solidFill>
                <a:latin typeface="Inter" pitchFamily="34" charset="0"/>
                <a:ea typeface="Inter" pitchFamily="34" charset="-122"/>
                <a:cs typeface="Inter" pitchFamily="34" charset="-120"/>
              </a:rPr>
              <a:t> An organization implements a single project lifecycle template across all departments, replacing the previous patchwork of individual approaches where each team used different methods.</a:t>
            </a:r>
            <a:endParaRPr lang="en-US" sz="1450" dirty="0"/>
          </a:p>
        </p:txBody>
      </p:sp>
      <p:pic>
        <p:nvPicPr>
          <p:cNvPr id="11" name="Image 0" descr="preencoded.png"/>
          <p:cNvPicPr>
            <a:picLocks noChangeAspect="1"/>
          </p:cNvPicPr>
          <p:nvPr/>
        </p:nvPicPr>
        <p:blipFill>
          <a:blip r:embed="rId3"/>
          <a:stretch>
            <a:fillRect/>
          </a:stretch>
        </p:blipFill>
        <p:spPr>
          <a:xfrm>
            <a:off x="9400818" y="1374924"/>
            <a:ext cx="4491514" cy="4491514"/>
          </a:xfrm>
          <a:prstGeom prst="rect">
            <a:avLst/>
          </a:prstGeom>
        </p:spPr>
      </p:pic>
      <p:sp>
        <p:nvSpPr>
          <p:cNvPr id="12" name="Shape 9"/>
          <p:cNvSpPr/>
          <p:nvPr/>
        </p:nvSpPr>
        <p:spPr>
          <a:xfrm>
            <a:off x="745569" y="6215281"/>
            <a:ext cx="13139261" cy="1090136"/>
          </a:xfrm>
          <a:prstGeom prst="roundRect">
            <a:avLst>
              <a:gd name="adj" fmla="val 2565"/>
            </a:avLst>
          </a:prstGeom>
          <a:solidFill>
            <a:srgbClr val="D6D6DC"/>
          </a:solidFill>
          <a:ln/>
        </p:spPr>
        <p:txBody>
          <a:bodyPr/>
          <a:lstStyle/>
          <a:p>
            <a:endParaRPr lang="en-US"/>
          </a:p>
        </p:txBody>
      </p:sp>
      <p:pic>
        <p:nvPicPr>
          <p:cNvPr id="13" name="Image 1" descr="preencoded.png"/>
          <p:cNvPicPr>
            <a:picLocks noChangeAspect="1"/>
          </p:cNvPicPr>
          <p:nvPr/>
        </p:nvPicPr>
        <p:blipFill>
          <a:blip r:embed="rId4"/>
          <a:stretch>
            <a:fillRect/>
          </a:stretch>
        </p:blipFill>
        <p:spPr>
          <a:xfrm>
            <a:off x="931902" y="6498412"/>
            <a:ext cx="232886" cy="186333"/>
          </a:xfrm>
          <a:prstGeom prst="rect">
            <a:avLst/>
          </a:prstGeom>
        </p:spPr>
      </p:pic>
      <p:sp>
        <p:nvSpPr>
          <p:cNvPr id="14" name="Text 10"/>
          <p:cNvSpPr/>
          <p:nvPr/>
        </p:nvSpPr>
        <p:spPr>
          <a:xfrm>
            <a:off x="1351121" y="6448168"/>
            <a:ext cx="12347377" cy="596503"/>
          </a:xfrm>
          <a:prstGeom prst="rect">
            <a:avLst/>
          </a:prstGeom>
          <a:noFill/>
          <a:ln/>
        </p:spPr>
        <p:txBody>
          <a:bodyPr wrap="square" lIns="0" tIns="0" rIns="0" bIns="0" rtlCol="0" anchor="t"/>
          <a:lstStyle/>
          <a:p>
            <a:pPr marL="0" indent="0" algn="l">
              <a:lnSpc>
                <a:spcPts val="2300"/>
              </a:lnSpc>
              <a:buNone/>
            </a:pPr>
            <a:r>
              <a:rPr lang="en-US" sz="1450" b="1" dirty="0">
                <a:solidFill>
                  <a:srgbClr val="000000"/>
                </a:solidFill>
                <a:latin typeface="Inter" pitchFamily="34" charset="0"/>
                <a:ea typeface="Inter" pitchFamily="34" charset="-122"/>
                <a:cs typeface="Inter" pitchFamily="34" charset="-120"/>
              </a:rPr>
              <a:t>Exam Tip:</a:t>
            </a:r>
            <a:r>
              <a:rPr lang="en-US" sz="1450" dirty="0">
                <a:solidFill>
                  <a:srgbClr val="000000"/>
                </a:solidFill>
                <a:latin typeface="Inter" pitchFamily="34" charset="0"/>
                <a:ea typeface="Inter" pitchFamily="34" charset="-122"/>
                <a:cs typeface="Inter" pitchFamily="34" charset="-120"/>
              </a:rPr>
              <a:t> Questions about establishing consistency, creating templates, or implementing common methodologies typically point to the Standardize stage.</a:t>
            </a:r>
            <a:endParaRPr lang="en-US" sz="14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649551"/>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Stage 2: Measure</a:t>
            </a:r>
            <a:endParaRPr lang="en-US" sz="3900" dirty="0"/>
          </a:p>
        </p:txBody>
      </p:sp>
      <p:sp>
        <p:nvSpPr>
          <p:cNvPr id="4" name="Shape 1"/>
          <p:cNvSpPr/>
          <p:nvPr/>
        </p:nvSpPr>
        <p:spPr>
          <a:xfrm>
            <a:off x="4451390" y="1567285"/>
            <a:ext cx="2996089" cy="3404592"/>
          </a:xfrm>
          <a:prstGeom prst="roundRect">
            <a:avLst>
              <a:gd name="adj" fmla="val 3662"/>
            </a:avLst>
          </a:prstGeom>
          <a:solidFill>
            <a:srgbClr val="F9F8F5"/>
          </a:solidFill>
          <a:ln w="22860">
            <a:solidFill>
              <a:srgbClr val="D3D1C9"/>
            </a:solidFill>
            <a:prstDash val="solid"/>
          </a:ln>
        </p:spPr>
        <p:txBody>
          <a:bodyPr/>
          <a:lstStyle/>
          <a:p>
            <a:endParaRPr lang="en-US"/>
          </a:p>
        </p:txBody>
      </p:sp>
      <p:sp>
        <p:nvSpPr>
          <p:cNvPr id="5" name="Shape 2"/>
          <p:cNvSpPr/>
          <p:nvPr/>
        </p:nvSpPr>
        <p:spPr>
          <a:xfrm>
            <a:off x="4428530" y="1567285"/>
            <a:ext cx="91440" cy="3404592"/>
          </a:xfrm>
          <a:prstGeom prst="roundRect">
            <a:avLst>
              <a:gd name="adj" fmla="val 32558"/>
            </a:avLst>
          </a:prstGeom>
          <a:solidFill>
            <a:srgbClr val="28282F"/>
          </a:solidFill>
          <a:ln/>
        </p:spPr>
        <p:txBody>
          <a:bodyPr/>
          <a:lstStyle/>
          <a:p>
            <a:endParaRPr lang="en-US"/>
          </a:p>
        </p:txBody>
      </p:sp>
      <p:sp>
        <p:nvSpPr>
          <p:cNvPr id="6" name="Text 3"/>
          <p:cNvSpPr/>
          <p:nvPr/>
        </p:nvSpPr>
        <p:spPr>
          <a:xfrm>
            <a:off x="4741188" y="1788503"/>
            <a:ext cx="2485072" cy="620316"/>
          </a:xfrm>
          <a:prstGeom prst="rect">
            <a:avLst/>
          </a:prstGeom>
          <a:noFill/>
          <a:ln/>
        </p:spPr>
        <p:txBody>
          <a:bodyPr wrap="squar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Performance Tracking</a:t>
            </a:r>
            <a:endParaRPr lang="en-US" sz="1950" dirty="0"/>
          </a:p>
        </p:txBody>
      </p:sp>
      <p:sp>
        <p:nvSpPr>
          <p:cNvPr id="7" name="Text 4"/>
          <p:cNvSpPr/>
          <p:nvPr/>
        </p:nvSpPr>
        <p:spPr>
          <a:xfrm>
            <a:off x="4741188" y="2527881"/>
            <a:ext cx="2485072" cy="222277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Organizations begin systematically tracking performance using defined metrics, KPIs, and data collection processes to understand project and portfolio health.</a:t>
            </a:r>
            <a:endParaRPr lang="en-US" sz="1550" dirty="0"/>
          </a:p>
        </p:txBody>
      </p:sp>
      <p:sp>
        <p:nvSpPr>
          <p:cNvPr id="8" name="Shape 5"/>
          <p:cNvSpPr/>
          <p:nvPr/>
        </p:nvSpPr>
        <p:spPr>
          <a:xfrm>
            <a:off x="7645837" y="1567285"/>
            <a:ext cx="2996208" cy="3404592"/>
          </a:xfrm>
          <a:prstGeom prst="roundRect">
            <a:avLst>
              <a:gd name="adj" fmla="val 3662"/>
            </a:avLst>
          </a:prstGeom>
          <a:solidFill>
            <a:srgbClr val="F9F8F5"/>
          </a:solidFill>
          <a:ln w="22860">
            <a:solidFill>
              <a:srgbClr val="D3D1C9"/>
            </a:solidFill>
            <a:prstDash val="solid"/>
          </a:ln>
        </p:spPr>
        <p:txBody>
          <a:bodyPr/>
          <a:lstStyle/>
          <a:p>
            <a:endParaRPr lang="en-US"/>
          </a:p>
        </p:txBody>
      </p:sp>
      <p:sp>
        <p:nvSpPr>
          <p:cNvPr id="9" name="Shape 6"/>
          <p:cNvSpPr/>
          <p:nvPr/>
        </p:nvSpPr>
        <p:spPr>
          <a:xfrm>
            <a:off x="7622977" y="1567285"/>
            <a:ext cx="91440" cy="3404592"/>
          </a:xfrm>
          <a:prstGeom prst="roundRect">
            <a:avLst>
              <a:gd name="adj" fmla="val 32558"/>
            </a:avLst>
          </a:prstGeom>
          <a:solidFill>
            <a:srgbClr val="28282F"/>
          </a:solidFill>
          <a:ln/>
        </p:spPr>
        <p:txBody>
          <a:bodyPr/>
          <a:lstStyle/>
          <a:p>
            <a:endParaRPr lang="en-US"/>
          </a:p>
        </p:txBody>
      </p:sp>
      <p:sp>
        <p:nvSpPr>
          <p:cNvPr id="10" name="Text 7"/>
          <p:cNvSpPr/>
          <p:nvPr/>
        </p:nvSpPr>
        <p:spPr>
          <a:xfrm>
            <a:off x="7935635" y="1788503"/>
            <a:ext cx="2485192" cy="620316"/>
          </a:xfrm>
          <a:prstGeom prst="rect">
            <a:avLst/>
          </a:prstGeom>
          <a:noFill/>
          <a:ln/>
        </p:spPr>
        <p:txBody>
          <a:bodyPr wrap="squar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Baseline Establishment</a:t>
            </a:r>
            <a:endParaRPr lang="en-US" sz="1950" dirty="0"/>
          </a:p>
        </p:txBody>
      </p:sp>
      <p:sp>
        <p:nvSpPr>
          <p:cNvPr id="11" name="Text 8"/>
          <p:cNvSpPr/>
          <p:nvPr/>
        </p:nvSpPr>
        <p:spPr>
          <a:xfrm>
            <a:off x="7935635" y="2527881"/>
            <a:ext cx="2485192" cy="222277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Time, cost, scope, and quality baselines are established and monitored throughout project lifecycles, creating accountability and visibility.</a:t>
            </a:r>
            <a:endParaRPr lang="en-US" sz="1550" dirty="0"/>
          </a:p>
        </p:txBody>
      </p:sp>
      <p:sp>
        <p:nvSpPr>
          <p:cNvPr id="12" name="Shape 9"/>
          <p:cNvSpPr/>
          <p:nvPr/>
        </p:nvSpPr>
        <p:spPr>
          <a:xfrm>
            <a:off x="10840402" y="1567285"/>
            <a:ext cx="2996208" cy="3404592"/>
          </a:xfrm>
          <a:prstGeom prst="roundRect">
            <a:avLst>
              <a:gd name="adj" fmla="val 3662"/>
            </a:avLst>
          </a:prstGeom>
          <a:solidFill>
            <a:srgbClr val="F9F8F5"/>
          </a:solidFill>
          <a:ln w="22860">
            <a:solidFill>
              <a:srgbClr val="D3D1C9"/>
            </a:solidFill>
            <a:prstDash val="solid"/>
          </a:ln>
        </p:spPr>
        <p:txBody>
          <a:bodyPr/>
          <a:lstStyle/>
          <a:p>
            <a:endParaRPr lang="en-US"/>
          </a:p>
        </p:txBody>
      </p:sp>
      <p:sp>
        <p:nvSpPr>
          <p:cNvPr id="13" name="Shape 10"/>
          <p:cNvSpPr/>
          <p:nvPr/>
        </p:nvSpPr>
        <p:spPr>
          <a:xfrm>
            <a:off x="10817543" y="1567285"/>
            <a:ext cx="91440" cy="3404592"/>
          </a:xfrm>
          <a:prstGeom prst="roundRect">
            <a:avLst>
              <a:gd name="adj" fmla="val 32558"/>
            </a:avLst>
          </a:prstGeom>
          <a:solidFill>
            <a:srgbClr val="28282F"/>
          </a:solidFill>
          <a:ln/>
        </p:spPr>
        <p:txBody>
          <a:bodyPr/>
          <a:lstStyle/>
          <a:p>
            <a:endParaRPr lang="en-US"/>
          </a:p>
        </p:txBody>
      </p:sp>
      <p:sp>
        <p:nvSpPr>
          <p:cNvPr id="14" name="Text 11"/>
          <p:cNvSpPr/>
          <p:nvPr/>
        </p:nvSpPr>
        <p:spPr>
          <a:xfrm>
            <a:off x="11130201" y="178850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Data Collection</a:t>
            </a:r>
            <a:endParaRPr lang="en-US" sz="1950" dirty="0"/>
          </a:p>
        </p:txBody>
      </p:sp>
      <p:sp>
        <p:nvSpPr>
          <p:cNvPr id="15" name="Text 12"/>
          <p:cNvSpPr/>
          <p:nvPr/>
        </p:nvSpPr>
        <p:spPr>
          <a:xfrm>
            <a:off x="11130201" y="2217723"/>
            <a:ext cx="2485192" cy="190523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Consistent mechanisms for gathering project data are implemented, enabling trend analysis and performance comparisons across the portfolio.</a:t>
            </a:r>
            <a:endParaRPr lang="en-US" sz="1550" dirty="0"/>
          </a:p>
        </p:txBody>
      </p:sp>
      <p:sp>
        <p:nvSpPr>
          <p:cNvPr id="16" name="Text 13"/>
          <p:cNvSpPr/>
          <p:nvPr/>
        </p:nvSpPr>
        <p:spPr>
          <a:xfrm>
            <a:off x="4451390" y="5195119"/>
            <a:ext cx="9385221" cy="952619"/>
          </a:xfrm>
          <a:prstGeom prst="rect">
            <a:avLst/>
          </a:prstGeom>
          <a:noFill/>
          <a:ln/>
        </p:spPr>
        <p:txBody>
          <a:bodyPr wrap="square" lIns="0" tIns="0" rIns="0" bIns="0" rtlCol="0" anchor="t"/>
          <a:lstStyle/>
          <a:p>
            <a:pPr marL="0" indent="0" algn="l">
              <a:lnSpc>
                <a:spcPts val="2500"/>
              </a:lnSpc>
              <a:buNone/>
            </a:pPr>
            <a:r>
              <a:rPr lang="en-US" sz="1550" b="1" dirty="0">
                <a:solidFill>
                  <a:srgbClr val="161613"/>
                </a:solidFill>
                <a:latin typeface="Inter" pitchFamily="34" charset="0"/>
                <a:ea typeface="Inter" pitchFamily="34" charset="-122"/>
                <a:cs typeface="Inter" pitchFamily="34" charset="-120"/>
              </a:rPr>
              <a:t>Practical Example:</a:t>
            </a:r>
            <a:r>
              <a:rPr lang="en-US" sz="1550" dirty="0">
                <a:solidFill>
                  <a:srgbClr val="161613"/>
                </a:solidFill>
                <a:latin typeface="Inter" pitchFamily="34" charset="0"/>
                <a:ea typeface="Inter" pitchFamily="34" charset="-122"/>
                <a:cs typeface="Inter" pitchFamily="34" charset="-120"/>
              </a:rPr>
              <a:t> A PMO implements a portfolio dashboard that monitors all projects against time, cost, and quality baselines, with weekly data updates from project managers. This moves beyond simply having standards to actively measuring adherence and outcomes.</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473619"/>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Stage 3: Control</a:t>
            </a:r>
            <a:endParaRPr lang="en-US" sz="3900" dirty="0"/>
          </a:p>
        </p:txBody>
      </p:sp>
      <p:pic>
        <p:nvPicPr>
          <p:cNvPr id="3" name="Image 0" descr="preencoded.png"/>
          <p:cNvPicPr>
            <a:picLocks noChangeAspect="1"/>
          </p:cNvPicPr>
          <p:nvPr/>
        </p:nvPicPr>
        <p:blipFill>
          <a:blip r:embed="rId3"/>
          <a:stretch>
            <a:fillRect/>
          </a:stretch>
        </p:blipFill>
        <p:spPr>
          <a:xfrm>
            <a:off x="793790" y="1614595"/>
            <a:ext cx="3844409" cy="3844409"/>
          </a:xfrm>
          <a:prstGeom prst="rect">
            <a:avLst/>
          </a:prstGeom>
        </p:spPr>
      </p:pic>
      <p:sp>
        <p:nvSpPr>
          <p:cNvPr id="4" name="Text 1"/>
          <p:cNvSpPr/>
          <p:nvPr/>
        </p:nvSpPr>
        <p:spPr>
          <a:xfrm>
            <a:off x="5129927" y="1589711"/>
            <a:ext cx="5796677"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DM Sans Medium" pitchFamily="34" charset="0"/>
                <a:ea typeface="DM Sans Medium" pitchFamily="34" charset="-122"/>
                <a:cs typeface="DM Sans Medium" pitchFamily="34" charset="-120"/>
              </a:rPr>
              <a:t>Active Management Through Governance</a:t>
            </a:r>
            <a:endParaRPr lang="en-US" sz="2300" dirty="0"/>
          </a:p>
        </p:txBody>
      </p:sp>
      <p:sp>
        <p:nvSpPr>
          <p:cNvPr id="5" name="Text 2"/>
          <p:cNvSpPr/>
          <p:nvPr/>
        </p:nvSpPr>
        <p:spPr>
          <a:xfrm>
            <a:off x="5129927" y="2160139"/>
            <a:ext cx="8714184"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Control stage represents a significant maturity leap where organizations don't just measure—they actively manage processes through robust governance, oversight mechanisms, and proactive intervention.</a:t>
            </a:r>
            <a:endParaRPr lang="en-US" sz="1550" dirty="0"/>
          </a:p>
        </p:txBody>
      </p:sp>
      <p:sp>
        <p:nvSpPr>
          <p:cNvPr id="6" name="Text 3"/>
          <p:cNvSpPr/>
          <p:nvPr/>
        </p:nvSpPr>
        <p:spPr>
          <a:xfrm>
            <a:off x="5129927" y="3291352"/>
            <a:ext cx="8714184" cy="317540"/>
          </a:xfrm>
          <a:prstGeom prst="rect">
            <a:avLst/>
          </a:prstGeom>
          <a:noFill/>
          <a:ln/>
        </p:spPr>
        <p:txBody>
          <a:bodyPr wrap="none" lIns="0" tIns="0" rIns="0" bIns="0" rtlCol="0" anchor="t"/>
          <a:lstStyle/>
          <a:p>
            <a:pPr marL="0" indent="0" algn="l">
              <a:lnSpc>
                <a:spcPts val="2500"/>
              </a:lnSpc>
              <a:buNone/>
            </a:pPr>
            <a:r>
              <a:rPr lang="en-US" sz="1550" b="1" dirty="0">
                <a:solidFill>
                  <a:srgbClr val="161613"/>
                </a:solidFill>
                <a:latin typeface="Inter" pitchFamily="34" charset="0"/>
                <a:ea typeface="Inter" pitchFamily="34" charset="-122"/>
                <a:cs typeface="Inter" pitchFamily="34" charset="-120"/>
              </a:rPr>
              <a:t>Control Stage Characteristics:</a:t>
            </a:r>
            <a:endParaRPr lang="en-US" sz="1550" dirty="0"/>
          </a:p>
        </p:txBody>
      </p:sp>
      <p:sp>
        <p:nvSpPr>
          <p:cNvPr id="7" name="Text 4"/>
          <p:cNvSpPr/>
          <p:nvPr/>
        </p:nvSpPr>
        <p:spPr>
          <a:xfrm>
            <a:off x="5129927" y="3787485"/>
            <a:ext cx="8714184"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a:pPr>
            <a:r>
              <a:rPr lang="en-US" sz="1550" dirty="0">
                <a:solidFill>
                  <a:srgbClr val="161613"/>
                </a:solidFill>
                <a:latin typeface="Inter" pitchFamily="34" charset="0"/>
                <a:ea typeface="Inter" pitchFamily="34" charset="-122"/>
                <a:cs typeface="Inter" pitchFamily="34" charset="-120"/>
              </a:rPr>
              <a:t>Governance bodies make data-driven decisions</a:t>
            </a:r>
            <a:endParaRPr lang="en-US" sz="1550" dirty="0"/>
          </a:p>
        </p:txBody>
      </p:sp>
      <p:sp>
        <p:nvSpPr>
          <p:cNvPr id="8" name="Text 5"/>
          <p:cNvSpPr/>
          <p:nvPr/>
        </p:nvSpPr>
        <p:spPr>
          <a:xfrm>
            <a:off x="5129927" y="4174439"/>
            <a:ext cx="8714184"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startAt="2"/>
            </a:pPr>
            <a:r>
              <a:rPr lang="en-US" sz="1550" dirty="0">
                <a:solidFill>
                  <a:srgbClr val="161613"/>
                </a:solidFill>
                <a:latin typeface="Inter" pitchFamily="34" charset="0"/>
                <a:ea typeface="Inter" pitchFamily="34" charset="-122"/>
                <a:cs typeface="Inter" pitchFamily="34" charset="-120"/>
              </a:rPr>
              <a:t>Issues and risks are proactively identified and addressed</a:t>
            </a:r>
            <a:endParaRPr lang="en-US" sz="1550" dirty="0"/>
          </a:p>
        </p:txBody>
      </p:sp>
      <p:sp>
        <p:nvSpPr>
          <p:cNvPr id="9" name="Text 6"/>
          <p:cNvSpPr/>
          <p:nvPr/>
        </p:nvSpPr>
        <p:spPr>
          <a:xfrm>
            <a:off x="5129927" y="4561392"/>
            <a:ext cx="8714184"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startAt="3"/>
            </a:pPr>
            <a:r>
              <a:rPr lang="en-US" sz="1550" dirty="0">
                <a:solidFill>
                  <a:srgbClr val="161613"/>
                </a:solidFill>
                <a:latin typeface="Inter" pitchFamily="34" charset="0"/>
                <a:ea typeface="Inter" pitchFamily="34" charset="-122"/>
                <a:cs typeface="Inter" pitchFamily="34" charset="-120"/>
              </a:rPr>
              <a:t>Portfolio health is actively managed, not just reported</a:t>
            </a:r>
            <a:endParaRPr lang="en-US" sz="1550" dirty="0"/>
          </a:p>
        </p:txBody>
      </p:sp>
      <p:sp>
        <p:nvSpPr>
          <p:cNvPr id="10" name="Text 7"/>
          <p:cNvSpPr/>
          <p:nvPr/>
        </p:nvSpPr>
        <p:spPr>
          <a:xfrm>
            <a:off x="5129927" y="4948345"/>
            <a:ext cx="8714184"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startAt="4"/>
            </a:pPr>
            <a:r>
              <a:rPr lang="en-US" sz="1550" dirty="0">
                <a:solidFill>
                  <a:srgbClr val="161613"/>
                </a:solidFill>
                <a:latin typeface="Inter" pitchFamily="34" charset="0"/>
                <a:ea typeface="Inter" pitchFamily="34" charset="-122"/>
                <a:cs typeface="Inter" pitchFamily="34" charset="-120"/>
              </a:rPr>
              <a:t>Corrective actions are systematically implemented</a:t>
            </a:r>
            <a:endParaRPr lang="en-US" sz="1550" dirty="0"/>
          </a:p>
        </p:txBody>
      </p:sp>
      <p:sp>
        <p:nvSpPr>
          <p:cNvPr id="11" name="Text 8"/>
          <p:cNvSpPr/>
          <p:nvPr/>
        </p:nvSpPr>
        <p:spPr>
          <a:xfrm>
            <a:off x="5129927" y="5335298"/>
            <a:ext cx="8714184" cy="317540"/>
          </a:xfrm>
          <a:prstGeom prst="rect">
            <a:avLst/>
          </a:prstGeom>
          <a:noFill/>
          <a:ln/>
        </p:spPr>
        <p:txBody>
          <a:bodyPr wrap="none" lIns="0" tIns="0" rIns="0" bIns="0" rtlCol="0" anchor="t"/>
          <a:lstStyle/>
          <a:p>
            <a:pPr marL="342900" indent="-342900" algn="l">
              <a:lnSpc>
                <a:spcPts val="2500"/>
              </a:lnSpc>
              <a:buSzPct val="100000"/>
              <a:buFont typeface="+mj-lt"/>
              <a:buAutoNum type="arabicPeriod" startAt="5"/>
            </a:pPr>
            <a:r>
              <a:rPr lang="en-US" sz="1550" dirty="0">
                <a:solidFill>
                  <a:srgbClr val="161613"/>
                </a:solidFill>
                <a:latin typeface="Inter" pitchFamily="34" charset="0"/>
                <a:ea typeface="Inter" pitchFamily="34" charset="-122"/>
                <a:cs typeface="Inter" pitchFamily="34" charset="-120"/>
              </a:rPr>
              <a:t>Performance thresholds trigger automatic escalation</a:t>
            </a:r>
            <a:endParaRPr lang="en-US" sz="1550" dirty="0"/>
          </a:p>
        </p:txBody>
      </p:sp>
      <p:sp>
        <p:nvSpPr>
          <p:cNvPr id="12" name="Text 9"/>
          <p:cNvSpPr/>
          <p:nvPr/>
        </p:nvSpPr>
        <p:spPr>
          <a:xfrm>
            <a:off x="5129927" y="5831431"/>
            <a:ext cx="8714184" cy="952619"/>
          </a:xfrm>
          <a:prstGeom prst="rect">
            <a:avLst/>
          </a:prstGeom>
          <a:noFill/>
          <a:ln/>
        </p:spPr>
        <p:txBody>
          <a:bodyPr wrap="square" lIns="0" tIns="0" rIns="0" bIns="0" rtlCol="0" anchor="t"/>
          <a:lstStyle/>
          <a:p>
            <a:pPr marL="0" indent="0" algn="l">
              <a:lnSpc>
                <a:spcPts val="2500"/>
              </a:lnSpc>
              <a:buNone/>
            </a:pPr>
            <a:r>
              <a:rPr lang="en-US" sz="1550" b="1" dirty="0">
                <a:solidFill>
                  <a:srgbClr val="161613"/>
                </a:solidFill>
                <a:latin typeface="Inter" pitchFamily="34" charset="0"/>
                <a:ea typeface="Inter" pitchFamily="34" charset="-122"/>
                <a:cs typeface="Inter" pitchFamily="34" charset="-120"/>
              </a:rPr>
              <a:t>Example:</a:t>
            </a:r>
            <a:r>
              <a:rPr lang="en-US" sz="1550" dirty="0">
                <a:solidFill>
                  <a:srgbClr val="161613"/>
                </a:solidFill>
                <a:latin typeface="Inter" pitchFamily="34" charset="0"/>
                <a:ea typeface="Inter" pitchFamily="34" charset="-122"/>
                <a:cs typeface="Inter" pitchFamily="34" charset="-120"/>
              </a:rPr>
              <a:t> Using real-time dashboards, a PMO tracks portfolio health and proactively addresses risks before they impact delivery, with steering committees empowered to redirect resources or halt underperforming initiatives.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557808"/>
            <a:ext cx="5695474"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Stage 4: Continuously Improve</a:t>
            </a:r>
            <a:endParaRPr lang="en-US" sz="3100" dirty="0"/>
          </a:p>
        </p:txBody>
      </p:sp>
      <p:sp>
        <p:nvSpPr>
          <p:cNvPr id="3" name="Text 1"/>
          <p:cNvSpPr/>
          <p:nvPr/>
        </p:nvSpPr>
        <p:spPr>
          <a:xfrm>
            <a:off x="793790" y="1296539"/>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highest maturity stage focuses on </a:t>
            </a:r>
            <a:r>
              <a:rPr lang="en-US" sz="1550" b="1" dirty="0">
                <a:solidFill>
                  <a:srgbClr val="161613"/>
                </a:solidFill>
                <a:latin typeface="Inter" pitchFamily="34" charset="0"/>
                <a:ea typeface="Inter" pitchFamily="34" charset="-122"/>
                <a:cs typeface="Inter" pitchFamily="34" charset="-120"/>
              </a:rPr>
              <a:t>systematic optimization</a:t>
            </a:r>
            <a:r>
              <a:rPr lang="en-US" sz="1550" dirty="0">
                <a:solidFill>
                  <a:srgbClr val="161613"/>
                </a:solidFill>
                <a:latin typeface="Inter" pitchFamily="34" charset="0"/>
                <a:ea typeface="Inter" pitchFamily="34" charset="-122"/>
                <a:cs typeface="Inter" pitchFamily="34" charset="-120"/>
              </a:rPr>
              <a:t> through feedback loops, lessons learned integration, and continuous refinement of practices based on outcomes and evolving organizational strategy.</a:t>
            </a:r>
            <a:endParaRPr lang="en-US" sz="1550" dirty="0"/>
          </a:p>
        </p:txBody>
      </p:sp>
      <p:sp>
        <p:nvSpPr>
          <p:cNvPr id="4" name="Shape 2"/>
          <p:cNvSpPr/>
          <p:nvPr/>
        </p:nvSpPr>
        <p:spPr>
          <a:xfrm>
            <a:off x="793790" y="2154860"/>
            <a:ext cx="6422231" cy="1461016"/>
          </a:xfrm>
          <a:prstGeom prst="roundRect">
            <a:avLst>
              <a:gd name="adj" fmla="val 32603"/>
            </a:avLst>
          </a:prstGeom>
          <a:solidFill>
            <a:srgbClr val="EDEBE3"/>
          </a:solidFill>
          <a:ln/>
        </p:spPr>
        <p:txBody>
          <a:bodyPr/>
          <a:lstStyle/>
          <a:p>
            <a:endParaRPr lang="en-US"/>
          </a:p>
        </p:txBody>
      </p:sp>
      <p:sp>
        <p:nvSpPr>
          <p:cNvPr id="5" name="Text 3"/>
          <p:cNvSpPr/>
          <p:nvPr/>
        </p:nvSpPr>
        <p:spPr>
          <a:xfrm>
            <a:off x="992148" y="235321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Capture Insights</a:t>
            </a:r>
            <a:endParaRPr lang="en-US" sz="1950" dirty="0"/>
          </a:p>
        </p:txBody>
      </p:sp>
      <p:sp>
        <p:nvSpPr>
          <p:cNvPr id="6" name="Text 4"/>
          <p:cNvSpPr/>
          <p:nvPr/>
        </p:nvSpPr>
        <p:spPr>
          <a:xfrm>
            <a:off x="992148" y="2782439"/>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Lessons learned from completed projects are systematically documented</a:t>
            </a:r>
            <a:endParaRPr lang="en-US" sz="1550" dirty="0"/>
          </a:p>
        </p:txBody>
      </p:sp>
      <p:sp>
        <p:nvSpPr>
          <p:cNvPr id="7" name="Shape 5"/>
          <p:cNvSpPr/>
          <p:nvPr/>
        </p:nvSpPr>
        <p:spPr>
          <a:xfrm>
            <a:off x="7414379" y="2154860"/>
            <a:ext cx="6422231" cy="1461016"/>
          </a:xfrm>
          <a:prstGeom prst="roundRect">
            <a:avLst>
              <a:gd name="adj" fmla="val 32603"/>
            </a:avLst>
          </a:prstGeom>
          <a:solidFill>
            <a:srgbClr val="EDEBE3"/>
          </a:solidFill>
          <a:ln/>
        </p:spPr>
        <p:txBody>
          <a:bodyPr/>
          <a:lstStyle/>
          <a:p>
            <a:endParaRPr lang="en-US"/>
          </a:p>
        </p:txBody>
      </p:sp>
      <p:sp>
        <p:nvSpPr>
          <p:cNvPr id="8" name="Text 6"/>
          <p:cNvSpPr/>
          <p:nvPr/>
        </p:nvSpPr>
        <p:spPr>
          <a:xfrm>
            <a:off x="7612737" y="235321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Analyze Patterns</a:t>
            </a:r>
            <a:endParaRPr lang="en-US" sz="1950" dirty="0"/>
          </a:p>
        </p:txBody>
      </p:sp>
      <p:sp>
        <p:nvSpPr>
          <p:cNvPr id="9" name="Text 7"/>
          <p:cNvSpPr/>
          <p:nvPr/>
        </p:nvSpPr>
        <p:spPr>
          <a:xfrm>
            <a:off x="7612737" y="2782439"/>
            <a:ext cx="6025515"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Data reveals trends and opportunities for process enhancement</a:t>
            </a:r>
            <a:endParaRPr lang="en-US" sz="1550" dirty="0"/>
          </a:p>
        </p:txBody>
      </p:sp>
      <p:sp>
        <p:nvSpPr>
          <p:cNvPr id="10" name="Shape 8"/>
          <p:cNvSpPr/>
          <p:nvPr/>
        </p:nvSpPr>
        <p:spPr>
          <a:xfrm>
            <a:off x="793790" y="3814234"/>
            <a:ext cx="6422231" cy="1461016"/>
          </a:xfrm>
          <a:prstGeom prst="roundRect">
            <a:avLst>
              <a:gd name="adj" fmla="val 32603"/>
            </a:avLst>
          </a:prstGeom>
          <a:solidFill>
            <a:srgbClr val="EDEBE3"/>
          </a:solidFill>
          <a:ln/>
        </p:spPr>
        <p:txBody>
          <a:bodyPr/>
          <a:lstStyle/>
          <a:p>
            <a:endParaRPr lang="en-US"/>
          </a:p>
        </p:txBody>
      </p:sp>
      <p:sp>
        <p:nvSpPr>
          <p:cNvPr id="11" name="Text 9"/>
          <p:cNvSpPr/>
          <p:nvPr/>
        </p:nvSpPr>
        <p:spPr>
          <a:xfrm>
            <a:off x="992148" y="401259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Implement Changes</a:t>
            </a:r>
            <a:endParaRPr lang="en-US" sz="1950" dirty="0"/>
          </a:p>
        </p:txBody>
      </p:sp>
      <p:sp>
        <p:nvSpPr>
          <p:cNvPr id="12" name="Text 10"/>
          <p:cNvSpPr/>
          <p:nvPr/>
        </p:nvSpPr>
        <p:spPr>
          <a:xfrm>
            <a:off x="992148" y="4441813"/>
            <a:ext cx="6025515"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Methodologies and practices are refined based on evidence</a:t>
            </a:r>
            <a:endParaRPr lang="en-US" sz="1550" dirty="0"/>
          </a:p>
        </p:txBody>
      </p:sp>
      <p:sp>
        <p:nvSpPr>
          <p:cNvPr id="13" name="Shape 11"/>
          <p:cNvSpPr/>
          <p:nvPr/>
        </p:nvSpPr>
        <p:spPr>
          <a:xfrm>
            <a:off x="7414379" y="3814234"/>
            <a:ext cx="6422231" cy="1461016"/>
          </a:xfrm>
          <a:prstGeom prst="roundRect">
            <a:avLst>
              <a:gd name="adj" fmla="val 32603"/>
            </a:avLst>
          </a:prstGeom>
          <a:solidFill>
            <a:srgbClr val="EDEBE3"/>
          </a:solidFill>
          <a:ln/>
        </p:spPr>
        <p:txBody>
          <a:bodyPr/>
          <a:lstStyle/>
          <a:p>
            <a:endParaRPr lang="en-US"/>
          </a:p>
        </p:txBody>
      </p:sp>
      <p:sp>
        <p:nvSpPr>
          <p:cNvPr id="14" name="Text 12"/>
          <p:cNvSpPr/>
          <p:nvPr/>
        </p:nvSpPr>
        <p:spPr>
          <a:xfrm>
            <a:off x="7612737" y="401259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Benchmark Success</a:t>
            </a:r>
            <a:endParaRPr lang="en-US" sz="1950" dirty="0"/>
          </a:p>
        </p:txBody>
      </p:sp>
      <p:sp>
        <p:nvSpPr>
          <p:cNvPr id="15" name="Text 13"/>
          <p:cNvSpPr/>
          <p:nvPr/>
        </p:nvSpPr>
        <p:spPr>
          <a:xfrm>
            <a:off x="7612737" y="4441813"/>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Performance is compared against industry standards and best practices</a:t>
            </a:r>
            <a:endParaRPr lang="en-US" sz="1550" dirty="0"/>
          </a:p>
        </p:txBody>
      </p:sp>
      <p:sp>
        <p:nvSpPr>
          <p:cNvPr id="16" name="Text 14"/>
          <p:cNvSpPr/>
          <p:nvPr/>
        </p:nvSpPr>
        <p:spPr>
          <a:xfrm>
            <a:off x="793790" y="5498492"/>
            <a:ext cx="13042821" cy="635079"/>
          </a:xfrm>
          <a:prstGeom prst="rect">
            <a:avLst/>
          </a:prstGeom>
          <a:noFill/>
          <a:ln/>
        </p:spPr>
        <p:txBody>
          <a:bodyPr wrap="square" lIns="0" tIns="0" rIns="0" bIns="0" rtlCol="0" anchor="t"/>
          <a:lstStyle/>
          <a:p>
            <a:pPr marL="0" indent="0" algn="l">
              <a:lnSpc>
                <a:spcPts val="2500"/>
              </a:lnSpc>
              <a:buNone/>
            </a:pPr>
            <a:r>
              <a:rPr lang="en-US" sz="1550" b="1" dirty="0">
                <a:solidFill>
                  <a:srgbClr val="161613"/>
                </a:solidFill>
                <a:latin typeface="Inter" pitchFamily="34" charset="0"/>
                <a:ea typeface="Inter" pitchFamily="34" charset="-122"/>
                <a:cs typeface="Inter" pitchFamily="34" charset="-120"/>
              </a:rPr>
              <a:t>Real-World Application:</a:t>
            </a:r>
            <a:r>
              <a:rPr lang="en-US" sz="1550" dirty="0">
                <a:solidFill>
                  <a:srgbClr val="161613"/>
                </a:solidFill>
                <a:latin typeface="Inter" pitchFamily="34" charset="0"/>
                <a:ea typeface="Inter" pitchFamily="34" charset="-122"/>
                <a:cs typeface="Inter" pitchFamily="34" charset="-120"/>
              </a:rPr>
              <a:t> A mature PMO regularly refines its project management methodologies based on outcome analysis, incorporates industry best practices through benchmarking studies, and adapts its approach as organizational strategy evolves.</a:t>
            </a:r>
            <a:endParaRPr lang="en-US" sz="1550" dirty="0"/>
          </a:p>
        </p:txBody>
      </p:sp>
      <p:sp>
        <p:nvSpPr>
          <p:cNvPr id="17" name="Shape 15"/>
          <p:cNvSpPr/>
          <p:nvPr/>
        </p:nvSpPr>
        <p:spPr>
          <a:xfrm>
            <a:off x="793790" y="6356814"/>
            <a:ext cx="13042821" cy="1160740"/>
          </a:xfrm>
          <a:prstGeom prst="roundRect">
            <a:avLst>
              <a:gd name="adj" fmla="val 2565"/>
            </a:avLst>
          </a:prstGeom>
          <a:solidFill>
            <a:srgbClr val="D6D6DC"/>
          </a:solidFill>
          <a:ln/>
        </p:spPr>
        <p:txBody>
          <a:bodyPr/>
          <a:lstStyle/>
          <a:p>
            <a:endParaRPr lang="en-US"/>
          </a:p>
        </p:txBody>
      </p:sp>
      <p:pic>
        <p:nvPicPr>
          <p:cNvPr id="18" name="Image 0" descr="preencoded.png"/>
          <p:cNvPicPr>
            <a:picLocks noChangeAspect="1"/>
          </p:cNvPicPr>
          <p:nvPr/>
        </p:nvPicPr>
        <p:blipFill>
          <a:blip r:embed="rId3"/>
          <a:stretch>
            <a:fillRect/>
          </a:stretch>
        </p:blipFill>
        <p:spPr>
          <a:xfrm>
            <a:off x="992148" y="6659709"/>
            <a:ext cx="248007" cy="198358"/>
          </a:xfrm>
          <a:prstGeom prst="rect">
            <a:avLst/>
          </a:prstGeom>
        </p:spPr>
      </p:pic>
      <p:sp>
        <p:nvSpPr>
          <p:cNvPr id="19" name="Text 16"/>
          <p:cNvSpPr/>
          <p:nvPr/>
        </p:nvSpPr>
        <p:spPr>
          <a:xfrm>
            <a:off x="1438513" y="6604702"/>
            <a:ext cx="12199739" cy="635079"/>
          </a:xfrm>
          <a:prstGeom prst="rect">
            <a:avLst/>
          </a:prstGeom>
          <a:noFill/>
          <a:ln/>
        </p:spPr>
        <p:txBody>
          <a:bodyPr wrap="square" lIns="0" tIns="0" rIns="0" bIns="0" rtlCol="0" anchor="t"/>
          <a:lstStyle/>
          <a:p>
            <a:pPr marL="0" indent="0" algn="l">
              <a:lnSpc>
                <a:spcPts val="2500"/>
              </a:lnSpc>
              <a:buNone/>
            </a:pPr>
            <a:r>
              <a:rPr lang="en-US" sz="1550" b="1" dirty="0">
                <a:solidFill>
                  <a:srgbClr val="000000"/>
                </a:solidFill>
                <a:latin typeface="Inter" pitchFamily="34" charset="0"/>
                <a:ea typeface="Inter" pitchFamily="34" charset="-122"/>
                <a:cs typeface="Inter" pitchFamily="34" charset="-120"/>
              </a:rPr>
              <a:t>Exam Insight:</a:t>
            </a:r>
            <a:r>
              <a:rPr lang="en-US" sz="1550" dirty="0">
                <a:solidFill>
                  <a:srgbClr val="000000"/>
                </a:solidFill>
                <a:latin typeface="Inter" pitchFamily="34" charset="0"/>
                <a:ea typeface="Inter" pitchFamily="34" charset="-122"/>
                <a:cs typeface="Inter" pitchFamily="34" charset="-120"/>
              </a:rPr>
              <a:t> Be prepared to identify which maturity stage a scenario describes. Questions often present organizational situations and ask you to recommend the next appropriate maturity focus.</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32696"/>
          </a:xfrm>
          <a:prstGeom prst="rect">
            <a:avLst/>
          </a:prstGeom>
        </p:spPr>
      </p:pic>
      <p:sp>
        <p:nvSpPr>
          <p:cNvPr id="3" name="Text 0"/>
          <p:cNvSpPr/>
          <p:nvPr/>
        </p:nvSpPr>
        <p:spPr>
          <a:xfrm>
            <a:off x="753427" y="517922"/>
            <a:ext cx="5722025" cy="470892"/>
          </a:xfrm>
          <a:prstGeom prst="rect">
            <a:avLst/>
          </a:prstGeom>
          <a:noFill/>
          <a:ln/>
        </p:spPr>
        <p:txBody>
          <a:bodyPr wrap="none" lIns="0" tIns="0" rIns="0" bIns="0" rtlCol="0" anchor="t"/>
          <a:lstStyle/>
          <a:p>
            <a:pPr marL="0" indent="0" algn="l">
              <a:lnSpc>
                <a:spcPts val="3700"/>
              </a:lnSpc>
              <a:buNone/>
            </a:pPr>
            <a:r>
              <a:rPr lang="en-US" sz="2950" dirty="0">
                <a:solidFill>
                  <a:srgbClr val="161613"/>
                </a:solidFill>
                <a:latin typeface="DM Sans Medium" pitchFamily="34" charset="0"/>
                <a:ea typeface="DM Sans Medium" pitchFamily="34" charset="-122"/>
                <a:cs typeface="DM Sans Medium" pitchFamily="34" charset="-120"/>
              </a:rPr>
              <a:t>The Three Dimensions of OPM3®</a:t>
            </a:r>
            <a:endParaRPr lang="en-US" sz="2950" dirty="0"/>
          </a:p>
        </p:txBody>
      </p:sp>
      <p:sp>
        <p:nvSpPr>
          <p:cNvPr id="4" name="Text 1"/>
          <p:cNvSpPr/>
          <p:nvPr/>
        </p:nvSpPr>
        <p:spPr>
          <a:xfrm>
            <a:off x="753427" y="1200626"/>
            <a:ext cx="9465945" cy="904042"/>
          </a:xfrm>
          <a:prstGeom prst="rect">
            <a:avLst/>
          </a:prstGeom>
          <a:noFill/>
          <a:ln/>
        </p:spPr>
        <p:txBody>
          <a:bodyPr wrap="square" lIns="0" tIns="0" rIns="0" bIns="0" rtlCol="0" anchor="t"/>
          <a:lstStyle/>
          <a:p>
            <a:pPr marL="0" indent="0" algn="l">
              <a:lnSpc>
                <a:spcPts val="2350"/>
              </a:lnSpc>
              <a:buNone/>
            </a:pPr>
            <a:r>
              <a:rPr lang="en-US" sz="1450" dirty="0">
                <a:solidFill>
                  <a:srgbClr val="161613"/>
                </a:solidFill>
                <a:latin typeface="Inter" pitchFamily="34" charset="0"/>
                <a:ea typeface="Inter" pitchFamily="34" charset="-122"/>
                <a:cs typeface="Inter" pitchFamily="34" charset="-120"/>
              </a:rPr>
              <a:t>The PMI-PMO-CP exam frequently tests your understanding of OPM3's </a:t>
            </a:r>
            <a:r>
              <a:rPr lang="en-US" sz="1450" b="1" dirty="0">
                <a:solidFill>
                  <a:srgbClr val="161613"/>
                </a:solidFill>
                <a:latin typeface="Inter" pitchFamily="34" charset="0"/>
                <a:ea typeface="Inter" pitchFamily="34" charset="-122"/>
                <a:cs typeface="Inter" pitchFamily="34" charset="-120"/>
              </a:rPr>
              <a:t>three fundamental dimensions</a:t>
            </a:r>
            <a:r>
              <a:rPr lang="en-US" sz="1450" dirty="0">
                <a:solidFill>
                  <a:srgbClr val="161613"/>
                </a:solidFill>
                <a:latin typeface="Inter" pitchFamily="34" charset="0"/>
                <a:ea typeface="Inter" pitchFamily="34" charset="-122"/>
                <a:cs typeface="Inter" pitchFamily="34" charset="-120"/>
              </a:rPr>
              <a:t>. These dimensions work together to create a comprehensive approach to organizational maturity assessment and improvement.</a:t>
            </a:r>
            <a:endParaRPr lang="en-US" sz="1450" dirty="0"/>
          </a:p>
        </p:txBody>
      </p:sp>
      <p:pic>
        <p:nvPicPr>
          <p:cNvPr id="5" name="Image 1" descr="preencoded.png"/>
          <p:cNvPicPr>
            <a:picLocks noChangeAspect="1"/>
          </p:cNvPicPr>
          <p:nvPr/>
        </p:nvPicPr>
        <p:blipFill>
          <a:blip r:embed="rId4"/>
          <a:stretch>
            <a:fillRect/>
          </a:stretch>
        </p:blipFill>
        <p:spPr>
          <a:xfrm>
            <a:off x="753427" y="2316480"/>
            <a:ext cx="941784" cy="1386721"/>
          </a:xfrm>
          <a:prstGeom prst="rect">
            <a:avLst/>
          </a:prstGeom>
        </p:spPr>
      </p:pic>
      <p:sp>
        <p:nvSpPr>
          <p:cNvPr id="6" name="Text 2"/>
          <p:cNvSpPr/>
          <p:nvPr/>
        </p:nvSpPr>
        <p:spPr>
          <a:xfrm>
            <a:off x="1883569" y="2504837"/>
            <a:ext cx="2354461" cy="294323"/>
          </a:xfrm>
          <a:prstGeom prst="rect">
            <a:avLst/>
          </a:prstGeom>
          <a:noFill/>
          <a:ln/>
        </p:spPr>
        <p:txBody>
          <a:bodyPr wrap="none" lIns="0" tIns="0" rIns="0" bIns="0" rtlCol="0" anchor="t"/>
          <a:lstStyle/>
          <a:p>
            <a:pPr marL="0" indent="0" algn="l">
              <a:lnSpc>
                <a:spcPts val="2300"/>
              </a:lnSpc>
              <a:buNone/>
            </a:pPr>
            <a:r>
              <a:rPr lang="en-US" sz="1850" dirty="0">
                <a:solidFill>
                  <a:srgbClr val="161613"/>
                </a:solidFill>
                <a:latin typeface="DM Sans Medium" pitchFamily="34" charset="0"/>
                <a:ea typeface="DM Sans Medium" pitchFamily="34" charset="-122"/>
                <a:cs typeface="DM Sans Medium" pitchFamily="34" charset="-120"/>
              </a:rPr>
              <a:t>Knowledge</a:t>
            </a:r>
            <a:endParaRPr lang="en-US" sz="1850" dirty="0"/>
          </a:p>
        </p:txBody>
      </p:sp>
      <p:sp>
        <p:nvSpPr>
          <p:cNvPr id="7" name="Text 3"/>
          <p:cNvSpPr/>
          <p:nvPr/>
        </p:nvSpPr>
        <p:spPr>
          <a:xfrm>
            <a:off x="1883569" y="2912150"/>
            <a:ext cx="8335804" cy="602694"/>
          </a:xfrm>
          <a:prstGeom prst="rect">
            <a:avLst/>
          </a:prstGeom>
          <a:noFill/>
          <a:ln/>
        </p:spPr>
        <p:txBody>
          <a:bodyPr wrap="square" lIns="0" tIns="0" rIns="0" bIns="0" rtlCol="0" anchor="t"/>
          <a:lstStyle/>
          <a:p>
            <a:pPr marL="0" indent="0" algn="l">
              <a:lnSpc>
                <a:spcPts val="2350"/>
              </a:lnSpc>
              <a:buNone/>
            </a:pPr>
            <a:r>
              <a:rPr lang="en-US" sz="1450" dirty="0">
                <a:solidFill>
                  <a:srgbClr val="161613"/>
                </a:solidFill>
                <a:latin typeface="Inter" pitchFamily="34" charset="0"/>
                <a:ea typeface="Inter" pitchFamily="34" charset="-122"/>
                <a:cs typeface="Inter" pitchFamily="34" charset="-120"/>
              </a:rPr>
              <a:t>Understanding and awareness of best practices in project, program, and portfolio management across the organization</a:t>
            </a:r>
            <a:endParaRPr lang="en-US" sz="1450" dirty="0"/>
          </a:p>
        </p:txBody>
      </p:sp>
      <p:pic>
        <p:nvPicPr>
          <p:cNvPr id="8" name="Image 2" descr="preencoded.png"/>
          <p:cNvPicPr>
            <a:picLocks noChangeAspect="1"/>
          </p:cNvPicPr>
          <p:nvPr/>
        </p:nvPicPr>
        <p:blipFill>
          <a:blip r:embed="rId5"/>
          <a:stretch>
            <a:fillRect/>
          </a:stretch>
        </p:blipFill>
        <p:spPr>
          <a:xfrm>
            <a:off x="753427" y="3703201"/>
            <a:ext cx="941784" cy="1386721"/>
          </a:xfrm>
          <a:prstGeom prst="rect">
            <a:avLst/>
          </a:prstGeom>
        </p:spPr>
      </p:pic>
      <p:sp>
        <p:nvSpPr>
          <p:cNvPr id="9" name="Text 4"/>
          <p:cNvSpPr/>
          <p:nvPr/>
        </p:nvSpPr>
        <p:spPr>
          <a:xfrm>
            <a:off x="1883569" y="3891558"/>
            <a:ext cx="2354461" cy="294323"/>
          </a:xfrm>
          <a:prstGeom prst="rect">
            <a:avLst/>
          </a:prstGeom>
          <a:noFill/>
          <a:ln/>
        </p:spPr>
        <p:txBody>
          <a:bodyPr wrap="none" lIns="0" tIns="0" rIns="0" bIns="0" rtlCol="0" anchor="t"/>
          <a:lstStyle/>
          <a:p>
            <a:pPr marL="0" indent="0" algn="l">
              <a:lnSpc>
                <a:spcPts val="2300"/>
              </a:lnSpc>
              <a:buNone/>
            </a:pPr>
            <a:r>
              <a:rPr lang="en-US" sz="1850" dirty="0">
                <a:solidFill>
                  <a:srgbClr val="161613"/>
                </a:solidFill>
                <a:latin typeface="DM Sans Medium" pitchFamily="34" charset="0"/>
                <a:ea typeface="DM Sans Medium" pitchFamily="34" charset="-122"/>
                <a:cs typeface="DM Sans Medium" pitchFamily="34" charset="-120"/>
              </a:rPr>
              <a:t>Assessment</a:t>
            </a:r>
            <a:endParaRPr lang="en-US" sz="1850" dirty="0"/>
          </a:p>
        </p:txBody>
      </p:sp>
      <p:sp>
        <p:nvSpPr>
          <p:cNvPr id="10" name="Text 5"/>
          <p:cNvSpPr/>
          <p:nvPr/>
        </p:nvSpPr>
        <p:spPr>
          <a:xfrm>
            <a:off x="1883569" y="4298871"/>
            <a:ext cx="8335804" cy="602694"/>
          </a:xfrm>
          <a:prstGeom prst="rect">
            <a:avLst/>
          </a:prstGeom>
          <a:noFill/>
          <a:ln/>
        </p:spPr>
        <p:txBody>
          <a:bodyPr wrap="square" lIns="0" tIns="0" rIns="0" bIns="0" rtlCol="0" anchor="t"/>
          <a:lstStyle/>
          <a:p>
            <a:pPr marL="0" indent="0" algn="l">
              <a:lnSpc>
                <a:spcPts val="2350"/>
              </a:lnSpc>
              <a:buNone/>
            </a:pPr>
            <a:r>
              <a:rPr lang="en-US" sz="1450" dirty="0">
                <a:solidFill>
                  <a:srgbClr val="161613"/>
                </a:solidFill>
                <a:latin typeface="Inter" pitchFamily="34" charset="0"/>
                <a:ea typeface="Inter" pitchFamily="34" charset="-122"/>
                <a:cs typeface="Inter" pitchFamily="34" charset="-120"/>
              </a:rPr>
              <a:t>Measuring and evaluating current organizational maturity levels against established best practices and industry standards</a:t>
            </a:r>
            <a:endParaRPr lang="en-US" sz="1450" dirty="0"/>
          </a:p>
        </p:txBody>
      </p:sp>
      <p:pic>
        <p:nvPicPr>
          <p:cNvPr id="11" name="Image 3" descr="preencoded.png"/>
          <p:cNvPicPr>
            <a:picLocks noChangeAspect="1"/>
          </p:cNvPicPr>
          <p:nvPr/>
        </p:nvPicPr>
        <p:blipFill>
          <a:blip r:embed="rId6"/>
          <a:stretch>
            <a:fillRect/>
          </a:stretch>
        </p:blipFill>
        <p:spPr>
          <a:xfrm>
            <a:off x="753427" y="5089922"/>
            <a:ext cx="941784" cy="1386721"/>
          </a:xfrm>
          <a:prstGeom prst="rect">
            <a:avLst/>
          </a:prstGeom>
        </p:spPr>
      </p:pic>
      <p:sp>
        <p:nvSpPr>
          <p:cNvPr id="12" name="Text 6"/>
          <p:cNvSpPr/>
          <p:nvPr/>
        </p:nvSpPr>
        <p:spPr>
          <a:xfrm>
            <a:off x="1883569" y="5278279"/>
            <a:ext cx="2354461" cy="294323"/>
          </a:xfrm>
          <a:prstGeom prst="rect">
            <a:avLst/>
          </a:prstGeom>
          <a:noFill/>
          <a:ln/>
        </p:spPr>
        <p:txBody>
          <a:bodyPr wrap="none" lIns="0" tIns="0" rIns="0" bIns="0" rtlCol="0" anchor="t"/>
          <a:lstStyle/>
          <a:p>
            <a:pPr marL="0" indent="0" algn="l">
              <a:lnSpc>
                <a:spcPts val="2300"/>
              </a:lnSpc>
              <a:buNone/>
            </a:pPr>
            <a:r>
              <a:rPr lang="en-US" sz="1850" dirty="0">
                <a:solidFill>
                  <a:srgbClr val="161613"/>
                </a:solidFill>
                <a:latin typeface="DM Sans Medium" pitchFamily="34" charset="0"/>
                <a:ea typeface="DM Sans Medium" pitchFamily="34" charset="-122"/>
                <a:cs typeface="DM Sans Medium" pitchFamily="34" charset="-120"/>
              </a:rPr>
              <a:t>Improvement</a:t>
            </a:r>
            <a:endParaRPr lang="en-US" sz="1850" dirty="0"/>
          </a:p>
        </p:txBody>
      </p:sp>
      <p:sp>
        <p:nvSpPr>
          <p:cNvPr id="13" name="Text 7"/>
          <p:cNvSpPr/>
          <p:nvPr/>
        </p:nvSpPr>
        <p:spPr>
          <a:xfrm>
            <a:off x="1883569" y="5685592"/>
            <a:ext cx="8335804" cy="602694"/>
          </a:xfrm>
          <a:prstGeom prst="rect">
            <a:avLst/>
          </a:prstGeom>
          <a:noFill/>
          <a:ln/>
        </p:spPr>
        <p:txBody>
          <a:bodyPr wrap="square" lIns="0" tIns="0" rIns="0" bIns="0" rtlCol="0" anchor="t"/>
          <a:lstStyle/>
          <a:p>
            <a:pPr marL="0" indent="0" algn="l">
              <a:lnSpc>
                <a:spcPts val="2350"/>
              </a:lnSpc>
              <a:buNone/>
            </a:pPr>
            <a:r>
              <a:rPr lang="en-US" sz="1450" dirty="0">
                <a:solidFill>
                  <a:srgbClr val="161613"/>
                </a:solidFill>
                <a:latin typeface="Inter" pitchFamily="34" charset="0"/>
                <a:ea typeface="Inter" pitchFamily="34" charset="-122"/>
                <a:cs typeface="Inter" pitchFamily="34" charset="-120"/>
              </a:rPr>
              <a:t>Planning and implementing targeted actions to close identified capability gaps and advance organizational maturity</a:t>
            </a:r>
            <a:endParaRPr lang="en-US" sz="1450" dirty="0"/>
          </a:p>
        </p:txBody>
      </p:sp>
      <p:sp>
        <p:nvSpPr>
          <p:cNvPr id="14" name="Text 8"/>
          <p:cNvSpPr/>
          <p:nvPr/>
        </p:nvSpPr>
        <p:spPr>
          <a:xfrm>
            <a:off x="1035963" y="6900267"/>
            <a:ext cx="9183410" cy="602694"/>
          </a:xfrm>
          <a:prstGeom prst="rect">
            <a:avLst/>
          </a:prstGeom>
          <a:noFill/>
          <a:ln/>
        </p:spPr>
        <p:txBody>
          <a:bodyPr wrap="square" lIns="0" tIns="0" rIns="0" bIns="0" rtlCol="0" anchor="t"/>
          <a:lstStyle/>
          <a:p>
            <a:pPr marL="0" indent="0" algn="l">
              <a:lnSpc>
                <a:spcPts val="2350"/>
              </a:lnSpc>
              <a:buNone/>
            </a:pPr>
            <a:r>
              <a:rPr lang="en-US" sz="1450" dirty="0">
                <a:solidFill>
                  <a:srgbClr val="161613"/>
                </a:solidFill>
                <a:latin typeface="Inter" pitchFamily="34" charset="0"/>
                <a:ea typeface="Inter" pitchFamily="34" charset="-122"/>
                <a:cs typeface="Inter" pitchFamily="34" charset="-120"/>
              </a:rPr>
              <a:t>Think of the three dimensions as answering: What do we know? Where do we stand? How do we improve?</a:t>
            </a:r>
            <a:endParaRPr lang="en-US" sz="1450" dirty="0"/>
          </a:p>
        </p:txBody>
      </p:sp>
      <p:sp>
        <p:nvSpPr>
          <p:cNvPr id="15" name="Shape 9"/>
          <p:cNvSpPr/>
          <p:nvPr/>
        </p:nvSpPr>
        <p:spPr>
          <a:xfrm>
            <a:off x="753427" y="6688455"/>
            <a:ext cx="22860" cy="1026319"/>
          </a:xfrm>
          <a:prstGeom prst="rect">
            <a:avLst/>
          </a:prstGeom>
          <a:solidFill>
            <a:srgbClr val="28282F"/>
          </a:solidFill>
          <a:ln/>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TotalTime>
  <Words>1653</Words>
  <Application>Microsoft Office PowerPoint</Application>
  <PresentationFormat>Custom</PresentationFormat>
  <Paragraphs>144</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DM Sans Light</vt:lpstr>
      <vt:lpstr>Arial</vt:lpstr>
      <vt:lpstr>Inter</vt:lpstr>
      <vt:lpstr>DM Sans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2025-10-08T21:05:07Z</dcterms:created>
  <dcterms:modified xsi:type="dcterms:W3CDTF">2025-10-08T21:16:18Z</dcterms:modified>
</cp:coreProperties>
</file>