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4630400" cy="8229600"/>
  <p:notesSz cx="8229600" cy="14630400"/>
  <p:embeddedFontLst>
    <p:embeddedFont>
      <p:font typeface="Instrument Sans Medium" panose="020B0604020202020204" charset="0"/>
      <p:regular r:id="rId19"/>
    </p:embeddedFont>
    <p:embeddedFont>
      <p:font typeface="Instrument Sans Semi Bold"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069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FF"/>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976313"/>
            <a:ext cx="7556421" cy="2126337"/>
          </a:xfrm>
          <a:prstGeom prst="rect">
            <a:avLst/>
          </a:prstGeom>
          <a:noFill/>
          <a:ln/>
        </p:spPr>
        <p:txBody>
          <a:bodyPr wrap="squar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Embracing the Agile Manifesto: A Deep Dive into Its 12 Principles</a:t>
            </a:r>
            <a:endParaRPr lang="en-US" sz="4450" dirty="0"/>
          </a:p>
        </p:txBody>
      </p:sp>
      <p:sp>
        <p:nvSpPr>
          <p:cNvPr id="4" name="Text 1"/>
          <p:cNvSpPr/>
          <p:nvPr/>
        </p:nvSpPr>
        <p:spPr>
          <a:xfrm>
            <a:off x="793790" y="3442811"/>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When the </a:t>
            </a:r>
            <a:r>
              <a:rPr lang="en-US" sz="1750" b="1" dirty="0">
                <a:solidFill>
                  <a:srgbClr val="1E3063"/>
                </a:solidFill>
                <a:latin typeface="Instrument Sans Medium" pitchFamily="34" charset="0"/>
                <a:ea typeface="Instrument Sans Medium" pitchFamily="34" charset="-122"/>
                <a:cs typeface="Instrument Sans Medium" pitchFamily="34" charset="-120"/>
              </a:rPr>
              <a:t>Agile Manifesto</a:t>
            </a:r>
            <a:r>
              <a:rPr lang="en-US" sz="1750" dirty="0">
                <a:solidFill>
                  <a:srgbClr val="1E3063"/>
                </a:solidFill>
                <a:latin typeface="Instrument Sans Medium" pitchFamily="34" charset="0"/>
                <a:ea typeface="Instrument Sans Medium" pitchFamily="34" charset="-122"/>
                <a:cs typeface="Instrument Sans Medium" pitchFamily="34" charset="-120"/>
              </a:rPr>
              <a:t> was first introduced in 2001 by 17 software thought leaders, it redefined how teams approached software development. While its four core values are widely cited, the true depth of Agile lies in the </a:t>
            </a:r>
            <a:r>
              <a:rPr lang="en-US" sz="1750" b="1" dirty="0">
                <a:solidFill>
                  <a:srgbClr val="1E3063"/>
                </a:solidFill>
                <a:latin typeface="Instrument Sans Medium" pitchFamily="34" charset="0"/>
                <a:ea typeface="Instrument Sans Medium" pitchFamily="34" charset="-122"/>
                <a:cs typeface="Instrument Sans Medium" pitchFamily="34" charset="-120"/>
              </a:rPr>
              <a:t>12 guiding principles</a:t>
            </a:r>
            <a:r>
              <a:rPr lang="en-US" sz="1750" dirty="0">
                <a:solidFill>
                  <a:srgbClr val="1E3063"/>
                </a:solidFill>
                <a:latin typeface="Instrument Sans Medium" pitchFamily="34" charset="0"/>
                <a:ea typeface="Instrument Sans Medium" pitchFamily="34" charset="-122"/>
                <a:cs typeface="Instrument Sans Medium" pitchFamily="34" charset="-120"/>
              </a:rPr>
              <a:t>.</a:t>
            </a:r>
            <a:endParaRPr lang="en-US" sz="1750" dirty="0"/>
          </a:p>
        </p:txBody>
      </p:sp>
      <p:sp>
        <p:nvSpPr>
          <p:cNvPr id="5" name="Text 2"/>
          <p:cNvSpPr/>
          <p:nvPr/>
        </p:nvSpPr>
        <p:spPr>
          <a:xfrm>
            <a:off x="793790" y="5149572"/>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These principles provide a framework for delivering high-quality solutions through collaboration, adaptability, and continuous improvement. Join us as we explore each principle and discover how they foster agility across projects and organizations.</a:t>
            </a:r>
            <a:endParaRPr lang="en-US" sz="1750" dirty="0"/>
          </a:p>
        </p:txBody>
      </p:sp>
      <p:sp>
        <p:nvSpPr>
          <p:cNvPr id="6" name="Shape 3"/>
          <p:cNvSpPr/>
          <p:nvPr/>
        </p:nvSpPr>
        <p:spPr>
          <a:xfrm>
            <a:off x="793790" y="6873240"/>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88683" y="7005876"/>
            <a:ext cx="17299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Instrument Sans Medium" pitchFamily="34" charset="0"/>
                <a:ea typeface="Instrument Sans Medium" pitchFamily="34" charset="-122"/>
                <a:cs typeface="Instrument Sans Medium" pitchFamily="34" charset="-120"/>
              </a:rPr>
              <a:t>kW</a:t>
            </a:r>
            <a:endParaRPr lang="en-US" sz="750" dirty="0"/>
          </a:p>
        </p:txBody>
      </p:sp>
      <p:sp>
        <p:nvSpPr>
          <p:cNvPr id="8" name="Text 5"/>
          <p:cNvSpPr/>
          <p:nvPr/>
        </p:nvSpPr>
        <p:spPr>
          <a:xfrm>
            <a:off x="1270040" y="6856333"/>
            <a:ext cx="2840831" cy="396835"/>
          </a:xfrm>
          <a:prstGeom prst="rect">
            <a:avLst/>
          </a:prstGeom>
          <a:noFill/>
          <a:ln/>
        </p:spPr>
        <p:txBody>
          <a:bodyPr wrap="none" lIns="0" tIns="0" rIns="0" bIns="0" rtlCol="0" anchor="t"/>
          <a:lstStyle/>
          <a:p>
            <a:pPr marL="0" indent="0" algn="l">
              <a:lnSpc>
                <a:spcPts val="3100"/>
              </a:lnSpc>
              <a:buNone/>
            </a:pPr>
            <a:r>
              <a:rPr lang="en-US" sz="2200" b="1" dirty="0">
                <a:solidFill>
                  <a:srgbClr val="1E3063"/>
                </a:solidFill>
                <a:latin typeface="Instrument Sans Bold" pitchFamily="34" charset="0"/>
                <a:ea typeface="Instrument Sans Bold" pitchFamily="34" charset="-122"/>
                <a:cs typeface="Instrument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542693"/>
            <a:ext cx="11362253"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8: Sustainable Development Pace</a:t>
            </a:r>
            <a:endParaRPr lang="en-US" sz="4450" dirty="0"/>
          </a:p>
        </p:txBody>
      </p:sp>
      <p:sp>
        <p:nvSpPr>
          <p:cNvPr id="3" name="Shape 1"/>
          <p:cNvSpPr/>
          <p:nvPr/>
        </p:nvSpPr>
        <p:spPr>
          <a:xfrm>
            <a:off x="793790" y="2705100"/>
            <a:ext cx="510302" cy="510302"/>
          </a:xfrm>
          <a:prstGeom prst="roundRect">
            <a:avLst>
              <a:gd name="adj" fmla="val 40005"/>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747605"/>
            <a:ext cx="340162" cy="425291"/>
          </a:xfrm>
          <a:prstGeom prst="rect">
            <a:avLst/>
          </a:prstGeom>
        </p:spPr>
      </p:pic>
      <p:sp>
        <p:nvSpPr>
          <p:cNvPr id="5" name="Text 2"/>
          <p:cNvSpPr/>
          <p:nvPr/>
        </p:nvSpPr>
        <p:spPr>
          <a:xfrm>
            <a:off x="1530906" y="2782967"/>
            <a:ext cx="2311003"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Team Wellbeing</a:t>
            </a:r>
            <a:endParaRPr lang="en-US" sz="2200" dirty="0"/>
          </a:p>
        </p:txBody>
      </p:sp>
      <p:sp>
        <p:nvSpPr>
          <p:cNvPr id="6" name="Text 3"/>
          <p:cNvSpPr/>
          <p:nvPr/>
        </p:nvSpPr>
        <p:spPr>
          <a:xfrm>
            <a:off x="1530906" y="3273385"/>
            <a:ext cx="231100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Physical and mental health supported</a:t>
            </a:r>
            <a:endParaRPr lang="en-US" sz="1750" dirty="0"/>
          </a:p>
        </p:txBody>
      </p:sp>
      <p:sp>
        <p:nvSpPr>
          <p:cNvPr id="7" name="Shape 4"/>
          <p:cNvSpPr/>
          <p:nvPr/>
        </p:nvSpPr>
        <p:spPr>
          <a:xfrm>
            <a:off x="4125397" y="2705100"/>
            <a:ext cx="510302" cy="510302"/>
          </a:xfrm>
          <a:prstGeom prst="roundRect">
            <a:avLst>
              <a:gd name="adj" fmla="val 40005"/>
            </a:avLst>
          </a:prstGeom>
          <a:solidFill>
            <a:srgbClr val="CEE6FD"/>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4210467" y="2747605"/>
            <a:ext cx="340162" cy="425291"/>
          </a:xfrm>
          <a:prstGeom prst="rect">
            <a:avLst/>
          </a:prstGeom>
        </p:spPr>
      </p:pic>
      <p:sp>
        <p:nvSpPr>
          <p:cNvPr id="9" name="Text 5"/>
          <p:cNvSpPr/>
          <p:nvPr/>
        </p:nvSpPr>
        <p:spPr>
          <a:xfrm>
            <a:off x="4862513" y="2782967"/>
            <a:ext cx="2311003"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Consistent Output</a:t>
            </a:r>
            <a:endParaRPr lang="en-US" sz="2200" dirty="0"/>
          </a:p>
        </p:txBody>
      </p:sp>
      <p:sp>
        <p:nvSpPr>
          <p:cNvPr id="10" name="Text 6"/>
          <p:cNvSpPr/>
          <p:nvPr/>
        </p:nvSpPr>
        <p:spPr>
          <a:xfrm>
            <a:off x="4862513" y="3627715"/>
            <a:ext cx="231100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Reliable, predictable delivery over time</a:t>
            </a:r>
            <a:endParaRPr lang="en-US" sz="1750" dirty="0"/>
          </a:p>
        </p:txBody>
      </p:sp>
      <p:sp>
        <p:nvSpPr>
          <p:cNvPr id="11" name="Shape 7"/>
          <p:cNvSpPr/>
          <p:nvPr/>
        </p:nvSpPr>
        <p:spPr>
          <a:xfrm>
            <a:off x="7457003" y="2705100"/>
            <a:ext cx="510302" cy="510302"/>
          </a:xfrm>
          <a:prstGeom prst="roundRect">
            <a:avLst>
              <a:gd name="adj" fmla="val 40005"/>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7542074" y="2747605"/>
            <a:ext cx="340162" cy="425291"/>
          </a:xfrm>
          <a:prstGeom prst="rect">
            <a:avLst/>
          </a:prstGeom>
        </p:spPr>
      </p:pic>
      <p:sp>
        <p:nvSpPr>
          <p:cNvPr id="13" name="Text 8"/>
          <p:cNvSpPr/>
          <p:nvPr/>
        </p:nvSpPr>
        <p:spPr>
          <a:xfrm>
            <a:off x="8194119" y="2782967"/>
            <a:ext cx="2311003"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Quality Thinking</a:t>
            </a:r>
            <a:endParaRPr lang="en-US" sz="2200" dirty="0"/>
          </a:p>
        </p:txBody>
      </p:sp>
      <p:sp>
        <p:nvSpPr>
          <p:cNvPr id="14" name="Text 9"/>
          <p:cNvSpPr/>
          <p:nvPr/>
        </p:nvSpPr>
        <p:spPr>
          <a:xfrm>
            <a:off x="8194119" y="3273385"/>
            <a:ext cx="2311003"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Space for creativity and problem-solving</a:t>
            </a:r>
            <a:endParaRPr lang="en-US" sz="1750" dirty="0"/>
          </a:p>
        </p:txBody>
      </p:sp>
      <p:sp>
        <p:nvSpPr>
          <p:cNvPr id="15" name="Shape 10"/>
          <p:cNvSpPr/>
          <p:nvPr/>
        </p:nvSpPr>
        <p:spPr>
          <a:xfrm>
            <a:off x="10788610" y="2705100"/>
            <a:ext cx="510302" cy="510302"/>
          </a:xfrm>
          <a:prstGeom prst="roundRect">
            <a:avLst>
              <a:gd name="adj" fmla="val 40005"/>
            </a:avLst>
          </a:prstGeom>
          <a:solidFill>
            <a:srgbClr val="CEE6FD"/>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10873680" y="2747605"/>
            <a:ext cx="340162" cy="425291"/>
          </a:xfrm>
          <a:prstGeom prst="rect">
            <a:avLst/>
          </a:prstGeom>
        </p:spPr>
      </p:pic>
      <p:sp>
        <p:nvSpPr>
          <p:cNvPr id="17" name="Text 11"/>
          <p:cNvSpPr/>
          <p:nvPr/>
        </p:nvSpPr>
        <p:spPr>
          <a:xfrm>
            <a:off x="11525726" y="2782967"/>
            <a:ext cx="2311003"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Team Longevity</a:t>
            </a:r>
            <a:endParaRPr lang="en-US" sz="2200" dirty="0"/>
          </a:p>
        </p:txBody>
      </p:sp>
      <p:sp>
        <p:nvSpPr>
          <p:cNvPr id="18" name="Text 12"/>
          <p:cNvSpPr/>
          <p:nvPr/>
        </p:nvSpPr>
        <p:spPr>
          <a:xfrm>
            <a:off x="11525726" y="3273385"/>
            <a:ext cx="2311003"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Reduced turnover and knowledge retention</a:t>
            </a:r>
            <a:endParaRPr lang="en-US" sz="1750" dirty="0"/>
          </a:p>
        </p:txBody>
      </p:sp>
      <p:sp>
        <p:nvSpPr>
          <p:cNvPr id="19" name="Text 13"/>
          <p:cNvSpPr/>
          <p:nvPr/>
        </p:nvSpPr>
        <p:spPr>
          <a:xfrm>
            <a:off x="793790" y="4617244"/>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Agile processes promote sustainable development by recognizing that software development is a marathon, not a sprint. While short bursts of increased effort might occasionally be necessary, consistently pushing teams beyond their capacity leads to burnout, technical shortcuts, and ultimately reduced productivity.</a:t>
            </a:r>
            <a:endParaRPr lang="en-US" sz="1750" dirty="0"/>
          </a:p>
        </p:txBody>
      </p:sp>
      <p:sp>
        <p:nvSpPr>
          <p:cNvPr id="20" name="Text 14"/>
          <p:cNvSpPr/>
          <p:nvPr/>
        </p:nvSpPr>
        <p:spPr>
          <a:xfrm>
            <a:off x="793790" y="596110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Maintaining a sustainable pace ensures that teams can continue to deliver value consistently over time. It acknowledges the human factors in software development and prioritizes long-term effectiveness over short-term gains.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690562" y="989409"/>
            <a:ext cx="7523202" cy="616506"/>
          </a:xfrm>
          <a:prstGeom prst="rect">
            <a:avLst/>
          </a:prstGeom>
          <a:noFill/>
          <a:ln/>
        </p:spPr>
        <p:txBody>
          <a:bodyPr wrap="none" lIns="0" tIns="0" rIns="0" bIns="0" rtlCol="0" anchor="t"/>
          <a:lstStyle/>
          <a:p>
            <a:pPr marL="0" indent="0" algn="l">
              <a:lnSpc>
                <a:spcPts val="4850"/>
              </a:lnSpc>
              <a:buNone/>
            </a:pPr>
            <a:r>
              <a:rPr lang="en-US" sz="3850" dirty="0">
                <a:solidFill>
                  <a:srgbClr val="091C53"/>
                </a:solidFill>
                <a:latin typeface="Instrument Sans Semi Bold" pitchFamily="34" charset="0"/>
                <a:ea typeface="Instrument Sans Semi Bold" pitchFamily="34" charset="-122"/>
                <a:cs typeface="Instrument Sans Semi Bold" pitchFamily="34" charset="-120"/>
              </a:rPr>
              <a:t>Principle 9: Technical Excellence</a:t>
            </a:r>
            <a:endParaRPr lang="en-US" sz="3850" dirty="0"/>
          </a:p>
        </p:txBody>
      </p:sp>
      <p:sp>
        <p:nvSpPr>
          <p:cNvPr id="4" name="Text 1"/>
          <p:cNvSpPr/>
          <p:nvPr/>
        </p:nvSpPr>
        <p:spPr>
          <a:xfrm>
            <a:off x="690562" y="2000369"/>
            <a:ext cx="2390299" cy="651034"/>
          </a:xfrm>
          <a:prstGeom prst="rect">
            <a:avLst/>
          </a:prstGeom>
          <a:noFill/>
          <a:ln/>
        </p:spPr>
        <p:txBody>
          <a:bodyPr wrap="none" lIns="0" tIns="0" rIns="0" bIns="0" rtlCol="0" anchor="t"/>
          <a:lstStyle/>
          <a:p>
            <a:pPr marL="0" indent="0" algn="ctr">
              <a:lnSpc>
                <a:spcPts val="5100"/>
              </a:lnSpc>
              <a:buNone/>
            </a:pPr>
            <a:r>
              <a:rPr lang="en-US" sz="5100" dirty="0">
                <a:solidFill>
                  <a:srgbClr val="1E3063"/>
                </a:solidFill>
                <a:latin typeface="Instrument Sans Semi Bold" pitchFamily="34" charset="0"/>
                <a:ea typeface="Instrument Sans Semi Bold" pitchFamily="34" charset="-122"/>
                <a:cs typeface="Instrument Sans Semi Bold" pitchFamily="34" charset="-120"/>
              </a:rPr>
              <a:t>42%</a:t>
            </a:r>
            <a:endParaRPr lang="en-US" sz="5100" dirty="0"/>
          </a:p>
        </p:txBody>
      </p:sp>
      <p:sp>
        <p:nvSpPr>
          <p:cNvPr id="5" name="Text 2"/>
          <p:cNvSpPr/>
          <p:nvPr/>
        </p:nvSpPr>
        <p:spPr>
          <a:xfrm>
            <a:off x="690562" y="2897862"/>
            <a:ext cx="2390299" cy="308134"/>
          </a:xfrm>
          <a:prstGeom prst="rect">
            <a:avLst/>
          </a:prstGeom>
          <a:noFill/>
          <a:ln/>
        </p:spPr>
        <p:txBody>
          <a:bodyPr wrap="none" lIns="0" tIns="0" rIns="0" bIns="0" rtlCol="0" anchor="t"/>
          <a:lstStyle/>
          <a:p>
            <a:pPr marL="0" indent="0" algn="ctr">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Productivity Boost</a:t>
            </a:r>
            <a:endParaRPr lang="en-US" sz="1900" dirty="0"/>
          </a:p>
        </p:txBody>
      </p:sp>
      <p:sp>
        <p:nvSpPr>
          <p:cNvPr id="6" name="Text 3"/>
          <p:cNvSpPr/>
          <p:nvPr/>
        </p:nvSpPr>
        <p:spPr>
          <a:xfrm>
            <a:off x="690562" y="3324344"/>
            <a:ext cx="2390299" cy="946904"/>
          </a:xfrm>
          <a:prstGeom prst="rect">
            <a:avLst/>
          </a:prstGeom>
          <a:noFill/>
          <a:ln/>
        </p:spPr>
        <p:txBody>
          <a:bodyPr wrap="square" lIns="0" tIns="0" rIns="0" bIns="0" rtlCol="0" anchor="t"/>
          <a:lstStyle/>
          <a:p>
            <a:pPr marL="0" indent="0" algn="ctr">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Teams with strong technical practices show higher productivity</a:t>
            </a:r>
            <a:endParaRPr lang="en-US" sz="1550" dirty="0"/>
          </a:p>
        </p:txBody>
      </p:sp>
      <p:sp>
        <p:nvSpPr>
          <p:cNvPr id="7" name="Text 4"/>
          <p:cNvSpPr/>
          <p:nvPr/>
        </p:nvSpPr>
        <p:spPr>
          <a:xfrm>
            <a:off x="3376732" y="2000369"/>
            <a:ext cx="2390418" cy="651034"/>
          </a:xfrm>
          <a:prstGeom prst="rect">
            <a:avLst/>
          </a:prstGeom>
          <a:noFill/>
          <a:ln/>
        </p:spPr>
        <p:txBody>
          <a:bodyPr wrap="none" lIns="0" tIns="0" rIns="0" bIns="0" rtlCol="0" anchor="t"/>
          <a:lstStyle/>
          <a:p>
            <a:pPr marL="0" indent="0" algn="ctr">
              <a:lnSpc>
                <a:spcPts val="5100"/>
              </a:lnSpc>
              <a:buNone/>
            </a:pPr>
            <a:r>
              <a:rPr lang="en-US" sz="5100" dirty="0">
                <a:solidFill>
                  <a:srgbClr val="1E3063"/>
                </a:solidFill>
                <a:latin typeface="Instrument Sans Semi Bold" pitchFamily="34" charset="0"/>
                <a:ea typeface="Instrument Sans Semi Bold" pitchFamily="34" charset="-122"/>
                <a:cs typeface="Instrument Sans Semi Bold" pitchFamily="34" charset="-120"/>
              </a:rPr>
              <a:t>65%</a:t>
            </a:r>
            <a:endParaRPr lang="en-US" sz="5100" dirty="0"/>
          </a:p>
        </p:txBody>
      </p:sp>
      <p:sp>
        <p:nvSpPr>
          <p:cNvPr id="8" name="Text 5"/>
          <p:cNvSpPr/>
          <p:nvPr/>
        </p:nvSpPr>
        <p:spPr>
          <a:xfrm>
            <a:off x="3376732" y="2897862"/>
            <a:ext cx="2390418" cy="308134"/>
          </a:xfrm>
          <a:prstGeom prst="rect">
            <a:avLst/>
          </a:prstGeom>
          <a:noFill/>
          <a:ln/>
        </p:spPr>
        <p:txBody>
          <a:bodyPr wrap="none" lIns="0" tIns="0" rIns="0" bIns="0" rtlCol="0" anchor="t"/>
          <a:lstStyle/>
          <a:p>
            <a:pPr marL="0" indent="0" algn="ctr">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Defect Reduction</a:t>
            </a:r>
            <a:endParaRPr lang="en-US" sz="1900" dirty="0"/>
          </a:p>
        </p:txBody>
      </p:sp>
      <p:sp>
        <p:nvSpPr>
          <p:cNvPr id="9" name="Text 6"/>
          <p:cNvSpPr/>
          <p:nvPr/>
        </p:nvSpPr>
        <p:spPr>
          <a:xfrm>
            <a:off x="3376732" y="3324344"/>
            <a:ext cx="2390418" cy="631269"/>
          </a:xfrm>
          <a:prstGeom prst="rect">
            <a:avLst/>
          </a:prstGeom>
          <a:noFill/>
          <a:ln/>
        </p:spPr>
        <p:txBody>
          <a:bodyPr wrap="square" lIns="0" tIns="0" rIns="0" bIns="0" rtlCol="0" anchor="t"/>
          <a:lstStyle/>
          <a:p>
            <a:pPr marL="0" indent="0" algn="ctr">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Clean code results in fewer bugs and issues</a:t>
            </a:r>
            <a:endParaRPr lang="en-US" sz="1550" dirty="0"/>
          </a:p>
        </p:txBody>
      </p:sp>
      <p:sp>
        <p:nvSpPr>
          <p:cNvPr id="10" name="Text 7"/>
          <p:cNvSpPr/>
          <p:nvPr/>
        </p:nvSpPr>
        <p:spPr>
          <a:xfrm>
            <a:off x="6063020" y="2000369"/>
            <a:ext cx="2390418" cy="651034"/>
          </a:xfrm>
          <a:prstGeom prst="rect">
            <a:avLst/>
          </a:prstGeom>
          <a:noFill/>
          <a:ln/>
        </p:spPr>
        <p:txBody>
          <a:bodyPr wrap="none" lIns="0" tIns="0" rIns="0" bIns="0" rtlCol="0" anchor="t"/>
          <a:lstStyle/>
          <a:p>
            <a:pPr marL="0" indent="0" algn="ctr">
              <a:lnSpc>
                <a:spcPts val="5100"/>
              </a:lnSpc>
              <a:buNone/>
            </a:pPr>
            <a:r>
              <a:rPr lang="en-US" sz="5100" dirty="0">
                <a:solidFill>
                  <a:srgbClr val="1E3063"/>
                </a:solidFill>
                <a:latin typeface="Instrument Sans Semi Bold" pitchFamily="34" charset="0"/>
                <a:ea typeface="Instrument Sans Semi Bold" pitchFamily="34" charset="-122"/>
                <a:cs typeface="Instrument Sans Semi Bold" pitchFamily="34" charset="-120"/>
              </a:rPr>
              <a:t>3x</a:t>
            </a:r>
            <a:endParaRPr lang="en-US" sz="5100" dirty="0"/>
          </a:p>
        </p:txBody>
      </p:sp>
      <p:sp>
        <p:nvSpPr>
          <p:cNvPr id="11" name="Text 8"/>
          <p:cNvSpPr/>
          <p:nvPr/>
        </p:nvSpPr>
        <p:spPr>
          <a:xfrm>
            <a:off x="6063020" y="2897862"/>
            <a:ext cx="2390418" cy="308134"/>
          </a:xfrm>
          <a:prstGeom prst="rect">
            <a:avLst/>
          </a:prstGeom>
          <a:noFill/>
          <a:ln/>
        </p:spPr>
        <p:txBody>
          <a:bodyPr wrap="none" lIns="0" tIns="0" rIns="0" bIns="0" rtlCol="0" anchor="t"/>
          <a:lstStyle/>
          <a:p>
            <a:pPr marL="0" indent="0" algn="ctr">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Faster Changes</a:t>
            </a:r>
            <a:endParaRPr lang="en-US" sz="1900" dirty="0"/>
          </a:p>
        </p:txBody>
      </p:sp>
      <p:sp>
        <p:nvSpPr>
          <p:cNvPr id="12" name="Text 9"/>
          <p:cNvSpPr/>
          <p:nvPr/>
        </p:nvSpPr>
        <p:spPr>
          <a:xfrm>
            <a:off x="6063020" y="3324344"/>
            <a:ext cx="2390418" cy="946904"/>
          </a:xfrm>
          <a:prstGeom prst="rect">
            <a:avLst/>
          </a:prstGeom>
          <a:noFill/>
          <a:ln/>
        </p:spPr>
        <p:txBody>
          <a:bodyPr wrap="square" lIns="0" tIns="0" rIns="0" bIns="0" rtlCol="0" anchor="t"/>
          <a:lstStyle/>
          <a:p>
            <a:pPr marL="0" indent="0" algn="ctr">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Well-designed systems enable quicker adaptations</a:t>
            </a:r>
            <a:endParaRPr lang="en-US" sz="1550" dirty="0"/>
          </a:p>
        </p:txBody>
      </p:sp>
      <p:sp>
        <p:nvSpPr>
          <p:cNvPr id="13" name="Text 10"/>
          <p:cNvSpPr/>
          <p:nvPr/>
        </p:nvSpPr>
        <p:spPr>
          <a:xfrm>
            <a:off x="690562" y="4493181"/>
            <a:ext cx="7762875" cy="1262539"/>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Continuous attention to technical excellence and good design enhances agility by creating a solid foundation that can accommodate change. When code is clean, well-tested, and thoughtfully structured, teams can respond to new requirements without being hampered by a fragile codebase.</a:t>
            </a:r>
            <a:endParaRPr lang="en-US" sz="1550" dirty="0"/>
          </a:p>
        </p:txBody>
      </p:sp>
      <p:sp>
        <p:nvSpPr>
          <p:cNvPr id="14" name="Text 11"/>
          <p:cNvSpPr/>
          <p:nvPr/>
        </p:nvSpPr>
        <p:spPr>
          <a:xfrm>
            <a:off x="690562" y="5977652"/>
            <a:ext cx="7762875" cy="1262539"/>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This principle reminds us that technical practices like test-driven development, continuous integration, refactoring, and pair programming are not optional luxuries but essential investments in the team's ability to maintain an agile response to change over time.</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13780" y="680442"/>
            <a:ext cx="5406747" cy="637223"/>
          </a:xfrm>
          <a:prstGeom prst="rect">
            <a:avLst/>
          </a:prstGeom>
          <a:noFill/>
          <a:ln/>
        </p:spPr>
        <p:txBody>
          <a:bodyPr wrap="none" lIns="0" tIns="0" rIns="0" bIns="0" rtlCol="0" anchor="t"/>
          <a:lstStyle/>
          <a:p>
            <a:pPr marL="0" indent="0" algn="l">
              <a:lnSpc>
                <a:spcPts val="5000"/>
              </a:lnSpc>
              <a:buNone/>
            </a:pPr>
            <a:r>
              <a:rPr lang="en-US" sz="4000" dirty="0">
                <a:solidFill>
                  <a:srgbClr val="091C53"/>
                </a:solidFill>
                <a:latin typeface="Instrument Sans Semi Bold" pitchFamily="34" charset="0"/>
                <a:ea typeface="Instrument Sans Semi Bold" pitchFamily="34" charset="-122"/>
                <a:cs typeface="Instrument Sans Semi Bold" pitchFamily="34" charset="-120"/>
              </a:rPr>
              <a:t>Principle 10: Simplicity</a:t>
            </a:r>
            <a:endParaRPr lang="en-US" sz="4000" dirty="0"/>
          </a:p>
        </p:txBody>
      </p:sp>
      <p:pic>
        <p:nvPicPr>
          <p:cNvPr id="3" name="Image 0" descr="preencoded.png"/>
          <p:cNvPicPr>
            <a:picLocks noChangeAspect="1"/>
          </p:cNvPicPr>
          <p:nvPr/>
        </p:nvPicPr>
        <p:blipFill>
          <a:blip r:embed="rId3"/>
          <a:stretch>
            <a:fillRect/>
          </a:stretch>
        </p:blipFill>
        <p:spPr>
          <a:xfrm>
            <a:off x="713780" y="1725454"/>
            <a:ext cx="4231005" cy="2614851"/>
          </a:xfrm>
          <a:prstGeom prst="rect">
            <a:avLst/>
          </a:prstGeom>
        </p:spPr>
      </p:pic>
      <p:sp>
        <p:nvSpPr>
          <p:cNvPr id="4" name="Text 1"/>
          <p:cNvSpPr/>
          <p:nvPr/>
        </p:nvSpPr>
        <p:spPr>
          <a:xfrm>
            <a:off x="713780" y="4595217"/>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Complexity</a:t>
            </a:r>
            <a:endParaRPr lang="en-US" sz="2000" dirty="0"/>
          </a:p>
        </p:txBody>
      </p:sp>
      <p:sp>
        <p:nvSpPr>
          <p:cNvPr id="5" name="Text 2"/>
          <p:cNvSpPr/>
          <p:nvPr/>
        </p:nvSpPr>
        <p:spPr>
          <a:xfrm>
            <a:off x="713780" y="5036106"/>
            <a:ext cx="4231005" cy="1631156"/>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When systems grow without attention to simplicity, they become difficult to understand, maintain, and change. Excessive features and over-engineering create cognitive load and technical debt.</a:t>
            </a:r>
            <a:endParaRPr lang="en-US" sz="1600" dirty="0"/>
          </a:p>
        </p:txBody>
      </p:sp>
      <p:pic>
        <p:nvPicPr>
          <p:cNvPr id="6" name="Image 1" descr="preencoded.png"/>
          <p:cNvPicPr>
            <a:picLocks noChangeAspect="1"/>
          </p:cNvPicPr>
          <p:nvPr/>
        </p:nvPicPr>
        <p:blipFill>
          <a:blip r:embed="rId4"/>
          <a:stretch>
            <a:fillRect/>
          </a:stretch>
        </p:blipFill>
        <p:spPr>
          <a:xfrm>
            <a:off x="5199698" y="1725454"/>
            <a:ext cx="4231005" cy="2614851"/>
          </a:xfrm>
          <a:prstGeom prst="rect">
            <a:avLst/>
          </a:prstGeom>
        </p:spPr>
      </p:pic>
      <p:sp>
        <p:nvSpPr>
          <p:cNvPr id="7" name="Text 3"/>
          <p:cNvSpPr/>
          <p:nvPr/>
        </p:nvSpPr>
        <p:spPr>
          <a:xfrm>
            <a:off x="5199698" y="4595217"/>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Simplicity</a:t>
            </a:r>
            <a:endParaRPr lang="en-US" sz="2000" dirty="0"/>
          </a:p>
        </p:txBody>
      </p:sp>
      <p:sp>
        <p:nvSpPr>
          <p:cNvPr id="8" name="Text 4"/>
          <p:cNvSpPr/>
          <p:nvPr/>
        </p:nvSpPr>
        <p:spPr>
          <a:xfrm>
            <a:off x="5199698" y="5036106"/>
            <a:ext cx="4231005" cy="1631156"/>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The art of maximizing work not done means focusing on what delivers the most value with the least complexity. Simple solutions are easier to adapt, extend, and maintain over time.</a:t>
            </a:r>
            <a:endParaRPr lang="en-US" sz="1600" dirty="0"/>
          </a:p>
        </p:txBody>
      </p:sp>
      <p:pic>
        <p:nvPicPr>
          <p:cNvPr id="9" name="Image 2" descr="preencoded.png"/>
          <p:cNvPicPr>
            <a:picLocks noChangeAspect="1"/>
          </p:cNvPicPr>
          <p:nvPr/>
        </p:nvPicPr>
        <p:blipFill>
          <a:blip r:embed="rId5"/>
          <a:stretch>
            <a:fillRect/>
          </a:stretch>
        </p:blipFill>
        <p:spPr>
          <a:xfrm>
            <a:off x="9685615" y="1725454"/>
            <a:ext cx="4231005" cy="2614851"/>
          </a:xfrm>
          <a:prstGeom prst="rect">
            <a:avLst/>
          </a:prstGeom>
        </p:spPr>
      </p:pic>
      <p:sp>
        <p:nvSpPr>
          <p:cNvPr id="10" name="Text 5"/>
          <p:cNvSpPr/>
          <p:nvPr/>
        </p:nvSpPr>
        <p:spPr>
          <a:xfrm>
            <a:off x="9685615" y="4595217"/>
            <a:ext cx="2549366" cy="318611"/>
          </a:xfrm>
          <a:prstGeom prst="rect">
            <a:avLst/>
          </a:prstGeom>
          <a:noFill/>
          <a:ln/>
        </p:spPr>
        <p:txBody>
          <a:bodyPr wrap="none" lIns="0" tIns="0" rIns="0" bIns="0" rtlCol="0" anchor="t"/>
          <a:lstStyle/>
          <a:p>
            <a:pPr marL="0" indent="0" algn="l">
              <a:lnSpc>
                <a:spcPts val="2500"/>
              </a:lnSpc>
              <a:buNone/>
            </a:pPr>
            <a:r>
              <a:rPr lang="en-US" sz="2000" dirty="0">
                <a:solidFill>
                  <a:srgbClr val="1E3063"/>
                </a:solidFill>
                <a:latin typeface="Instrument Sans Semi Bold" pitchFamily="34" charset="0"/>
                <a:ea typeface="Instrument Sans Semi Bold" pitchFamily="34" charset="-122"/>
                <a:cs typeface="Instrument Sans Semi Bold" pitchFamily="34" charset="-120"/>
              </a:rPr>
              <a:t>Refactoring</a:t>
            </a:r>
            <a:endParaRPr lang="en-US" sz="2000" dirty="0"/>
          </a:p>
        </p:txBody>
      </p:sp>
      <p:sp>
        <p:nvSpPr>
          <p:cNvPr id="11" name="Text 6"/>
          <p:cNvSpPr/>
          <p:nvPr/>
        </p:nvSpPr>
        <p:spPr>
          <a:xfrm>
            <a:off x="9685615" y="5036106"/>
            <a:ext cx="4231005" cy="1304925"/>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Ongoing simplification requires regular refactoring to remove unnecessary code, consolidate duplicate functionality, and improve design as the system evolves.</a:t>
            </a:r>
            <a:endParaRPr lang="en-US" sz="1600" dirty="0"/>
          </a:p>
        </p:txBody>
      </p:sp>
      <p:sp>
        <p:nvSpPr>
          <p:cNvPr id="12" name="Text 7"/>
          <p:cNvSpPr/>
          <p:nvPr/>
        </p:nvSpPr>
        <p:spPr>
          <a:xfrm>
            <a:off x="713780" y="6896695"/>
            <a:ext cx="13202841" cy="652462"/>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The principle that simplicity—the art of maximizing the amount of work not done—is essential reminds us that the best feature is often the one we decide not to build. Each line of code, feature, or process step added to a system increases its complexity and maintenance burden.</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67596" y="603052"/>
            <a:ext cx="8951000" cy="685324"/>
          </a:xfrm>
          <a:prstGeom prst="rect">
            <a:avLst/>
          </a:prstGeom>
          <a:noFill/>
          <a:ln/>
        </p:spPr>
        <p:txBody>
          <a:bodyPr wrap="none" lIns="0" tIns="0" rIns="0" bIns="0" rtlCol="0" anchor="t"/>
          <a:lstStyle/>
          <a:p>
            <a:pPr marL="0" indent="0" algn="l">
              <a:lnSpc>
                <a:spcPts val="5350"/>
              </a:lnSpc>
              <a:buNone/>
            </a:pPr>
            <a:r>
              <a:rPr lang="en-US" sz="4300" dirty="0">
                <a:solidFill>
                  <a:srgbClr val="091C53"/>
                </a:solidFill>
                <a:latin typeface="Instrument Sans Semi Bold" pitchFamily="34" charset="0"/>
                <a:ea typeface="Instrument Sans Semi Bold" pitchFamily="34" charset="-122"/>
                <a:cs typeface="Instrument Sans Semi Bold" pitchFamily="34" charset="-120"/>
              </a:rPr>
              <a:t>Principle 11: Self-Organizing Teams</a:t>
            </a:r>
            <a:endParaRPr lang="en-US" sz="4300" dirty="0"/>
          </a:p>
        </p:txBody>
      </p:sp>
      <p:pic>
        <p:nvPicPr>
          <p:cNvPr id="3" name="Image 0" descr="preencoded.png"/>
          <p:cNvPicPr>
            <a:picLocks noChangeAspect="1"/>
          </p:cNvPicPr>
          <p:nvPr/>
        </p:nvPicPr>
        <p:blipFill>
          <a:blip r:embed="rId3"/>
          <a:stretch>
            <a:fillRect/>
          </a:stretch>
        </p:blipFill>
        <p:spPr>
          <a:xfrm>
            <a:off x="775216" y="1868448"/>
            <a:ext cx="3138368" cy="3138368"/>
          </a:xfrm>
          <a:prstGeom prst="rect">
            <a:avLst/>
          </a:prstGeom>
        </p:spPr>
      </p:pic>
      <p:pic>
        <p:nvPicPr>
          <p:cNvPr id="4" name="Image 1" descr="preencoded.png"/>
          <p:cNvPicPr>
            <a:picLocks noChangeAspect="1"/>
          </p:cNvPicPr>
          <p:nvPr/>
        </p:nvPicPr>
        <p:blipFill>
          <a:blip r:embed="rId4"/>
          <a:stretch>
            <a:fillRect/>
          </a:stretch>
        </p:blipFill>
        <p:spPr>
          <a:xfrm>
            <a:off x="4088963" y="1868448"/>
            <a:ext cx="3138488" cy="3138488"/>
          </a:xfrm>
          <a:prstGeom prst="rect">
            <a:avLst/>
          </a:prstGeom>
        </p:spPr>
      </p:pic>
      <p:pic>
        <p:nvPicPr>
          <p:cNvPr id="5" name="Image 2" descr="preencoded.png"/>
          <p:cNvPicPr>
            <a:picLocks noChangeAspect="1"/>
          </p:cNvPicPr>
          <p:nvPr/>
        </p:nvPicPr>
        <p:blipFill>
          <a:blip r:embed="rId5"/>
          <a:stretch>
            <a:fillRect/>
          </a:stretch>
        </p:blipFill>
        <p:spPr>
          <a:xfrm>
            <a:off x="7402830" y="1868448"/>
            <a:ext cx="3138488" cy="3138488"/>
          </a:xfrm>
          <a:prstGeom prst="rect">
            <a:avLst/>
          </a:prstGeom>
        </p:spPr>
      </p:pic>
      <p:pic>
        <p:nvPicPr>
          <p:cNvPr id="6" name="Image 3" descr="preencoded.png"/>
          <p:cNvPicPr>
            <a:picLocks noChangeAspect="1"/>
          </p:cNvPicPr>
          <p:nvPr/>
        </p:nvPicPr>
        <p:blipFill>
          <a:blip r:embed="rId6"/>
          <a:stretch>
            <a:fillRect/>
          </a:stretch>
        </p:blipFill>
        <p:spPr>
          <a:xfrm>
            <a:off x="10716697" y="1868448"/>
            <a:ext cx="3138488" cy="3138488"/>
          </a:xfrm>
          <a:prstGeom prst="rect">
            <a:avLst/>
          </a:prstGeom>
        </p:spPr>
      </p:pic>
      <p:sp>
        <p:nvSpPr>
          <p:cNvPr id="7" name="Text 1"/>
          <p:cNvSpPr/>
          <p:nvPr/>
        </p:nvSpPr>
        <p:spPr>
          <a:xfrm>
            <a:off x="767596" y="5395079"/>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The best architectures, requirements, and designs emerge from self-organizing teams because those closest to the work have the most detailed understanding of the challenges and possible solutions. When teams are empowered to make decisions about how to approach their work, they tap into their collective intelligence and creativity.</a:t>
            </a:r>
            <a:endParaRPr lang="en-US" sz="1700" dirty="0"/>
          </a:p>
        </p:txBody>
      </p:sp>
      <p:sp>
        <p:nvSpPr>
          <p:cNvPr id="8" name="Text 2"/>
          <p:cNvSpPr/>
          <p:nvPr/>
        </p:nvSpPr>
        <p:spPr>
          <a:xfrm>
            <a:off x="767596" y="6694408"/>
            <a:ext cx="13095208" cy="1052632"/>
          </a:xfrm>
          <a:prstGeom prst="rect">
            <a:avLst/>
          </a:prstGeom>
          <a:noFill/>
          <a:ln/>
        </p:spPr>
        <p:txBody>
          <a:bodyPr wrap="square" lIns="0" tIns="0" rIns="0" bIns="0" rtlCol="0" anchor="t"/>
          <a:lstStyle/>
          <a:p>
            <a:pPr marL="0" indent="0" algn="l">
              <a:lnSpc>
                <a:spcPts val="2750"/>
              </a:lnSpc>
              <a:buNone/>
            </a:pPr>
            <a:r>
              <a:rPr lang="en-US" sz="1700" dirty="0">
                <a:solidFill>
                  <a:srgbClr val="1E3063"/>
                </a:solidFill>
                <a:latin typeface="Instrument Sans Medium" pitchFamily="34" charset="0"/>
                <a:ea typeface="Instrument Sans Medium" pitchFamily="34" charset="-122"/>
                <a:cs typeface="Instrument Sans Medium" pitchFamily="34" charset="-120"/>
              </a:rPr>
              <a:t>Self-organization doesn't mean chaos or absence of leadership. Rather, it's about creating space for team members to exercise their expertise and take ownership of outcomes. Leaders provide context, constraints, and clarity about objectives, then trust the team to determine the best path forward.</a:t>
            </a:r>
            <a:endParaRPr lang="en-US" sz="1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8070" y="928926"/>
            <a:ext cx="7714536" cy="667941"/>
          </a:xfrm>
          <a:prstGeom prst="rect">
            <a:avLst/>
          </a:prstGeom>
          <a:noFill/>
          <a:ln/>
        </p:spPr>
        <p:txBody>
          <a:bodyPr wrap="none" lIns="0" tIns="0" rIns="0" bIns="0" rtlCol="0" anchor="t"/>
          <a:lstStyle/>
          <a:p>
            <a:pPr marL="0" indent="0" algn="l">
              <a:lnSpc>
                <a:spcPts val="5250"/>
              </a:lnSpc>
              <a:buNone/>
            </a:pPr>
            <a:r>
              <a:rPr lang="en-US" sz="4200" dirty="0">
                <a:solidFill>
                  <a:srgbClr val="091C53"/>
                </a:solidFill>
                <a:latin typeface="Instrument Sans Semi Bold" pitchFamily="34" charset="0"/>
                <a:ea typeface="Instrument Sans Semi Bold" pitchFamily="34" charset="-122"/>
                <a:cs typeface="Instrument Sans Semi Bold" pitchFamily="34" charset="-120"/>
              </a:rPr>
              <a:t>Principle 12: Regular Reflection</a:t>
            </a:r>
            <a:endParaRPr lang="en-US" sz="4200" dirty="0"/>
          </a:p>
        </p:txBody>
      </p:sp>
      <p:sp>
        <p:nvSpPr>
          <p:cNvPr id="3" name="Shape 1"/>
          <p:cNvSpPr/>
          <p:nvPr/>
        </p:nvSpPr>
        <p:spPr>
          <a:xfrm>
            <a:off x="748070" y="2986207"/>
            <a:ext cx="3042999" cy="213717"/>
          </a:xfrm>
          <a:prstGeom prst="roundRect">
            <a:avLst>
              <a:gd name="adj" fmla="val 90020"/>
            </a:avLst>
          </a:prstGeom>
          <a:solidFill>
            <a:srgbClr val="CEE6FD"/>
          </a:solidFill>
          <a:ln/>
        </p:spPr>
        <p:txBody>
          <a:bodyPr/>
          <a:lstStyle/>
          <a:p>
            <a:endParaRPr lang="en-US"/>
          </a:p>
        </p:txBody>
      </p:sp>
      <p:sp>
        <p:nvSpPr>
          <p:cNvPr id="4" name="Text 2"/>
          <p:cNvSpPr/>
          <p:nvPr/>
        </p:nvSpPr>
        <p:spPr>
          <a:xfrm>
            <a:off x="748070" y="3520559"/>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Reflect</a:t>
            </a:r>
            <a:endParaRPr lang="en-US" sz="2100" dirty="0"/>
          </a:p>
        </p:txBody>
      </p:sp>
      <p:sp>
        <p:nvSpPr>
          <p:cNvPr id="5" name="Text 3"/>
          <p:cNvSpPr/>
          <p:nvPr/>
        </p:nvSpPr>
        <p:spPr>
          <a:xfrm>
            <a:off x="748070" y="3982760"/>
            <a:ext cx="3042999" cy="2393633"/>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team examines recent work periods, identifying what went well and what could be improved. Members share observations about processes, tools, collaboration, and outcomes.</a:t>
            </a:r>
            <a:endParaRPr lang="en-US" sz="1650" dirty="0"/>
          </a:p>
        </p:txBody>
      </p:sp>
      <p:sp>
        <p:nvSpPr>
          <p:cNvPr id="6" name="Shape 4"/>
          <p:cNvSpPr/>
          <p:nvPr/>
        </p:nvSpPr>
        <p:spPr>
          <a:xfrm>
            <a:off x="4111704" y="2665571"/>
            <a:ext cx="3043118" cy="213717"/>
          </a:xfrm>
          <a:prstGeom prst="roundRect">
            <a:avLst>
              <a:gd name="adj" fmla="val 90020"/>
            </a:avLst>
          </a:prstGeom>
          <a:solidFill>
            <a:srgbClr val="CEE6FD"/>
          </a:solidFill>
          <a:ln/>
        </p:spPr>
        <p:txBody>
          <a:bodyPr/>
          <a:lstStyle/>
          <a:p>
            <a:endParaRPr lang="en-US"/>
          </a:p>
        </p:txBody>
      </p:sp>
      <p:sp>
        <p:nvSpPr>
          <p:cNvPr id="7" name="Text 5"/>
          <p:cNvSpPr/>
          <p:nvPr/>
        </p:nvSpPr>
        <p:spPr>
          <a:xfrm>
            <a:off x="4111704" y="3199924"/>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Analyze</a:t>
            </a:r>
            <a:endParaRPr lang="en-US" sz="2100" dirty="0"/>
          </a:p>
        </p:txBody>
      </p:sp>
      <p:sp>
        <p:nvSpPr>
          <p:cNvPr id="8" name="Text 6"/>
          <p:cNvSpPr/>
          <p:nvPr/>
        </p:nvSpPr>
        <p:spPr>
          <a:xfrm>
            <a:off x="4111704" y="3662124"/>
            <a:ext cx="3043118" cy="2393633"/>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Through discussion, the team finds patterns and root causes behind challenges. They celebrate successes to reinforce effective practices and prioritize opportunities for improvement.</a:t>
            </a:r>
            <a:endParaRPr lang="en-US" sz="1650" dirty="0"/>
          </a:p>
        </p:txBody>
      </p:sp>
      <p:sp>
        <p:nvSpPr>
          <p:cNvPr id="9" name="Shape 7"/>
          <p:cNvSpPr/>
          <p:nvPr/>
        </p:nvSpPr>
        <p:spPr>
          <a:xfrm>
            <a:off x="7475458" y="2344936"/>
            <a:ext cx="3043118" cy="213717"/>
          </a:xfrm>
          <a:prstGeom prst="roundRect">
            <a:avLst>
              <a:gd name="adj" fmla="val 90020"/>
            </a:avLst>
          </a:prstGeom>
          <a:solidFill>
            <a:srgbClr val="CEE6FD"/>
          </a:solidFill>
          <a:ln/>
        </p:spPr>
        <p:txBody>
          <a:bodyPr/>
          <a:lstStyle/>
          <a:p>
            <a:endParaRPr lang="en-US"/>
          </a:p>
        </p:txBody>
      </p:sp>
      <p:sp>
        <p:nvSpPr>
          <p:cNvPr id="10" name="Text 8"/>
          <p:cNvSpPr/>
          <p:nvPr/>
        </p:nvSpPr>
        <p:spPr>
          <a:xfrm>
            <a:off x="7475458" y="2879288"/>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Adjust</a:t>
            </a:r>
            <a:endParaRPr lang="en-US" sz="2100" dirty="0"/>
          </a:p>
        </p:txBody>
      </p:sp>
      <p:sp>
        <p:nvSpPr>
          <p:cNvPr id="11" name="Text 9"/>
          <p:cNvSpPr/>
          <p:nvPr/>
        </p:nvSpPr>
        <p:spPr>
          <a:xfrm>
            <a:off x="7475458" y="3341489"/>
            <a:ext cx="3043118" cy="205168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team commits to specific, actionable changes to their work approach. These adjustments are implemented immediately in the next work period.</a:t>
            </a:r>
            <a:endParaRPr lang="en-US" sz="1650" dirty="0"/>
          </a:p>
        </p:txBody>
      </p:sp>
      <p:sp>
        <p:nvSpPr>
          <p:cNvPr id="12" name="Shape 10"/>
          <p:cNvSpPr/>
          <p:nvPr/>
        </p:nvSpPr>
        <p:spPr>
          <a:xfrm>
            <a:off x="10839212" y="2024301"/>
            <a:ext cx="3043118" cy="213717"/>
          </a:xfrm>
          <a:prstGeom prst="roundRect">
            <a:avLst>
              <a:gd name="adj" fmla="val 90020"/>
            </a:avLst>
          </a:prstGeom>
          <a:solidFill>
            <a:srgbClr val="CEE6FD"/>
          </a:solidFill>
          <a:ln/>
        </p:spPr>
        <p:txBody>
          <a:bodyPr/>
          <a:lstStyle/>
          <a:p>
            <a:endParaRPr lang="en-US"/>
          </a:p>
        </p:txBody>
      </p:sp>
      <p:sp>
        <p:nvSpPr>
          <p:cNvPr id="13" name="Text 11"/>
          <p:cNvSpPr/>
          <p:nvPr/>
        </p:nvSpPr>
        <p:spPr>
          <a:xfrm>
            <a:off x="10839212" y="2558653"/>
            <a:ext cx="2672001" cy="333970"/>
          </a:xfrm>
          <a:prstGeom prst="rect">
            <a:avLst/>
          </a:prstGeom>
          <a:noFill/>
          <a:ln/>
        </p:spPr>
        <p:txBody>
          <a:bodyPr wrap="none" lIns="0" tIns="0" rIns="0" bIns="0" rtlCol="0" anchor="t"/>
          <a:lstStyle/>
          <a:p>
            <a:pPr marL="0" indent="0" algn="l">
              <a:lnSpc>
                <a:spcPts val="2600"/>
              </a:lnSpc>
              <a:buNone/>
            </a:pPr>
            <a:r>
              <a:rPr lang="en-US" sz="2100" dirty="0">
                <a:solidFill>
                  <a:srgbClr val="1E3063"/>
                </a:solidFill>
                <a:latin typeface="Instrument Sans Semi Bold" pitchFamily="34" charset="0"/>
                <a:ea typeface="Instrument Sans Semi Bold" pitchFamily="34" charset="-122"/>
                <a:cs typeface="Instrument Sans Semi Bold" pitchFamily="34" charset="-120"/>
              </a:rPr>
              <a:t>Iterate</a:t>
            </a:r>
            <a:endParaRPr lang="en-US" sz="2100" dirty="0"/>
          </a:p>
        </p:txBody>
      </p:sp>
      <p:sp>
        <p:nvSpPr>
          <p:cNvPr id="14" name="Text 12"/>
          <p:cNvSpPr/>
          <p:nvPr/>
        </p:nvSpPr>
        <p:spPr>
          <a:xfrm>
            <a:off x="10839212" y="3020854"/>
            <a:ext cx="3043118" cy="205168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cycle repeats regularly, creating a continuous improvement loop. Each retrospective includes follow-up on previous adjustments to measure their effectiveness.</a:t>
            </a:r>
            <a:endParaRPr lang="en-US" sz="1650" dirty="0"/>
          </a:p>
        </p:txBody>
      </p:sp>
      <p:sp>
        <p:nvSpPr>
          <p:cNvPr id="15" name="Text 13"/>
          <p:cNvSpPr/>
          <p:nvPr/>
        </p:nvSpPr>
        <p:spPr>
          <a:xfrm>
            <a:off x="748070" y="6616779"/>
            <a:ext cx="13134261" cy="683895"/>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At regular intervals, the team reflects on how to become more effective, then tunes and adjusts its behavior accordingly. This principle embodies the heart of agility: the ability to learn and adapt based on experience.</a:t>
            </a:r>
            <a:endParaRPr lang="en-US" sz="16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21043" y="568285"/>
            <a:ext cx="9181028" cy="643771"/>
          </a:xfrm>
          <a:prstGeom prst="rect">
            <a:avLst/>
          </a:prstGeom>
          <a:noFill/>
          <a:ln/>
        </p:spPr>
        <p:txBody>
          <a:bodyPr wrap="none" lIns="0" tIns="0" rIns="0" bIns="0" rtlCol="0" anchor="t"/>
          <a:lstStyle/>
          <a:p>
            <a:pPr marL="0" indent="0" algn="l">
              <a:lnSpc>
                <a:spcPts val="5050"/>
              </a:lnSpc>
              <a:buNone/>
            </a:pPr>
            <a:r>
              <a:rPr lang="en-US" sz="4050" dirty="0">
                <a:solidFill>
                  <a:srgbClr val="091C53"/>
                </a:solidFill>
                <a:latin typeface="Instrument Sans Semi Bold" pitchFamily="34" charset="0"/>
                <a:ea typeface="Instrument Sans Semi Bold" pitchFamily="34" charset="-122"/>
                <a:cs typeface="Instrument Sans Semi Bold" pitchFamily="34" charset="-120"/>
              </a:rPr>
              <a:t>Adopting Agile: A Continuous Journey</a:t>
            </a:r>
            <a:endParaRPr lang="en-US" sz="4050" dirty="0"/>
          </a:p>
        </p:txBody>
      </p:sp>
      <p:pic>
        <p:nvPicPr>
          <p:cNvPr id="3" name="Image 0" descr="preencoded.png"/>
          <p:cNvPicPr>
            <a:picLocks noChangeAspect="1"/>
          </p:cNvPicPr>
          <p:nvPr/>
        </p:nvPicPr>
        <p:blipFill>
          <a:blip r:embed="rId3"/>
          <a:stretch>
            <a:fillRect/>
          </a:stretch>
        </p:blipFill>
        <p:spPr>
          <a:xfrm>
            <a:off x="721043" y="1624013"/>
            <a:ext cx="11846838" cy="3307794"/>
          </a:xfrm>
          <a:prstGeom prst="rect">
            <a:avLst/>
          </a:prstGeom>
        </p:spPr>
      </p:pic>
      <p:sp>
        <p:nvSpPr>
          <p:cNvPr id="4" name="Shape 1"/>
          <p:cNvSpPr/>
          <p:nvPr/>
        </p:nvSpPr>
        <p:spPr>
          <a:xfrm>
            <a:off x="3332798" y="4931807"/>
            <a:ext cx="205978" cy="205978"/>
          </a:xfrm>
          <a:prstGeom prst="roundRect">
            <a:avLst>
              <a:gd name="adj" fmla="val 8879"/>
            </a:avLst>
          </a:prstGeom>
          <a:solidFill>
            <a:srgbClr val="03274A"/>
          </a:solidFill>
          <a:ln/>
        </p:spPr>
        <p:txBody>
          <a:bodyPr/>
          <a:lstStyle/>
          <a:p>
            <a:endParaRPr lang="en-US"/>
          </a:p>
        </p:txBody>
      </p:sp>
      <p:sp>
        <p:nvSpPr>
          <p:cNvPr id="5" name="Text 2"/>
          <p:cNvSpPr/>
          <p:nvPr/>
        </p:nvSpPr>
        <p:spPr>
          <a:xfrm>
            <a:off x="3599736" y="4931807"/>
            <a:ext cx="968573" cy="205978"/>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Beginners</a:t>
            </a:r>
            <a:endParaRPr lang="en-US" sz="1600" dirty="0"/>
          </a:p>
        </p:txBody>
      </p:sp>
      <p:sp>
        <p:nvSpPr>
          <p:cNvPr id="6" name="Shape 3"/>
          <p:cNvSpPr/>
          <p:nvPr/>
        </p:nvSpPr>
        <p:spPr>
          <a:xfrm>
            <a:off x="5893237" y="4931807"/>
            <a:ext cx="205978" cy="205978"/>
          </a:xfrm>
          <a:prstGeom prst="roundRect">
            <a:avLst>
              <a:gd name="adj" fmla="val 8879"/>
            </a:avLst>
          </a:prstGeom>
          <a:solidFill>
            <a:srgbClr val="064B8C"/>
          </a:solidFill>
          <a:ln/>
        </p:spPr>
        <p:txBody>
          <a:bodyPr/>
          <a:lstStyle/>
          <a:p>
            <a:endParaRPr lang="en-US"/>
          </a:p>
        </p:txBody>
      </p:sp>
      <p:sp>
        <p:nvSpPr>
          <p:cNvPr id="7" name="Text 4"/>
          <p:cNvSpPr/>
          <p:nvPr/>
        </p:nvSpPr>
        <p:spPr>
          <a:xfrm>
            <a:off x="6160175" y="4931807"/>
            <a:ext cx="1235392" cy="205978"/>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Practitioners</a:t>
            </a:r>
            <a:endParaRPr lang="en-US" sz="1600" dirty="0"/>
          </a:p>
        </p:txBody>
      </p:sp>
      <p:sp>
        <p:nvSpPr>
          <p:cNvPr id="8" name="Shape 5"/>
          <p:cNvSpPr/>
          <p:nvPr/>
        </p:nvSpPr>
        <p:spPr>
          <a:xfrm>
            <a:off x="8720495" y="4931807"/>
            <a:ext cx="205978" cy="205978"/>
          </a:xfrm>
          <a:prstGeom prst="roundRect">
            <a:avLst>
              <a:gd name="adj" fmla="val 8879"/>
            </a:avLst>
          </a:prstGeom>
          <a:solidFill>
            <a:srgbClr val="086FCF"/>
          </a:solidFill>
          <a:ln/>
        </p:spPr>
        <p:txBody>
          <a:bodyPr/>
          <a:lstStyle/>
          <a:p>
            <a:endParaRPr lang="en-US"/>
          </a:p>
        </p:txBody>
      </p:sp>
      <p:sp>
        <p:nvSpPr>
          <p:cNvPr id="9" name="Text 6"/>
          <p:cNvSpPr/>
          <p:nvPr/>
        </p:nvSpPr>
        <p:spPr>
          <a:xfrm>
            <a:off x="8987433" y="4931807"/>
            <a:ext cx="766643" cy="205978"/>
          </a:xfrm>
          <a:prstGeom prst="rect">
            <a:avLst/>
          </a:prstGeom>
          <a:noFill/>
          <a:ln/>
        </p:spPr>
        <p:txBody>
          <a:bodyPr wrap="none" lIns="0" tIns="0" rIns="0" bIns="0" rtlCol="0" anchor="t"/>
          <a:lstStyle/>
          <a:p>
            <a:pPr marL="0" indent="0" algn="l">
              <a:lnSpc>
                <a:spcPts val="160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Masters</a:t>
            </a:r>
            <a:endParaRPr lang="en-US" sz="1600" dirty="0"/>
          </a:p>
        </p:txBody>
      </p:sp>
      <p:sp>
        <p:nvSpPr>
          <p:cNvPr id="10" name="Text 7"/>
          <p:cNvSpPr/>
          <p:nvPr/>
        </p:nvSpPr>
        <p:spPr>
          <a:xfrm>
            <a:off x="721043" y="5781675"/>
            <a:ext cx="13188315" cy="659130"/>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The Agile Manifesto's 12 principles represent a mindset shift rather than a methodology. Organizations at different stages of their Agile journey demonstrate varying levels of capability across key dimensions, as shown in the chart above.</a:t>
            </a:r>
            <a:endParaRPr lang="en-US" sz="1600" dirty="0"/>
          </a:p>
        </p:txBody>
      </p:sp>
      <p:sp>
        <p:nvSpPr>
          <p:cNvPr id="11" name="Text 8"/>
          <p:cNvSpPr/>
          <p:nvPr/>
        </p:nvSpPr>
        <p:spPr>
          <a:xfrm>
            <a:off x="721043" y="6672501"/>
            <a:ext cx="13188315" cy="988695"/>
          </a:xfrm>
          <a:prstGeom prst="rect">
            <a:avLst/>
          </a:prstGeom>
          <a:noFill/>
          <a:ln/>
        </p:spPr>
        <p:txBody>
          <a:bodyPr wrap="square" lIns="0" tIns="0" rIns="0" bIns="0" rtlCol="0" anchor="t"/>
          <a:lstStyle/>
          <a:p>
            <a:pPr marL="0" indent="0" algn="l">
              <a:lnSpc>
                <a:spcPts val="2550"/>
              </a:lnSpc>
              <a:buNone/>
            </a:pPr>
            <a:r>
              <a:rPr lang="en-US" sz="1600" dirty="0">
                <a:solidFill>
                  <a:srgbClr val="1E3063"/>
                </a:solidFill>
                <a:latin typeface="Instrument Sans Medium" pitchFamily="34" charset="0"/>
                <a:ea typeface="Instrument Sans Medium" pitchFamily="34" charset="-122"/>
                <a:cs typeface="Instrument Sans Medium" pitchFamily="34" charset="-120"/>
              </a:rPr>
              <a:t>Adopting Agile isn't a one-time decision—it's a continuous journey of growth and refinement. True agility comes from deeply internalizing these principles and applying them thoughtfully to your unique context. Start where you are, embrace experimentation, and remember that becoming agile is itself an agile process.</a:t>
            </a:r>
            <a:endParaRPr lang="en-US"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93790" y="26830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Final Thoughts</a:t>
            </a:r>
            <a:endParaRPr lang="en-US" sz="4450" dirty="0"/>
          </a:p>
        </p:txBody>
      </p:sp>
      <p:sp>
        <p:nvSpPr>
          <p:cNvPr id="4" name="Text 1"/>
          <p:cNvSpPr/>
          <p:nvPr/>
        </p:nvSpPr>
        <p:spPr>
          <a:xfrm>
            <a:off x="793790" y="3732014"/>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 Agile Manifesto's 12 principles are more than just guidelines—they are a mindset. They challenge us to prioritize people over process, results over bureaucracy, and adaptability over rigid planning. Whether you're managing software development, cloud migrations, or enterprise-wide transformations, these principles are timeless.</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26004" y="516969"/>
            <a:ext cx="6764536" cy="571143"/>
          </a:xfrm>
          <a:prstGeom prst="rect">
            <a:avLst/>
          </a:prstGeom>
          <a:noFill/>
          <a:ln/>
        </p:spPr>
        <p:txBody>
          <a:bodyPr wrap="none" lIns="0" tIns="0" rIns="0" bIns="0" rtlCol="0" anchor="t"/>
          <a:lstStyle/>
          <a:p>
            <a:pPr marL="0" indent="0" algn="l">
              <a:lnSpc>
                <a:spcPts val="4450"/>
              </a:lnSpc>
              <a:buNone/>
            </a:pPr>
            <a:r>
              <a:rPr lang="en-US" sz="3550" dirty="0">
                <a:solidFill>
                  <a:srgbClr val="091C53"/>
                </a:solidFill>
                <a:latin typeface="Instrument Sans Semi Bold" pitchFamily="34" charset="0"/>
                <a:ea typeface="Instrument Sans Semi Bold" pitchFamily="34" charset="-122"/>
                <a:cs typeface="Instrument Sans Semi Bold" pitchFamily="34" charset="-120"/>
              </a:rPr>
              <a:t>The Agile Journey: An Overview</a:t>
            </a:r>
            <a:endParaRPr lang="en-US" sz="3550" dirty="0"/>
          </a:p>
        </p:txBody>
      </p:sp>
      <p:sp>
        <p:nvSpPr>
          <p:cNvPr id="4" name="Shape 1"/>
          <p:cNvSpPr/>
          <p:nvPr/>
        </p:nvSpPr>
        <p:spPr>
          <a:xfrm>
            <a:off x="6331506" y="1362194"/>
            <a:ext cx="22860" cy="4975146"/>
          </a:xfrm>
          <a:prstGeom prst="roundRect">
            <a:avLst>
              <a:gd name="adj" fmla="val 719576"/>
            </a:avLst>
          </a:prstGeom>
          <a:solidFill>
            <a:srgbClr val="B4CCE3"/>
          </a:solidFill>
          <a:ln/>
        </p:spPr>
        <p:txBody>
          <a:bodyPr/>
          <a:lstStyle/>
          <a:p>
            <a:endParaRPr lang="en-US"/>
          </a:p>
        </p:txBody>
      </p:sp>
      <p:sp>
        <p:nvSpPr>
          <p:cNvPr id="5" name="Shape 2"/>
          <p:cNvSpPr/>
          <p:nvPr/>
        </p:nvSpPr>
        <p:spPr>
          <a:xfrm>
            <a:off x="6514207" y="1556266"/>
            <a:ext cx="548283" cy="22860"/>
          </a:xfrm>
          <a:prstGeom prst="roundRect">
            <a:avLst>
              <a:gd name="adj" fmla="val 719576"/>
            </a:avLst>
          </a:prstGeom>
          <a:solidFill>
            <a:srgbClr val="B4CCE3"/>
          </a:solidFill>
          <a:ln/>
        </p:spPr>
        <p:txBody>
          <a:bodyPr/>
          <a:lstStyle/>
          <a:p>
            <a:endParaRPr lang="en-US"/>
          </a:p>
        </p:txBody>
      </p:sp>
      <p:sp>
        <p:nvSpPr>
          <p:cNvPr id="6" name="Shape 3"/>
          <p:cNvSpPr/>
          <p:nvPr/>
        </p:nvSpPr>
        <p:spPr>
          <a:xfrm>
            <a:off x="6125944" y="1362194"/>
            <a:ext cx="411123" cy="411123"/>
          </a:xfrm>
          <a:prstGeom prst="roundRect">
            <a:avLst>
              <a:gd name="adj" fmla="val 40011"/>
            </a:avLst>
          </a:prstGeom>
          <a:solidFill>
            <a:srgbClr val="CEE6FD"/>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6194405" y="1396365"/>
            <a:ext cx="274082" cy="342662"/>
          </a:xfrm>
          <a:prstGeom prst="rect">
            <a:avLst/>
          </a:prstGeom>
        </p:spPr>
      </p:pic>
      <p:sp>
        <p:nvSpPr>
          <p:cNvPr id="8" name="Text 4"/>
          <p:cNvSpPr/>
          <p:nvPr/>
        </p:nvSpPr>
        <p:spPr>
          <a:xfrm>
            <a:off x="7245429" y="1424940"/>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Origins</a:t>
            </a:r>
            <a:endParaRPr lang="en-US" sz="1750" dirty="0"/>
          </a:p>
        </p:txBody>
      </p:sp>
      <p:sp>
        <p:nvSpPr>
          <p:cNvPr id="9" name="Text 5"/>
          <p:cNvSpPr/>
          <p:nvPr/>
        </p:nvSpPr>
        <p:spPr>
          <a:xfrm>
            <a:off x="7245429" y="1820108"/>
            <a:ext cx="6745367" cy="584835"/>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Created in 2001 by 17 software development leaders seeking alternatives to documentation-driven processes</a:t>
            </a:r>
            <a:endParaRPr lang="en-US" sz="1400" dirty="0"/>
          </a:p>
        </p:txBody>
      </p:sp>
      <p:sp>
        <p:nvSpPr>
          <p:cNvPr id="10" name="Shape 6"/>
          <p:cNvSpPr/>
          <p:nvPr/>
        </p:nvSpPr>
        <p:spPr>
          <a:xfrm>
            <a:off x="6514207" y="2964537"/>
            <a:ext cx="548283" cy="22860"/>
          </a:xfrm>
          <a:prstGeom prst="roundRect">
            <a:avLst>
              <a:gd name="adj" fmla="val 719576"/>
            </a:avLst>
          </a:prstGeom>
          <a:solidFill>
            <a:srgbClr val="B4CCE3"/>
          </a:solidFill>
          <a:ln/>
        </p:spPr>
        <p:txBody>
          <a:bodyPr/>
          <a:lstStyle/>
          <a:p>
            <a:endParaRPr lang="en-US"/>
          </a:p>
        </p:txBody>
      </p:sp>
      <p:sp>
        <p:nvSpPr>
          <p:cNvPr id="11" name="Shape 7"/>
          <p:cNvSpPr/>
          <p:nvPr/>
        </p:nvSpPr>
        <p:spPr>
          <a:xfrm>
            <a:off x="6125944" y="2770465"/>
            <a:ext cx="411123" cy="411123"/>
          </a:xfrm>
          <a:prstGeom prst="roundRect">
            <a:avLst>
              <a:gd name="adj" fmla="val 40011"/>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6194405" y="2804636"/>
            <a:ext cx="274082" cy="342662"/>
          </a:xfrm>
          <a:prstGeom prst="rect">
            <a:avLst/>
          </a:prstGeom>
        </p:spPr>
      </p:pic>
      <p:sp>
        <p:nvSpPr>
          <p:cNvPr id="13" name="Text 8"/>
          <p:cNvSpPr/>
          <p:nvPr/>
        </p:nvSpPr>
        <p:spPr>
          <a:xfrm>
            <a:off x="7245429" y="2833211"/>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The Manifesto</a:t>
            </a:r>
            <a:endParaRPr lang="en-US" sz="1750" dirty="0"/>
          </a:p>
        </p:txBody>
      </p:sp>
      <p:sp>
        <p:nvSpPr>
          <p:cNvPr id="14" name="Text 9"/>
          <p:cNvSpPr/>
          <p:nvPr/>
        </p:nvSpPr>
        <p:spPr>
          <a:xfrm>
            <a:off x="7245429" y="3228380"/>
            <a:ext cx="6745367" cy="584835"/>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Four values and twelve principles that emphasize individuals, working software, collaboration, and responsiveness</a:t>
            </a:r>
            <a:endParaRPr lang="en-US" sz="1400" dirty="0"/>
          </a:p>
        </p:txBody>
      </p:sp>
      <p:sp>
        <p:nvSpPr>
          <p:cNvPr id="15" name="Shape 10"/>
          <p:cNvSpPr/>
          <p:nvPr/>
        </p:nvSpPr>
        <p:spPr>
          <a:xfrm>
            <a:off x="6514207" y="4372808"/>
            <a:ext cx="548283" cy="22860"/>
          </a:xfrm>
          <a:prstGeom prst="roundRect">
            <a:avLst>
              <a:gd name="adj" fmla="val 719576"/>
            </a:avLst>
          </a:prstGeom>
          <a:solidFill>
            <a:srgbClr val="B4CCE3"/>
          </a:solidFill>
          <a:ln/>
        </p:spPr>
        <p:txBody>
          <a:bodyPr/>
          <a:lstStyle/>
          <a:p>
            <a:endParaRPr lang="en-US"/>
          </a:p>
        </p:txBody>
      </p:sp>
      <p:sp>
        <p:nvSpPr>
          <p:cNvPr id="16" name="Shape 11"/>
          <p:cNvSpPr/>
          <p:nvPr/>
        </p:nvSpPr>
        <p:spPr>
          <a:xfrm>
            <a:off x="6125944" y="4178737"/>
            <a:ext cx="411123" cy="411123"/>
          </a:xfrm>
          <a:prstGeom prst="roundRect">
            <a:avLst>
              <a:gd name="adj" fmla="val 40011"/>
            </a:avLst>
          </a:prstGeom>
          <a:solidFill>
            <a:srgbClr val="CEE6FD"/>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6194405" y="4212907"/>
            <a:ext cx="274082" cy="342662"/>
          </a:xfrm>
          <a:prstGeom prst="rect">
            <a:avLst/>
          </a:prstGeom>
        </p:spPr>
      </p:pic>
      <p:sp>
        <p:nvSpPr>
          <p:cNvPr id="18" name="Text 12"/>
          <p:cNvSpPr/>
          <p:nvPr/>
        </p:nvSpPr>
        <p:spPr>
          <a:xfrm>
            <a:off x="7245429" y="4241483"/>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Global Adoption</a:t>
            </a:r>
            <a:endParaRPr lang="en-US" sz="1750" dirty="0"/>
          </a:p>
        </p:txBody>
      </p:sp>
      <p:sp>
        <p:nvSpPr>
          <p:cNvPr id="19" name="Text 13"/>
          <p:cNvSpPr/>
          <p:nvPr/>
        </p:nvSpPr>
        <p:spPr>
          <a:xfrm>
            <a:off x="7245429" y="4636651"/>
            <a:ext cx="6745367" cy="292418"/>
          </a:xfrm>
          <a:prstGeom prst="rect">
            <a:avLst/>
          </a:prstGeom>
          <a:noFill/>
          <a:ln/>
        </p:spPr>
        <p:txBody>
          <a:bodyPr wrap="non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Widespread implementation across industries beyond software development</a:t>
            </a:r>
            <a:endParaRPr lang="en-US" sz="1400" dirty="0"/>
          </a:p>
        </p:txBody>
      </p:sp>
      <p:sp>
        <p:nvSpPr>
          <p:cNvPr id="20" name="Shape 14"/>
          <p:cNvSpPr/>
          <p:nvPr/>
        </p:nvSpPr>
        <p:spPr>
          <a:xfrm>
            <a:off x="6514207" y="5488662"/>
            <a:ext cx="548283" cy="22860"/>
          </a:xfrm>
          <a:prstGeom prst="roundRect">
            <a:avLst>
              <a:gd name="adj" fmla="val 719576"/>
            </a:avLst>
          </a:prstGeom>
          <a:solidFill>
            <a:srgbClr val="B4CCE3"/>
          </a:solidFill>
          <a:ln/>
        </p:spPr>
        <p:txBody>
          <a:bodyPr/>
          <a:lstStyle/>
          <a:p>
            <a:endParaRPr lang="en-US"/>
          </a:p>
        </p:txBody>
      </p:sp>
      <p:sp>
        <p:nvSpPr>
          <p:cNvPr id="21" name="Shape 15"/>
          <p:cNvSpPr/>
          <p:nvPr/>
        </p:nvSpPr>
        <p:spPr>
          <a:xfrm>
            <a:off x="6125944" y="5294590"/>
            <a:ext cx="411123" cy="411123"/>
          </a:xfrm>
          <a:prstGeom prst="roundRect">
            <a:avLst>
              <a:gd name="adj" fmla="val 40011"/>
            </a:avLst>
          </a:prstGeom>
          <a:solidFill>
            <a:srgbClr val="CEE6FD"/>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6194405" y="5328761"/>
            <a:ext cx="274082" cy="342662"/>
          </a:xfrm>
          <a:prstGeom prst="rect">
            <a:avLst/>
          </a:prstGeom>
        </p:spPr>
      </p:pic>
      <p:sp>
        <p:nvSpPr>
          <p:cNvPr id="23" name="Text 16"/>
          <p:cNvSpPr/>
          <p:nvPr/>
        </p:nvSpPr>
        <p:spPr>
          <a:xfrm>
            <a:off x="7245429" y="5357336"/>
            <a:ext cx="2284571" cy="285512"/>
          </a:xfrm>
          <a:prstGeom prst="rect">
            <a:avLst/>
          </a:prstGeom>
          <a:noFill/>
          <a:ln/>
        </p:spPr>
        <p:txBody>
          <a:bodyPr wrap="none" lIns="0" tIns="0" rIns="0" bIns="0" rtlCol="0" anchor="t"/>
          <a:lstStyle/>
          <a:p>
            <a:pPr marL="0" indent="0" algn="l">
              <a:lnSpc>
                <a:spcPts val="2200"/>
              </a:lnSpc>
              <a:buNone/>
            </a:pPr>
            <a:r>
              <a:rPr lang="en-US" sz="1750" dirty="0">
                <a:solidFill>
                  <a:srgbClr val="1E3063"/>
                </a:solidFill>
                <a:latin typeface="Instrument Sans Semi Bold" pitchFamily="34" charset="0"/>
                <a:ea typeface="Instrument Sans Semi Bold" pitchFamily="34" charset="-122"/>
                <a:cs typeface="Instrument Sans Semi Bold" pitchFamily="34" charset="-120"/>
              </a:rPr>
              <a:t>Evolution</a:t>
            </a:r>
            <a:endParaRPr lang="en-US" sz="1750" dirty="0"/>
          </a:p>
        </p:txBody>
      </p:sp>
      <p:sp>
        <p:nvSpPr>
          <p:cNvPr id="24" name="Text 17"/>
          <p:cNvSpPr/>
          <p:nvPr/>
        </p:nvSpPr>
        <p:spPr>
          <a:xfrm>
            <a:off x="7245429" y="5752505"/>
            <a:ext cx="6745367" cy="584835"/>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Continuous refinement with methodologies like Scrum, Kanban, and SAFe adapting the core principles</a:t>
            </a:r>
            <a:endParaRPr lang="en-US" sz="1400" dirty="0"/>
          </a:p>
        </p:txBody>
      </p:sp>
      <p:sp>
        <p:nvSpPr>
          <p:cNvPr id="25" name="Text 18"/>
          <p:cNvSpPr/>
          <p:nvPr/>
        </p:nvSpPr>
        <p:spPr>
          <a:xfrm>
            <a:off x="6126004" y="6542842"/>
            <a:ext cx="7864793" cy="1169670"/>
          </a:xfrm>
          <a:prstGeom prst="rect">
            <a:avLst/>
          </a:prstGeom>
          <a:noFill/>
          <a:ln/>
        </p:spPr>
        <p:txBody>
          <a:bodyPr wrap="square" lIns="0" tIns="0" rIns="0" bIns="0" rtlCol="0" anchor="t"/>
          <a:lstStyle/>
          <a:p>
            <a:pPr marL="0" indent="0" algn="l">
              <a:lnSpc>
                <a:spcPts val="2300"/>
              </a:lnSpc>
              <a:buNone/>
            </a:pPr>
            <a:r>
              <a:rPr lang="en-US" sz="1400" dirty="0">
                <a:solidFill>
                  <a:srgbClr val="1E3063"/>
                </a:solidFill>
                <a:latin typeface="Instrument Sans Medium" pitchFamily="34" charset="0"/>
                <a:ea typeface="Instrument Sans Medium" pitchFamily="34" charset="-122"/>
                <a:cs typeface="Instrument Sans Medium" pitchFamily="34" charset="-120"/>
              </a:rPr>
              <a:t>The Agile journey represents a fundamental shift in how organizations approach complex projects. From its humble beginnings as a reaction to heavyweight methodologies, Agile has grown into a global movement that continues to evolve while staying true to its foundational principles.</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760720" cy="8229600"/>
          </a:xfrm>
          <a:prstGeom prst="rect">
            <a:avLst/>
          </a:prstGeom>
        </p:spPr>
      </p:pic>
      <p:sp>
        <p:nvSpPr>
          <p:cNvPr id="3" name="Text 0"/>
          <p:cNvSpPr/>
          <p:nvPr/>
        </p:nvSpPr>
        <p:spPr>
          <a:xfrm>
            <a:off x="6191726" y="602099"/>
            <a:ext cx="7733348" cy="1259681"/>
          </a:xfrm>
          <a:prstGeom prst="rect">
            <a:avLst/>
          </a:prstGeom>
          <a:noFill/>
          <a:ln/>
        </p:spPr>
        <p:txBody>
          <a:bodyPr wrap="square" lIns="0" tIns="0" rIns="0" bIns="0" rtlCol="0" anchor="t"/>
          <a:lstStyle/>
          <a:p>
            <a:pPr marL="0" indent="0" algn="l">
              <a:lnSpc>
                <a:spcPts val="4950"/>
              </a:lnSpc>
              <a:buNone/>
            </a:pPr>
            <a:r>
              <a:rPr lang="en-US" sz="3950" dirty="0">
                <a:solidFill>
                  <a:srgbClr val="091C53"/>
                </a:solidFill>
                <a:latin typeface="Instrument Sans Semi Bold" pitchFamily="34" charset="0"/>
                <a:ea typeface="Instrument Sans Semi Bold" pitchFamily="34" charset="-122"/>
                <a:cs typeface="Instrument Sans Semi Bold" pitchFamily="34" charset="-120"/>
              </a:rPr>
              <a:t>Principle 1: Customer Satisfaction</a:t>
            </a:r>
            <a:endParaRPr lang="en-US" sz="3950" dirty="0"/>
          </a:p>
        </p:txBody>
      </p:sp>
      <p:pic>
        <p:nvPicPr>
          <p:cNvPr id="4" name="Image 1" descr="preencoded.png"/>
          <p:cNvPicPr>
            <a:picLocks noChangeAspect="1"/>
          </p:cNvPicPr>
          <p:nvPr/>
        </p:nvPicPr>
        <p:blipFill>
          <a:blip r:embed="rId4"/>
          <a:stretch>
            <a:fillRect/>
          </a:stretch>
        </p:blipFill>
        <p:spPr>
          <a:xfrm>
            <a:off x="6191726" y="2163961"/>
            <a:ext cx="503753" cy="503753"/>
          </a:xfrm>
          <a:prstGeom prst="rect">
            <a:avLst/>
          </a:prstGeom>
        </p:spPr>
      </p:pic>
      <p:sp>
        <p:nvSpPr>
          <p:cNvPr id="5" name="Text 1"/>
          <p:cNvSpPr/>
          <p:nvPr/>
        </p:nvSpPr>
        <p:spPr>
          <a:xfrm>
            <a:off x="6191726" y="2869168"/>
            <a:ext cx="2409825" cy="314920"/>
          </a:xfrm>
          <a:prstGeom prst="rect">
            <a:avLst/>
          </a:prstGeom>
          <a:noFill/>
          <a:ln/>
        </p:spPr>
        <p:txBody>
          <a:bodyPr wrap="none" lIns="0" tIns="0" rIns="0" bIns="0" rtlCol="0" anchor="t"/>
          <a:lstStyle/>
          <a:p>
            <a:pPr marL="0" indent="0" algn="l">
              <a:lnSpc>
                <a:spcPts val="2450"/>
              </a:lnSpc>
              <a:buNone/>
            </a:pPr>
            <a:r>
              <a:rPr lang="en-US" sz="1950" dirty="0">
                <a:solidFill>
                  <a:srgbClr val="1E3063"/>
                </a:solidFill>
                <a:latin typeface="Instrument Sans Semi Bold" pitchFamily="34" charset="0"/>
                <a:ea typeface="Instrument Sans Semi Bold" pitchFamily="34" charset="-122"/>
                <a:cs typeface="Instrument Sans Semi Bold" pitchFamily="34" charset="-120"/>
              </a:rPr>
              <a:t>Early Delivery</a:t>
            </a:r>
            <a:endParaRPr lang="en-US" sz="1950" dirty="0"/>
          </a:p>
        </p:txBody>
      </p:sp>
      <p:sp>
        <p:nvSpPr>
          <p:cNvPr id="6" name="Text 2"/>
          <p:cNvSpPr/>
          <p:nvPr/>
        </p:nvSpPr>
        <p:spPr>
          <a:xfrm>
            <a:off x="6191726" y="3304937"/>
            <a:ext cx="2409825" cy="1612106"/>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Providing working software from the beginning of the project rather than waiting for a final release</a:t>
            </a:r>
            <a:endParaRPr lang="en-US" sz="1550" dirty="0"/>
          </a:p>
        </p:txBody>
      </p:sp>
      <p:pic>
        <p:nvPicPr>
          <p:cNvPr id="7" name="Image 2" descr="preencoded.png"/>
          <p:cNvPicPr>
            <a:picLocks noChangeAspect="1"/>
          </p:cNvPicPr>
          <p:nvPr/>
        </p:nvPicPr>
        <p:blipFill>
          <a:blip r:embed="rId5"/>
          <a:stretch>
            <a:fillRect/>
          </a:stretch>
        </p:blipFill>
        <p:spPr>
          <a:xfrm>
            <a:off x="8853368" y="2163961"/>
            <a:ext cx="503753" cy="503753"/>
          </a:xfrm>
          <a:prstGeom prst="rect">
            <a:avLst/>
          </a:prstGeom>
        </p:spPr>
      </p:pic>
      <p:sp>
        <p:nvSpPr>
          <p:cNvPr id="8" name="Text 3"/>
          <p:cNvSpPr/>
          <p:nvPr/>
        </p:nvSpPr>
        <p:spPr>
          <a:xfrm>
            <a:off x="8853368" y="2869168"/>
            <a:ext cx="2409944" cy="314920"/>
          </a:xfrm>
          <a:prstGeom prst="rect">
            <a:avLst/>
          </a:prstGeom>
          <a:noFill/>
          <a:ln/>
        </p:spPr>
        <p:txBody>
          <a:bodyPr wrap="none" lIns="0" tIns="0" rIns="0" bIns="0" rtlCol="0" anchor="t"/>
          <a:lstStyle/>
          <a:p>
            <a:pPr marL="0" indent="0" algn="l">
              <a:lnSpc>
                <a:spcPts val="2450"/>
              </a:lnSpc>
              <a:buNone/>
            </a:pPr>
            <a:r>
              <a:rPr lang="en-US" sz="1950" dirty="0">
                <a:solidFill>
                  <a:srgbClr val="1E3063"/>
                </a:solidFill>
                <a:latin typeface="Instrument Sans Semi Bold" pitchFamily="34" charset="0"/>
                <a:ea typeface="Instrument Sans Semi Bold" pitchFamily="34" charset="-122"/>
                <a:cs typeface="Instrument Sans Semi Bold" pitchFamily="34" charset="-120"/>
              </a:rPr>
              <a:t>Continuous Delivery</a:t>
            </a:r>
            <a:endParaRPr lang="en-US" sz="1950" dirty="0"/>
          </a:p>
        </p:txBody>
      </p:sp>
      <p:sp>
        <p:nvSpPr>
          <p:cNvPr id="9" name="Text 4"/>
          <p:cNvSpPr/>
          <p:nvPr/>
        </p:nvSpPr>
        <p:spPr>
          <a:xfrm>
            <a:off x="8853368" y="3304937"/>
            <a:ext cx="2409944" cy="967264"/>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Regular releases that incrementally add value and maintain momentum</a:t>
            </a:r>
            <a:endParaRPr lang="en-US" sz="1550" dirty="0"/>
          </a:p>
        </p:txBody>
      </p:sp>
      <p:pic>
        <p:nvPicPr>
          <p:cNvPr id="10" name="Image 3" descr="preencoded.png"/>
          <p:cNvPicPr>
            <a:picLocks noChangeAspect="1"/>
          </p:cNvPicPr>
          <p:nvPr/>
        </p:nvPicPr>
        <p:blipFill>
          <a:blip r:embed="rId6"/>
          <a:stretch>
            <a:fillRect/>
          </a:stretch>
        </p:blipFill>
        <p:spPr>
          <a:xfrm>
            <a:off x="11515130" y="2163961"/>
            <a:ext cx="503753" cy="503753"/>
          </a:xfrm>
          <a:prstGeom prst="rect">
            <a:avLst/>
          </a:prstGeom>
        </p:spPr>
      </p:pic>
      <p:sp>
        <p:nvSpPr>
          <p:cNvPr id="11" name="Text 5"/>
          <p:cNvSpPr/>
          <p:nvPr/>
        </p:nvSpPr>
        <p:spPr>
          <a:xfrm>
            <a:off x="11515130" y="2869168"/>
            <a:ext cx="2409944" cy="314920"/>
          </a:xfrm>
          <a:prstGeom prst="rect">
            <a:avLst/>
          </a:prstGeom>
          <a:noFill/>
          <a:ln/>
        </p:spPr>
        <p:txBody>
          <a:bodyPr wrap="none" lIns="0" tIns="0" rIns="0" bIns="0" rtlCol="0" anchor="t"/>
          <a:lstStyle/>
          <a:p>
            <a:pPr marL="0" indent="0" algn="l">
              <a:lnSpc>
                <a:spcPts val="2450"/>
              </a:lnSpc>
              <a:buNone/>
            </a:pPr>
            <a:r>
              <a:rPr lang="en-US" sz="1950" dirty="0">
                <a:solidFill>
                  <a:srgbClr val="1E3063"/>
                </a:solidFill>
                <a:latin typeface="Instrument Sans Semi Bold" pitchFamily="34" charset="0"/>
                <a:ea typeface="Instrument Sans Semi Bold" pitchFamily="34" charset="-122"/>
                <a:cs typeface="Instrument Sans Semi Bold" pitchFamily="34" charset="-120"/>
              </a:rPr>
              <a:t>Valuable Software</a:t>
            </a:r>
            <a:endParaRPr lang="en-US" sz="1950" dirty="0"/>
          </a:p>
        </p:txBody>
      </p:sp>
      <p:sp>
        <p:nvSpPr>
          <p:cNvPr id="12" name="Text 6"/>
          <p:cNvSpPr/>
          <p:nvPr/>
        </p:nvSpPr>
        <p:spPr>
          <a:xfrm>
            <a:off x="11515130" y="3304937"/>
            <a:ext cx="2409944" cy="1289685"/>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Focus on features that directly address customer needs and business goals</a:t>
            </a:r>
            <a:endParaRPr lang="en-US" sz="1550" dirty="0"/>
          </a:p>
        </p:txBody>
      </p:sp>
      <p:sp>
        <p:nvSpPr>
          <p:cNvPr id="13" name="Text 7"/>
          <p:cNvSpPr/>
          <p:nvPr/>
        </p:nvSpPr>
        <p:spPr>
          <a:xfrm>
            <a:off x="6191726" y="5143738"/>
            <a:ext cx="7733348" cy="1289685"/>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Delivering working software frequently ensures customers see real progress and gain confidence in the team's ability to meet their needs. This approach creates rapid feedback loops that allow for course correction and validation of ideas before investing too much time in the wrong direction.</a:t>
            </a:r>
            <a:endParaRPr lang="en-US" sz="1550" dirty="0"/>
          </a:p>
        </p:txBody>
      </p:sp>
      <p:sp>
        <p:nvSpPr>
          <p:cNvPr id="14" name="Text 8"/>
          <p:cNvSpPr/>
          <p:nvPr/>
        </p:nvSpPr>
        <p:spPr>
          <a:xfrm>
            <a:off x="6191726" y="6660118"/>
            <a:ext cx="7733348" cy="967264"/>
          </a:xfrm>
          <a:prstGeom prst="rect">
            <a:avLst/>
          </a:prstGeom>
          <a:noFill/>
          <a:ln/>
        </p:spPr>
        <p:txBody>
          <a:bodyPr wrap="square" lIns="0" tIns="0" rIns="0" bIns="0" rtlCol="0" anchor="t"/>
          <a:lstStyle/>
          <a:p>
            <a:pPr marL="0" indent="0" algn="l">
              <a:lnSpc>
                <a:spcPts val="250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When customers can interact with working software early in the process, they're more likely to remain engaged throughout the project lifecycle, leading to higher satisfaction and better outcomes.</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91910"/>
            <a:ext cx="8189476"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2: Embracing Change</a:t>
            </a:r>
            <a:endParaRPr lang="en-US" sz="4450" dirty="0"/>
          </a:p>
        </p:txBody>
      </p:sp>
      <p:sp>
        <p:nvSpPr>
          <p:cNvPr id="3" name="Shape 1"/>
          <p:cNvSpPr/>
          <p:nvPr/>
        </p:nvSpPr>
        <p:spPr>
          <a:xfrm>
            <a:off x="793790" y="2154317"/>
            <a:ext cx="4196358" cy="2758559"/>
          </a:xfrm>
          <a:prstGeom prst="roundRect">
            <a:avLst>
              <a:gd name="adj" fmla="val 7400"/>
            </a:avLst>
          </a:prstGeom>
          <a:solidFill>
            <a:srgbClr val="CEE6FD"/>
          </a:solidFill>
          <a:ln/>
        </p:spPr>
        <p:txBody>
          <a:bodyPr/>
          <a:lstStyle/>
          <a:p>
            <a:endParaRPr lang="en-US"/>
          </a:p>
        </p:txBody>
      </p:sp>
      <p:sp>
        <p:nvSpPr>
          <p:cNvPr id="4" name="Text 2"/>
          <p:cNvSpPr/>
          <p:nvPr/>
        </p:nvSpPr>
        <p:spPr>
          <a:xfrm>
            <a:off x="1020604" y="238113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Traditional Approach</a:t>
            </a:r>
            <a:endParaRPr lang="en-US" sz="2200" dirty="0"/>
          </a:p>
        </p:txBody>
      </p:sp>
      <p:sp>
        <p:nvSpPr>
          <p:cNvPr id="5" name="Text 3"/>
          <p:cNvSpPr/>
          <p:nvPr/>
        </p:nvSpPr>
        <p:spPr>
          <a:xfrm>
            <a:off x="1020604" y="2871549"/>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Change is seen as costly and disruptive. Requirements are locked early, and modifications require formal change requests and approvals.</a:t>
            </a:r>
            <a:endParaRPr lang="en-US" sz="1750" dirty="0"/>
          </a:p>
        </p:txBody>
      </p:sp>
      <p:sp>
        <p:nvSpPr>
          <p:cNvPr id="6" name="Shape 4"/>
          <p:cNvSpPr/>
          <p:nvPr/>
        </p:nvSpPr>
        <p:spPr>
          <a:xfrm>
            <a:off x="5216962" y="2154317"/>
            <a:ext cx="4196358" cy="2758559"/>
          </a:xfrm>
          <a:prstGeom prst="roundRect">
            <a:avLst>
              <a:gd name="adj" fmla="val 7400"/>
            </a:avLst>
          </a:prstGeom>
          <a:solidFill>
            <a:srgbClr val="CEE6FD"/>
          </a:solidFill>
          <a:ln/>
        </p:spPr>
        <p:txBody>
          <a:bodyPr/>
          <a:lstStyle/>
          <a:p>
            <a:endParaRPr lang="en-US"/>
          </a:p>
        </p:txBody>
      </p:sp>
      <p:sp>
        <p:nvSpPr>
          <p:cNvPr id="7" name="Text 5"/>
          <p:cNvSpPr/>
          <p:nvPr/>
        </p:nvSpPr>
        <p:spPr>
          <a:xfrm>
            <a:off x="5443776" y="238113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Agile Approach</a:t>
            </a:r>
            <a:endParaRPr lang="en-US" sz="2200" dirty="0"/>
          </a:p>
        </p:txBody>
      </p:sp>
      <p:sp>
        <p:nvSpPr>
          <p:cNvPr id="8" name="Text 6"/>
          <p:cNvSpPr/>
          <p:nvPr/>
        </p:nvSpPr>
        <p:spPr>
          <a:xfrm>
            <a:off x="5443776" y="2871549"/>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Change is welcomed as an opportunity to deliver more value. Teams build flexibility into their process and adapt continuously based on new information.</a:t>
            </a:r>
            <a:endParaRPr lang="en-US" sz="1750" dirty="0"/>
          </a:p>
        </p:txBody>
      </p:sp>
      <p:sp>
        <p:nvSpPr>
          <p:cNvPr id="9" name="Shape 7"/>
          <p:cNvSpPr/>
          <p:nvPr/>
        </p:nvSpPr>
        <p:spPr>
          <a:xfrm>
            <a:off x="9640133" y="2154317"/>
            <a:ext cx="4196358" cy="2758559"/>
          </a:xfrm>
          <a:prstGeom prst="roundRect">
            <a:avLst>
              <a:gd name="adj" fmla="val 7400"/>
            </a:avLst>
          </a:prstGeom>
          <a:solidFill>
            <a:srgbClr val="CEE6FD"/>
          </a:solidFill>
          <a:ln/>
        </p:spPr>
        <p:txBody>
          <a:bodyPr/>
          <a:lstStyle/>
          <a:p>
            <a:endParaRPr lang="en-US"/>
          </a:p>
        </p:txBody>
      </p:sp>
      <p:sp>
        <p:nvSpPr>
          <p:cNvPr id="10" name="Text 8"/>
          <p:cNvSpPr/>
          <p:nvPr/>
        </p:nvSpPr>
        <p:spPr>
          <a:xfrm>
            <a:off x="9866948" y="2381131"/>
            <a:ext cx="3173254"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Competitive Advantage</a:t>
            </a:r>
            <a:endParaRPr lang="en-US" sz="2200" dirty="0"/>
          </a:p>
        </p:txBody>
      </p:sp>
      <p:sp>
        <p:nvSpPr>
          <p:cNvPr id="11" name="Text 9"/>
          <p:cNvSpPr/>
          <p:nvPr/>
        </p:nvSpPr>
        <p:spPr>
          <a:xfrm>
            <a:off x="9866948" y="2871549"/>
            <a:ext cx="3742730" cy="1814513"/>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Organizations that can pivot quickly in response to market feedback, emerging technologies, or changing business conditions gain significant advantages.</a:t>
            </a:r>
            <a:endParaRPr lang="en-US" sz="1750" dirty="0"/>
          </a:p>
        </p:txBody>
      </p:sp>
      <p:sp>
        <p:nvSpPr>
          <p:cNvPr id="12" name="Text 10"/>
          <p:cNvSpPr/>
          <p:nvPr/>
        </p:nvSpPr>
        <p:spPr>
          <a:xfrm>
            <a:off x="793790" y="5168027"/>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 willingness to embrace changing requirements, even late in development, is perhaps one of the most distinctive aspects of Agile methodologies. Rather than viewing change as a threat to project success, Agile teams see it as an opportunity to better serve the customer's evolving needs.</a:t>
            </a:r>
            <a:endParaRPr lang="en-US" sz="1750" dirty="0"/>
          </a:p>
        </p:txBody>
      </p:sp>
      <p:sp>
        <p:nvSpPr>
          <p:cNvPr id="13" name="Text 11"/>
          <p:cNvSpPr/>
          <p:nvPr/>
        </p:nvSpPr>
        <p:spPr>
          <a:xfrm>
            <a:off x="793790" y="6511885"/>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This principle acknowledges that business environments are dynamic and unpredictable, and the most valuable software is that which can adapt alongside the business it serves.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63059"/>
            <a:ext cx="9718596"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3: Frequent Delivery Cycles</a:t>
            </a:r>
            <a:endParaRPr lang="en-US" sz="4450" dirty="0"/>
          </a:p>
        </p:txBody>
      </p:sp>
      <p:pic>
        <p:nvPicPr>
          <p:cNvPr id="3" name="Image 0" descr="preencoded.png"/>
          <p:cNvPicPr>
            <a:picLocks noChangeAspect="1"/>
          </p:cNvPicPr>
          <p:nvPr/>
        </p:nvPicPr>
        <p:blipFill>
          <a:blip r:embed="rId3"/>
          <a:stretch>
            <a:fillRect/>
          </a:stretch>
        </p:blipFill>
        <p:spPr>
          <a:xfrm>
            <a:off x="793790" y="1825466"/>
            <a:ext cx="3260646" cy="907256"/>
          </a:xfrm>
          <a:prstGeom prst="rect">
            <a:avLst/>
          </a:prstGeom>
        </p:spPr>
      </p:pic>
      <p:sp>
        <p:nvSpPr>
          <p:cNvPr id="4" name="Text 1"/>
          <p:cNvSpPr/>
          <p:nvPr/>
        </p:nvSpPr>
        <p:spPr>
          <a:xfrm>
            <a:off x="1020604" y="3072884"/>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Plan</a:t>
            </a:r>
            <a:endParaRPr lang="en-US" sz="2200" dirty="0"/>
          </a:p>
        </p:txBody>
      </p:sp>
      <p:sp>
        <p:nvSpPr>
          <p:cNvPr id="5" name="Text 2"/>
          <p:cNvSpPr/>
          <p:nvPr/>
        </p:nvSpPr>
        <p:spPr>
          <a:xfrm>
            <a:off x="1020604" y="3563303"/>
            <a:ext cx="2807018"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Select highest-value features for the current iteration</a:t>
            </a:r>
            <a:endParaRPr lang="en-US" sz="1750" dirty="0"/>
          </a:p>
        </p:txBody>
      </p:sp>
      <p:pic>
        <p:nvPicPr>
          <p:cNvPr id="6" name="Image 1" descr="preencoded.png"/>
          <p:cNvPicPr>
            <a:picLocks noChangeAspect="1"/>
          </p:cNvPicPr>
          <p:nvPr/>
        </p:nvPicPr>
        <p:blipFill>
          <a:blip r:embed="rId4"/>
          <a:stretch>
            <a:fillRect/>
          </a:stretch>
        </p:blipFill>
        <p:spPr>
          <a:xfrm>
            <a:off x="4054435" y="1825466"/>
            <a:ext cx="3260765" cy="907256"/>
          </a:xfrm>
          <a:prstGeom prst="rect">
            <a:avLst/>
          </a:prstGeom>
        </p:spPr>
      </p:pic>
      <p:sp>
        <p:nvSpPr>
          <p:cNvPr id="7" name="Text 3"/>
          <p:cNvSpPr/>
          <p:nvPr/>
        </p:nvSpPr>
        <p:spPr>
          <a:xfrm>
            <a:off x="4281249" y="3072884"/>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Build</a:t>
            </a:r>
            <a:endParaRPr lang="en-US" sz="2200" dirty="0"/>
          </a:p>
        </p:txBody>
      </p:sp>
      <p:sp>
        <p:nvSpPr>
          <p:cNvPr id="8" name="Text 4"/>
          <p:cNvSpPr/>
          <p:nvPr/>
        </p:nvSpPr>
        <p:spPr>
          <a:xfrm>
            <a:off x="4281249" y="3563303"/>
            <a:ext cx="2807137"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Develop working features with quality in mind</a:t>
            </a:r>
            <a:endParaRPr lang="en-US" sz="1750" dirty="0"/>
          </a:p>
        </p:txBody>
      </p:sp>
      <p:pic>
        <p:nvPicPr>
          <p:cNvPr id="9" name="Image 2" descr="preencoded.png"/>
          <p:cNvPicPr>
            <a:picLocks noChangeAspect="1"/>
          </p:cNvPicPr>
          <p:nvPr/>
        </p:nvPicPr>
        <p:blipFill>
          <a:blip r:embed="rId5"/>
          <a:stretch>
            <a:fillRect/>
          </a:stretch>
        </p:blipFill>
        <p:spPr>
          <a:xfrm>
            <a:off x="7315200" y="1825466"/>
            <a:ext cx="3260646" cy="907256"/>
          </a:xfrm>
          <a:prstGeom prst="rect">
            <a:avLst/>
          </a:prstGeom>
        </p:spPr>
      </p:pic>
      <p:sp>
        <p:nvSpPr>
          <p:cNvPr id="10" name="Text 5"/>
          <p:cNvSpPr/>
          <p:nvPr/>
        </p:nvSpPr>
        <p:spPr>
          <a:xfrm>
            <a:off x="7542014" y="3072884"/>
            <a:ext cx="2807018"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Test</a:t>
            </a:r>
            <a:endParaRPr lang="en-US" sz="2200" dirty="0"/>
          </a:p>
        </p:txBody>
      </p:sp>
      <p:sp>
        <p:nvSpPr>
          <p:cNvPr id="11" name="Text 6"/>
          <p:cNvSpPr/>
          <p:nvPr/>
        </p:nvSpPr>
        <p:spPr>
          <a:xfrm>
            <a:off x="7542014" y="3563303"/>
            <a:ext cx="2807018" cy="725805"/>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Validate functionality meets requirements</a:t>
            </a:r>
            <a:endParaRPr lang="en-US" sz="1750" dirty="0"/>
          </a:p>
        </p:txBody>
      </p:sp>
      <p:pic>
        <p:nvPicPr>
          <p:cNvPr id="12" name="Image 3" descr="preencoded.png"/>
          <p:cNvPicPr>
            <a:picLocks noChangeAspect="1"/>
          </p:cNvPicPr>
          <p:nvPr/>
        </p:nvPicPr>
        <p:blipFill>
          <a:blip r:embed="rId6"/>
          <a:stretch>
            <a:fillRect/>
          </a:stretch>
        </p:blipFill>
        <p:spPr>
          <a:xfrm>
            <a:off x="10575846" y="1825466"/>
            <a:ext cx="3260765" cy="907256"/>
          </a:xfrm>
          <a:prstGeom prst="rect">
            <a:avLst/>
          </a:prstGeom>
        </p:spPr>
      </p:pic>
      <p:sp>
        <p:nvSpPr>
          <p:cNvPr id="13" name="Text 7"/>
          <p:cNvSpPr/>
          <p:nvPr/>
        </p:nvSpPr>
        <p:spPr>
          <a:xfrm>
            <a:off x="10802660" y="3072884"/>
            <a:ext cx="2807137"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Deploy</a:t>
            </a:r>
            <a:endParaRPr lang="en-US" sz="2200" dirty="0"/>
          </a:p>
        </p:txBody>
      </p:sp>
      <p:sp>
        <p:nvSpPr>
          <p:cNvPr id="14" name="Text 8"/>
          <p:cNvSpPr/>
          <p:nvPr/>
        </p:nvSpPr>
        <p:spPr>
          <a:xfrm>
            <a:off x="10802660" y="3563303"/>
            <a:ext cx="2807137"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Release to users for feedback and value delivery</a:t>
            </a:r>
            <a:endParaRPr lang="en-US" sz="1750" dirty="0"/>
          </a:p>
        </p:txBody>
      </p:sp>
      <p:sp>
        <p:nvSpPr>
          <p:cNvPr id="15" name="Text 9"/>
          <p:cNvSpPr/>
          <p:nvPr/>
        </p:nvSpPr>
        <p:spPr>
          <a:xfrm>
            <a:off x="793790" y="5133975"/>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Short delivery cycles, typically ranging from a couple of weeks to a couple of months, enable teams to validate assumptions quickly and ensure development remains aligned with business objectives. Each cycle produces a potentially shippable product increment that delivers real value.</a:t>
            </a:r>
            <a:endParaRPr lang="en-US" sz="1750" dirty="0"/>
          </a:p>
        </p:txBody>
      </p:sp>
      <p:sp>
        <p:nvSpPr>
          <p:cNvPr id="16" name="Text 10"/>
          <p:cNvSpPr/>
          <p:nvPr/>
        </p:nvSpPr>
        <p:spPr>
          <a:xfrm>
            <a:off x="793790" y="6477833"/>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This approach reduces risk by breaking large initiatives into manageable chunks and provides multiple opportunities to course-correct based on feedback. Organizations can respond to market changes more effectively and maintain a competitive edge by continuously delivering valuable software.</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14745"/>
            <a:ext cx="11465957"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4: Cross-Functional Collaboration</a:t>
            </a:r>
            <a:endParaRPr lang="en-US" sz="4450" dirty="0"/>
          </a:p>
        </p:txBody>
      </p:sp>
      <p:sp>
        <p:nvSpPr>
          <p:cNvPr id="3" name="Shape 1"/>
          <p:cNvSpPr/>
          <p:nvPr/>
        </p:nvSpPr>
        <p:spPr>
          <a:xfrm>
            <a:off x="793790" y="1977152"/>
            <a:ext cx="3090624" cy="2749987"/>
          </a:xfrm>
          <a:prstGeom prst="roundRect">
            <a:avLst>
              <a:gd name="adj" fmla="val 7424"/>
            </a:avLst>
          </a:prstGeom>
          <a:solidFill>
            <a:srgbClr val="CEE6FD"/>
          </a:solidFill>
          <a:ln/>
        </p:spPr>
        <p:txBody>
          <a:bodyPr/>
          <a:lstStyle/>
          <a:p>
            <a:endParaRPr lang="en-US"/>
          </a:p>
        </p:txBody>
      </p:sp>
      <p:sp>
        <p:nvSpPr>
          <p:cNvPr id="4" name="Text 2"/>
          <p:cNvSpPr/>
          <p:nvPr/>
        </p:nvSpPr>
        <p:spPr>
          <a:xfrm>
            <a:off x="1020604" y="2203966"/>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Daily Communication</a:t>
            </a:r>
            <a:endParaRPr lang="en-US" sz="2200" dirty="0"/>
          </a:p>
        </p:txBody>
      </p:sp>
      <p:sp>
        <p:nvSpPr>
          <p:cNvPr id="5" name="Text 3"/>
          <p:cNvSpPr/>
          <p:nvPr/>
        </p:nvSpPr>
        <p:spPr>
          <a:xfrm>
            <a:off x="1020604" y="304871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Regular interactions bridge the gap between technical and business perspectives</a:t>
            </a:r>
            <a:endParaRPr lang="en-US" sz="1750" dirty="0"/>
          </a:p>
        </p:txBody>
      </p:sp>
      <p:sp>
        <p:nvSpPr>
          <p:cNvPr id="6" name="Shape 4"/>
          <p:cNvSpPr/>
          <p:nvPr/>
        </p:nvSpPr>
        <p:spPr>
          <a:xfrm>
            <a:off x="4111228" y="1977152"/>
            <a:ext cx="3090624" cy="2749987"/>
          </a:xfrm>
          <a:prstGeom prst="roundRect">
            <a:avLst>
              <a:gd name="adj" fmla="val 7424"/>
            </a:avLst>
          </a:prstGeom>
          <a:solidFill>
            <a:srgbClr val="CEE6FD"/>
          </a:solidFill>
          <a:ln/>
        </p:spPr>
        <p:txBody>
          <a:bodyPr/>
          <a:lstStyle/>
          <a:p>
            <a:endParaRPr lang="en-US"/>
          </a:p>
        </p:txBody>
      </p:sp>
      <p:sp>
        <p:nvSpPr>
          <p:cNvPr id="7" name="Text 5"/>
          <p:cNvSpPr/>
          <p:nvPr/>
        </p:nvSpPr>
        <p:spPr>
          <a:xfrm>
            <a:off x="4338042" y="2203966"/>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Shared Understanding</a:t>
            </a:r>
            <a:endParaRPr lang="en-US" sz="2200" dirty="0"/>
          </a:p>
        </p:txBody>
      </p:sp>
      <p:sp>
        <p:nvSpPr>
          <p:cNvPr id="8" name="Text 6"/>
          <p:cNvSpPr/>
          <p:nvPr/>
        </p:nvSpPr>
        <p:spPr>
          <a:xfrm>
            <a:off x="4338042" y="304871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Mutual learning leads to better solutions that address real business needs</a:t>
            </a:r>
            <a:endParaRPr lang="en-US" sz="1750" dirty="0"/>
          </a:p>
        </p:txBody>
      </p:sp>
      <p:sp>
        <p:nvSpPr>
          <p:cNvPr id="9" name="Shape 7"/>
          <p:cNvSpPr/>
          <p:nvPr/>
        </p:nvSpPr>
        <p:spPr>
          <a:xfrm>
            <a:off x="7428667" y="1977152"/>
            <a:ext cx="3090624" cy="2749987"/>
          </a:xfrm>
          <a:prstGeom prst="roundRect">
            <a:avLst>
              <a:gd name="adj" fmla="val 7424"/>
            </a:avLst>
          </a:prstGeom>
          <a:solidFill>
            <a:srgbClr val="CEE6FD"/>
          </a:solidFill>
          <a:ln/>
        </p:spPr>
        <p:txBody>
          <a:bodyPr/>
          <a:lstStyle/>
          <a:p>
            <a:endParaRPr lang="en-US"/>
          </a:p>
        </p:txBody>
      </p:sp>
      <p:sp>
        <p:nvSpPr>
          <p:cNvPr id="10" name="Text 8"/>
          <p:cNvSpPr/>
          <p:nvPr/>
        </p:nvSpPr>
        <p:spPr>
          <a:xfrm>
            <a:off x="7655481" y="2203966"/>
            <a:ext cx="2636996" cy="708660"/>
          </a:xfrm>
          <a:prstGeom prst="rect">
            <a:avLst/>
          </a:prstGeom>
          <a:noFill/>
          <a:ln/>
        </p:spPr>
        <p:txBody>
          <a:bodyPr wrap="squar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Collaborative Decision-Making</a:t>
            </a:r>
            <a:endParaRPr lang="en-US" sz="2200" dirty="0"/>
          </a:p>
        </p:txBody>
      </p:sp>
      <p:sp>
        <p:nvSpPr>
          <p:cNvPr id="11" name="Text 9"/>
          <p:cNvSpPr/>
          <p:nvPr/>
        </p:nvSpPr>
        <p:spPr>
          <a:xfrm>
            <a:off x="7655481" y="304871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Joint problem-solving produces more innovative and effective outcomes</a:t>
            </a:r>
            <a:endParaRPr lang="en-US" sz="1750" dirty="0"/>
          </a:p>
        </p:txBody>
      </p:sp>
      <p:sp>
        <p:nvSpPr>
          <p:cNvPr id="12" name="Shape 10"/>
          <p:cNvSpPr/>
          <p:nvPr/>
        </p:nvSpPr>
        <p:spPr>
          <a:xfrm>
            <a:off x="10746105" y="1977152"/>
            <a:ext cx="3090624" cy="2749987"/>
          </a:xfrm>
          <a:prstGeom prst="roundRect">
            <a:avLst>
              <a:gd name="adj" fmla="val 7424"/>
            </a:avLst>
          </a:prstGeom>
          <a:solidFill>
            <a:srgbClr val="CEE6FD"/>
          </a:solidFill>
          <a:ln/>
        </p:spPr>
        <p:txBody>
          <a:bodyPr/>
          <a:lstStyle/>
          <a:p>
            <a:endParaRPr lang="en-US"/>
          </a:p>
        </p:txBody>
      </p:sp>
      <p:sp>
        <p:nvSpPr>
          <p:cNvPr id="13" name="Text 11"/>
          <p:cNvSpPr/>
          <p:nvPr/>
        </p:nvSpPr>
        <p:spPr>
          <a:xfrm>
            <a:off x="10972919" y="2203966"/>
            <a:ext cx="2636996"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Aligned Execution</a:t>
            </a:r>
            <a:endParaRPr lang="en-US" sz="2200" dirty="0"/>
          </a:p>
        </p:txBody>
      </p:sp>
      <p:sp>
        <p:nvSpPr>
          <p:cNvPr id="14" name="Text 12"/>
          <p:cNvSpPr/>
          <p:nvPr/>
        </p:nvSpPr>
        <p:spPr>
          <a:xfrm>
            <a:off x="10972919" y="2694384"/>
            <a:ext cx="2636996" cy="145161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Continuous alignment ensures the project delivers maximum business value</a:t>
            </a:r>
            <a:endParaRPr lang="en-US" sz="1750" dirty="0"/>
          </a:p>
        </p:txBody>
      </p:sp>
      <p:sp>
        <p:nvSpPr>
          <p:cNvPr id="15" name="Text 13"/>
          <p:cNvSpPr/>
          <p:nvPr/>
        </p:nvSpPr>
        <p:spPr>
          <a:xfrm>
            <a:off x="793790" y="498228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The principle that business people and developers must work together daily throughout the project emphasizes that software development is fundamentally a collaborative endeavor. When technical teams operate in isolation from business stakeholders, the resulting products often miss the mark despite technical excellence.</a:t>
            </a:r>
            <a:endParaRPr lang="en-US" sz="1750" dirty="0"/>
          </a:p>
        </p:txBody>
      </p:sp>
      <p:sp>
        <p:nvSpPr>
          <p:cNvPr id="16" name="Text 14"/>
          <p:cNvSpPr/>
          <p:nvPr/>
        </p:nvSpPr>
        <p:spPr>
          <a:xfrm>
            <a:off x="793790" y="632614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Daily collaboration ensures that developers understand the business context and objectives, while business representatives gain insight into technical constraints and opportunities. This continuous dialogue helps prevent misalignments and enables faster decision-making.</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0801" y="1000601"/>
            <a:ext cx="7600831" cy="616863"/>
          </a:xfrm>
          <a:prstGeom prst="rect">
            <a:avLst/>
          </a:prstGeom>
          <a:noFill/>
          <a:ln/>
        </p:spPr>
        <p:txBody>
          <a:bodyPr wrap="none" lIns="0" tIns="0" rIns="0" bIns="0" rtlCol="0" anchor="t"/>
          <a:lstStyle/>
          <a:p>
            <a:pPr marL="0" indent="0" algn="l">
              <a:lnSpc>
                <a:spcPts val="4850"/>
              </a:lnSpc>
              <a:buNone/>
            </a:pPr>
            <a:r>
              <a:rPr lang="en-US" sz="3850" dirty="0">
                <a:solidFill>
                  <a:srgbClr val="091C53"/>
                </a:solidFill>
                <a:latin typeface="Instrument Sans Semi Bold" pitchFamily="34" charset="0"/>
                <a:ea typeface="Instrument Sans Semi Bold" pitchFamily="34" charset="-122"/>
                <a:cs typeface="Instrument Sans Semi Bold" pitchFamily="34" charset="-120"/>
              </a:rPr>
              <a:t>Principle 5: Motivated Individuals</a:t>
            </a:r>
            <a:endParaRPr lang="en-US" sz="3850" dirty="0"/>
          </a:p>
        </p:txBody>
      </p:sp>
      <p:pic>
        <p:nvPicPr>
          <p:cNvPr id="3" name="Image 0" descr="preencoded.png"/>
          <p:cNvPicPr>
            <a:picLocks noChangeAspect="1"/>
          </p:cNvPicPr>
          <p:nvPr/>
        </p:nvPicPr>
        <p:blipFill>
          <a:blip r:embed="rId3"/>
          <a:stretch>
            <a:fillRect/>
          </a:stretch>
        </p:blipFill>
        <p:spPr>
          <a:xfrm>
            <a:off x="2909888" y="2012156"/>
            <a:ext cx="2185988" cy="1137047"/>
          </a:xfrm>
          <a:prstGeom prst="rect">
            <a:avLst/>
          </a:prstGeom>
        </p:spPr>
      </p:pic>
      <p:pic>
        <p:nvPicPr>
          <p:cNvPr id="4" name="Image 1" descr="preencoded.png"/>
          <p:cNvPicPr>
            <a:picLocks noChangeAspect="1"/>
          </p:cNvPicPr>
          <p:nvPr/>
        </p:nvPicPr>
        <p:blipFill>
          <a:blip r:embed="rId4"/>
          <a:stretch>
            <a:fillRect/>
          </a:stretch>
        </p:blipFill>
        <p:spPr>
          <a:xfrm>
            <a:off x="3864054" y="2548176"/>
            <a:ext cx="277535" cy="346948"/>
          </a:xfrm>
          <a:prstGeom prst="rect">
            <a:avLst/>
          </a:prstGeom>
        </p:spPr>
      </p:pic>
      <p:sp>
        <p:nvSpPr>
          <p:cNvPr id="5" name="Text 1"/>
          <p:cNvSpPr/>
          <p:nvPr/>
        </p:nvSpPr>
        <p:spPr>
          <a:xfrm>
            <a:off x="5293162" y="2209443"/>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Trust</a:t>
            </a:r>
            <a:endParaRPr lang="en-US" sz="1900" dirty="0"/>
          </a:p>
        </p:txBody>
      </p:sp>
      <p:sp>
        <p:nvSpPr>
          <p:cNvPr id="6" name="Text 2"/>
          <p:cNvSpPr/>
          <p:nvPr/>
        </p:nvSpPr>
        <p:spPr>
          <a:xfrm>
            <a:off x="5293162" y="2636163"/>
            <a:ext cx="4333399" cy="315754"/>
          </a:xfrm>
          <a:prstGeom prst="rect">
            <a:avLst/>
          </a:prstGeom>
          <a:noFill/>
          <a:ln/>
        </p:spPr>
        <p:txBody>
          <a:bodyPr wrap="non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Freedom to make decisions and take ownership</a:t>
            </a:r>
            <a:endParaRPr lang="en-US" sz="1550" dirty="0"/>
          </a:p>
        </p:txBody>
      </p:sp>
      <p:sp>
        <p:nvSpPr>
          <p:cNvPr id="7" name="Shape 3"/>
          <p:cNvSpPr/>
          <p:nvPr/>
        </p:nvSpPr>
        <p:spPr>
          <a:xfrm>
            <a:off x="5145167" y="3164324"/>
            <a:ext cx="8745141" cy="11430"/>
          </a:xfrm>
          <a:prstGeom prst="roundRect">
            <a:avLst>
              <a:gd name="adj" fmla="val 1554304"/>
            </a:avLst>
          </a:prstGeom>
          <a:solidFill>
            <a:srgbClr val="B4CCE3"/>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16894" y="3198495"/>
            <a:ext cx="4372094" cy="1137047"/>
          </a:xfrm>
          <a:prstGeom prst="rect">
            <a:avLst/>
          </a:prstGeom>
        </p:spPr>
      </p:pic>
      <p:pic>
        <p:nvPicPr>
          <p:cNvPr id="9" name="Image 3" descr="preencoded.png"/>
          <p:cNvPicPr>
            <a:picLocks noChangeAspect="1"/>
          </p:cNvPicPr>
          <p:nvPr/>
        </p:nvPicPr>
        <p:blipFill>
          <a:blip r:embed="rId6"/>
          <a:stretch>
            <a:fillRect/>
          </a:stretch>
        </p:blipFill>
        <p:spPr>
          <a:xfrm>
            <a:off x="3864173" y="3593544"/>
            <a:ext cx="277535" cy="346948"/>
          </a:xfrm>
          <a:prstGeom prst="rect">
            <a:avLst/>
          </a:prstGeom>
        </p:spPr>
      </p:pic>
      <p:sp>
        <p:nvSpPr>
          <p:cNvPr id="10" name="Text 4"/>
          <p:cNvSpPr/>
          <p:nvPr/>
        </p:nvSpPr>
        <p:spPr>
          <a:xfrm>
            <a:off x="6386274" y="3395782"/>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Support</a:t>
            </a:r>
            <a:endParaRPr lang="en-US" sz="1900" dirty="0"/>
          </a:p>
        </p:txBody>
      </p:sp>
      <p:sp>
        <p:nvSpPr>
          <p:cNvPr id="11" name="Text 5"/>
          <p:cNvSpPr/>
          <p:nvPr/>
        </p:nvSpPr>
        <p:spPr>
          <a:xfrm>
            <a:off x="6386274" y="3822502"/>
            <a:ext cx="4809649" cy="315754"/>
          </a:xfrm>
          <a:prstGeom prst="rect">
            <a:avLst/>
          </a:prstGeom>
          <a:noFill/>
          <a:ln/>
        </p:spPr>
        <p:txBody>
          <a:bodyPr wrap="non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Resources, tools, and mentorship needed to succeed</a:t>
            </a:r>
            <a:endParaRPr lang="en-US" sz="1550" dirty="0"/>
          </a:p>
        </p:txBody>
      </p:sp>
      <p:sp>
        <p:nvSpPr>
          <p:cNvPr id="12" name="Shape 6"/>
          <p:cNvSpPr/>
          <p:nvPr/>
        </p:nvSpPr>
        <p:spPr>
          <a:xfrm>
            <a:off x="6238280" y="4350663"/>
            <a:ext cx="7652028" cy="11430"/>
          </a:xfrm>
          <a:prstGeom prst="roundRect">
            <a:avLst>
              <a:gd name="adj" fmla="val 1554304"/>
            </a:avLst>
          </a:prstGeom>
          <a:solidFill>
            <a:srgbClr val="B4CCE3"/>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723900" y="4384834"/>
            <a:ext cx="6558082" cy="1137047"/>
          </a:xfrm>
          <a:prstGeom prst="rect">
            <a:avLst/>
          </a:prstGeom>
        </p:spPr>
      </p:pic>
      <p:pic>
        <p:nvPicPr>
          <p:cNvPr id="14" name="Image 5" descr="preencoded.png"/>
          <p:cNvPicPr>
            <a:picLocks noChangeAspect="1"/>
          </p:cNvPicPr>
          <p:nvPr/>
        </p:nvPicPr>
        <p:blipFill>
          <a:blip r:embed="rId8"/>
          <a:stretch>
            <a:fillRect/>
          </a:stretch>
        </p:blipFill>
        <p:spPr>
          <a:xfrm>
            <a:off x="3864054" y="4779883"/>
            <a:ext cx="277535" cy="346948"/>
          </a:xfrm>
          <a:prstGeom prst="rect">
            <a:avLst/>
          </a:prstGeom>
        </p:spPr>
      </p:pic>
      <p:sp>
        <p:nvSpPr>
          <p:cNvPr id="15" name="Text 7"/>
          <p:cNvSpPr/>
          <p:nvPr/>
        </p:nvSpPr>
        <p:spPr>
          <a:xfrm>
            <a:off x="7479268" y="4582120"/>
            <a:ext cx="2467451" cy="308372"/>
          </a:xfrm>
          <a:prstGeom prst="rect">
            <a:avLst/>
          </a:prstGeom>
          <a:noFill/>
          <a:ln/>
        </p:spPr>
        <p:txBody>
          <a:bodyPr wrap="none" lIns="0" tIns="0" rIns="0" bIns="0" rtlCol="0" anchor="t"/>
          <a:lstStyle/>
          <a:p>
            <a:pPr marL="0" indent="0" algn="l">
              <a:lnSpc>
                <a:spcPts val="2400"/>
              </a:lnSpc>
              <a:buNone/>
            </a:pPr>
            <a:r>
              <a:rPr lang="en-US" sz="1900" dirty="0">
                <a:solidFill>
                  <a:srgbClr val="1E3063"/>
                </a:solidFill>
                <a:latin typeface="Instrument Sans Semi Bold" pitchFamily="34" charset="0"/>
                <a:ea typeface="Instrument Sans Semi Bold" pitchFamily="34" charset="-122"/>
                <a:cs typeface="Instrument Sans Semi Bold" pitchFamily="34" charset="-120"/>
              </a:rPr>
              <a:t>Environment</a:t>
            </a:r>
            <a:endParaRPr lang="en-US" sz="1900" dirty="0"/>
          </a:p>
        </p:txBody>
      </p:sp>
      <p:sp>
        <p:nvSpPr>
          <p:cNvPr id="16" name="Text 8"/>
          <p:cNvSpPr/>
          <p:nvPr/>
        </p:nvSpPr>
        <p:spPr>
          <a:xfrm>
            <a:off x="7479268" y="5008840"/>
            <a:ext cx="5320665" cy="315754"/>
          </a:xfrm>
          <a:prstGeom prst="rect">
            <a:avLst/>
          </a:prstGeom>
          <a:noFill/>
          <a:ln/>
        </p:spPr>
        <p:txBody>
          <a:bodyPr wrap="non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Physical and psychological safety for optimal performance</a:t>
            </a:r>
            <a:endParaRPr lang="en-US" sz="1550" dirty="0"/>
          </a:p>
        </p:txBody>
      </p:sp>
      <p:sp>
        <p:nvSpPr>
          <p:cNvPr id="17" name="Text 9"/>
          <p:cNvSpPr/>
          <p:nvPr/>
        </p:nvSpPr>
        <p:spPr>
          <a:xfrm>
            <a:off x="690801" y="5743932"/>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Building projects around motivated individuals recognizes that people are the most important factor in software success. When team members are passionate about their work and feel a sense of ownership, they naturally give their best effort and creative energy to solving problems.</a:t>
            </a:r>
            <a:endParaRPr lang="en-US" sz="1550" dirty="0"/>
          </a:p>
        </p:txBody>
      </p:sp>
      <p:sp>
        <p:nvSpPr>
          <p:cNvPr id="18" name="Text 10"/>
          <p:cNvSpPr/>
          <p:nvPr/>
        </p:nvSpPr>
        <p:spPr>
          <a:xfrm>
            <a:off x="690801" y="6597491"/>
            <a:ext cx="13248799" cy="631507"/>
          </a:xfrm>
          <a:prstGeom prst="rect">
            <a:avLst/>
          </a:prstGeom>
          <a:noFill/>
          <a:ln/>
        </p:spPr>
        <p:txBody>
          <a:bodyPr wrap="square" lIns="0" tIns="0" rIns="0" bIns="0" rtlCol="0" anchor="t"/>
          <a:lstStyle/>
          <a:p>
            <a:pPr marL="0" indent="0" algn="l">
              <a:lnSpc>
                <a:spcPts val="2450"/>
              </a:lnSpc>
              <a:buNone/>
            </a:pPr>
            <a:r>
              <a:rPr lang="en-US" sz="1550" dirty="0">
                <a:solidFill>
                  <a:srgbClr val="1E3063"/>
                </a:solidFill>
                <a:latin typeface="Instrument Sans Medium" pitchFamily="34" charset="0"/>
                <a:ea typeface="Instrument Sans Medium" pitchFamily="34" charset="-122"/>
                <a:cs typeface="Instrument Sans Medium" pitchFamily="34" charset="-120"/>
              </a:rPr>
              <a:t>Leaders in agile organizations focus on removing obstacles, providing necessary resources, and creating conditions where teams can thrive. Rather than micromanaging, they establish clear goals and boundaries, then step back to let teams determine the best way to achieve objectives.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125855"/>
            <a:ext cx="11095196" cy="708779"/>
          </a:xfrm>
          <a:prstGeom prst="rect">
            <a:avLst/>
          </a:prstGeom>
          <a:noFill/>
          <a:ln/>
        </p:spPr>
        <p:txBody>
          <a:bodyPr wrap="none" lIns="0" tIns="0" rIns="0" bIns="0" rtlCol="0" anchor="t"/>
          <a:lstStyle/>
          <a:p>
            <a:pPr marL="0" indent="0" algn="l">
              <a:lnSpc>
                <a:spcPts val="5550"/>
              </a:lnSpc>
              <a:buNone/>
            </a:pPr>
            <a:r>
              <a:rPr lang="en-US" sz="4450" dirty="0">
                <a:solidFill>
                  <a:srgbClr val="091C53"/>
                </a:solidFill>
                <a:latin typeface="Instrument Sans Semi Bold" pitchFamily="34" charset="0"/>
                <a:ea typeface="Instrument Sans Semi Bold" pitchFamily="34" charset="-122"/>
                <a:cs typeface="Instrument Sans Semi Bold" pitchFamily="34" charset="-120"/>
              </a:rPr>
              <a:t>Principle 6: Face-to-Face Communication</a:t>
            </a:r>
            <a:endParaRPr lang="en-US" sz="4450" dirty="0"/>
          </a:p>
        </p:txBody>
      </p:sp>
      <p:sp>
        <p:nvSpPr>
          <p:cNvPr id="3" name="Shape 1"/>
          <p:cNvSpPr/>
          <p:nvPr/>
        </p:nvSpPr>
        <p:spPr>
          <a:xfrm>
            <a:off x="793790" y="2288262"/>
            <a:ext cx="510302" cy="510302"/>
          </a:xfrm>
          <a:prstGeom prst="roundRect">
            <a:avLst>
              <a:gd name="adj" fmla="val 40005"/>
            </a:avLst>
          </a:prstGeom>
          <a:solidFill>
            <a:srgbClr val="CEE6FD"/>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330768"/>
            <a:ext cx="340162" cy="425291"/>
          </a:xfrm>
          <a:prstGeom prst="rect">
            <a:avLst/>
          </a:prstGeom>
        </p:spPr>
      </p:pic>
      <p:sp>
        <p:nvSpPr>
          <p:cNvPr id="5" name="Text 2"/>
          <p:cNvSpPr/>
          <p:nvPr/>
        </p:nvSpPr>
        <p:spPr>
          <a:xfrm>
            <a:off x="1530906" y="23661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Rich Communication</a:t>
            </a:r>
            <a:endParaRPr lang="en-US" sz="2200" dirty="0"/>
          </a:p>
        </p:txBody>
      </p:sp>
      <p:sp>
        <p:nvSpPr>
          <p:cNvPr id="6" name="Text 3"/>
          <p:cNvSpPr/>
          <p:nvPr/>
        </p:nvSpPr>
        <p:spPr>
          <a:xfrm>
            <a:off x="1530906" y="2856547"/>
            <a:ext cx="3421499" cy="290322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Face-to-face interaction captures tone, body language, and immediate feedback that written communication cannot convey. This richness reduces misunderstandings and accelerates mutual understanding.</a:t>
            </a:r>
            <a:endParaRPr lang="en-US" sz="1750" dirty="0"/>
          </a:p>
        </p:txBody>
      </p:sp>
      <p:sp>
        <p:nvSpPr>
          <p:cNvPr id="7" name="Shape 4"/>
          <p:cNvSpPr/>
          <p:nvPr/>
        </p:nvSpPr>
        <p:spPr>
          <a:xfrm>
            <a:off x="5235893" y="2288262"/>
            <a:ext cx="510302" cy="510302"/>
          </a:xfrm>
          <a:prstGeom prst="roundRect">
            <a:avLst>
              <a:gd name="adj" fmla="val 40005"/>
            </a:avLst>
          </a:prstGeom>
          <a:solidFill>
            <a:srgbClr val="CEE6FD"/>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5320963" y="2330768"/>
            <a:ext cx="340162" cy="425291"/>
          </a:xfrm>
          <a:prstGeom prst="rect">
            <a:avLst/>
          </a:prstGeom>
        </p:spPr>
      </p:pic>
      <p:sp>
        <p:nvSpPr>
          <p:cNvPr id="9" name="Text 5"/>
          <p:cNvSpPr/>
          <p:nvPr/>
        </p:nvSpPr>
        <p:spPr>
          <a:xfrm>
            <a:off x="5973008" y="23661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Efficiency</a:t>
            </a:r>
            <a:endParaRPr lang="en-US" sz="2200" dirty="0"/>
          </a:p>
        </p:txBody>
      </p:sp>
      <p:sp>
        <p:nvSpPr>
          <p:cNvPr id="10" name="Text 6"/>
          <p:cNvSpPr/>
          <p:nvPr/>
        </p:nvSpPr>
        <p:spPr>
          <a:xfrm>
            <a:off x="5973008" y="2856547"/>
            <a:ext cx="3421499" cy="254031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A five-minute conversation can often resolve questions that might take hours of back-and-forth emails. Complex topics in particular benefit from real-time dialogue and the ability to sketch ideas visually.</a:t>
            </a:r>
            <a:endParaRPr lang="en-US" sz="1750" dirty="0"/>
          </a:p>
        </p:txBody>
      </p:sp>
      <p:sp>
        <p:nvSpPr>
          <p:cNvPr id="11" name="Shape 7"/>
          <p:cNvSpPr/>
          <p:nvPr/>
        </p:nvSpPr>
        <p:spPr>
          <a:xfrm>
            <a:off x="9677995" y="2288262"/>
            <a:ext cx="510302" cy="510302"/>
          </a:xfrm>
          <a:prstGeom prst="roundRect">
            <a:avLst>
              <a:gd name="adj" fmla="val 40005"/>
            </a:avLst>
          </a:prstGeom>
          <a:solidFill>
            <a:srgbClr val="CEE6FD"/>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9763065" y="2330768"/>
            <a:ext cx="340162" cy="425291"/>
          </a:xfrm>
          <a:prstGeom prst="rect">
            <a:avLst/>
          </a:prstGeom>
        </p:spPr>
      </p:pic>
      <p:sp>
        <p:nvSpPr>
          <p:cNvPr id="13" name="Text 8"/>
          <p:cNvSpPr/>
          <p:nvPr/>
        </p:nvSpPr>
        <p:spPr>
          <a:xfrm>
            <a:off x="10415111" y="23661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E3063"/>
                </a:solidFill>
                <a:latin typeface="Instrument Sans Semi Bold" pitchFamily="34" charset="0"/>
                <a:ea typeface="Instrument Sans Semi Bold" pitchFamily="34" charset="-122"/>
                <a:cs typeface="Instrument Sans Semi Bold" pitchFamily="34" charset="-120"/>
              </a:rPr>
              <a:t>Team Cohesion</a:t>
            </a:r>
            <a:endParaRPr lang="en-US" sz="2200" dirty="0"/>
          </a:p>
        </p:txBody>
      </p:sp>
      <p:sp>
        <p:nvSpPr>
          <p:cNvPr id="14" name="Text 9"/>
          <p:cNvSpPr/>
          <p:nvPr/>
        </p:nvSpPr>
        <p:spPr>
          <a:xfrm>
            <a:off x="10415111" y="2856547"/>
            <a:ext cx="3421499" cy="2903220"/>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Regular face-to-face interaction, whether physical or virtual, builds stronger relationships and trust among team members. This foundation supports more effective collaboration during challenging situations.</a:t>
            </a:r>
            <a:endParaRPr lang="en-US" sz="1750" dirty="0"/>
          </a:p>
        </p:txBody>
      </p:sp>
      <p:sp>
        <p:nvSpPr>
          <p:cNvPr id="15" name="Text 10"/>
          <p:cNvSpPr/>
          <p:nvPr/>
        </p:nvSpPr>
        <p:spPr>
          <a:xfrm>
            <a:off x="793790" y="6014918"/>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1E3063"/>
                </a:solidFill>
                <a:latin typeface="Instrument Sans Medium" pitchFamily="34" charset="0"/>
                <a:ea typeface="Instrument Sans Medium" pitchFamily="34" charset="-122"/>
                <a:cs typeface="Instrument Sans Medium" pitchFamily="34" charset="-120"/>
              </a:rPr>
              <a:t>While digital communication tools have their place in modern development environments, Agile emphasizes that the most efficient and effective method of conveying information remains face-to-face conversation. This principle has adapted to include high-quality video calls in distributed teams, maintaining the essence of real-time human connection.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39140" y="911781"/>
            <a:ext cx="12550735" cy="659844"/>
          </a:xfrm>
          <a:prstGeom prst="rect">
            <a:avLst/>
          </a:prstGeom>
          <a:noFill/>
          <a:ln/>
        </p:spPr>
        <p:txBody>
          <a:bodyPr wrap="none" lIns="0" tIns="0" rIns="0" bIns="0" rtlCol="0" anchor="t"/>
          <a:lstStyle/>
          <a:p>
            <a:pPr marL="0" indent="0" algn="l">
              <a:lnSpc>
                <a:spcPts val="5150"/>
              </a:lnSpc>
              <a:buNone/>
            </a:pPr>
            <a:r>
              <a:rPr lang="en-US" sz="4150" dirty="0">
                <a:solidFill>
                  <a:srgbClr val="091C53"/>
                </a:solidFill>
                <a:latin typeface="Instrument Sans Semi Bold" pitchFamily="34" charset="0"/>
                <a:ea typeface="Instrument Sans Semi Bold" pitchFamily="34" charset="-122"/>
                <a:cs typeface="Instrument Sans Semi Bold" pitchFamily="34" charset="-120"/>
              </a:rPr>
              <a:t>Principle 7: Working Software as Progress Measure</a:t>
            </a:r>
            <a:endParaRPr lang="en-US" sz="4150" dirty="0"/>
          </a:p>
        </p:txBody>
      </p:sp>
      <p:sp>
        <p:nvSpPr>
          <p:cNvPr id="3" name="Text 1"/>
          <p:cNvSpPr/>
          <p:nvPr/>
        </p:nvSpPr>
        <p:spPr>
          <a:xfrm>
            <a:off x="739140" y="2099429"/>
            <a:ext cx="2639735" cy="329922"/>
          </a:xfrm>
          <a:prstGeom prst="rect">
            <a:avLst/>
          </a:prstGeom>
          <a:noFill/>
          <a:ln/>
        </p:spPr>
        <p:txBody>
          <a:bodyPr wrap="none" lIns="0" tIns="0" rIns="0" bIns="0" rtlCol="0" anchor="t"/>
          <a:lstStyle/>
          <a:p>
            <a:pPr marL="0" indent="0" algn="l">
              <a:lnSpc>
                <a:spcPts val="255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Traditional Metrics</a:t>
            </a:r>
            <a:endParaRPr lang="en-US" sz="2050" dirty="0"/>
          </a:p>
        </p:txBody>
      </p:sp>
      <p:sp>
        <p:nvSpPr>
          <p:cNvPr id="4" name="Text 2"/>
          <p:cNvSpPr/>
          <p:nvPr/>
        </p:nvSpPr>
        <p:spPr>
          <a:xfrm>
            <a:off x="739140" y="2640449"/>
            <a:ext cx="6318528" cy="675799"/>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Progress measured by completing phases, producing documents, or following processes</a:t>
            </a:r>
            <a:endParaRPr lang="en-US" sz="1650" dirty="0"/>
          </a:p>
        </p:txBody>
      </p:sp>
      <p:sp>
        <p:nvSpPr>
          <p:cNvPr id="5" name="Text 3"/>
          <p:cNvSpPr/>
          <p:nvPr/>
        </p:nvSpPr>
        <p:spPr>
          <a:xfrm>
            <a:off x="739140" y="3506272"/>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Requirements documents</a:t>
            </a:r>
            <a:endParaRPr lang="en-US" sz="1650" dirty="0"/>
          </a:p>
        </p:txBody>
      </p:sp>
      <p:sp>
        <p:nvSpPr>
          <p:cNvPr id="6" name="Text 4"/>
          <p:cNvSpPr/>
          <p:nvPr/>
        </p:nvSpPr>
        <p:spPr>
          <a:xfrm>
            <a:off x="739140" y="3917990"/>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Design specifications</a:t>
            </a:r>
            <a:endParaRPr lang="en-US" sz="1650" dirty="0"/>
          </a:p>
        </p:txBody>
      </p:sp>
      <p:sp>
        <p:nvSpPr>
          <p:cNvPr id="7" name="Text 5"/>
          <p:cNvSpPr/>
          <p:nvPr/>
        </p:nvSpPr>
        <p:spPr>
          <a:xfrm>
            <a:off x="739140" y="4329708"/>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Status reports</a:t>
            </a:r>
            <a:endParaRPr lang="en-US" sz="1650" dirty="0"/>
          </a:p>
        </p:txBody>
      </p:sp>
      <p:sp>
        <p:nvSpPr>
          <p:cNvPr id="8" name="Text 6"/>
          <p:cNvSpPr/>
          <p:nvPr/>
        </p:nvSpPr>
        <p:spPr>
          <a:xfrm>
            <a:off x="739140" y="4741426"/>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Gantt charts</a:t>
            </a:r>
            <a:endParaRPr lang="en-US" sz="1650" dirty="0"/>
          </a:p>
        </p:txBody>
      </p:sp>
      <p:sp>
        <p:nvSpPr>
          <p:cNvPr id="9" name="Text 7"/>
          <p:cNvSpPr/>
          <p:nvPr/>
        </p:nvSpPr>
        <p:spPr>
          <a:xfrm>
            <a:off x="7580352" y="2099429"/>
            <a:ext cx="2639735" cy="329922"/>
          </a:xfrm>
          <a:prstGeom prst="rect">
            <a:avLst/>
          </a:prstGeom>
          <a:noFill/>
          <a:ln/>
        </p:spPr>
        <p:txBody>
          <a:bodyPr wrap="none" lIns="0" tIns="0" rIns="0" bIns="0" rtlCol="0" anchor="t"/>
          <a:lstStyle/>
          <a:p>
            <a:pPr marL="0" indent="0" algn="l">
              <a:lnSpc>
                <a:spcPts val="2550"/>
              </a:lnSpc>
              <a:buNone/>
            </a:pPr>
            <a:r>
              <a:rPr lang="en-US" sz="2050" dirty="0">
                <a:solidFill>
                  <a:srgbClr val="091C53"/>
                </a:solidFill>
                <a:latin typeface="Instrument Sans Semi Bold" pitchFamily="34" charset="0"/>
                <a:ea typeface="Instrument Sans Semi Bold" pitchFamily="34" charset="-122"/>
                <a:cs typeface="Instrument Sans Semi Bold" pitchFamily="34" charset="-120"/>
              </a:rPr>
              <a:t>Agile Metrics</a:t>
            </a:r>
            <a:endParaRPr lang="en-US" sz="2050" dirty="0"/>
          </a:p>
        </p:txBody>
      </p:sp>
      <p:sp>
        <p:nvSpPr>
          <p:cNvPr id="10" name="Text 8"/>
          <p:cNvSpPr/>
          <p:nvPr/>
        </p:nvSpPr>
        <p:spPr>
          <a:xfrm>
            <a:off x="7580352" y="2640449"/>
            <a:ext cx="6318528" cy="337899"/>
          </a:xfrm>
          <a:prstGeom prst="rect">
            <a:avLst/>
          </a:prstGeom>
          <a:noFill/>
          <a:ln/>
        </p:spPr>
        <p:txBody>
          <a:bodyPr wrap="non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Progress measured by delivering functional, valuable software</a:t>
            </a:r>
            <a:endParaRPr lang="en-US" sz="1650" dirty="0"/>
          </a:p>
        </p:txBody>
      </p:sp>
      <p:sp>
        <p:nvSpPr>
          <p:cNvPr id="11" name="Text 9"/>
          <p:cNvSpPr/>
          <p:nvPr/>
        </p:nvSpPr>
        <p:spPr>
          <a:xfrm>
            <a:off x="7580352" y="3168372"/>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Working features</a:t>
            </a:r>
            <a:endParaRPr lang="en-US" sz="1650" dirty="0"/>
          </a:p>
        </p:txBody>
      </p:sp>
      <p:sp>
        <p:nvSpPr>
          <p:cNvPr id="12" name="Text 10"/>
          <p:cNvSpPr/>
          <p:nvPr/>
        </p:nvSpPr>
        <p:spPr>
          <a:xfrm>
            <a:off x="7580352" y="3580090"/>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Customer usage</a:t>
            </a:r>
            <a:endParaRPr lang="en-US" sz="1650" dirty="0"/>
          </a:p>
        </p:txBody>
      </p:sp>
      <p:sp>
        <p:nvSpPr>
          <p:cNvPr id="13" name="Text 11"/>
          <p:cNvSpPr/>
          <p:nvPr/>
        </p:nvSpPr>
        <p:spPr>
          <a:xfrm>
            <a:off x="7580352" y="3991808"/>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Business value delivered</a:t>
            </a:r>
            <a:endParaRPr lang="en-US" sz="1650" dirty="0"/>
          </a:p>
        </p:txBody>
      </p:sp>
      <p:sp>
        <p:nvSpPr>
          <p:cNvPr id="14" name="Text 12"/>
          <p:cNvSpPr/>
          <p:nvPr/>
        </p:nvSpPr>
        <p:spPr>
          <a:xfrm>
            <a:off x="7580352" y="4403527"/>
            <a:ext cx="6318528" cy="337899"/>
          </a:xfrm>
          <a:prstGeom prst="rect">
            <a:avLst/>
          </a:prstGeom>
          <a:noFill/>
          <a:ln/>
        </p:spPr>
        <p:txBody>
          <a:bodyPr wrap="none" lIns="0" tIns="0" rIns="0" bIns="0" rtlCol="0" anchor="t"/>
          <a:lstStyle/>
          <a:p>
            <a:pPr marL="342900" indent="-342900" algn="l">
              <a:lnSpc>
                <a:spcPts val="2650"/>
              </a:lnSpc>
              <a:buSzPct val="100000"/>
              <a:buChar char="•"/>
            </a:pPr>
            <a:r>
              <a:rPr lang="en-US" sz="1650" dirty="0">
                <a:solidFill>
                  <a:srgbClr val="1E3063"/>
                </a:solidFill>
                <a:latin typeface="Instrument Sans Medium" pitchFamily="34" charset="0"/>
                <a:ea typeface="Instrument Sans Medium" pitchFamily="34" charset="-122"/>
                <a:cs typeface="Instrument Sans Medium" pitchFamily="34" charset="-120"/>
              </a:rPr>
              <a:t>User feedback</a:t>
            </a:r>
            <a:endParaRPr lang="en-US" sz="1650" dirty="0"/>
          </a:p>
        </p:txBody>
      </p:sp>
      <p:sp>
        <p:nvSpPr>
          <p:cNvPr id="15" name="Text 13"/>
          <p:cNvSpPr/>
          <p:nvPr/>
        </p:nvSpPr>
        <p:spPr>
          <a:xfrm>
            <a:off x="739140" y="5390674"/>
            <a:ext cx="13152120" cy="1013698"/>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The principle that working software is the primary measure of progress cuts through the illusion of progress that can be created by intermediate artifacts like documentation or partially completed work. At the end of the day, only software that actually works provides value to users and the business.</a:t>
            </a:r>
            <a:endParaRPr lang="en-US" sz="1650" dirty="0"/>
          </a:p>
        </p:txBody>
      </p:sp>
      <p:sp>
        <p:nvSpPr>
          <p:cNvPr id="16" name="Text 14"/>
          <p:cNvSpPr/>
          <p:nvPr/>
        </p:nvSpPr>
        <p:spPr>
          <a:xfrm>
            <a:off x="739140" y="6641902"/>
            <a:ext cx="13152120" cy="675799"/>
          </a:xfrm>
          <a:prstGeom prst="rect">
            <a:avLst/>
          </a:prstGeom>
          <a:noFill/>
          <a:ln/>
        </p:spPr>
        <p:txBody>
          <a:bodyPr wrap="square" lIns="0" tIns="0" rIns="0" bIns="0" rtlCol="0" anchor="t"/>
          <a:lstStyle/>
          <a:p>
            <a:pPr marL="0" indent="0" algn="l">
              <a:lnSpc>
                <a:spcPts val="2650"/>
              </a:lnSpc>
              <a:buNone/>
            </a:pPr>
            <a:r>
              <a:rPr lang="en-US" sz="1650" dirty="0">
                <a:solidFill>
                  <a:srgbClr val="1E3063"/>
                </a:solidFill>
                <a:latin typeface="Instrument Sans Medium" pitchFamily="34" charset="0"/>
                <a:ea typeface="Instrument Sans Medium" pitchFamily="34" charset="-122"/>
                <a:cs typeface="Instrument Sans Medium" pitchFamily="34" charset="-120"/>
              </a:rPr>
              <a:t>This focus on tangible results helps teams prioritize what truly matters—delivering functioning software that meets customer needs—over activities that might feel productive but don't directly contribute to the end goal.</a:t>
            </a:r>
            <a:endParaRPr lang="en-US" sz="16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1950</Words>
  <Application>Microsoft Office PowerPoint</Application>
  <PresentationFormat>Custom</PresentationFormat>
  <Paragraphs>155</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Instrument Sans Semi Bold</vt:lpstr>
      <vt:lpstr>Instrument Sans Medium</vt:lpstr>
      <vt:lpstr>Instrument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2025-04-29T17:39:36Z</dcterms:created>
  <dcterms:modified xsi:type="dcterms:W3CDTF">2025-04-29T17:48:52Z</dcterms:modified>
</cp:coreProperties>
</file>