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4630400" cy="8229600"/>
  <p:notesSz cx="8229600" cy="14630400"/>
  <p:embeddedFontLst>
    <p:embeddedFont>
      <p:font typeface="DM Sans Medium" pitchFamily="2" charset="0"/>
      <p:regular r:id="rId17"/>
    </p:embeddedFont>
    <p:embeddedFont>
      <p:font typeface="Inter"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93" d="100"/>
          <a:sy n="93" d="100"/>
        </p:scale>
        <p:origin x="52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1831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txBody>
          <a:bodyPr/>
          <a:lstStyle/>
          <a:p>
            <a:endParaRPr lang="en-US"/>
          </a:p>
        </p:txBody>
      </p:sp>
      <p:sp>
        <p:nvSpPr>
          <p:cNvPr id="3" name="Shape 1"/>
          <p:cNvSpPr/>
          <p:nvPr/>
        </p:nvSpPr>
        <p:spPr>
          <a:xfrm>
            <a:off x="0" y="0"/>
            <a:ext cx="14630400" cy="8229600"/>
          </a:xfrm>
          <a:prstGeom prst="rect">
            <a:avLst/>
          </a:prstGeom>
          <a:solidFill>
            <a:srgbClr val="F9F8F5"/>
          </a:solidFill>
          <a:ln/>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6E2DB"/>
          </a:solidFill>
          <a:ln/>
        </p:spPr>
      </p:sp>
      <p:sp>
        <p:nvSpPr>
          <p:cNvPr id="3" name="Shape 1"/>
          <p:cNvSpPr/>
          <p:nvPr/>
        </p:nvSpPr>
        <p:spPr>
          <a:xfrm>
            <a:off x="0" y="0"/>
            <a:ext cx="14630400" cy="8229600"/>
          </a:xfrm>
          <a:prstGeom prst="rect">
            <a:avLst/>
          </a:prstGeom>
          <a:solidFill>
            <a:srgbClr val="F9F8F5"/>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43.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770616" cy="8229600"/>
          </a:xfrm>
          <a:prstGeom prst="rect">
            <a:avLst/>
          </a:prstGeom>
        </p:spPr>
      </p:pic>
      <p:sp>
        <p:nvSpPr>
          <p:cNvPr id="3" name="Text 0"/>
          <p:cNvSpPr/>
          <p:nvPr/>
        </p:nvSpPr>
        <p:spPr>
          <a:xfrm>
            <a:off x="4099388" y="483234"/>
            <a:ext cx="9644755" cy="1509954"/>
          </a:xfrm>
          <a:prstGeom prst="rect">
            <a:avLst/>
          </a:prstGeom>
          <a:noFill/>
          <a:ln/>
        </p:spPr>
        <p:txBody>
          <a:bodyPr wrap="square" lIns="0" tIns="0" rIns="0" bIns="0" rtlCol="0" anchor="t"/>
          <a:lstStyle/>
          <a:p>
            <a:pPr marL="0" indent="0" algn="l">
              <a:lnSpc>
                <a:spcPts val="5550"/>
              </a:lnSpc>
              <a:buNone/>
            </a:pPr>
            <a:r>
              <a:rPr lang="en-US" sz="4450" dirty="0">
                <a:solidFill>
                  <a:srgbClr val="161613"/>
                </a:solidFill>
                <a:latin typeface="DM Sans Medium" pitchFamily="34" charset="0"/>
                <a:ea typeface="DM Sans Medium" pitchFamily="34" charset="-122"/>
                <a:cs typeface="DM Sans Medium" pitchFamily="34" charset="-120"/>
              </a:rPr>
              <a:t>Integrating AI and Machine Learning into Hedge Fund Operations</a:t>
            </a:r>
            <a:endParaRPr lang="en-US" sz="4450" dirty="0"/>
          </a:p>
        </p:txBody>
      </p:sp>
      <p:sp>
        <p:nvSpPr>
          <p:cNvPr id="4" name="Text 1"/>
          <p:cNvSpPr/>
          <p:nvPr/>
        </p:nvSpPr>
        <p:spPr>
          <a:xfrm>
            <a:off x="4099387" y="2125824"/>
            <a:ext cx="9644755" cy="1814513"/>
          </a:xfrm>
          <a:prstGeom prst="rect">
            <a:avLst/>
          </a:prstGeom>
          <a:noFill/>
          <a:ln/>
        </p:spPr>
        <p:txBody>
          <a:bodyPr wrap="squar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Artificial intelligence and machine learning are transforming hedge fund operations, evolving from buzzwords to essential components of competitive strategy. From predicting market movements to enhancing sentiment analysis and optimizing trade execution, AI is revolutionizing how funds operate.</a:t>
            </a:r>
            <a:endParaRPr lang="en-US" sz="1750" dirty="0"/>
          </a:p>
        </p:txBody>
      </p:sp>
      <p:sp>
        <p:nvSpPr>
          <p:cNvPr id="5" name="Text 2"/>
          <p:cNvSpPr/>
          <p:nvPr/>
        </p:nvSpPr>
        <p:spPr>
          <a:xfrm>
            <a:off x="4099386" y="3755674"/>
            <a:ext cx="9644755" cy="1451610"/>
          </a:xfrm>
          <a:prstGeom prst="rect">
            <a:avLst/>
          </a:prstGeom>
          <a:noFill/>
          <a:ln/>
        </p:spPr>
        <p:txBody>
          <a:bodyPr wrap="squar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This presentation will guide project managers through the essential considerations when implementing AI initiatives in hedge fund environments, providing practical insights for successful integration and management.</a:t>
            </a:r>
            <a:endParaRPr lang="en-US" sz="1750" dirty="0"/>
          </a:p>
        </p:txBody>
      </p:sp>
      <p:pic>
        <p:nvPicPr>
          <p:cNvPr id="9" name="Image 1" descr="preencoded.png">
            <a:extLst>
              <a:ext uri="{FF2B5EF4-FFF2-40B4-BE49-F238E27FC236}">
                <a16:creationId xmlns:a16="http://schemas.microsoft.com/office/drawing/2014/main" id="{565AD687-EDEC-0089-F167-6F1917475F29}"/>
              </a:ext>
            </a:extLst>
          </p:cNvPr>
          <p:cNvPicPr>
            <a:picLocks noChangeAspect="1"/>
          </p:cNvPicPr>
          <p:nvPr/>
        </p:nvPicPr>
        <p:blipFill>
          <a:blip r:embed="rId4"/>
          <a:stretch>
            <a:fillRect/>
          </a:stretch>
        </p:blipFill>
        <p:spPr>
          <a:xfrm>
            <a:off x="4099385" y="5207284"/>
            <a:ext cx="6049246" cy="1116059"/>
          </a:xfrm>
          <a:prstGeom prst="rect">
            <a:avLst/>
          </a:prstGeom>
        </p:spPr>
      </p:pic>
      <p:sp>
        <p:nvSpPr>
          <p:cNvPr id="10" name="TextBox 9">
            <a:extLst>
              <a:ext uri="{FF2B5EF4-FFF2-40B4-BE49-F238E27FC236}">
                <a16:creationId xmlns:a16="http://schemas.microsoft.com/office/drawing/2014/main" id="{20C60943-8407-2295-1A41-16FD079FEB9F}"/>
              </a:ext>
            </a:extLst>
          </p:cNvPr>
          <p:cNvSpPr txBox="1"/>
          <p:nvPr/>
        </p:nvSpPr>
        <p:spPr>
          <a:xfrm>
            <a:off x="4099388" y="6729573"/>
            <a:ext cx="10017304" cy="646331"/>
          </a:xfrm>
          <a:prstGeom prst="rect">
            <a:avLst/>
          </a:prstGeom>
          <a:noFill/>
        </p:spPr>
        <p:txBody>
          <a:bodyPr wrap="square" rtlCol="0">
            <a:spAutoFit/>
          </a:bodyPr>
          <a:lstStyle/>
          <a:p>
            <a:r>
              <a:rPr lang="en-US" dirty="0"/>
              <a:t>#HedgeFundTech #ProjectManagement #AIinFinance #MachineLearning #QuantPM #FintechProjects #AgileFinance #DataDrivenPM #CapitalMarkets #PMLeadership #InnovationInFinance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639961" y="504468"/>
            <a:ext cx="7604046" cy="571500"/>
          </a:xfrm>
          <a:prstGeom prst="rect">
            <a:avLst/>
          </a:prstGeom>
          <a:noFill/>
          <a:ln/>
        </p:spPr>
        <p:txBody>
          <a:bodyPr wrap="none" lIns="0" tIns="0" rIns="0" bIns="0" rtlCol="0" anchor="t"/>
          <a:lstStyle/>
          <a:p>
            <a:pPr marL="0" indent="0" algn="l">
              <a:lnSpc>
                <a:spcPts val="4450"/>
              </a:lnSpc>
              <a:buNone/>
            </a:pPr>
            <a:r>
              <a:rPr lang="en-US" sz="3550" dirty="0">
                <a:solidFill>
                  <a:srgbClr val="161613"/>
                </a:solidFill>
                <a:latin typeface="DM Sans Medium" pitchFamily="34" charset="0"/>
                <a:ea typeface="DM Sans Medium" pitchFamily="34" charset="-122"/>
                <a:cs typeface="DM Sans Medium" pitchFamily="34" charset="-120"/>
              </a:rPr>
              <a:t>Model Monitoring and Maintenance</a:t>
            </a:r>
            <a:endParaRPr lang="en-US" sz="3550" dirty="0"/>
          </a:p>
        </p:txBody>
      </p:sp>
      <p:pic>
        <p:nvPicPr>
          <p:cNvPr id="3" name="Image 0" descr="preencoded.png"/>
          <p:cNvPicPr>
            <a:picLocks noChangeAspect="1"/>
          </p:cNvPicPr>
          <p:nvPr/>
        </p:nvPicPr>
        <p:blipFill>
          <a:blip r:embed="rId3"/>
          <a:stretch>
            <a:fillRect/>
          </a:stretch>
        </p:blipFill>
        <p:spPr>
          <a:xfrm>
            <a:off x="3310057" y="3719989"/>
            <a:ext cx="8010287" cy="8010287"/>
          </a:xfrm>
          <a:prstGeom prst="rect">
            <a:avLst/>
          </a:prstGeom>
        </p:spPr>
      </p:pic>
      <p:pic>
        <p:nvPicPr>
          <p:cNvPr id="4" name="Image 1" descr="preencoded.png"/>
          <p:cNvPicPr>
            <a:picLocks noChangeAspect="1"/>
          </p:cNvPicPr>
          <p:nvPr/>
        </p:nvPicPr>
        <p:blipFill>
          <a:blip r:embed="rId4"/>
          <a:stretch>
            <a:fillRect/>
          </a:stretch>
        </p:blipFill>
        <p:spPr>
          <a:xfrm>
            <a:off x="4385727" y="6382762"/>
            <a:ext cx="308491" cy="385643"/>
          </a:xfrm>
          <a:prstGeom prst="rect">
            <a:avLst/>
          </a:prstGeom>
        </p:spPr>
      </p:pic>
      <p:pic>
        <p:nvPicPr>
          <p:cNvPr id="5" name="Image 2" descr="preencoded.png"/>
          <p:cNvPicPr>
            <a:picLocks noChangeAspect="1"/>
          </p:cNvPicPr>
          <p:nvPr/>
        </p:nvPicPr>
        <p:blipFill>
          <a:blip r:embed="rId5"/>
          <a:stretch>
            <a:fillRect/>
          </a:stretch>
        </p:blipFill>
        <p:spPr>
          <a:xfrm>
            <a:off x="3310057" y="3719989"/>
            <a:ext cx="8010287" cy="8010287"/>
          </a:xfrm>
          <a:prstGeom prst="rect">
            <a:avLst/>
          </a:prstGeom>
        </p:spPr>
      </p:pic>
      <p:pic>
        <p:nvPicPr>
          <p:cNvPr id="6" name="Image 3" descr="preencoded.png"/>
          <p:cNvPicPr>
            <a:picLocks noChangeAspect="1"/>
          </p:cNvPicPr>
          <p:nvPr/>
        </p:nvPicPr>
        <p:blipFill>
          <a:blip r:embed="rId6"/>
          <a:stretch>
            <a:fillRect/>
          </a:stretch>
        </p:blipFill>
        <p:spPr>
          <a:xfrm>
            <a:off x="6011406" y="4757083"/>
            <a:ext cx="308491" cy="385643"/>
          </a:xfrm>
          <a:prstGeom prst="rect">
            <a:avLst/>
          </a:prstGeom>
        </p:spPr>
      </p:pic>
      <p:pic>
        <p:nvPicPr>
          <p:cNvPr id="7" name="Image 4" descr="preencoded.png"/>
          <p:cNvPicPr>
            <a:picLocks noChangeAspect="1"/>
          </p:cNvPicPr>
          <p:nvPr/>
        </p:nvPicPr>
        <p:blipFill>
          <a:blip r:embed="rId7"/>
          <a:stretch>
            <a:fillRect/>
          </a:stretch>
        </p:blipFill>
        <p:spPr>
          <a:xfrm>
            <a:off x="3310057" y="3719989"/>
            <a:ext cx="8010287" cy="8010287"/>
          </a:xfrm>
          <a:prstGeom prst="rect">
            <a:avLst/>
          </a:prstGeom>
        </p:spPr>
      </p:pic>
      <p:pic>
        <p:nvPicPr>
          <p:cNvPr id="8" name="Image 5" descr="preencoded.png"/>
          <p:cNvPicPr>
            <a:picLocks noChangeAspect="1"/>
          </p:cNvPicPr>
          <p:nvPr/>
        </p:nvPicPr>
        <p:blipFill>
          <a:blip r:embed="rId8"/>
          <a:stretch>
            <a:fillRect/>
          </a:stretch>
        </p:blipFill>
        <p:spPr>
          <a:xfrm>
            <a:off x="8310384" y="4757083"/>
            <a:ext cx="308491" cy="385643"/>
          </a:xfrm>
          <a:prstGeom prst="rect">
            <a:avLst/>
          </a:prstGeom>
        </p:spPr>
      </p:pic>
      <p:pic>
        <p:nvPicPr>
          <p:cNvPr id="9" name="Image 6" descr="preencoded.png"/>
          <p:cNvPicPr>
            <a:picLocks noChangeAspect="1"/>
          </p:cNvPicPr>
          <p:nvPr/>
        </p:nvPicPr>
        <p:blipFill>
          <a:blip r:embed="rId9"/>
          <a:stretch>
            <a:fillRect/>
          </a:stretch>
        </p:blipFill>
        <p:spPr>
          <a:xfrm>
            <a:off x="3310057" y="3719989"/>
            <a:ext cx="8010287" cy="8010287"/>
          </a:xfrm>
          <a:prstGeom prst="rect">
            <a:avLst/>
          </a:prstGeom>
        </p:spPr>
      </p:pic>
      <p:pic>
        <p:nvPicPr>
          <p:cNvPr id="10" name="Image 7" descr="preencoded.png"/>
          <p:cNvPicPr>
            <a:picLocks noChangeAspect="1"/>
          </p:cNvPicPr>
          <p:nvPr/>
        </p:nvPicPr>
        <p:blipFill>
          <a:blip r:embed="rId10"/>
          <a:stretch>
            <a:fillRect/>
          </a:stretch>
        </p:blipFill>
        <p:spPr>
          <a:xfrm>
            <a:off x="9936063" y="6382762"/>
            <a:ext cx="308491" cy="385643"/>
          </a:xfrm>
          <a:prstGeom prst="rect">
            <a:avLst/>
          </a:prstGeom>
        </p:spPr>
      </p:pic>
      <p:sp>
        <p:nvSpPr>
          <p:cNvPr id="11" name="Text 1"/>
          <p:cNvSpPr/>
          <p:nvPr/>
        </p:nvSpPr>
        <p:spPr>
          <a:xfrm>
            <a:off x="1031677" y="2157055"/>
            <a:ext cx="2348389" cy="285750"/>
          </a:xfrm>
          <a:prstGeom prst="rect">
            <a:avLst/>
          </a:prstGeom>
          <a:noFill/>
          <a:ln/>
        </p:spPr>
        <p:txBody>
          <a:bodyPr wrap="none" lIns="0" tIns="0" rIns="0" bIns="0" rtlCol="0" anchor="t"/>
          <a:lstStyle/>
          <a:p>
            <a:pPr marL="0" indent="0" algn="ctr">
              <a:lnSpc>
                <a:spcPts val="2200"/>
              </a:lnSpc>
              <a:buNone/>
            </a:pPr>
            <a:r>
              <a:rPr lang="en-US" sz="1750" dirty="0">
                <a:solidFill>
                  <a:srgbClr val="161613"/>
                </a:solidFill>
                <a:latin typeface="DM Sans Medium" pitchFamily="34" charset="0"/>
                <a:ea typeface="DM Sans Medium" pitchFamily="34" charset="-122"/>
                <a:cs typeface="DM Sans Medium" pitchFamily="34" charset="-120"/>
              </a:rPr>
              <a:t>Performance Tracking</a:t>
            </a:r>
            <a:endParaRPr lang="en-US" sz="1750" dirty="0"/>
          </a:p>
        </p:txBody>
      </p:sp>
      <p:sp>
        <p:nvSpPr>
          <p:cNvPr id="12" name="Text 2"/>
          <p:cNvSpPr/>
          <p:nvPr/>
        </p:nvSpPr>
        <p:spPr>
          <a:xfrm>
            <a:off x="639961" y="2552462"/>
            <a:ext cx="3131939" cy="877610"/>
          </a:xfrm>
          <a:prstGeom prst="rect">
            <a:avLst/>
          </a:prstGeom>
          <a:noFill/>
          <a:ln/>
        </p:spPr>
        <p:txBody>
          <a:bodyPr wrap="square" lIns="0" tIns="0" rIns="0" bIns="0" rtlCol="0" anchor="t"/>
          <a:lstStyle/>
          <a:p>
            <a:pPr marL="0" indent="0" algn="ctr">
              <a:lnSpc>
                <a:spcPts val="2300"/>
              </a:lnSpc>
              <a:buNone/>
            </a:pPr>
            <a:r>
              <a:rPr lang="en-US" sz="1400" dirty="0">
                <a:solidFill>
                  <a:srgbClr val="161613"/>
                </a:solidFill>
                <a:latin typeface="Inter" pitchFamily="34" charset="0"/>
                <a:ea typeface="Inter" pitchFamily="34" charset="-122"/>
                <a:cs typeface="Inter" pitchFamily="34" charset="-120"/>
              </a:rPr>
              <a:t>Implement continuous monitoring of model accuracy against market conditions</a:t>
            </a:r>
            <a:endParaRPr lang="en-US" sz="1400" dirty="0"/>
          </a:p>
        </p:txBody>
      </p:sp>
      <p:sp>
        <p:nvSpPr>
          <p:cNvPr id="13" name="Text 3"/>
          <p:cNvSpPr/>
          <p:nvPr/>
        </p:nvSpPr>
        <p:spPr>
          <a:xfrm>
            <a:off x="639961" y="3539728"/>
            <a:ext cx="3131939" cy="292537"/>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161613"/>
                </a:solidFill>
                <a:latin typeface="Inter" pitchFamily="34" charset="0"/>
                <a:ea typeface="Inter" pitchFamily="34" charset="-122"/>
                <a:cs typeface="Inter" pitchFamily="34" charset="-120"/>
              </a:rPr>
              <a:t>Daily accuracy reports</a:t>
            </a:r>
            <a:endParaRPr lang="en-US" sz="1400" dirty="0"/>
          </a:p>
        </p:txBody>
      </p:sp>
      <p:sp>
        <p:nvSpPr>
          <p:cNvPr id="14" name="Text 4"/>
          <p:cNvSpPr/>
          <p:nvPr/>
        </p:nvSpPr>
        <p:spPr>
          <a:xfrm>
            <a:off x="639961" y="3896201"/>
            <a:ext cx="3131939" cy="292537"/>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161613"/>
                </a:solidFill>
                <a:latin typeface="Inter" pitchFamily="34" charset="0"/>
                <a:ea typeface="Inter" pitchFamily="34" charset="-122"/>
                <a:cs typeface="Inter" pitchFamily="34" charset="-120"/>
              </a:rPr>
              <a:t>Drift detection algorithms</a:t>
            </a:r>
            <a:endParaRPr lang="en-US" sz="1400" dirty="0"/>
          </a:p>
        </p:txBody>
      </p:sp>
      <p:sp>
        <p:nvSpPr>
          <p:cNvPr id="15" name="Text 5"/>
          <p:cNvSpPr/>
          <p:nvPr/>
        </p:nvSpPr>
        <p:spPr>
          <a:xfrm>
            <a:off x="639961" y="4252674"/>
            <a:ext cx="3131939" cy="585073"/>
          </a:xfrm>
          <a:prstGeom prst="rect">
            <a:avLst/>
          </a:prstGeom>
          <a:noFill/>
          <a:ln/>
        </p:spPr>
        <p:txBody>
          <a:bodyPr wrap="square" lIns="0" tIns="0" rIns="0" bIns="0" rtlCol="0" anchor="t"/>
          <a:lstStyle/>
          <a:p>
            <a:pPr marL="342900" indent="-342900" algn="l">
              <a:lnSpc>
                <a:spcPts val="2300"/>
              </a:lnSpc>
              <a:buSzPct val="100000"/>
              <a:buChar char="•"/>
            </a:pPr>
            <a:r>
              <a:rPr lang="en-US" sz="1400" dirty="0">
                <a:solidFill>
                  <a:srgbClr val="161613"/>
                </a:solidFill>
                <a:latin typeface="Inter" pitchFamily="34" charset="0"/>
                <a:ea typeface="Inter" pitchFamily="34" charset="-122"/>
                <a:cs typeface="Inter" pitchFamily="34" charset="-120"/>
              </a:rPr>
              <a:t>Automated alerts for degradation</a:t>
            </a:r>
            <a:endParaRPr lang="en-US" sz="1400" dirty="0"/>
          </a:p>
        </p:txBody>
      </p:sp>
      <p:sp>
        <p:nvSpPr>
          <p:cNvPr id="16" name="Text 6"/>
          <p:cNvSpPr/>
          <p:nvPr/>
        </p:nvSpPr>
        <p:spPr>
          <a:xfrm>
            <a:off x="4469130" y="1441609"/>
            <a:ext cx="2285762" cy="285750"/>
          </a:xfrm>
          <a:prstGeom prst="rect">
            <a:avLst/>
          </a:prstGeom>
          <a:noFill/>
          <a:ln/>
        </p:spPr>
        <p:txBody>
          <a:bodyPr wrap="none" lIns="0" tIns="0" rIns="0" bIns="0" rtlCol="0" anchor="t"/>
          <a:lstStyle/>
          <a:p>
            <a:pPr marL="0" indent="0" algn="ctr">
              <a:lnSpc>
                <a:spcPts val="2200"/>
              </a:lnSpc>
              <a:buNone/>
            </a:pPr>
            <a:r>
              <a:rPr lang="en-US" sz="1750" dirty="0">
                <a:solidFill>
                  <a:srgbClr val="161613"/>
                </a:solidFill>
                <a:latin typeface="DM Sans Medium" pitchFamily="34" charset="0"/>
                <a:ea typeface="DM Sans Medium" pitchFamily="34" charset="-122"/>
                <a:cs typeface="DM Sans Medium" pitchFamily="34" charset="-120"/>
              </a:rPr>
              <a:t>Retraining Cycles</a:t>
            </a:r>
            <a:endParaRPr lang="en-US" sz="1750" dirty="0"/>
          </a:p>
        </p:txBody>
      </p:sp>
      <p:sp>
        <p:nvSpPr>
          <p:cNvPr id="17" name="Text 7"/>
          <p:cNvSpPr/>
          <p:nvPr/>
        </p:nvSpPr>
        <p:spPr>
          <a:xfrm>
            <a:off x="4046101" y="1837015"/>
            <a:ext cx="3131939" cy="585073"/>
          </a:xfrm>
          <a:prstGeom prst="rect">
            <a:avLst/>
          </a:prstGeom>
          <a:noFill/>
          <a:ln/>
        </p:spPr>
        <p:txBody>
          <a:bodyPr wrap="square" lIns="0" tIns="0" rIns="0" bIns="0" rtlCol="0" anchor="t"/>
          <a:lstStyle/>
          <a:p>
            <a:pPr marL="0" indent="0" algn="ctr">
              <a:lnSpc>
                <a:spcPts val="2300"/>
              </a:lnSpc>
              <a:buNone/>
            </a:pPr>
            <a:r>
              <a:rPr lang="en-US" sz="1400" dirty="0">
                <a:solidFill>
                  <a:srgbClr val="161613"/>
                </a:solidFill>
                <a:latin typeface="Inter" pitchFamily="34" charset="0"/>
                <a:ea typeface="Inter" pitchFamily="34" charset="-122"/>
                <a:cs typeface="Inter" pitchFamily="34" charset="-120"/>
              </a:rPr>
              <a:t>Establish regular model refreshes with new market data</a:t>
            </a:r>
            <a:endParaRPr lang="en-US" sz="1400" dirty="0"/>
          </a:p>
        </p:txBody>
      </p:sp>
      <p:sp>
        <p:nvSpPr>
          <p:cNvPr id="18" name="Text 8"/>
          <p:cNvSpPr/>
          <p:nvPr/>
        </p:nvSpPr>
        <p:spPr>
          <a:xfrm>
            <a:off x="4046101" y="2531745"/>
            <a:ext cx="3131939" cy="292537"/>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161613"/>
                </a:solidFill>
                <a:latin typeface="Inter" pitchFamily="34" charset="0"/>
                <a:ea typeface="Inter" pitchFamily="34" charset="-122"/>
                <a:cs typeface="Inter" pitchFamily="34" charset="-120"/>
              </a:rPr>
              <a:t>Scheduled retraining periods</a:t>
            </a:r>
            <a:endParaRPr lang="en-US" sz="1400" dirty="0"/>
          </a:p>
        </p:txBody>
      </p:sp>
      <p:sp>
        <p:nvSpPr>
          <p:cNvPr id="19" name="Text 9"/>
          <p:cNvSpPr/>
          <p:nvPr/>
        </p:nvSpPr>
        <p:spPr>
          <a:xfrm>
            <a:off x="4046101" y="2888218"/>
            <a:ext cx="3131939" cy="292537"/>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161613"/>
                </a:solidFill>
                <a:latin typeface="Inter" pitchFamily="34" charset="0"/>
                <a:ea typeface="Inter" pitchFamily="34" charset="-122"/>
                <a:cs typeface="Inter" pitchFamily="34" charset="-120"/>
              </a:rPr>
              <a:t>Version control systems</a:t>
            </a:r>
            <a:endParaRPr lang="en-US" sz="1400" dirty="0"/>
          </a:p>
        </p:txBody>
      </p:sp>
      <p:sp>
        <p:nvSpPr>
          <p:cNvPr id="20" name="Text 10"/>
          <p:cNvSpPr/>
          <p:nvPr/>
        </p:nvSpPr>
        <p:spPr>
          <a:xfrm>
            <a:off x="4046101" y="3244691"/>
            <a:ext cx="3131939" cy="292537"/>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161613"/>
                </a:solidFill>
                <a:latin typeface="Inter" pitchFamily="34" charset="0"/>
                <a:ea typeface="Inter" pitchFamily="34" charset="-122"/>
                <a:cs typeface="Inter" pitchFamily="34" charset="-120"/>
              </a:rPr>
              <a:t>A/B testing for new versions</a:t>
            </a:r>
            <a:endParaRPr lang="en-US" sz="1400" dirty="0"/>
          </a:p>
        </p:txBody>
      </p:sp>
      <p:sp>
        <p:nvSpPr>
          <p:cNvPr id="21" name="Text 11"/>
          <p:cNvSpPr/>
          <p:nvPr/>
        </p:nvSpPr>
        <p:spPr>
          <a:xfrm>
            <a:off x="7828478" y="1441609"/>
            <a:ext cx="2379464" cy="285750"/>
          </a:xfrm>
          <a:prstGeom prst="rect">
            <a:avLst/>
          </a:prstGeom>
          <a:noFill/>
          <a:ln/>
        </p:spPr>
        <p:txBody>
          <a:bodyPr wrap="none" lIns="0" tIns="0" rIns="0" bIns="0" rtlCol="0" anchor="t"/>
          <a:lstStyle/>
          <a:p>
            <a:pPr marL="0" indent="0" algn="ctr">
              <a:lnSpc>
                <a:spcPts val="2200"/>
              </a:lnSpc>
              <a:buNone/>
            </a:pPr>
            <a:r>
              <a:rPr lang="en-US" sz="1750" dirty="0">
                <a:solidFill>
                  <a:srgbClr val="161613"/>
                </a:solidFill>
                <a:latin typeface="DM Sans Medium" pitchFamily="34" charset="0"/>
                <a:ea typeface="DM Sans Medium" pitchFamily="34" charset="-122"/>
                <a:cs typeface="DM Sans Medium" pitchFamily="34" charset="-120"/>
              </a:rPr>
              <a:t>Anomaly Investigation</a:t>
            </a:r>
            <a:endParaRPr lang="en-US" sz="1750" dirty="0"/>
          </a:p>
        </p:txBody>
      </p:sp>
      <p:sp>
        <p:nvSpPr>
          <p:cNvPr id="22" name="Text 12"/>
          <p:cNvSpPr/>
          <p:nvPr/>
        </p:nvSpPr>
        <p:spPr>
          <a:xfrm>
            <a:off x="7452241" y="1837015"/>
            <a:ext cx="3131939" cy="585073"/>
          </a:xfrm>
          <a:prstGeom prst="rect">
            <a:avLst/>
          </a:prstGeom>
          <a:noFill/>
          <a:ln/>
        </p:spPr>
        <p:txBody>
          <a:bodyPr wrap="square" lIns="0" tIns="0" rIns="0" bIns="0" rtlCol="0" anchor="t"/>
          <a:lstStyle/>
          <a:p>
            <a:pPr marL="0" indent="0" algn="ctr">
              <a:lnSpc>
                <a:spcPts val="2300"/>
              </a:lnSpc>
              <a:buNone/>
            </a:pPr>
            <a:r>
              <a:rPr lang="en-US" sz="1400" dirty="0">
                <a:solidFill>
                  <a:srgbClr val="161613"/>
                </a:solidFill>
                <a:latin typeface="Inter" pitchFamily="34" charset="0"/>
                <a:ea typeface="Inter" pitchFamily="34" charset="-122"/>
                <a:cs typeface="Inter" pitchFamily="34" charset="-120"/>
              </a:rPr>
              <a:t>Create protocols for examining unexpected model behavior</a:t>
            </a:r>
            <a:endParaRPr lang="en-US" sz="1400" dirty="0"/>
          </a:p>
        </p:txBody>
      </p:sp>
      <p:sp>
        <p:nvSpPr>
          <p:cNvPr id="23" name="Text 13"/>
          <p:cNvSpPr/>
          <p:nvPr/>
        </p:nvSpPr>
        <p:spPr>
          <a:xfrm>
            <a:off x="7452241" y="2531745"/>
            <a:ext cx="3131939" cy="292537"/>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161613"/>
                </a:solidFill>
                <a:latin typeface="Inter" pitchFamily="34" charset="0"/>
                <a:ea typeface="Inter" pitchFamily="34" charset="-122"/>
                <a:cs typeface="Inter" pitchFamily="34" charset="-120"/>
              </a:rPr>
              <a:t>Root cause analysis framework</a:t>
            </a:r>
            <a:endParaRPr lang="en-US" sz="1400" dirty="0"/>
          </a:p>
        </p:txBody>
      </p:sp>
      <p:sp>
        <p:nvSpPr>
          <p:cNvPr id="24" name="Text 14"/>
          <p:cNvSpPr/>
          <p:nvPr/>
        </p:nvSpPr>
        <p:spPr>
          <a:xfrm>
            <a:off x="7452241" y="2888218"/>
            <a:ext cx="3131939" cy="292537"/>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161613"/>
                </a:solidFill>
                <a:latin typeface="Inter" pitchFamily="34" charset="0"/>
                <a:ea typeface="Inter" pitchFamily="34" charset="-122"/>
                <a:cs typeface="Inter" pitchFamily="34" charset="-120"/>
              </a:rPr>
              <a:t>Market event correlation</a:t>
            </a:r>
            <a:endParaRPr lang="en-US" sz="1400" dirty="0"/>
          </a:p>
        </p:txBody>
      </p:sp>
      <p:sp>
        <p:nvSpPr>
          <p:cNvPr id="25" name="Text 15"/>
          <p:cNvSpPr/>
          <p:nvPr/>
        </p:nvSpPr>
        <p:spPr>
          <a:xfrm>
            <a:off x="7452241" y="3244691"/>
            <a:ext cx="3131939" cy="292537"/>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161613"/>
                </a:solidFill>
                <a:latin typeface="Inter" pitchFamily="34" charset="0"/>
                <a:ea typeface="Inter" pitchFamily="34" charset="-122"/>
                <a:cs typeface="Inter" pitchFamily="34" charset="-120"/>
              </a:rPr>
              <a:t>Model interpretation tools</a:t>
            </a:r>
            <a:endParaRPr lang="en-US" sz="1400" dirty="0"/>
          </a:p>
        </p:txBody>
      </p:sp>
      <p:sp>
        <p:nvSpPr>
          <p:cNvPr id="26" name="Text 16"/>
          <p:cNvSpPr/>
          <p:nvPr/>
        </p:nvSpPr>
        <p:spPr>
          <a:xfrm>
            <a:off x="11105198" y="2742128"/>
            <a:ext cx="2638306" cy="285750"/>
          </a:xfrm>
          <a:prstGeom prst="rect">
            <a:avLst/>
          </a:prstGeom>
          <a:noFill/>
          <a:ln/>
        </p:spPr>
        <p:txBody>
          <a:bodyPr wrap="none" lIns="0" tIns="0" rIns="0" bIns="0" rtlCol="0" anchor="t"/>
          <a:lstStyle/>
          <a:p>
            <a:pPr marL="0" indent="0" algn="ctr">
              <a:lnSpc>
                <a:spcPts val="2200"/>
              </a:lnSpc>
              <a:buNone/>
            </a:pPr>
            <a:r>
              <a:rPr lang="en-US" sz="1750" dirty="0">
                <a:solidFill>
                  <a:srgbClr val="161613"/>
                </a:solidFill>
                <a:latin typeface="DM Sans Medium" pitchFamily="34" charset="0"/>
                <a:ea typeface="DM Sans Medium" pitchFamily="34" charset="-122"/>
                <a:cs typeface="DM Sans Medium" pitchFamily="34" charset="-120"/>
              </a:rPr>
              <a:t>Documentation Updates</a:t>
            </a:r>
            <a:endParaRPr lang="en-US" sz="1750" dirty="0"/>
          </a:p>
        </p:txBody>
      </p:sp>
      <p:sp>
        <p:nvSpPr>
          <p:cNvPr id="27" name="Text 17"/>
          <p:cNvSpPr/>
          <p:nvPr/>
        </p:nvSpPr>
        <p:spPr>
          <a:xfrm>
            <a:off x="10858381" y="3137535"/>
            <a:ext cx="3132058" cy="585073"/>
          </a:xfrm>
          <a:prstGeom prst="rect">
            <a:avLst/>
          </a:prstGeom>
          <a:noFill/>
          <a:ln/>
        </p:spPr>
        <p:txBody>
          <a:bodyPr wrap="square" lIns="0" tIns="0" rIns="0" bIns="0" rtlCol="0" anchor="t"/>
          <a:lstStyle/>
          <a:p>
            <a:pPr marL="0" indent="0" algn="ctr">
              <a:lnSpc>
                <a:spcPts val="2300"/>
              </a:lnSpc>
              <a:buNone/>
            </a:pPr>
            <a:r>
              <a:rPr lang="en-US" sz="1400" dirty="0">
                <a:solidFill>
                  <a:srgbClr val="161613"/>
                </a:solidFill>
                <a:latin typeface="Inter" pitchFamily="34" charset="0"/>
                <a:ea typeface="Inter" pitchFamily="34" charset="-122"/>
                <a:cs typeface="Inter" pitchFamily="34" charset="-120"/>
              </a:rPr>
              <a:t>Maintain comprehensive records of model changes</a:t>
            </a:r>
            <a:endParaRPr lang="en-US" sz="1400" dirty="0"/>
          </a:p>
        </p:txBody>
      </p:sp>
      <p:sp>
        <p:nvSpPr>
          <p:cNvPr id="28" name="Text 18"/>
          <p:cNvSpPr/>
          <p:nvPr/>
        </p:nvSpPr>
        <p:spPr>
          <a:xfrm>
            <a:off x="10858381" y="3832265"/>
            <a:ext cx="3132058" cy="292537"/>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161613"/>
                </a:solidFill>
                <a:latin typeface="Inter" pitchFamily="34" charset="0"/>
                <a:ea typeface="Inter" pitchFamily="34" charset="-122"/>
                <a:cs typeface="Inter" pitchFamily="34" charset="-120"/>
              </a:rPr>
              <a:t>Compliance-ready audit trails</a:t>
            </a:r>
            <a:endParaRPr lang="en-US" sz="1400" dirty="0"/>
          </a:p>
        </p:txBody>
      </p:sp>
      <p:sp>
        <p:nvSpPr>
          <p:cNvPr id="29" name="Text 19"/>
          <p:cNvSpPr/>
          <p:nvPr/>
        </p:nvSpPr>
        <p:spPr>
          <a:xfrm>
            <a:off x="10858381" y="4188738"/>
            <a:ext cx="3132058" cy="292537"/>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161613"/>
                </a:solidFill>
                <a:latin typeface="Inter" pitchFamily="34" charset="0"/>
                <a:ea typeface="Inter" pitchFamily="34" charset="-122"/>
                <a:cs typeface="Inter" pitchFamily="34" charset="-120"/>
              </a:rPr>
              <a:t>Parameter change history</a:t>
            </a:r>
            <a:endParaRPr lang="en-US" sz="1400" dirty="0"/>
          </a:p>
        </p:txBody>
      </p:sp>
      <p:sp>
        <p:nvSpPr>
          <p:cNvPr id="30" name="Text 20"/>
          <p:cNvSpPr/>
          <p:nvPr/>
        </p:nvSpPr>
        <p:spPr>
          <a:xfrm>
            <a:off x="10858381" y="4545211"/>
            <a:ext cx="3132058" cy="292537"/>
          </a:xfrm>
          <a:prstGeom prst="rect">
            <a:avLst/>
          </a:prstGeom>
          <a:noFill/>
          <a:ln/>
        </p:spPr>
        <p:txBody>
          <a:bodyPr wrap="none" lIns="0" tIns="0" rIns="0" bIns="0" rtlCol="0" anchor="t"/>
          <a:lstStyle/>
          <a:p>
            <a:pPr marL="342900" indent="-342900" algn="l">
              <a:lnSpc>
                <a:spcPts val="2300"/>
              </a:lnSpc>
              <a:buSzPct val="100000"/>
              <a:buChar char="•"/>
            </a:pPr>
            <a:r>
              <a:rPr lang="en-US" sz="1400" dirty="0">
                <a:solidFill>
                  <a:srgbClr val="161613"/>
                </a:solidFill>
                <a:latin typeface="Inter" pitchFamily="34" charset="0"/>
                <a:ea typeface="Inter" pitchFamily="34" charset="-122"/>
                <a:cs typeface="Inter" pitchFamily="34" charset="-120"/>
              </a:rPr>
              <a:t>Performance evolution reports</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086832" y="774621"/>
            <a:ext cx="5904667" cy="536019"/>
          </a:xfrm>
          <a:prstGeom prst="rect">
            <a:avLst/>
          </a:prstGeom>
          <a:noFill/>
          <a:ln/>
        </p:spPr>
        <p:txBody>
          <a:bodyPr wrap="none" lIns="0" tIns="0" rIns="0" bIns="0" rtlCol="0" anchor="t"/>
          <a:lstStyle/>
          <a:p>
            <a:pPr marL="0" indent="0" algn="l">
              <a:lnSpc>
                <a:spcPts val="4200"/>
              </a:lnSpc>
              <a:buNone/>
            </a:pPr>
            <a:r>
              <a:rPr lang="en-US" sz="3350" dirty="0">
                <a:solidFill>
                  <a:srgbClr val="161613"/>
                </a:solidFill>
                <a:latin typeface="DM Sans Medium" pitchFamily="34" charset="0"/>
                <a:ea typeface="DM Sans Medium" pitchFamily="34" charset="-122"/>
                <a:cs typeface="DM Sans Medium" pitchFamily="34" charset="-120"/>
              </a:rPr>
              <a:t>Cybersecurity for AI Systems</a:t>
            </a:r>
            <a:endParaRPr lang="en-US" sz="3350" dirty="0"/>
          </a:p>
        </p:txBody>
      </p:sp>
      <p:sp>
        <p:nvSpPr>
          <p:cNvPr id="4" name="Shape 1"/>
          <p:cNvSpPr/>
          <p:nvPr/>
        </p:nvSpPr>
        <p:spPr>
          <a:xfrm>
            <a:off x="6086832" y="1567934"/>
            <a:ext cx="3885843" cy="3406616"/>
          </a:xfrm>
          <a:prstGeom prst="roundRect">
            <a:avLst>
              <a:gd name="adj" fmla="val 755"/>
            </a:avLst>
          </a:prstGeom>
          <a:solidFill>
            <a:srgbClr val="EDEBE3"/>
          </a:solidFill>
          <a:ln/>
        </p:spPr>
        <p:txBody>
          <a:bodyPr/>
          <a:lstStyle/>
          <a:p>
            <a:endParaRPr lang="en-US"/>
          </a:p>
        </p:txBody>
      </p:sp>
      <p:sp>
        <p:nvSpPr>
          <p:cNvPr id="5" name="Text 2"/>
          <p:cNvSpPr/>
          <p:nvPr/>
        </p:nvSpPr>
        <p:spPr>
          <a:xfrm>
            <a:off x="6258282" y="1739384"/>
            <a:ext cx="2144554" cy="268010"/>
          </a:xfrm>
          <a:prstGeom prst="rect">
            <a:avLst/>
          </a:prstGeom>
          <a:noFill/>
          <a:ln/>
        </p:spPr>
        <p:txBody>
          <a:bodyPr wrap="none" lIns="0" tIns="0" rIns="0" bIns="0" rtlCol="0" anchor="t"/>
          <a:lstStyle/>
          <a:p>
            <a:pPr marL="0" indent="0" algn="l">
              <a:lnSpc>
                <a:spcPts val="2100"/>
              </a:lnSpc>
              <a:buNone/>
            </a:pPr>
            <a:r>
              <a:rPr lang="en-US" sz="1650" dirty="0">
                <a:solidFill>
                  <a:srgbClr val="161613"/>
                </a:solidFill>
                <a:latin typeface="DM Sans Medium" pitchFamily="34" charset="0"/>
                <a:ea typeface="DM Sans Medium" pitchFamily="34" charset="-122"/>
                <a:cs typeface="DM Sans Medium" pitchFamily="34" charset="-120"/>
              </a:rPr>
              <a:t>Model Protection</a:t>
            </a:r>
            <a:endParaRPr lang="en-US" sz="1650" dirty="0"/>
          </a:p>
        </p:txBody>
      </p:sp>
      <p:sp>
        <p:nvSpPr>
          <p:cNvPr id="6" name="Text 3"/>
          <p:cNvSpPr/>
          <p:nvPr/>
        </p:nvSpPr>
        <p:spPr>
          <a:xfrm>
            <a:off x="6258282" y="2110264"/>
            <a:ext cx="3542943" cy="1646634"/>
          </a:xfrm>
          <a:prstGeom prst="rect">
            <a:avLst/>
          </a:prstGeom>
          <a:noFill/>
          <a:ln/>
        </p:spPr>
        <p:txBody>
          <a:bodyPr wrap="square" lIns="0" tIns="0" rIns="0" bIns="0" rtlCol="0" anchor="t"/>
          <a:lstStyle/>
          <a:p>
            <a:pPr marL="0" indent="0" algn="l">
              <a:lnSpc>
                <a:spcPts val="2150"/>
              </a:lnSpc>
              <a:buNone/>
            </a:pPr>
            <a:r>
              <a:rPr lang="en-US" sz="1350" dirty="0">
                <a:solidFill>
                  <a:srgbClr val="161613"/>
                </a:solidFill>
                <a:latin typeface="Inter" pitchFamily="34" charset="0"/>
                <a:ea typeface="Inter" pitchFamily="34" charset="-122"/>
                <a:cs typeface="Inter" pitchFamily="34" charset="-120"/>
              </a:rPr>
              <a:t>Safeguard proprietary algorithms and trained models from intellectual property theft. Implement strict access controls, encryption of model parameters, and monitoring for unauthorized access attempts.</a:t>
            </a:r>
            <a:endParaRPr lang="en-US" sz="1350" dirty="0"/>
          </a:p>
        </p:txBody>
      </p:sp>
      <p:sp>
        <p:nvSpPr>
          <p:cNvPr id="7" name="Text 4"/>
          <p:cNvSpPr/>
          <p:nvPr/>
        </p:nvSpPr>
        <p:spPr>
          <a:xfrm>
            <a:off x="6258282" y="3859768"/>
            <a:ext cx="3542943" cy="274439"/>
          </a:xfrm>
          <a:prstGeom prst="rect">
            <a:avLst/>
          </a:prstGeom>
          <a:noFill/>
          <a:ln/>
        </p:spPr>
        <p:txBody>
          <a:bodyPr wrap="none" lIns="0" tIns="0" rIns="0" bIns="0" rtlCol="0" anchor="t"/>
          <a:lstStyle/>
          <a:p>
            <a:pPr marL="342900" indent="-342900" algn="l">
              <a:lnSpc>
                <a:spcPts val="2150"/>
              </a:lnSpc>
              <a:buSzPct val="100000"/>
              <a:buChar char="•"/>
            </a:pPr>
            <a:r>
              <a:rPr lang="en-US" sz="1350" dirty="0">
                <a:solidFill>
                  <a:srgbClr val="161613"/>
                </a:solidFill>
                <a:latin typeface="Inter" pitchFamily="34" charset="0"/>
                <a:ea typeface="Inter" pitchFamily="34" charset="-122"/>
                <a:cs typeface="Inter" pitchFamily="34" charset="-120"/>
              </a:rPr>
              <a:t>Tokenized access to model APIs</a:t>
            </a:r>
            <a:endParaRPr lang="en-US" sz="1350" dirty="0"/>
          </a:p>
        </p:txBody>
      </p:sp>
      <p:sp>
        <p:nvSpPr>
          <p:cNvPr id="8" name="Text 5"/>
          <p:cNvSpPr/>
          <p:nvPr/>
        </p:nvSpPr>
        <p:spPr>
          <a:xfrm>
            <a:off x="6258282" y="4194215"/>
            <a:ext cx="3542943" cy="274439"/>
          </a:xfrm>
          <a:prstGeom prst="rect">
            <a:avLst/>
          </a:prstGeom>
          <a:noFill/>
          <a:ln/>
        </p:spPr>
        <p:txBody>
          <a:bodyPr wrap="none" lIns="0" tIns="0" rIns="0" bIns="0" rtlCol="0" anchor="t"/>
          <a:lstStyle/>
          <a:p>
            <a:pPr marL="342900" indent="-342900" algn="l">
              <a:lnSpc>
                <a:spcPts val="2150"/>
              </a:lnSpc>
              <a:buSzPct val="100000"/>
              <a:buChar char="•"/>
            </a:pPr>
            <a:r>
              <a:rPr lang="en-US" sz="1350" dirty="0">
                <a:solidFill>
                  <a:srgbClr val="161613"/>
                </a:solidFill>
                <a:latin typeface="Inter" pitchFamily="34" charset="0"/>
                <a:ea typeface="Inter" pitchFamily="34" charset="-122"/>
                <a:cs typeface="Inter" pitchFamily="34" charset="-120"/>
              </a:rPr>
              <a:t>Encrypted model storage</a:t>
            </a:r>
            <a:endParaRPr lang="en-US" sz="1350" dirty="0"/>
          </a:p>
        </p:txBody>
      </p:sp>
      <p:sp>
        <p:nvSpPr>
          <p:cNvPr id="9" name="Text 6"/>
          <p:cNvSpPr/>
          <p:nvPr/>
        </p:nvSpPr>
        <p:spPr>
          <a:xfrm>
            <a:off x="6258282" y="4528661"/>
            <a:ext cx="3542943" cy="274439"/>
          </a:xfrm>
          <a:prstGeom prst="rect">
            <a:avLst/>
          </a:prstGeom>
          <a:noFill/>
          <a:ln/>
        </p:spPr>
        <p:txBody>
          <a:bodyPr wrap="none" lIns="0" tIns="0" rIns="0" bIns="0" rtlCol="0" anchor="t"/>
          <a:lstStyle/>
          <a:p>
            <a:pPr marL="342900" indent="-342900" algn="l">
              <a:lnSpc>
                <a:spcPts val="2150"/>
              </a:lnSpc>
              <a:buSzPct val="100000"/>
              <a:buChar char="•"/>
            </a:pPr>
            <a:r>
              <a:rPr lang="en-US" sz="1350" dirty="0">
                <a:solidFill>
                  <a:srgbClr val="161613"/>
                </a:solidFill>
                <a:latin typeface="Inter" pitchFamily="34" charset="0"/>
                <a:ea typeface="Inter" pitchFamily="34" charset="-122"/>
                <a:cs typeface="Inter" pitchFamily="34" charset="-120"/>
              </a:rPr>
              <a:t>Access logging and review</a:t>
            </a:r>
            <a:endParaRPr lang="en-US" sz="1350" dirty="0"/>
          </a:p>
        </p:txBody>
      </p:sp>
      <p:sp>
        <p:nvSpPr>
          <p:cNvPr id="10" name="Shape 7"/>
          <p:cNvSpPr/>
          <p:nvPr/>
        </p:nvSpPr>
        <p:spPr>
          <a:xfrm>
            <a:off x="10144125" y="1567934"/>
            <a:ext cx="3885843" cy="3406616"/>
          </a:xfrm>
          <a:prstGeom prst="roundRect">
            <a:avLst>
              <a:gd name="adj" fmla="val 755"/>
            </a:avLst>
          </a:prstGeom>
          <a:solidFill>
            <a:srgbClr val="EDEBE3"/>
          </a:solidFill>
          <a:ln/>
        </p:spPr>
        <p:txBody>
          <a:bodyPr/>
          <a:lstStyle/>
          <a:p>
            <a:endParaRPr lang="en-US"/>
          </a:p>
        </p:txBody>
      </p:sp>
      <p:sp>
        <p:nvSpPr>
          <p:cNvPr id="11" name="Text 8"/>
          <p:cNvSpPr/>
          <p:nvPr/>
        </p:nvSpPr>
        <p:spPr>
          <a:xfrm>
            <a:off x="10315575" y="1739384"/>
            <a:ext cx="2144554" cy="268010"/>
          </a:xfrm>
          <a:prstGeom prst="rect">
            <a:avLst/>
          </a:prstGeom>
          <a:noFill/>
          <a:ln/>
        </p:spPr>
        <p:txBody>
          <a:bodyPr wrap="none" lIns="0" tIns="0" rIns="0" bIns="0" rtlCol="0" anchor="t"/>
          <a:lstStyle/>
          <a:p>
            <a:pPr marL="0" indent="0" algn="l">
              <a:lnSpc>
                <a:spcPts val="2100"/>
              </a:lnSpc>
              <a:buNone/>
            </a:pPr>
            <a:r>
              <a:rPr lang="en-US" sz="1650" dirty="0">
                <a:solidFill>
                  <a:srgbClr val="161613"/>
                </a:solidFill>
                <a:latin typeface="DM Sans Medium" pitchFamily="34" charset="0"/>
                <a:ea typeface="DM Sans Medium" pitchFamily="34" charset="-122"/>
                <a:cs typeface="DM Sans Medium" pitchFamily="34" charset="-120"/>
              </a:rPr>
              <a:t>Data Security</a:t>
            </a:r>
            <a:endParaRPr lang="en-US" sz="1650" dirty="0"/>
          </a:p>
        </p:txBody>
      </p:sp>
      <p:sp>
        <p:nvSpPr>
          <p:cNvPr id="12" name="Text 9"/>
          <p:cNvSpPr/>
          <p:nvPr/>
        </p:nvSpPr>
        <p:spPr>
          <a:xfrm>
            <a:off x="10315575" y="2110264"/>
            <a:ext cx="3542943" cy="1097756"/>
          </a:xfrm>
          <a:prstGeom prst="rect">
            <a:avLst/>
          </a:prstGeom>
          <a:noFill/>
          <a:ln/>
        </p:spPr>
        <p:txBody>
          <a:bodyPr wrap="square" lIns="0" tIns="0" rIns="0" bIns="0" rtlCol="0" anchor="t"/>
          <a:lstStyle/>
          <a:p>
            <a:pPr marL="0" indent="0" algn="l">
              <a:lnSpc>
                <a:spcPts val="2150"/>
              </a:lnSpc>
              <a:buNone/>
            </a:pPr>
            <a:r>
              <a:rPr lang="en-US" sz="1350" dirty="0">
                <a:solidFill>
                  <a:srgbClr val="161613"/>
                </a:solidFill>
                <a:latin typeface="Inter" pitchFamily="34" charset="0"/>
                <a:ea typeface="Inter" pitchFamily="34" charset="-122"/>
                <a:cs typeface="Inter" pitchFamily="34" charset="-120"/>
              </a:rPr>
              <a:t>Protect training and production data from breaches. Especially crucial for alternative data sources that may provide competitive advantages in model performance.</a:t>
            </a:r>
            <a:endParaRPr lang="en-US" sz="1350" dirty="0"/>
          </a:p>
        </p:txBody>
      </p:sp>
      <p:sp>
        <p:nvSpPr>
          <p:cNvPr id="13" name="Text 10"/>
          <p:cNvSpPr/>
          <p:nvPr/>
        </p:nvSpPr>
        <p:spPr>
          <a:xfrm>
            <a:off x="10315575" y="3310890"/>
            <a:ext cx="3542943" cy="274439"/>
          </a:xfrm>
          <a:prstGeom prst="rect">
            <a:avLst/>
          </a:prstGeom>
          <a:noFill/>
          <a:ln/>
        </p:spPr>
        <p:txBody>
          <a:bodyPr wrap="none" lIns="0" tIns="0" rIns="0" bIns="0" rtlCol="0" anchor="t"/>
          <a:lstStyle/>
          <a:p>
            <a:pPr marL="342900" indent="-342900" algn="l">
              <a:lnSpc>
                <a:spcPts val="2150"/>
              </a:lnSpc>
              <a:buSzPct val="100000"/>
              <a:buChar char="•"/>
            </a:pPr>
            <a:r>
              <a:rPr lang="en-US" sz="1350" dirty="0">
                <a:solidFill>
                  <a:srgbClr val="161613"/>
                </a:solidFill>
                <a:latin typeface="Inter" pitchFamily="34" charset="0"/>
                <a:ea typeface="Inter" pitchFamily="34" charset="-122"/>
                <a:cs typeface="Inter" pitchFamily="34" charset="-120"/>
              </a:rPr>
              <a:t>Data anonymization protocols</a:t>
            </a:r>
            <a:endParaRPr lang="en-US" sz="1350" dirty="0"/>
          </a:p>
        </p:txBody>
      </p:sp>
      <p:sp>
        <p:nvSpPr>
          <p:cNvPr id="14" name="Text 11"/>
          <p:cNvSpPr/>
          <p:nvPr/>
        </p:nvSpPr>
        <p:spPr>
          <a:xfrm>
            <a:off x="10315575" y="3645337"/>
            <a:ext cx="3542943" cy="274439"/>
          </a:xfrm>
          <a:prstGeom prst="rect">
            <a:avLst/>
          </a:prstGeom>
          <a:noFill/>
          <a:ln/>
        </p:spPr>
        <p:txBody>
          <a:bodyPr wrap="none" lIns="0" tIns="0" rIns="0" bIns="0" rtlCol="0" anchor="t"/>
          <a:lstStyle/>
          <a:p>
            <a:pPr marL="342900" indent="-342900" algn="l">
              <a:lnSpc>
                <a:spcPts val="2150"/>
              </a:lnSpc>
              <a:buSzPct val="100000"/>
              <a:buChar char="•"/>
            </a:pPr>
            <a:r>
              <a:rPr lang="en-US" sz="1350" dirty="0">
                <a:solidFill>
                  <a:srgbClr val="161613"/>
                </a:solidFill>
                <a:latin typeface="Inter" pitchFamily="34" charset="0"/>
                <a:ea typeface="Inter" pitchFamily="34" charset="-122"/>
                <a:cs typeface="Inter" pitchFamily="34" charset="-120"/>
              </a:rPr>
              <a:t>Secure transfer mechanisms</a:t>
            </a:r>
            <a:endParaRPr lang="en-US" sz="1350" dirty="0"/>
          </a:p>
        </p:txBody>
      </p:sp>
      <p:sp>
        <p:nvSpPr>
          <p:cNvPr id="15" name="Text 12"/>
          <p:cNvSpPr/>
          <p:nvPr/>
        </p:nvSpPr>
        <p:spPr>
          <a:xfrm>
            <a:off x="10315575" y="3979783"/>
            <a:ext cx="3542943" cy="274439"/>
          </a:xfrm>
          <a:prstGeom prst="rect">
            <a:avLst/>
          </a:prstGeom>
          <a:noFill/>
          <a:ln/>
        </p:spPr>
        <p:txBody>
          <a:bodyPr wrap="none" lIns="0" tIns="0" rIns="0" bIns="0" rtlCol="0" anchor="t"/>
          <a:lstStyle/>
          <a:p>
            <a:pPr marL="342900" indent="-342900" algn="l">
              <a:lnSpc>
                <a:spcPts val="2150"/>
              </a:lnSpc>
              <a:buSzPct val="100000"/>
              <a:buChar char="•"/>
            </a:pPr>
            <a:r>
              <a:rPr lang="en-US" sz="1350" dirty="0">
                <a:solidFill>
                  <a:srgbClr val="161613"/>
                </a:solidFill>
                <a:latin typeface="Inter" pitchFamily="34" charset="0"/>
                <a:ea typeface="Inter" pitchFamily="34" charset="-122"/>
                <a:cs typeface="Inter" pitchFamily="34" charset="-120"/>
              </a:rPr>
              <a:t>Data lifecycle management</a:t>
            </a:r>
            <a:endParaRPr lang="en-US" sz="1350" dirty="0"/>
          </a:p>
        </p:txBody>
      </p:sp>
      <p:sp>
        <p:nvSpPr>
          <p:cNvPr id="16" name="Shape 13"/>
          <p:cNvSpPr/>
          <p:nvPr/>
        </p:nvSpPr>
        <p:spPr>
          <a:xfrm>
            <a:off x="6086832" y="5146000"/>
            <a:ext cx="7943136" cy="2308860"/>
          </a:xfrm>
          <a:prstGeom prst="roundRect">
            <a:avLst>
              <a:gd name="adj" fmla="val 1115"/>
            </a:avLst>
          </a:prstGeom>
          <a:solidFill>
            <a:srgbClr val="EDEBE3"/>
          </a:solidFill>
          <a:ln/>
        </p:spPr>
        <p:txBody>
          <a:bodyPr/>
          <a:lstStyle/>
          <a:p>
            <a:endParaRPr lang="en-US"/>
          </a:p>
        </p:txBody>
      </p:sp>
      <p:sp>
        <p:nvSpPr>
          <p:cNvPr id="17" name="Text 14"/>
          <p:cNvSpPr/>
          <p:nvPr/>
        </p:nvSpPr>
        <p:spPr>
          <a:xfrm>
            <a:off x="6258282" y="5317450"/>
            <a:ext cx="2144554" cy="268010"/>
          </a:xfrm>
          <a:prstGeom prst="rect">
            <a:avLst/>
          </a:prstGeom>
          <a:noFill/>
          <a:ln/>
        </p:spPr>
        <p:txBody>
          <a:bodyPr wrap="none" lIns="0" tIns="0" rIns="0" bIns="0" rtlCol="0" anchor="t"/>
          <a:lstStyle/>
          <a:p>
            <a:pPr marL="0" indent="0" algn="l">
              <a:lnSpc>
                <a:spcPts val="2100"/>
              </a:lnSpc>
              <a:buNone/>
            </a:pPr>
            <a:r>
              <a:rPr lang="en-US" sz="1650" dirty="0">
                <a:solidFill>
                  <a:srgbClr val="161613"/>
                </a:solidFill>
                <a:latin typeface="DM Sans Medium" pitchFamily="34" charset="0"/>
                <a:ea typeface="DM Sans Medium" pitchFamily="34" charset="-122"/>
                <a:cs typeface="DM Sans Medium" pitchFamily="34" charset="-120"/>
              </a:rPr>
              <a:t>Adversarial Defense</a:t>
            </a:r>
            <a:endParaRPr lang="en-US" sz="1650" dirty="0"/>
          </a:p>
        </p:txBody>
      </p:sp>
      <p:sp>
        <p:nvSpPr>
          <p:cNvPr id="18" name="Text 15"/>
          <p:cNvSpPr/>
          <p:nvPr/>
        </p:nvSpPr>
        <p:spPr>
          <a:xfrm>
            <a:off x="6258282" y="5688330"/>
            <a:ext cx="7600236" cy="548878"/>
          </a:xfrm>
          <a:prstGeom prst="rect">
            <a:avLst/>
          </a:prstGeom>
          <a:noFill/>
          <a:ln/>
        </p:spPr>
        <p:txBody>
          <a:bodyPr wrap="square" lIns="0" tIns="0" rIns="0" bIns="0" rtlCol="0" anchor="t"/>
          <a:lstStyle/>
          <a:p>
            <a:pPr marL="0" indent="0" algn="l">
              <a:lnSpc>
                <a:spcPts val="2150"/>
              </a:lnSpc>
              <a:buNone/>
            </a:pPr>
            <a:r>
              <a:rPr lang="en-US" sz="1350" dirty="0">
                <a:solidFill>
                  <a:srgbClr val="161613"/>
                </a:solidFill>
                <a:latin typeface="Inter" pitchFamily="34" charset="0"/>
                <a:ea typeface="Inter" pitchFamily="34" charset="-122"/>
                <a:cs typeface="Inter" pitchFamily="34" charset="-120"/>
              </a:rPr>
              <a:t>Build resilience against attempts to manipulate model outputs through adversarial inputs. This is particularly important for models that directly influence trading decisions.</a:t>
            </a:r>
            <a:endParaRPr lang="en-US" sz="1350" dirty="0"/>
          </a:p>
        </p:txBody>
      </p:sp>
      <p:sp>
        <p:nvSpPr>
          <p:cNvPr id="19" name="Text 16"/>
          <p:cNvSpPr/>
          <p:nvPr/>
        </p:nvSpPr>
        <p:spPr>
          <a:xfrm>
            <a:off x="6258282" y="6340078"/>
            <a:ext cx="7600236" cy="274439"/>
          </a:xfrm>
          <a:prstGeom prst="rect">
            <a:avLst/>
          </a:prstGeom>
          <a:noFill/>
          <a:ln/>
        </p:spPr>
        <p:txBody>
          <a:bodyPr wrap="none" lIns="0" tIns="0" rIns="0" bIns="0" rtlCol="0" anchor="t"/>
          <a:lstStyle/>
          <a:p>
            <a:pPr marL="342900" indent="-342900" algn="l">
              <a:lnSpc>
                <a:spcPts val="2150"/>
              </a:lnSpc>
              <a:buSzPct val="100000"/>
              <a:buChar char="•"/>
            </a:pPr>
            <a:r>
              <a:rPr lang="en-US" sz="1350" dirty="0">
                <a:solidFill>
                  <a:srgbClr val="161613"/>
                </a:solidFill>
                <a:latin typeface="Inter" pitchFamily="34" charset="0"/>
                <a:ea typeface="Inter" pitchFamily="34" charset="-122"/>
                <a:cs typeface="Inter" pitchFamily="34" charset="-120"/>
              </a:rPr>
              <a:t>Input validation frameworks</a:t>
            </a:r>
            <a:endParaRPr lang="en-US" sz="1350" dirty="0"/>
          </a:p>
        </p:txBody>
      </p:sp>
      <p:sp>
        <p:nvSpPr>
          <p:cNvPr id="20" name="Text 17"/>
          <p:cNvSpPr/>
          <p:nvPr/>
        </p:nvSpPr>
        <p:spPr>
          <a:xfrm>
            <a:off x="6258282" y="6674525"/>
            <a:ext cx="7600236" cy="274439"/>
          </a:xfrm>
          <a:prstGeom prst="rect">
            <a:avLst/>
          </a:prstGeom>
          <a:noFill/>
          <a:ln/>
        </p:spPr>
        <p:txBody>
          <a:bodyPr wrap="none" lIns="0" tIns="0" rIns="0" bIns="0" rtlCol="0" anchor="t"/>
          <a:lstStyle/>
          <a:p>
            <a:pPr marL="342900" indent="-342900" algn="l">
              <a:lnSpc>
                <a:spcPts val="2150"/>
              </a:lnSpc>
              <a:buSzPct val="100000"/>
              <a:buChar char="•"/>
            </a:pPr>
            <a:r>
              <a:rPr lang="en-US" sz="1350" dirty="0">
                <a:solidFill>
                  <a:srgbClr val="161613"/>
                </a:solidFill>
                <a:latin typeface="Inter" pitchFamily="34" charset="0"/>
                <a:ea typeface="Inter" pitchFamily="34" charset="-122"/>
                <a:cs typeface="Inter" pitchFamily="34" charset="-120"/>
              </a:rPr>
              <a:t>Adversarial training techniques</a:t>
            </a:r>
            <a:endParaRPr lang="en-US" sz="1350" dirty="0"/>
          </a:p>
        </p:txBody>
      </p:sp>
      <p:sp>
        <p:nvSpPr>
          <p:cNvPr id="21" name="Text 18"/>
          <p:cNvSpPr/>
          <p:nvPr/>
        </p:nvSpPr>
        <p:spPr>
          <a:xfrm>
            <a:off x="6258282" y="7008971"/>
            <a:ext cx="7600236" cy="274439"/>
          </a:xfrm>
          <a:prstGeom prst="rect">
            <a:avLst/>
          </a:prstGeom>
          <a:noFill/>
          <a:ln/>
        </p:spPr>
        <p:txBody>
          <a:bodyPr wrap="none" lIns="0" tIns="0" rIns="0" bIns="0" rtlCol="0" anchor="t"/>
          <a:lstStyle/>
          <a:p>
            <a:pPr marL="342900" indent="-342900" algn="l">
              <a:lnSpc>
                <a:spcPts val="2150"/>
              </a:lnSpc>
              <a:buSzPct val="100000"/>
              <a:buChar char="•"/>
            </a:pPr>
            <a:r>
              <a:rPr lang="en-US" sz="1350" dirty="0">
                <a:solidFill>
                  <a:srgbClr val="161613"/>
                </a:solidFill>
                <a:latin typeface="Inter" pitchFamily="34" charset="0"/>
                <a:ea typeface="Inter" pitchFamily="34" charset="-122"/>
                <a:cs typeface="Inter" pitchFamily="34" charset="-120"/>
              </a:rPr>
              <a:t>Anomaly detection systems</a:t>
            </a:r>
            <a:endParaRPr lang="en-US" sz="13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25924" y="608767"/>
            <a:ext cx="6990755" cy="648057"/>
          </a:xfrm>
          <a:prstGeom prst="rect">
            <a:avLst/>
          </a:prstGeom>
          <a:noFill/>
          <a:ln/>
        </p:spPr>
        <p:txBody>
          <a:bodyPr wrap="none" lIns="0" tIns="0" rIns="0" bIns="0" rtlCol="0" anchor="t"/>
          <a:lstStyle/>
          <a:p>
            <a:pPr marL="0" indent="0" algn="l">
              <a:lnSpc>
                <a:spcPts val="5100"/>
              </a:lnSpc>
              <a:buNone/>
            </a:pPr>
            <a:r>
              <a:rPr lang="en-US" sz="4050" dirty="0">
                <a:solidFill>
                  <a:srgbClr val="161613"/>
                </a:solidFill>
                <a:latin typeface="DM Sans Medium" pitchFamily="34" charset="0"/>
                <a:ea typeface="DM Sans Medium" pitchFamily="34" charset="-122"/>
                <a:cs typeface="DM Sans Medium" pitchFamily="34" charset="-120"/>
              </a:rPr>
              <a:t>Vendor Selection for AI Tools</a:t>
            </a:r>
            <a:endParaRPr lang="en-US" sz="4050" dirty="0"/>
          </a:p>
        </p:txBody>
      </p:sp>
      <p:pic>
        <p:nvPicPr>
          <p:cNvPr id="3" name="Image 0" descr="preencoded.png"/>
          <p:cNvPicPr>
            <a:picLocks noChangeAspect="1"/>
          </p:cNvPicPr>
          <p:nvPr/>
        </p:nvPicPr>
        <p:blipFill>
          <a:blip r:embed="rId3"/>
          <a:stretch>
            <a:fillRect/>
          </a:stretch>
        </p:blipFill>
        <p:spPr>
          <a:xfrm>
            <a:off x="725924" y="1671638"/>
            <a:ext cx="4185404" cy="2586752"/>
          </a:xfrm>
          <a:prstGeom prst="rect">
            <a:avLst/>
          </a:prstGeom>
        </p:spPr>
      </p:pic>
      <p:sp>
        <p:nvSpPr>
          <p:cNvPr id="4" name="Text 1"/>
          <p:cNvSpPr/>
          <p:nvPr/>
        </p:nvSpPr>
        <p:spPr>
          <a:xfrm>
            <a:off x="725924" y="4517588"/>
            <a:ext cx="2592824" cy="324088"/>
          </a:xfrm>
          <a:prstGeom prst="rect">
            <a:avLst/>
          </a:prstGeom>
          <a:noFill/>
          <a:ln/>
        </p:spPr>
        <p:txBody>
          <a:bodyPr wrap="none" lIns="0" tIns="0" rIns="0" bIns="0" rtlCol="0" anchor="t"/>
          <a:lstStyle/>
          <a:p>
            <a:pPr marL="0" indent="0" algn="l">
              <a:lnSpc>
                <a:spcPts val="2550"/>
              </a:lnSpc>
              <a:buNone/>
            </a:pPr>
            <a:r>
              <a:rPr lang="en-US" sz="2000" dirty="0">
                <a:solidFill>
                  <a:srgbClr val="161613"/>
                </a:solidFill>
                <a:latin typeface="DM Sans Medium" pitchFamily="34" charset="0"/>
                <a:ea typeface="DM Sans Medium" pitchFamily="34" charset="-122"/>
                <a:cs typeface="DM Sans Medium" pitchFamily="34" charset="-120"/>
              </a:rPr>
              <a:t>Evaluation Criteria</a:t>
            </a:r>
            <a:endParaRPr lang="en-US" sz="2000" dirty="0"/>
          </a:p>
        </p:txBody>
      </p:sp>
      <p:sp>
        <p:nvSpPr>
          <p:cNvPr id="5" name="Text 2"/>
          <p:cNvSpPr/>
          <p:nvPr/>
        </p:nvSpPr>
        <p:spPr>
          <a:xfrm>
            <a:off x="725924" y="4966097"/>
            <a:ext cx="4185404" cy="2654617"/>
          </a:xfrm>
          <a:prstGeom prst="rect">
            <a:avLst/>
          </a:prstGeom>
          <a:noFill/>
          <a:ln/>
        </p:spPr>
        <p:txBody>
          <a:bodyPr wrap="square" lIns="0" tIns="0" rIns="0" bIns="0" rtlCol="0" anchor="t"/>
          <a:lstStyle/>
          <a:p>
            <a:pPr marL="0" indent="0" algn="l">
              <a:lnSpc>
                <a:spcPts val="2600"/>
              </a:lnSpc>
              <a:buNone/>
            </a:pPr>
            <a:r>
              <a:rPr lang="en-US" sz="1600" dirty="0">
                <a:solidFill>
                  <a:srgbClr val="161613"/>
                </a:solidFill>
                <a:latin typeface="Inter" pitchFamily="34" charset="0"/>
                <a:ea typeface="Inter" pitchFamily="34" charset="-122"/>
                <a:cs typeface="Inter" pitchFamily="34" charset="-120"/>
              </a:rPr>
              <a:t>Develop a robust framework for assessing AI vendors that looks beyond marketing claims. Evaluate model performance on historical data relevant to your specific use case, not just generic benchmarks. Consider customization capabilities, integration options, and the vendor's financial stability.</a:t>
            </a:r>
            <a:endParaRPr lang="en-US" sz="1600" dirty="0"/>
          </a:p>
        </p:txBody>
      </p:sp>
      <p:pic>
        <p:nvPicPr>
          <p:cNvPr id="6" name="Image 1" descr="preencoded.png"/>
          <p:cNvPicPr>
            <a:picLocks noChangeAspect="1"/>
          </p:cNvPicPr>
          <p:nvPr/>
        </p:nvPicPr>
        <p:blipFill>
          <a:blip r:embed="rId4"/>
          <a:stretch>
            <a:fillRect/>
          </a:stretch>
        </p:blipFill>
        <p:spPr>
          <a:xfrm>
            <a:off x="5222438" y="1671638"/>
            <a:ext cx="4185404" cy="2586752"/>
          </a:xfrm>
          <a:prstGeom prst="rect">
            <a:avLst/>
          </a:prstGeom>
        </p:spPr>
      </p:pic>
      <p:sp>
        <p:nvSpPr>
          <p:cNvPr id="7" name="Text 3"/>
          <p:cNvSpPr/>
          <p:nvPr/>
        </p:nvSpPr>
        <p:spPr>
          <a:xfrm>
            <a:off x="5222438" y="4517588"/>
            <a:ext cx="3026926" cy="324088"/>
          </a:xfrm>
          <a:prstGeom prst="rect">
            <a:avLst/>
          </a:prstGeom>
          <a:noFill/>
          <a:ln/>
        </p:spPr>
        <p:txBody>
          <a:bodyPr wrap="none" lIns="0" tIns="0" rIns="0" bIns="0" rtlCol="0" anchor="t"/>
          <a:lstStyle/>
          <a:p>
            <a:pPr marL="0" indent="0" algn="l">
              <a:lnSpc>
                <a:spcPts val="2550"/>
              </a:lnSpc>
              <a:buNone/>
            </a:pPr>
            <a:r>
              <a:rPr lang="en-US" sz="2000" dirty="0">
                <a:solidFill>
                  <a:srgbClr val="161613"/>
                </a:solidFill>
                <a:latin typeface="DM Sans Medium" pitchFamily="34" charset="0"/>
                <a:ea typeface="DM Sans Medium" pitchFamily="34" charset="-122"/>
                <a:cs typeface="DM Sans Medium" pitchFamily="34" charset="-120"/>
              </a:rPr>
              <a:t>Proof of Concept Testing</a:t>
            </a:r>
            <a:endParaRPr lang="en-US" sz="2000" dirty="0"/>
          </a:p>
        </p:txBody>
      </p:sp>
      <p:sp>
        <p:nvSpPr>
          <p:cNvPr id="8" name="Text 4"/>
          <p:cNvSpPr/>
          <p:nvPr/>
        </p:nvSpPr>
        <p:spPr>
          <a:xfrm>
            <a:off x="5222438" y="4966097"/>
            <a:ext cx="4185404" cy="2654617"/>
          </a:xfrm>
          <a:prstGeom prst="rect">
            <a:avLst/>
          </a:prstGeom>
          <a:noFill/>
          <a:ln/>
        </p:spPr>
        <p:txBody>
          <a:bodyPr wrap="square" lIns="0" tIns="0" rIns="0" bIns="0" rtlCol="0" anchor="t"/>
          <a:lstStyle/>
          <a:p>
            <a:pPr marL="0" indent="0" algn="l">
              <a:lnSpc>
                <a:spcPts val="2600"/>
              </a:lnSpc>
              <a:buNone/>
            </a:pPr>
            <a:r>
              <a:rPr lang="en-US" sz="1600" dirty="0">
                <a:solidFill>
                  <a:srgbClr val="161613"/>
                </a:solidFill>
                <a:latin typeface="Inter" pitchFamily="34" charset="0"/>
                <a:ea typeface="Inter" pitchFamily="34" charset="-122"/>
                <a:cs typeface="Inter" pitchFamily="34" charset="-120"/>
              </a:rPr>
              <a:t>Always run a controlled PoC before committing to any vendor solution. Test with a subset of your actual data in a staging environment that mimics production conditions. Set clear success criteria in advance and evaluate both technical performance and user acceptance.</a:t>
            </a:r>
            <a:endParaRPr lang="en-US" sz="1600" dirty="0"/>
          </a:p>
        </p:txBody>
      </p:sp>
      <p:pic>
        <p:nvPicPr>
          <p:cNvPr id="9" name="Image 2" descr="preencoded.png"/>
          <p:cNvPicPr>
            <a:picLocks noChangeAspect="1"/>
          </p:cNvPicPr>
          <p:nvPr/>
        </p:nvPicPr>
        <p:blipFill>
          <a:blip r:embed="rId5"/>
          <a:stretch>
            <a:fillRect/>
          </a:stretch>
        </p:blipFill>
        <p:spPr>
          <a:xfrm>
            <a:off x="9718953" y="1671638"/>
            <a:ext cx="4185523" cy="2586752"/>
          </a:xfrm>
          <a:prstGeom prst="rect">
            <a:avLst/>
          </a:prstGeom>
        </p:spPr>
      </p:pic>
      <p:sp>
        <p:nvSpPr>
          <p:cNvPr id="10" name="Text 5"/>
          <p:cNvSpPr/>
          <p:nvPr/>
        </p:nvSpPr>
        <p:spPr>
          <a:xfrm>
            <a:off x="9718953" y="4517588"/>
            <a:ext cx="2592824" cy="324088"/>
          </a:xfrm>
          <a:prstGeom prst="rect">
            <a:avLst/>
          </a:prstGeom>
          <a:noFill/>
          <a:ln/>
        </p:spPr>
        <p:txBody>
          <a:bodyPr wrap="none" lIns="0" tIns="0" rIns="0" bIns="0" rtlCol="0" anchor="t"/>
          <a:lstStyle/>
          <a:p>
            <a:pPr marL="0" indent="0" algn="l">
              <a:lnSpc>
                <a:spcPts val="2550"/>
              </a:lnSpc>
              <a:buNone/>
            </a:pPr>
            <a:r>
              <a:rPr lang="en-US" sz="2000" dirty="0">
                <a:solidFill>
                  <a:srgbClr val="161613"/>
                </a:solidFill>
                <a:latin typeface="DM Sans Medium" pitchFamily="34" charset="0"/>
                <a:ea typeface="DM Sans Medium" pitchFamily="34" charset="-122"/>
                <a:cs typeface="DM Sans Medium" pitchFamily="34" charset="-120"/>
              </a:rPr>
              <a:t>Contract Negotiation</a:t>
            </a:r>
            <a:endParaRPr lang="en-US" sz="2000" dirty="0"/>
          </a:p>
        </p:txBody>
      </p:sp>
      <p:sp>
        <p:nvSpPr>
          <p:cNvPr id="11" name="Text 6"/>
          <p:cNvSpPr/>
          <p:nvPr/>
        </p:nvSpPr>
        <p:spPr>
          <a:xfrm>
            <a:off x="9718953" y="4966097"/>
            <a:ext cx="4185523" cy="2654617"/>
          </a:xfrm>
          <a:prstGeom prst="rect">
            <a:avLst/>
          </a:prstGeom>
          <a:noFill/>
          <a:ln/>
        </p:spPr>
        <p:txBody>
          <a:bodyPr wrap="square" lIns="0" tIns="0" rIns="0" bIns="0" rtlCol="0" anchor="t"/>
          <a:lstStyle/>
          <a:p>
            <a:pPr marL="0" indent="0" algn="l">
              <a:lnSpc>
                <a:spcPts val="2600"/>
              </a:lnSpc>
              <a:buNone/>
            </a:pPr>
            <a:r>
              <a:rPr lang="en-US" sz="1600" dirty="0">
                <a:solidFill>
                  <a:srgbClr val="161613"/>
                </a:solidFill>
                <a:latin typeface="Inter" pitchFamily="34" charset="0"/>
                <a:ea typeface="Inter" pitchFamily="34" charset="-122"/>
                <a:cs typeface="Inter" pitchFamily="34" charset="-120"/>
              </a:rPr>
              <a:t>Secure favorable terms that protect your fund's interests. Negotiate for performance guarantees, data ownership clauses, exit strategies, and support SLAs. Ensure contracts address model explainability requirements for regulatory compliance and include provisions for ongoing model updates.</a:t>
            </a:r>
            <a:endParaRPr 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633889" y="644843"/>
            <a:ext cx="8552498" cy="566142"/>
          </a:xfrm>
          <a:prstGeom prst="rect">
            <a:avLst/>
          </a:prstGeom>
          <a:noFill/>
          <a:ln/>
        </p:spPr>
        <p:txBody>
          <a:bodyPr wrap="none" lIns="0" tIns="0" rIns="0" bIns="0" rtlCol="0" anchor="t"/>
          <a:lstStyle/>
          <a:p>
            <a:pPr marL="0" indent="0" algn="l">
              <a:lnSpc>
                <a:spcPts val="4450"/>
              </a:lnSpc>
              <a:buNone/>
            </a:pPr>
            <a:r>
              <a:rPr lang="en-US" sz="3550" dirty="0">
                <a:solidFill>
                  <a:srgbClr val="161613"/>
                </a:solidFill>
                <a:latin typeface="DM Sans Medium" pitchFamily="34" charset="0"/>
                <a:ea typeface="DM Sans Medium" pitchFamily="34" charset="-122"/>
                <a:cs typeface="DM Sans Medium" pitchFamily="34" charset="-120"/>
              </a:rPr>
              <a:t>Ethical Considerations in AI Deployment</a:t>
            </a:r>
            <a:endParaRPr lang="en-US" sz="3550" dirty="0"/>
          </a:p>
        </p:txBody>
      </p:sp>
      <p:sp>
        <p:nvSpPr>
          <p:cNvPr id="3" name="Shape 1"/>
          <p:cNvSpPr/>
          <p:nvPr/>
        </p:nvSpPr>
        <p:spPr>
          <a:xfrm>
            <a:off x="633889" y="1573173"/>
            <a:ext cx="1670328" cy="1043464"/>
          </a:xfrm>
          <a:prstGeom prst="roundRect">
            <a:avLst>
              <a:gd name="adj" fmla="val 2604"/>
            </a:avLst>
          </a:prstGeom>
          <a:solidFill>
            <a:srgbClr val="EDEBE3"/>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1341715" y="1935718"/>
            <a:ext cx="254675" cy="318373"/>
          </a:xfrm>
          <a:prstGeom prst="rect">
            <a:avLst/>
          </a:prstGeom>
        </p:spPr>
      </p:pic>
      <p:sp>
        <p:nvSpPr>
          <p:cNvPr id="5" name="Text 2"/>
          <p:cNvSpPr/>
          <p:nvPr/>
        </p:nvSpPr>
        <p:spPr>
          <a:xfrm>
            <a:off x="2485311" y="1754267"/>
            <a:ext cx="2264212" cy="283012"/>
          </a:xfrm>
          <a:prstGeom prst="rect">
            <a:avLst/>
          </a:prstGeom>
          <a:noFill/>
          <a:ln/>
        </p:spPr>
        <p:txBody>
          <a:bodyPr wrap="none" lIns="0" tIns="0" rIns="0" bIns="0" rtlCol="0" anchor="t"/>
          <a:lstStyle/>
          <a:p>
            <a:pPr marL="0" indent="0" algn="l">
              <a:lnSpc>
                <a:spcPts val="2200"/>
              </a:lnSpc>
              <a:buNone/>
            </a:pPr>
            <a:r>
              <a:rPr lang="en-US" sz="1750" dirty="0">
                <a:solidFill>
                  <a:srgbClr val="161613"/>
                </a:solidFill>
                <a:latin typeface="DM Sans Medium" pitchFamily="34" charset="0"/>
                <a:ea typeface="DM Sans Medium" pitchFamily="34" charset="-122"/>
                <a:cs typeface="DM Sans Medium" pitchFamily="34" charset="-120"/>
              </a:rPr>
              <a:t>Fairness &amp; Bias</a:t>
            </a:r>
            <a:endParaRPr lang="en-US" sz="1750" dirty="0"/>
          </a:p>
        </p:txBody>
      </p:sp>
      <p:sp>
        <p:nvSpPr>
          <p:cNvPr id="6" name="Text 3"/>
          <p:cNvSpPr/>
          <p:nvPr/>
        </p:nvSpPr>
        <p:spPr>
          <a:xfrm>
            <a:off x="2485311" y="2145863"/>
            <a:ext cx="4256127" cy="289679"/>
          </a:xfrm>
          <a:prstGeom prst="rect">
            <a:avLst/>
          </a:prstGeom>
          <a:noFill/>
          <a:ln/>
        </p:spPr>
        <p:txBody>
          <a:bodyPr wrap="none" lIns="0" tIns="0" rIns="0" bIns="0" rtlCol="0" anchor="t"/>
          <a:lstStyle/>
          <a:p>
            <a:pPr marL="0" indent="0" algn="l">
              <a:lnSpc>
                <a:spcPts val="2250"/>
              </a:lnSpc>
              <a:buNone/>
            </a:pPr>
            <a:r>
              <a:rPr lang="en-US" sz="1400" dirty="0">
                <a:solidFill>
                  <a:srgbClr val="161613"/>
                </a:solidFill>
                <a:latin typeface="Inter" pitchFamily="34" charset="0"/>
                <a:ea typeface="Inter" pitchFamily="34" charset="-122"/>
                <a:cs typeface="Inter" pitchFamily="34" charset="-120"/>
              </a:rPr>
              <a:t>Ensure models don't perpetuate market inequities</a:t>
            </a:r>
            <a:endParaRPr lang="en-US" sz="1400" dirty="0"/>
          </a:p>
        </p:txBody>
      </p:sp>
      <p:sp>
        <p:nvSpPr>
          <p:cNvPr id="7" name="Shape 4"/>
          <p:cNvSpPr/>
          <p:nvPr/>
        </p:nvSpPr>
        <p:spPr>
          <a:xfrm>
            <a:off x="2394704" y="2607112"/>
            <a:ext cx="11511320" cy="11430"/>
          </a:xfrm>
          <a:prstGeom prst="roundRect">
            <a:avLst>
              <a:gd name="adj" fmla="val 237719"/>
            </a:avLst>
          </a:prstGeom>
          <a:solidFill>
            <a:srgbClr val="D3D1C9"/>
          </a:solidFill>
          <a:ln/>
        </p:spPr>
        <p:txBody>
          <a:bodyPr/>
          <a:lstStyle/>
          <a:p>
            <a:endParaRPr lang="en-US"/>
          </a:p>
        </p:txBody>
      </p:sp>
      <p:sp>
        <p:nvSpPr>
          <p:cNvPr id="8" name="Shape 5"/>
          <p:cNvSpPr/>
          <p:nvPr/>
        </p:nvSpPr>
        <p:spPr>
          <a:xfrm>
            <a:off x="633889" y="2707124"/>
            <a:ext cx="3340656" cy="1043464"/>
          </a:xfrm>
          <a:prstGeom prst="roundRect">
            <a:avLst>
              <a:gd name="adj" fmla="val 2604"/>
            </a:avLst>
          </a:prstGeom>
          <a:solidFill>
            <a:srgbClr val="EDEBE3"/>
          </a:solidFill>
          <a:ln/>
        </p:spPr>
        <p:txBody>
          <a:bodyPr/>
          <a:lstStyle/>
          <a:p>
            <a:endParaRPr lang="en-US"/>
          </a:p>
        </p:txBody>
      </p:sp>
      <p:pic>
        <p:nvPicPr>
          <p:cNvPr id="9" name="Image 1" descr="preencoded.png"/>
          <p:cNvPicPr>
            <a:picLocks noChangeAspect="1"/>
          </p:cNvPicPr>
          <p:nvPr/>
        </p:nvPicPr>
        <p:blipFill>
          <a:blip r:embed="rId4"/>
          <a:stretch>
            <a:fillRect/>
          </a:stretch>
        </p:blipFill>
        <p:spPr>
          <a:xfrm>
            <a:off x="2176820" y="3069669"/>
            <a:ext cx="254675" cy="318373"/>
          </a:xfrm>
          <a:prstGeom prst="rect">
            <a:avLst/>
          </a:prstGeom>
        </p:spPr>
      </p:pic>
      <p:sp>
        <p:nvSpPr>
          <p:cNvPr id="10" name="Text 6"/>
          <p:cNvSpPr/>
          <p:nvPr/>
        </p:nvSpPr>
        <p:spPr>
          <a:xfrm>
            <a:off x="4155638" y="2888218"/>
            <a:ext cx="2264212" cy="283012"/>
          </a:xfrm>
          <a:prstGeom prst="rect">
            <a:avLst/>
          </a:prstGeom>
          <a:noFill/>
          <a:ln/>
        </p:spPr>
        <p:txBody>
          <a:bodyPr wrap="none" lIns="0" tIns="0" rIns="0" bIns="0" rtlCol="0" anchor="t"/>
          <a:lstStyle/>
          <a:p>
            <a:pPr marL="0" indent="0" algn="l">
              <a:lnSpc>
                <a:spcPts val="2200"/>
              </a:lnSpc>
              <a:buNone/>
            </a:pPr>
            <a:r>
              <a:rPr lang="en-US" sz="1750" dirty="0">
                <a:solidFill>
                  <a:srgbClr val="161613"/>
                </a:solidFill>
                <a:latin typeface="DM Sans Medium" pitchFamily="34" charset="0"/>
                <a:ea typeface="DM Sans Medium" pitchFamily="34" charset="-122"/>
                <a:cs typeface="DM Sans Medium" pitchFamily="34" charset="-120"/>
              </a:rPr>
              <a:t>Transparency</a:t>
            </a:r>
            <a:endParaRPr lang="en-US" sz="1750" dirty="0"/>
          </a:p>
        </p:txBody>
      </p:sp>
      <p:sp>
        <p:nvSpPr>
          <p:cNvPr id="11" name="Text 7"/>
          <p:cNvSpPr/>
          <p:nvPr/>
        </p:nvSpPr>
        <p:spPr>
          <a:xfrm>
            <a:off x="4155638" y="3279815"/>
            <a:ext cx="4559498" cy="289679"/>
          </a:xfrm>
          <a:prstGeom prst="rect">
            <a:avLst/>
          </a:prstGeom>
          <a:noFill/>
          <a:ln/>
        </p:spPr>
        <p:txBody>
          <a:bodyPr wrap="none" lIns="0" tIns="0" rIns="0" bIns="0" rtlCol="0" anchor="t"/>
          <a:lstStyle/>
          <a:p>
            <a:pPr marL="0" indent="0" algn="l">
              <a:lnSpc>
                <a:spcPts val="2250"/>
              </a:lnSpc>
              <a:buNone/>
            </a:pPr>
            <a:r>
              <a:rPr lang="en-US" sz="1400" dirty="0">
                <a:solidFill>
                  <a:srgbClr val="161613"/>
                </a:solidFill>
                <a:latin typeface="Inter" pitchFamily="34" charset="0"/>
                <a:ea typeface="Inter" pitchFamily="34" charset="-122"/>
                <a:cs typeface="Inter" pitchFamily="34" charset="-120"/>
              </a:rPr>
              <a:t>Make decision processes explainable to stakeholders</a:t>
            </a:r>
            <a:endParaRPr lang="en-US" sz="1400" dirty="0"/>
          </a:p>
        </p:txBody>
      </p:sp>
      <p:sp>
        <p:nvSpPr>
          <p:cNvPr id="12" name="Shape 8"/>
          <p:cNvSpPr/>
          <p:nvPr/>
        </p:nvSpPr>
        <p:spPr>
          <a:xfrm>
            <a:off x="4065032" y="3741063"/>
            <a:ext cx="9840992" cy="11430"/>
          </a:xfrm>
          <a:prstGeom prst="roundRect">
            <a:avLst>
              <a:gd name="adj" fmla="val 237719"/>
            </a:avLst>
          </a:prstGeom>
          <a:solidFill>
            <a:srgbClr val="D3D1C9"/>
          </a:solidFill>
          <a:ln/>
        </p:spPr>
        <p:txBody>
          <a:bodyPr/>
          <a:lstStyle/>
          <a:p>
            <a:endParaRPr lang="en-US"/>
          </a:p>
        </p:txBody>
      </p:sp>
      <p:sp>
        <p:nvSpPr>
          <p:cNvPr id="13" name="Shape 9"/>
          <p:cNvSpPr/>
          <p:nvPr/>
        </p:nvSpPr>
        <p:spPr>
          <a:xfrm>
            <a:off x="633889" y="3841075"/>
            <a:ext cx="5010983" cy="1043464"/>
          </a:xfrm>
          <a:prstGeom prst="roundRect">
            <a:avLst>
              <a:gd name="adj" fmla="val 2604"/>
            </a:avLst>
          </a:prstGeom>
          <a:solidFill>
            <a:srgbClr val="EDEBE3"/>
          </a:solidFill>
          <a:ln/>
        </p:spPr>
        <p:txBody>
          <a:bodyPr/>
          <a:lstStyle/>
          <a:p>
            <a:endParaRPr lang="en-US"/>
          </a:p>
        </p:txBody>
      </p:sp>
      <p:pic>
        <p:nvPicPr>
          <p:cNvPr id="14" name="Image 2" descr="preencoded.png"/>
          <p:cNvPicPr>
            <a:picLocks noChangeAspect="1"/>
          </p:cNvPicPr>
          <p:nvPr/>
        </p:nvPicPr>
        <p:blipFill>
          <a:blip r:embed="rId5"/>
          <a:stretch>
            <a:fillRect/>
          </a:stretch>
        </p:blipFill>
        <p:spPr>
          <a:xfrm>
            <a:off x="3012043" y="4203621"/>
            <a:ext cx="254675" cy="318373"/>
          </a:xfrm>
          <a:prstGeom prst="rect">
            <a:avLst/>
          </a:prstGeom>
        </p:spPr>
      </p:pic>
      <p:sp>
        <p:nvSpPr>
          <p:cNvPr id="15" name="Text 10"/>
          <p:cNvSpPr/>
          <p:nvPr/>
        </p:nvSpPr>
        <p:spPr>
          <a:xfrm>
            <a:off x="5825966" y="4022169"/>
            <a:ext cx="2264212" cy="283012"/>
          </a:xfrm>
          <a:prstGeom prst="rect">
            <a:avLst/>
          </a:prstGeom>
          <a:noFill/>
          <a:ln/>
        </p:spPr>
        <p:txBody>
          <a:bodyPr wrap="none" lIns="0" tIns="0" rIns="0" bIns="0" rtlCol="0" anchor="t"/>
          <a:lstStyle/>
          <a:p>
            <a:pPr marL="0" indent="0" algn="l">
              <a:lnSpc>
                <a:spcPts val="2200"/>
              </a:lnSpc>
              <a:buNone/>
            </a:pPr>
            <a:r>
              <a:rPr lang="en-US" sz="1750" dirty="0">
                <a:solidFill>
                  <a:srgbClr val="161613"/>
                </a:solidFill>
                <a:latin typeface="DM Sans Medium" pitchFamily="34" charset="0"/>
                <a:ea typeface="DM Sans Medium" pitchFamily="34" charset="-122"/>
                <a:cs typeface="DM Sans Medium" pitchFamily="34" charset="-120"/>
              </a:rPr>
              <a:t>Market Conduct</a:t>
            </a:r>
            <a:endParaRPr lang="en-US" sz="1750" dirty="0"/>
          </a:p>
        </p:txBody>
      </p:sp>
      <p:sp>
        <p:nvSpPr>
          <p:cNvPr id="16" name="Text 11"/>
          <p:cNvSpPr/>
          <p:nvPr/>
        </p:nvSpPr>
        <p:spPr>
          <a:xfrm>
            <a:off x="5825966" y="4413766"/>
            <a:ext cx="4339233" cy="289679"/>
          </a:xfrm>
          <a:prstGeom prst="rect">
            <a:avLst/>
          </a:prstGeom>
          <a:noFill/>
          <a:ln/>
        </p:spPr>
        <p:txBody>
          <a:bodyPr wrap="none" lIns="0" tIns="0" rIns="0" bIns="0" rtlCol="0" anchor="t"/>
          <a:lstStyle/>
          <a:p>
            <a:pPr marL="0" indent="0" algn="l">
              <a:lnSpc>
                <a:spcPts val="2250"/>
              </a:lnSpc>
              <a:buNone/>
            </a:pPr>
            <a:r>
              <a:rPr lang="en-US" sz="1400" dirty="0">
                <a:solidFill>
                  <a:srgbClr val="161613"/>
                </a:solidFill>
                <a:latin typeface="Inter" pitchFamily="34" charset="0"/>
                <a:ea typeface="Inter" pitchFamily="34" charset="-122"/>
                <a:cs typeface="Inter" pitchFamily="34" charset="-120"/>
              </a:rPr>
              <a:t>Prevent manipulation and maintain market integrity</a:t>
            </a:r>
            <a:endParaRPr lang="en-US" sz="1400" dirty="0"/>
          </a:p>
        </p:txBody>
      </p:sp>
      <p:sp>
        <p:nvSpPr>
          <p:cNvPr id="17" name="Shape 12"/>
          <p:cNvSpPr/>
          <p:nvPr/>
        </p:nvSpPr>
        <p:spPr>
          <a:xfrm>
            <a:off x="5735360" y="4875014"/>
            <a:ext cx="8170664" cy="11430"/>
          </a:xfrm>
          <a:prstGeom prst="roundRect">
            <a:avLst>
              <a:gd name="adj" fmla="val 237719"/>
            </a:avLst>
          </a:prstGeom>
          <a:solidFill>
            <a:srgbClr val="D3D1C9"/>
          </a:solidFill>
          <a:ln/>
        </p:spPr>
        <p:txBody>
          <a:bodyPr/>
          <a:lstStyle/>
          <a:p>
            <a:endParaRPr lang="en-US"/>
          </a:p>
        </p:txBody>
      </p:sp>
      <p:sp>
        <p:nvSpPr>
          <p:cNvPr id="18" name="Shape 13"/>
          <p:cNvSpPr/>
          <p:nvPr/>
        </p:nvSpPr>
        <p:spPr>
          <a:xfrm>
            <a:off x="633889" y="4975027"/>
            <a:ext cx="6681311" cy="1043464"/>
          </a:xfrm>
          <a:prstGeom prst="roundRect">
            <a:avLst>
              <a:gd name="adj" fmla="val 2604"/>
            </a:avLst>
          </a:prstGeom>
          <a:solidFill>
            <a:srgbClr val="EDEBE3"/>
          </a:solidFill>
          <a:ln/>
        </p:spPr>
        <p:txBody>
          <a:bodyPr/>
          <a:lstStyle/>
          <a:p>
            <a:endParaRPr lang="en-US"/>
          </a:p>
        </p:txBody>
      </p:sp>
      <p:pic>
        <p:nvPicPr>
          <p:cNvPr id="19" name="Image 3" descr="preencoded.png"/>
          <p:cNvPicPr>
            <a:picLocks noChangeAspect="1"/>
          </p:cNvPicPr>
          <p:nvPr/>
        </p:nvPicPr>
        <p:blipFill>
          <a:blip r:embed="rId6"/>
          <a:stretch>
            <a:fillRect/>
          </a:stretch>
        </p:blipFill>
        <p:spPr>
          <a:xfrm>
            <a:off x="3847148" y="5337572"/>
            <a:ext cx="254675" cy="318373"/>
          </a:xfrm>
          <a:prstGeom prst="rect">
            <a:avLst/>
          </a:prstGeom>
        </p:spPr>
      </p:pic>
      <p:sp>
        <p:nvSpPr>
          <p:cNvPr id="20" name="Text 14"/>
          <p:cNvSpPr/>
          <p:nvPr/>
        </p:nvSpPr>
        <p:spPr>
          <a:xfrm>
            <a:off x="7496294" y="5156121"/>
            <a:ext cx="2264212" cy="283012"/>
          </a:xfrm>
          <a:prstGeom prst="rect">
            <a:avLst/>
          </a:prstGeom>
          <a:noFill/>
          <a:ln/>
        </p:spPr>
        <p:txBody>
          <a:bodyPr wrap="none" lIns="0" tIns="0" rIns="0" bIns="0" rtlCol="0" anchor="t"/>
          <a:lstStyle/>
          <a:p>
            <a:pPr marL="0" indent="0" algn="l">
              <a:lnSpc>
                <a:spcPts val="2200"/>
              </a:lnSpc>
              <a:buNone/>
            </a:pPr>
            <a:r>
              <a:rPr lang="en-US" sz="1750" dirty="0">
                <a:solidFill>
                  <a:srgbClr val="161613"/>
                </a:solidFill>
                <a:latin typeface="DM Sans Medium" pitchFamily="34" charset="0"/>
                <a:ea typeface="DM Sans Medium" pitchFamily="34" charset="-122"/>
                <a:cs typeface="DM Sans Medium" pitchFamily="34" charset="-120"/>
              </a:rPr>
              <a:t>Social Impact</a:t>
            </a:r>
            <a:endParaRPr lang="en-US" sz="1750" dirty="0"/>
          </a:p>
        </p:txBody>
      </p:sp>
      <p:sp>
        <p:nvSpPr>
          <p:cNvPr id="21" name="Text 15"/>
          <p:cNvSpPr/>
          <p:nvPr/>
        </p:nvSpPr>
        <p:spPr>
          <a:xfrm>
            <a:off x="7496294" y="5547717"/>
            <a:ext cx="4458414" cy="289679"/>
          </a:xfrm>
          <a:prstGeom prst="rect">
            <a:avLst/>
          </a:prstGeom>
          <a:noFill/>
          <a:ln/>
        </p:spPr>
        <p:txBody>
          <a:bodyPr wrap="none" lIns="0" tIns="0" rIns="0" bIns="0" rtlCol="0" anchor="t"/>
          <a:lstStyle/>
          <a:p>
            <a:pPr marL="0" indent="0" algn="l">
              <a:lnSpc>
                <a:spcPts val="2250"/>
              </a:lnSpc>
              <a:buNone/>
            </a:pPr>
            <a:r>
              <a:rPr lang="en-US" sz="1400" dirty="0">
                <a:solidFill>
                  <a:srgbClr val="161613"/>
                </a:solidFill>
                <a:latin typeface="Inter" pitchFamily="34" charset="0"/>
                <a:ea typeface="Inter" pitchFamily="34" charset="-122"/>
                <a:cs typeface="Inter" pitchFamily="34" charset="-120"/>
              </a:rPr>
              <a:t>Consider broader implications of AI-driven investing</a:t>
            </a:r>
            <a:endParaRPr lang="en-US" sz="1400" dirty="0"/>
          </a:p>
        </p:txBody>
      </p:sp>
      <p:sp>
        <p:nvSpPr>
          <p:cNvPr id="22" name="Text 16"/>
          <p:cNvSpPr/>
          <p:nvPr/>
        </p:nvSpPr>
        <p:spPr>
          <a:xfrm>
            <a:off x="633889" y="6222206"/>
            <a:ext cx="13362623" cy="579358"/>
          </a:xfrm>
          <a:prstGeom prst="rect">
            <a:avLst/>
          </a:prstGeom>
          <a:noFill/>
          <a:ln/>
        </p:spPr>
        <p:txBody>
          <a:bodyPr wrap="square" lIns="0" tIns="0" rIns="0" bIns="0" rtlCol="0" anchor="t"/>
          <a:lstStyle/>
          <a:p>
            <a:pPr marL="0" indent="0" algn="l">
              <a:lnSpc>
                <a:spcPts val="2250"/>
              </a:lnSpc>
              <a:buNone/>
            </a:pPr>
            <a:r>
              <a:rPr lang="en-US" sz="1400" dirty="0">
                <a:solidFill>
                  <a:srgbClr val="161613"/>
                </a:solidFill>
                <a:latin typeface="Inter" pitchFamily="34" charset="0"/>
                <a:ea typeface="Inter" pitchFamily="34" charset="-122"/>
                <a:cs typeface="Inter" pitchFamily="34" charset="-120"/>
              </a:rPr>
              <a:t>As AI systems take on greater decision-making responsibilities in hedge funds, project managers must navigate complex ethical considerations. Models must be developed and deployed in ways that maintain market integrity and avoid unintended consequences such as flash crashes or liquidity traps.</a:t>
            </a:r>
            <a:endParaRPr lang="en-US" sz="1400" dirty="0"/>
          </a:p>
        </p:txBody>
      </p:sp>
      <p:sp>
        <p:nvSpPr>
          <p:cNvPr id="23" name="Text 17"/>
          <p:cNvSpPr/>
          <p:nvPr/>
        </p:nvSpPr>
        <p:spPr>
          <a:xfrm>
            <a:off x="633889" y="7005280"/>
            <a:ext cx="13362623" cy="579358"/>
          </a:xfrm>
          <a:prstGeom prst="rect">
            <a:avLst/>
          </a:prstGeom>
          <a:noFill/>
          <a:ln/>
        </p:spPr>
        <p:txBody>
          <a:bodyPr wrap="square" lIns="0" tIns="0" rIns="0" bIns="0" rtlCol="0" anchor="t"/>
          <a:lstStyle/>
          <a:p>
            <a:pPr marL="0" indent="0" algn="l">
              <a:lnSpc>
                <a:spcPts val="2250"/>
              </a:lnSpc>
              <a:buNone/>
            </a:pPr>
            <a:r>
              <a:rPr lang="en-US" sz="1400" dirty="0">
                <a:solidFill>
                  <a:srgbClr val="161613"/>
                </a:solidFill>
                <a:latin typeface="Inter" pitchFamily="34" charset="0"/>
                <a:ea typeface="Inter" pitchFamily="34" charset="-122"/>
                <a:cs typeface="Inter" pitchFamily="34" charset="-120"/>
              </a:rPr>
              <a:t>Consider establishing an AI ethics committee that includes technologists, traders, compliance officers, and external advisors to review high-impact AI initiatives before deployment.</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688896" y="541258"/>
            <a:ext cx="8363426" cy="615077"/>
          </a:xfrm>
          <a:prstGeom prst="rect">
            <a:avLst/>
          </a:prstGeom>
          <a:noFill/>
          <a:ln/>
        </p:spPr>
        <p:txBody>
          <a:bodyPr wrap="none" lIns="0" tIns="0" rIns="0" bIns="0" rtlCol="0" anchor="t"/>
          <a:lstStyle/>
          <a:p>
            <a:pPr marL="0" indent="0" algn="l">
              <a:lnSpc>
                <a:spcPts val="4800"/>
              </a:lnSpc>
              <a:buNone/>
            </a:pPr>
            <a:r>
              <a:rPr lang="en-US" sz="3850" dirty="0">
                <a:solidFill>
                  <a:srgbClr val="161613"/>
                </a:solidFill>
                <a:latin typeface="DM Sans Medium" pitchFamily="34" charset="0"/>
                <a:ea typeface="DM Sans Medium" pitchFamily="34" charset="-122"/>
                <a:cs typeface="DM Sans Medium" pitchFamily="34" charset="-120"/>
              </a:rPr>
              <a:t>Key Takeaways for Project Managers</a:t>
            </a:r>
            <a:endParaRPr lang="en-US" sz="3850" dirty="0"/>
          </a:p>
        </p:txBody>
      </p:sp>
      <p:pic>
        <p:nvPicPr>
          <p:cNvPr id="3" name="Image 0" descr="preencoded.png"/>
          <p:cNvPicPr>
            <a:picLocks noChangeAspect="1"/>
          </p:cNvPicPr>
          <p:nvPr/>
        </p:nvPicPr>
        <p:blipFill>
          <a:blip r:embed="rId3"/>
          <a:stretch>
            <a:fillRect/>
          </a:stretch>
        </p:blipFill>
        <p:spPr>
          <a:xfrm>
            <a:off x="696516" y="1677591"/>
            <a:ext cx="3191232" cy="3191232"/>
          </a:xfrm>
          <a:prstGeom prst="rect">
            <a:avLst/>
          </a:prstGeom>
        </p:spPr>
      </p:pic>
      <p:pic>
        <p:nvPicPr>
          <p:cNvPr id="4" name="Image 1" descr="preencoded.png"/>
          <p:cNvPicPr>
            <a:picLocks noChangeAspect="1"/>
          </p:cNvPicPr>
          <p:nvPr/>
        </p:nvPicPr>
        <p:blipFill>
          <a:blip r:embed="rId4"/>
          <a:stretch>
            <a:fillRect/>
          </a:stretch>
        </p:blipFill>
        <p:spPr>
          <a:xfrm>
            <a:off x="4045148" y="1677591"/>
            <a:ext cx="3191351" cy="3191351"/>
          </a:xfrm>
          <a:prstGeom prst="rect">
            <a:avLst/>
          </a:prstGeom>
        </p:spPr>
      </p:pic>
      <p:pic>
        <p:nvPicPr>
          <p:cNvPr id="5" name="Image 2" descr="preencoded.png"/>
          <p:cNvPicPr>
            <a:picLocks noChangeAspect="1"/>
          </p:cNvPicPr>
          <p:nvPr/>
        </p:nvPicPr>
        <p:blipFill>
          <a:blip r:embed="rId5"/>
          <a:stretch>
            <a:fillRect/>
          </a:stretch>
        </p:blipFill>
        <p:spPr>
          <a:xfrm>
            <a:off x="7393900" y="1677591"/>
            <a:ext cx="3191232" cy="3191232"/>
          </a:xfrm>
          <a:prstGeom prst="rect">
            <a:avLst/>
          </a:prstGeom>
        </p:spPr>
      </p:pic>
      <p:pic>
        <p:nvPicPr>
          <p:cNvPr id="6" name="Image 3" descr="preencoded.png"/>
          <p:cNvPicPr>
            <a:picLocks noChangeAspect="1"/>
          </p:cNvPicPr>
          <p:nvPr/>
        </p:nvPicPr>
        <p:blipFill>
          <a:blip r:embed="rId6"/>
          <a:stretch>
            <a:fillRect/>
          </a:stretch>
        </p:blipFill>
        <p:spPr>
          <a:xfrm>
            <a:off x="10742533" y="1677591"/>
            <a:ext cx="3191351" cy="3191351"/>
          </a:xfrm>
          <a:prstGeom prst="rect">
            <a:avLst/>
          </a:prstGeom>
        </p:spPr>
      </p:pic>
      <p:sp>
        <p:nvSpPr>
          <p:cNvPr id="7" name="Text 1"/>
          <p:cNvSpPr/>
          <p:nvPr/>
        </p:nvSpPr>
        <p:spPr>
          <a:xfrm>
            <a:off x="688896" y="5217914"/>
            <a:ext cx="13252609" cy="944404"/>
          </a:xfrm>
          <a:prstGeom prst="rect">
            <a:avLst/>
          </a:prstGeom>
          <a:noFill/>
          <a:ln/>
        </p:spPr>
        <p:txBody>
          <a:bodyPr wrap="square" lIns="0" tIns="0" rIns="0" bIns="0" rtlCol="0" anchor="t"/>
          <a:lstStyle/>
          <a:p>
            <a:pPr marL="0" indent="0" algn="l">
              <a:lnSpc>
                <a:spcPts val="2450"/>
              </a:lnSpc>
              <a:buNone/>
            </a:pPr>
            <a:r>
              <a:rPr lang="en-US" sz="1500" dirty="0">
                <a:solidFill>
                  <a:srgbClr val="161613"/>
                </a:solidFill>
                <a:latin typeface="Inter" pitchFamily="34" charset="0"/>
                <a:ea typeface="Inter" pitchFamily="34" charset="-122"/>
                <a:cs typeface="Inter" pitchFamily="34" charset="-120"/>
              </a:rPr>
              <a:t>Successfully integrating AI into hedge fund operations requires project managers to balance technical expertise with business acumen. Start with clear business objectives before selecting technologies. Bridge the gap between quants and business stakeholders through effective communication and mutual understanding.</a:t>
            </a:r>
            <a:endParaRPr lang="en-US" sz="1500" dirty="0"/>
          </a:p>
        </p:txBody>
      </p:sp>
      <p:sp>
        <p:nvSpPr>
          <p:cNvPr id="8" name="Text 2"/>
          <p:cNvSpPr/>
          <p:nvPr/>
        </p:nvSpPr>
        <p:spPr>
          <a:xfrm>
            <a:off x="688896" y="6383655"/>
            <a:ext cx="13252609" cy="629603"/>
          </a:xfrm>
          <a:prstGeom prst="rect">
            <a:avLst/>
          </a:prstGeom>
          <a:noFill/>
          <a:ln/>
        </p:spPr>
        <p:txBody>
          <a:bodyPr wrap="square" lIns="0" tIns="0" rIns="0" bIns="0" rtlCol="0" anchor="t"/>
          <a:lstStyle/>
          <a:p>
            <a:pPr marL="0" indent="0" algn="l">
              <a:lnSpc>
                <a:spcPts val="2450"/>
              </a:lnSpc>
              <a:buNone/>
            </a:pPr>
            <a:r>
              <a:rPr lang="en-US" sz="1500" dirty="0">
                <a:solidFill>
                  <a:srgbClr val="161613"/>
                </a:solidFill>
                <a:latin typeface="Inter" pitchFamily="34" charset="0"/>
                <a:ea typeface="Inter" pitchFamily="34" charset="-122"/>
                <a:cs typeface="Inter" pitchFamily="34" charset="-120"/>
              </a:rPr>
              <a:t>Ensure robust data infrastructure and seamless system integration while addressing risk, explainability, and regulatory requirements. Measure success with clear metrics and manage the human side of change through education and gradual implementation.</a:t>
            </a:r>
            <a:endParaRPr lang="en-US" sz="1500" dirty="0"/>
          </a:p>
        </p:txBody>
      </p:sp>
      <p:sp>
        <p:nvSpPr>
          <p:cNvPr id="9" name="Text 3"/>
          <p:cNvSpPr/>
          <p:nvPr/>
        </p:nvSpPr>
        <p:spPr>
          <a:xfrm>
            <a:off x="688896" y="7234595"/>
            <a:ext cx="13252609" cy="629603"/>
          </a:xfrm>
          <a:prstGeom prst="rect">
            <a:avLst/>
          </a:prstGeom>
          <a:noFill/>
          <a:ln/>
        </p:spPr>
        <p:txBody>
          <a:bodyPr wrap="square" lIns="0" tIns="0" rIns="0" bIns="0" rtlCol="0" anchor="t"/>
          <a:lstStyle/>
          <a:p>
            <a:pPr marL="0" indent="0" algn="l">
              <a:lnSpc>
                <a:spcPts val="2450"/>
              </a:lnSpc>
              <a:buNone/>
            </a:pPr>
            <a:r>
              <a:rPr lang="en-US" sz="1500" dirty="0">
                <a:solidFill>
                  <a:srgbClr val="161613"/>
                </a:solidFill>
                <a:latin typeface="Inter" pitchFamily="34" charset="0"/>
                <a:ea typeface="Inter" pitchFamily="34" charset="-122"/>
                <a:cs typeface="Inter" pitchFamily="34" charset="-120"/>
              </a:rPr>
              <a:t>Remember: in hedge fund AI projects, precision and trust are everything. Your role as translator, facilitator, and strategic partner is crucial to unlocking AI's potential to reshape alpha generation, risk management, and operational efficiency.</a:t>
            </a:r>
            <a:endParaRPr lang="en-US" sz="1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1862"/>
          </a:xfrm>
          <a:prstGeom prst="rect">
            <a:avLst/>
          </a:prstGeom>
        </p:spPr>
      </p:pic>
      <p:sp>
        <p:nvSpPr>
          <p:cNvPr id="3" name="Text 0"/>
          <p:cNvSpPr/>
          <p:nvPr/>
        </p:nvSpPr>
        <p:spPr>
          <a:xfrm>
            <a:off x="669012" y="525542"/>
            <a:ext cx="5641419" cy="597337"/>
          </a:xfrm>
          <a:prstGeom prst="rect">
            <a:avLst/>
          </a:prstGeom>
          <a:noFill/>
          <a:ln/>
        </p:spPr>
        <p:txBody>
          <a:bodyPr wrap="none" lIns="0" tIns="0" rIns="0" bIns="0" rtlCol="0" anchor="t"/>
          <a:lstStyle/>
          <a:p>
            <a:pPr marL="0" indent="0" algn="l">
              <a:lnSpc>
                <a:spcPts val="4700"/>
              </a:lnSpc>
              <a:buNone/>
            </a:pPr>
            <a:r>
              <a:rPr lang="en-US" sz="3750" dirty="0">
                <a:solidFill>
                  <a:srgbClr val="161613"/>
                </a:solidFill>
                <a:latin typeface="DM Sans Medium" pitchFamily="34" charset="0"/>
                <a:ea typeface="DM Sans Medium" pitchFamily="34" charset="-122"/>
                <a:cs typeface="DM Sans Medium" pitchFamily="34" charset="-120"/>
              </a:rPr>
              <a:t>Business Objectives First</a:t>
            </a:r>
            <a:endParaRPr lang="en-US" sz="3750" dirty="0"/>
          </a:p>
        </p:txBody>
      </p:sp>
      <p:sp>
        <p:nvSpPr>
          <p:cNvPr id="4" name="Text 1"/>
          <p:cNvSpPr/>
          <p:nvPr/>
        </p:nvSpPr>
        <p:spPr>
          <a:xfrm>
            <a:off x="669012" y="1505069"/>
            <a:ext cx="3759637" cy="630674"/>
          </a:xfrm>
          <a:prstGeom prst="rect">
            <a:avLst/>
          </a:prstGeom>
          <a:noFill/>
          <a:ln/>
        </p:spPr>
        <p:txBody>
          <a:bodyPr wrap="none" lIns="0" tIns="0" rIns="0" bIns="0" rtlCol="0" anchor="t"/>
          <a:lstStyle/>
          <a:p>
            <a:pPr marL="0" indent="0" algn="ctr">
              <a:lnSpc>
                <a:spcPts val="4950"/>
              </a:lnSpc>
              <a:buNone/>
            </a:pPr>
            <a:r>
              <a:rPr lang="en-US" sz="4950" dirty="0">
                <a:solidFill>
                  <a:srgbClr val="161613"/>
                </a:solidFill>
                <a:latin typeface="DM Sans Medium" pitchFamily="34" charset="0"/>
                <a:ea typeface="DM Sans Medium" pitchFamily="34" charset="-122"/>
                <a:cs typeface="DM Sans Medium" pitchFamily="34" charset="-120"/>
              </a:rPr>
              <a:t>75%</a:t>
            </a:r>
            <a:endParaRPr lang="en-US" sz="4950" dirty="0"/>
          </a:p>
        </p:txBody>
      </p:sp>
      <p:sp>
        <p:nvSpPr>
          <p:cNvPr id="5" name="Text 2"/>
          <p:cNvSpPr/>
          <p:nvPr/>
        </p:nvSpPr>
        <p:spPr>
          <a:xfrm>
            <a:off x="1354217" y="2374583"/>
            <a:ext cx="2389227" cy="298609"/>
          </a:xfrm>
          <a:prstGeom prst="rect">
            <a:avLst/>
          </a:prstGeom>
          <a:noFill/>
          <a:ln/>
        </p:spPr>
        <p:txBody>
          <a:bodyPr wrap="none" lIns="0" tIns="0" rIns="0" bIns="0" rtlCol="0" anchor="t"/>
          <a:lstStyle/>
          <a:p>
            <a:pPr marL="0" indent="0" algn="ctr">
              <a:lnSpc>
                <a:spcPts val="2350"/>
              </a:lnSpc>
              <a:buNone/>
            </a:pPr>
            <a:r>
              <a:rPr lang="en-US" sz="1850" dirty="0">
                <a:solidFill>
                  <a:srgbClr val="161613"/>
                </a:solidFill>
                <a:latin typeface="DM Sans Medium" pitchFamily="34" charset="0"/>
                <a:ea typeface="DM Sans Medium" pitchFamily="34" charset="-122"/>
                <a:cs typeface="DM Sans Medium" pitchFamily="34" charset="-120"/>
              </a:rPr>
              <a:t>AI Projects</a:t>
            </a:r>
            <a:endParaRPr lang="en-US" sz="1850" dirty="0"/>
          </a:p>
        </p:txBody>
      </p:sp>
      <p:sp>
        <p:nvSpPr>
          <p:cNvPr id="6" name="Text 3"/>
          <p:cNvSpPr/>
          <p:nvPr/>
        </p:nvSpPr>
        <p:spPr>
          <a:xfrm>
            <a:off x="669012" y="2787848"/>
            <a:ext cx="3759637" cy="305753"/>
          </a:xfrm>
          <a:prstGeom prst="rect">
            <a:avLst/>
          </a:prstGeom>
          <a:noFill/>
          <a:ln/>
        </p:spPr>
        <p:txBody>
          <a:bodyPr wrap="none" lIns="0" tIns="0" rIns="0" bIns="0" rtlCol="0" anchor="t"/>
          <a:lstStyle/>
          <a:p>
            <a:pPr marL="0" indent="0" algn="ctr">
              <a:lnSpc>
                <a:spcPts val="2400"/>
              </a:lnSpc>
              <a:buNone/>
            </a:pPr>
            <a:r>
              <a:rPr lang="en-US" sz="1500" dirty="0">
                <a:solidFill>
                  <a:srgbClr val="161613"/>
                </a:solidFill>
                <a:latin typeface="Inter" pitchFamily="34" charset="0"/>
                <a:ea typeface="Inter" pitchFamily="34" charset="-122"/>
                <a:cs typeface="Inter" pitchFamily="34" charset="-120"/>
              </a:rPr>
              <a:t>Fail due to unclear business objectives</a:t>
            </a:r>
            <a:endParaRPr lang="en-US" sz="1500" dirty="0"/>
          </a:p>
        </p:txBody>
      </p:sp>
      <p:sp>
        <p:nvSpPr>
          <p:cNvPr id="7" name="Text 4"/>
          <p:cNvSpPr/>
          <p:nvPr/>
        </p:nvSpPr>
        <p:spPr>
          <a:xfrm>
            <a:off x="4715351" y="1505069"/>
            <a:ext cx="3759637" cy="630674"/>
          </a:xfrm>
          <a:prstGeom prst="rect">
            <a:avLst/>
          </a:prstGeom>
          <a:noFill/>
          <a:ln/>
        </p:spPr>
        <p:txBody>
          <a:bodyPr wrap="none" lIns="0" tIns="0" rIns="0" bIns="0" rtlCol="0" anchor="t"/>
          <a:lstStyle/>
          <a:p>
            <a:pPr marL="0" indent="0" algn="ctr">
              <a:lnSpc>
                <a:spcPts val="4950"/>
              </a:lnSpc>
              <a:buNone/>
            </a:pPr>
            <a:r>
              <a:rPr lang="en-US" sz="4950" dirty="0">
                <a:solidFill>
                  <a:srgbClr val="161613"/>
                </a:solidFill>
                <a:latin typeface="DM Sans Medium" pitchFamily="34" charset="0"/>
                <a:ea typeface="DM Sans Medium" pitchFamily="34" charset="-122"/>
                <a:cs typeface="DM Sans Medium" pitchFamily="34" charset="-120"/>
              </a:rPr>
              <a:t>3X</a:t>
            </a:r>
            <a:endParaRPr lang="en-US" sz="4950" dirty="0"/>
          </a:p>
        </p:txBody>
      </p:sp>
      <p:sp>
        <p:nvSpPr>
          <p:cNvPr id="8" name="Text 5"/>
          <p:cNvSpPr/>
          <p:nvPr/>
        </p:nvSpPr>
        <p:spPr>
          <a:xfrm>
            <a:off x="5400556" y="2374583"/>
            <a:ext cx="2389227" cy="298609"/>
          </a:xfrm>
          <a:prstGeom prst="rect">
            <a:avLst/>
          </a:prstGeom>
          <a:noFill/>
          <a:ln/>
        </p:spPr>
        <p:txBody>
          <a:bodyPr wrap="none" lIns="0" tIns="0" rIns="0" bIns="0" rtlCol="0" anchor="t"/>
          <a:lstStyle/>
          <a:p>
            <a:pPr marL="0" indent="0" algn="ctr">
              <a:lnSpc>
                <a:spcPts val="2350"/>
              </a:lnSpc>
              <a:buNone/>
            </a:pPr>
            <a:r>
              <a:rPr lang="en-US" sz="1850" dirty="0">
                <a:solidFill>
                  <a:srgbClr val="161613"/>
                </a:solidFill>
                <a:latin typeface="DM Sans Medium" pitchFamily="34" charset="0"/>
                <a:ea typeface="DM Sans Medium" pitchFamily="34" charset="-122"/>
                <a:cs typeface="DM Sans Medium" pitchFamily="34" charset="-120"/>
              </a:rPr>
              <a:t>ROI</a:t>
            </a:r>
            <a:endParaRPr lang="en-US" sz="1850" dirty="0"/>
          </a:p>
        </p:txBody>
      </p:sp>
      <p:sp>
        <p:nvSpPr>
          <p:cNvPr id="9" name="Text 6"/>
          <p:cNvSpPr/>
          <p:nvPr/>
        </p:nvSpPr>
        <p:spPr>
          <a:xfrm>
            <a:off x="4715351" y="2787848"/>
            <a:ext cx="3759637" cy="611505"/>
          </a:xfrm>
          <a:prstGeom prst="rect">
            <a:avLst/>
          </a:prstGeom>
          <a:noFill/>
          <a:ln/>
        </p:spPr>
        <p:txBody>
          <a:bodyPr wrap="square" lIns="0" tIns="0" rIns="0" bIns="0" rtlCol="0" anchor="t"/>
          <a:lstStyle/>
          <a:p>
            <a:pPr marL="0" indent="0" algn="ctr">
              <a:lnSpc>
                <a:spcPts val="2400"/>
              </a:lnSpc>
              <a:buNone/>
            </a:pPr>
            <a:r>
              <a:rPr lang="en-US" sz="1500" dirty="0">
                <a:solidFill>
                  <a:srgbClr val="161613"/>
                </a:solidFill>
                <a:latin typeface="Inter" pitchFamily="34" charset="0"/>
                <a:ea typeface="Inter" pitchFamily="34" charset="-122"/>
                <a:cs typeface="Inter" pitchFamily="34" charset="-120"/>
              </a:rPr>
              <a:t>Higher for projects with clearly defined goals</a:t>
            </a:r>
            <a:endParaRPr lang="en-US" sz="1500" dirty="0"/>
          </a:p>
        </p:txBody>
      </p:sp>
      <p:sp>
        <p:nvSpPr>
          <p:cNvPr id="10" name="Text 7"/>
          <p:cNvSpPr/>
          <p:nvPr/>
        </p:nvSpPr>
        <p:spPr>
          <a:xfrm>
            <a:off x="2692122" y="4068247"/>
            <a:ext cx="3759637" cy="630674"/>
          </a:xfrm>
          <a:prstGeom prst="rect">
            <a:avLst/>
          </a:prstGeom>
          <a:noFill/>
          <a:ln/>
        </p:spPr>
        <p:txBody>
          <a:bodyPr wrap="none" lIns="0" tIns="0" rIns="0" bIns="0" rtlCol="0" anchor="t"/>
          <a:lstStyle/>
          <a:p>
            <a:pPr marL="0" indent="0" algn="ctr">
              <a:lnSpc>
                <a:spcPts val="4950"/>
              </a:lnSpc>
              <a:buNone/>
            </a:pPr>
            <a:r>
              <a:rPr lang="en-US" sz="4950" dirty="0">
                <a:solidFill>
                  <a:srgbClr val="161613"/>
                </a:solidFill>
                <a:latin typeface="DM Sans Medium" pitchFamily="34" charset="0"/>
                <a:ea typeface="DM Sans Medium" pitchFamily="34" charset="-122"/>
                <a:cs typeface="DM Sans Medium" pitchFamily="34" charset="-120"/>
              </a:rPr>
              <a:t>24%</a:t>
            </a:r>
            <a:endParaRPr lang="en-US" sz="4950" dirty="0"/>
          </a:p>
        </p:txBody>
      </p:sp>
      <p:sp>
        <p:nvSpPr>
          <p:cNvPr id="11" name="Text 8"/>
          <p:cNvSpPr/>
          <p:nvPr/>
        </p:nvSpPr>
        <p:spPr>
          <a:xfrm>
            <a:off x="3377327" y="4937760"/>
            <a:ext cx="2389227" cy="298609"/>
          </a:xfrm>
          <a:prstGeom prst="rect">
            <a:avLst/>
          </a:prstGeom>
          <a:noFill/>
          <a:ln/>
        </p:spPr>
        <p:txBody>
          <a:bodyPr wrap="none" lIns="0" tIns="0" rIns="0" bIns="0" rtlCol="0" anchor="t"/>
          <a:lstStyle/>
          <a:p>
            <a:pPr marL="0" indent="0" algn="ctr">
              <a:lnSpc>
                <a:spcPts val="2350"/>
              </a:lnSpc>
              <a:buNone/>
            </a:pPr>
            <a:r>
              <a:rPr lang="en-US" sz="1850" dirty="0">
                <a:solidFill>
                  <a:srgbClr val="161613"/>
                </a:solidFill>
                <a:latin typeface="DM Sans Medium" pitchFamily="34" charset="0"/>
                <a:ea typeface="DM Sans Medium" pitchFamily="34" charset="-122"/>
                <a:cs typeface="DM Sans Medium" pitchFamily="34" charset="-120"/>
              </a:rPr>
              <a:t>Alpha Gain</a:t>
            </a:r>
            <a:endParaRPr lang="en-US" sz="1850" dirty="0"/>
          </a:p>
        </p:txBody>
      </p:sp>
      <p:sp>
        <p:nvSpPr>
          <p:cNvPr id="12" name="Text 9"/>
          <p:cNvSpPr/>
          <p:nvPr/>
        </p:nvSpPr>
        <p:spPr>
          <a:xfrm>
            <a:off x="2692122" y="5351026"/>
            <a:ext cx="3759637" cy="611505"/>
          </a:xfrm>
          <a:prstGeom prst="rect">
            <a:avLst/>
          </a:prstGeom>
          <a:noFill/>
          <a:ln/>
        </p:spPr>
        <p:txBody>
          <a:bodyPr wrap="square" lIns="0" tIns="0" rIns="0" bIns="0" rtlCol="0" anchor="t"/>
          <a:lstStyle/>
          <a:p>
            <a:pPr marL="0" indent="0" algn="ctr">
              <a:lnSpc>
                <a:spcPts val="2400"/>
              </a:lnSpc>
              <a:buNone/>
            </a:pPr>
            <a:r>
              <a:rPr lang="en-US" sz="1500" dirty="0">
                <a:solidFill>
                  <a:srgbClr val="161613"/>
                </a:solidFill>
                <a:latin typeface="Inter" pitchFamily="34" charset="0"/>
                <a:ea typeface="Inter" pitchFamily="34" charset="-122"/>
                <a:cs typeface="Inter" pitchFamily="34" charset="-120"/>
              </a:rPr>
              <a:t>Average improvement with targeted AI models</a:t>
            </a:r>
            <a:endParaRPr lang="en-US" sz="1500" dirty="0"/>
          </a:p>
        </p:txBody>
      </p:sp>
      <p:sp>
        <p:nvSpPr>
          <p:cNvPr id="13" name="Text 10"/>
          <p:cNvSpPr/>
          <p:nvPr/>
        </p:nvSpPr>
        <p:spPr>
          <a:xfrm>
            <a:off x="669012" y="6177558"/>
            <a:ext cx="7805976" cy="1528763"/>
          </a:xfrm>
          <a:prstGeom prst="rect">
            <a:avLst/>
          </a:prstGeom>
          <a:noFill/>
          <a:ln/>
        </p:spPr>
        <p:txBody>
          <a:bodyPr wrap="square" lIns="0" tIns="0" rIns="0" bIns="0" rtlCol="0" anchor="t"/>
          <a:lstStyle/>
          <a:p>
            <a:pPr marL="0" indent="0" algn="l">
              <a:lnSpc>
                <a:spcPts val="2400"/>
              </a:lnSpc>
              <a:buNone/>
            </a:pPr>
            <a:r>
              <a:rPr lang="en-US" sz="1500" dirty="0">
                <a:solidFill>
                  <a:srgbClr val="161613"/>
                </a:solidFill>
                <a:latin typeface="Inter" pitchFamily="34" charset="0"/>
                <a:ea typeface="Inter" pitchFamily="34" charset="-122"/>
                <a:cs typeface="Inter" pitchFamily="34" charset="-120"/>
              </a:rPr>
              <a:t>Before diving into technology, project managers must clearly define the "why" behind AI implementation. Are you enhancing alpha generation through predictive models? Automating trade reconciliation? Detecting anomalies in transactions for compliance? Starting with business objectives ensures you select the right data, models, and teams.</a:t>
            </a:r>
            <a:endParaRPr lang="en-US" sz="15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85098" y="616863"/>
            <a:ext cx="10186749" cy="700921"/>
          </a:xfrm>
          <a:prstGeom prst="rect">
            <a:avLst/>
          </a:prstGeom>
          <a:noFill/>
          <a:ln/>
        </p:spPr>
        <p:txBody>
          <a:bodyPr wrap="none" lIns="0" tIns="0" rIns="0" bIns="0" rtlCol="0" anchor="t"/>
          <a:lstStyle/>
          <a:p>
            <a:pPr marL="0" indent="0" algn="l">
              <a:lnSpc>
                <a:spcPts val="5500"/>
              </a:lnSpc>
              <a:buNone/>
            </a:pPr>
            <a:r>
              <a:rPr lang="en-US" sz="4400" dirty="0">
                <a:solidFill>
                  <a:srgbClr val="161613"/>
                </a:solidFill>
                <a:latin typeface="DM Sans Medium" pitchFamily="34" charset="0"/>
                <a:ea typeface="DM Sans Medium" pitchFamily="34" charset="-122"/>
                <a:cs typeface="DM Sans Medium" pitchFamily="34" charset="-120"/>
              </a:rPr>
              <a:t>Aligning Technical and Business Teams</a:t>
            </a:r>
            <a:endParaRPr lang="en-US" sz="4400" dirty="0"/>
          </a:p>
        </p:txBody>
      </p:sp>
      <p:sp>
        <p:nvSpPr>
          <p:cNvPr id="3" name="Text 1"/>
          <p:cNvSpPr/>
          <p:nvPr/>
        </p:nvSpPr>
        <p:spPr>
          <a:xfrm>
            <a:off x="1889046" y="2044303"/>
            <a:ext cx="2804160" cy="350401"/>
          </a:xfrm>
          <a:prstGeom prst="rect">
            <a:avLst/>
          </a:prstGeom>
          <a:noFill/>
          <a:ln/>
        </p:spPr>
        <p:txBody>
          <a:bodyPr wrap="none" lIns="0" tIns="0" rIns="0" bIns="0" rtlCol="0" anchor="t"/>
          <a:lstStyle/>
          <a:p>
            <a:pPr marL="0" indent="0" algn="r">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Partnership Building</a:t>
            </a:r>
            <a:endParaRPr lang="en-US" sz="2200" dirty="0"/>
          </a:p>
        </p:txBody>
      </p:sp>
      <p:sp>
        <p:nvSpPr>
          <p:cNvPr id="4" name="Text 2"/>
          <p:cNvSpPr/>
          <p:nvPr/>
        </p:nvSpPr>
        <p:spPr>
          <a:xfrm>
            <a:off x="785098" y="2529245"/>
            <a:ext cx="3908107" cy="1076563"/>
          </a:xfrm>
          <a:prstGeom prst="rect">
            <a:avLst/>
          </a:prstGeom>
          <a:noFill/>
          <a:ln/>
        </p:spPr>
        <p:txBody>
          <a:bodyPr wrap="square" lIns="0" tIns="0" rIns="0" bIns="0" rtlCol="0" anchor="t"/>
          <a:lstStyle/>
          <a:p>
            <a:pPr marL="0" indent="0" algn="r">
              <a:lnSpc>
                <a:spcPts val="2800"/>
              </a:lnSpc>
              <a:buNone/>
            </a:pPr>
            <a:r>
              <a:rPr lang="en-US" sz="1750" dirty="0">
                <a:solidFill>
                  <a:srgbClr val="161613"/>
                </a:solidFill>
                <a:latin typeface="Inter" pitchFamily="34" charset="0"/>
                <a:ea typeface="Inter" pitchFamily="34" charset="-122"/>
                <a:cs typeface="Inter" pitchFamily="34" charset="-120"/>
              </a:rPr>
              <a:t>Create forums for continuous dialogue between quants and business stakeholders</a:t>
            </a:r>
            <a:endParaRPr lang="en-US" sz="1750" dirty="0"/>
          </a:p>
        </p:txBody>
      </p:sp>
      <p:pic>
        <p:nvPicPr>
          <p:cNvPr id="5" name="Image 0" descr="preencoded.png"/>
          <p:cNvPicPr>
            <a:picLocks noChangeAspect="1"/>
          </p:cNvPicPr>
          <p:nvPr/>
        </p:nvPicPr>
        <p:blipFill>
          <a:blip r:embed="rId3"/>
          <a:stretch>
            <a:fillRect/>
          </a:stretch>
        </p:blipFill>
        <p:spPr>
          <a:xfrm>
            <a:off x="5029676" y="1766411"/>
            <a:ext cx="4571048" cy="4571048"/>
          </a:xfrm>
          <a:prstGeom prst="rect">
            <a:avLst/>
          </a:prstGeom>
        </p:spPr>
      </p:pic>
      <p:pic>
        <p:nvPicPr>
          <p:cNvPr id="6" name="Image 1" descr="preencoded.png"/>
          <p:cNvPicPr>
            <a:picLocks noChangeAspect="1"/>
          </p:cNvPicPr>
          <p:nvPr/>
        </p:nvPicPr>
        <p:blipFill>
          <a:blip r:embed="rId4"/>
          <a:stretch>
            <a:fillRect/>
          </a:stretch>
        </p:blipFill>
        <p:spPr>
          <a:xfrm>
            <a:off x="6227326" y="2533174"/>
            <a:ext cx="335637" cy="419576"/>
          </a:xfrm>
          <a:prstGeom prst="rect">
            <a:avLst/>
          </a:prstGeom>
        </p:spPr>
      </p:pic>
      <p:sp>
        <p:nvSpPr>
          <p:cNvPr id="7" name="Text 3"/>
          <p:cNvSpPr/>
          <p:nvPr/>
        </p:nvSpPr>
        <p:spPr>
          <a:xfrm>
            <a:off x="9937194" y="2223730"/>
            <a:ext cx="2964061" cy="350401"/>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Knowledge Translation</a:t>
            </a:r>
            <a:endParaRPr lang="en-US" sz="2200" dirty="0"/>
          </a:p>
        </p:txBody>
      </p:sp>
      <p:sp>
        <p:nvSpPr>
          <p:cNvPr id="8" name="Text 4"/>
          <p:cNvSpPr/>
          <p:nvPr/>
        </p:nvSpPr>
        <p:spPr>
          <a:xfrm>
            <a:off x="9937194" y="2708672"/>
            <a:ext cx="3908107" cy="717709"/>
          </a:xfrm>
          <a:prstGeom prst="rect">
            <a:avLst/>
          </a:prstGeom>
          <a:noFill/>
          <a:ln/>
        </p:spPr>
        <p:txBody>
          <a:bodyPr wrap="square" lIns="0" tIns="0" rIns="0" bIns="0" rtlCol="0" anchor="t"/>
          <a:lstStyle/>
          <a:p>
            <a:pPr marL="0" indent="0" algn="l">
              <a:lnSpc>
                <a:spcPts val="2800"/>
              </a:lnSpc>
              <a:buNone/>
            </a:pPr>
            <a:r>
              <a:rPr lang="en-US" sz="1750" dirty="0">
                <a:solidFill>
                  <a:srgbClr val="161613"/>
                </a:solidFill>
                <a:latin typeface="Inter" pitchFamily="34" charset="0"/>
                <a:ea typeface="Inter" pitchFamily="34" charset="-122"/>
                <a:cs typeface="Inter" pitchFamily="34" charset="-120"/>
              </a:rPr>
              <a:t>Convert technical concepts into business impact language</a:t>
            </a:r>
            <a:endParaRPr lang="en-US" sz="1750" dirty="0"/>
          </a:p>
        </p:txBody>
      </p:sp>
      <p:pic>
        <p:nvPicPr>
          <p:cNvPr id="9" name="Image 2" descr="preencoded.png"/>
          <p:cNvPicPr>
            <a:picLocks noChangeAspect="1"/>
          </p:cNvPicPr>
          <p:nvPr/>
        </p:nvPicPr>
        <p:blipFill>
          <a:blip r:embed="rId5"/>
          <a:stretch>
            <a:fillRect/>
          </a:stretch>
        </p:blipFill>
        <p:spPr>
          <a:xfrm>
            <a:off x="5029676" y="1766411"/>
            <a:ext cx="4571048" cy="4571048"/>
          </a:xfrm>
          <a:prstGeom prst="rect">
            <a:avLst/>
          </a:prstGeom>
        </p:spPr>
      </p:pic>
      <p:pic>
        <p:nvPicPr>
          <p:cNvPr id="10" name="Image 3" descr="preencoded.png"/>
          <p:cNvPicPr>
            <a:picLocks noChangeAspect="1"/>
          </p:cNvPicPr>
          <p:nvPr/>
        </p:nvPicPr>
        <p:blipFill>
          <a:blip r:embed="rId6"/>
          <a:stretch>
            <a:fillRect/>
          </a:stretch>
        </p:blipFill>
        <p:spPr>
          <a:xfrm>
            <a:off x="8456176" y="2922151"/>
            <a:ext cx="335637" cy="419576"/>
          </a:xfrm>
          <a:prstGeom prst="rect">
            <a:avLst/>
          </a:prstGeom>
        </p:spPr>
      </p:pic>
      <p:sp>
        <p:nvSpPr>
          <p:cNvPr id="11" name="Text 5"/>
          <p:cNvSpPr/>
          <p:nvPr/>
        </p:nvSpPr>
        <p:spPr>
          <a:xfrm>
            <a:off x="9937194" y="4498062"/>
            <a:ext cx="2804160" cy="350401"/>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Joint KPI Setting</a:t>
            </a:r>
            <a:endParaRPr lang="en-US" sz="2200" dirty="0"/>
          </a:p>
        </p:txBody>
      </p:sp>
      <p:sp>
        <p:nvSpPr>
          <p:cNvPr id="12" name="Text 6"/>
          <p:cNvSpPr/>
          <p:nvPr/>
        </p:nvSpPr>
        <p:spPr>
          <a:xfrm>
            <a:off x="9937194" y="4983004"/>
            <a:ext cx="3908107" cy="1076563"/>
          </a:xfrm>
          <a:prstGeom prst="rect">
            <a:avLst/>
          </a:prstGeom>
          <a:noFill/>
          <a:ln/>
        </p:spPr>
        <p:txBody>
          <a:bodyPr wrap="square" lIns="0" tIns="0" rIns="0" bIns="0" rtlCol="0" anchor="t"/>
          <a:lstStyle/>
          <a:p>
            <a:pPr marL="0" indent="0" algn="l">
              <a:lnSpc>
                <a:spcPts val="2800"/>
              </a:lnSpc>
              <a:buNone/>
            </a:pPr>
            <a:r>
              <a:rPr lang="en-US" sz="1750" dirty="0">
                <a:solidFill>
                  <a:srgbClr val="161613"/>
                </a:solidFill>
                <a:latin typeface="Inter" pitchFamily="34" charset="0"/>
                <a:ea typeface="Inter" pitchFamily="34" charset="-122"/>
                <a:cs typeface="Inter" pitchFamily="34" charset="-120"/>
              </a:rPr>
              <a:t>Develop metrics that satisfy both technical excellence and business value</a:t>
            </a:r>
            <a:endParaRPr lang="en-US" sz="1750" dirty="0"/>
          </a:p>
        </p:txBody>
      </p:sp>
      <p:pic>
        <p:nvPicPr>
          <p:cNvPr id="13" name="Image 4" descr="preencoded.png"/>
          <p:cNvPicPr>
            <a:picLocks noChangeAspect="1"/>
          </p:cNvPicPr>
          <p:nvPr/>
        </p:nvPicPr>
        <p:blipFill>
          <a:blip r:embed="rId7"/>
          <a:stretch>
            <a:fillRect/>
          </a:stretch>
        </p:blipFill>
        <p:spPr>
          <a:xfrm>
            <a:off x="5029676" y="1766411"/>
            <a:ext cx="4571048" cy="4571048"/>
          </a:xfrm>
          <a:prstGeom prst="rect">
            <a:avLst/>
          </a:prstGeom>
        </p:spPr>
      </p:pic>
      <p:pic>
        <p:nvPicPr>
          <p:cNvPr id="14" name="Image 5" descr="preencoded.png"/>
          <p:cNvPicPr>
            <a:picLocks noChangeAspect="1"/>
          </p:cNvPicPr>
          <p:nvPr/>
        </p:nvPicPr>
        <p:blipFill>
          <a:blip r:embed="rId8"/>
          <a:stretch>
            <a:fillRect/>
          </a:stretch>
        </p:blipFill>
        <p:spPr>
          <a:xfrm>
            <a:off x="8067199" y="5151001"/>
            <a:ext cx="335637" cy="419576"/>
          </a:xfrm>
          <a:prstGeom prst="rect">
            <a:avLst/>
          </a:prstGeom>
        </p:spPr>
      </p:pic>
      <p:sp>
        <p:nvSpPr>
          <p:cNvPr id="15" name="Text 7"/>
          <p:cNvSpPr/>
          <p:nvPr/>
        </p:nvSpPr>
        <p:spPr>
          <a:xfrm>
            <a:off x="1714500" y="4677489"/>
            <a:ext cx="2978706" cy="350401"/>
          </a:xfrm>
          <a:prstGeom prst="rect">
            <a:avLst/>
          </a:prstGeom>
          <a:noFill/>
          <a:ln/>
        </p:spPr>
        <p:txBody>
          <a:bodyPr wrap="none" lIns="0" tIns="0" rIns="0" bIns="0" rtlCol="0" anchor="t"/>
          <a:lstStyle/>
          <a:p>
            <a:pPr marL="0" indent="0" algn="r">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Synchronized Planning</a:t>
            </a:r>
            <a:endParaRPr lang="en-US" sz="2200" dirty="0"/>
          </a:p>
        </p:txBody>
      </p:sp>
      <p:sp>
        <p:nvSpPr>
          <p:cNvPr id="16" name="Text 8"/>
          <p:cNvSpPr/>
          <p:nvPr/>
        </p:nvSpPr>
        <p:spPr>
          <a:xfrm>
            <a:off x="785098" y="5162431"/>
            <a:ext cx="3908107" cy="717709"/>
          </a:xfrm>
          <a:prstGeom prst="rect">
            <a:avLst/>
          </a:prstGeom>
          <a:noFill/>
          <a:ln/>
        </p:spPr>
        <p:txBody>
          <a:bodyPr wrap="square" lIns="0" tIns="0" rIns="0" bIns="0" rtlCol="0" anchor="t"/>
          <a:lstStyle/>
          <a:p>
            <a:pPr marL="0" indent="0" algn="r">
              <a:lnSpc>
                <a:spcPts val="2800"/>
              </a:lnSpc>
              <a:buNone/>
            </a:pPr>
            <a:r>
              <a:rPr lang="en-US" sz="1750" dirty="0">
                <a:solidFill>
                  <a:srgbClr val="161613"/>
                </a:solidFill>
                <a:latin typeface="Inter" pitchFamily="34" charset="0"/>
                <a:ea typeface="Inter" pitchFamily="34" charset="-122"/>
                <a:cs typeface="Inter" pitchFamily="34" charset="-120"/>
              </a:rPr>
              <a:t>Align sprint planning with market events and business deadlines</a:t>
            </a:r>
            <a:endParaRPr lang="en-US" sz="1750" dirty="0"/>
          </a:p>
        </p:txBody>
      </p:sp>
      <p:pic>
        <p:nvPicPr>
          <p:cNvPr id="17" name="Image 6" descr="preencoded.png"/>
          <p:cNvPicPr>
            <a:picLocks noChangeAspect="1"/>
          </p:cNvPicPr>
          <p:nvPr/>
        </p:nvPicPr>
        <p:blipFill>
          <a:blip r:embed="rId9"/>
          <a:stretch>
            <a:fillRect/>
          </a:stretch>
        </p:blipFill>
        <p:spPr>
          <a:xfrm>
            <a:off x="5029676" y="1766411"/>
            <a:ext cx="4571048" cy="4571048"/>
          </a:xfrm>
          <a:prstGeom prst="rect">
            <a:avLst/>
          </a:prstGeom>
        </p:spPr>
      </p:pic>
      <p:pic>
        <p:nvPicPr>
          <p:cNvPr id="18" name="Image 7" descr="preencoded.png"/>
          <p:cNvPicPr>
            <a:picLocks noChangeAspect="1"/>
          </p:cNvPicPr>
          <p:nvPr/>
        </p:nvPicPr>
        <p:blipFill>
          <a:blip r:embed="rId10"/>
          <a:stretch>
            <a:fillRect/>
          </a:stretch>
        </p:blipFill>
        <p:spPr>
          <a:xfrm>
            <a:off x="5838349" y="4762024"/>
            <a:ext cx="335637" cy="419576"/>
          </a:xfrm>
          <a:prstGeom prst="rect">
            <a:avLst/>
          </a:prstGeom>
        </p:spPr>
      </p:pic>
      <p:sp>
        <p:nvSpPr>
          <p:cNvPr id="19" name="Text 9"/>
          <p:cNvSpPr/>
          <p:nvPr/>
        </p:nvSpPr>
        <p:spPr>
          <a:xfrm>
            <a:off x="785098" y="6589752"/>
            <a:ext cx="13060204" cy="1076563"/>
          </a:xfrm>
          <a:prstGeom prst="rect">
            <a:avLst/>
          </a:prstGeom>
          <a:noFill/>
          <a:ln/>
        </p:spPr>
        <p:txBody>
          <a:bodyPr wrap="square" lIns="0" tIns="0" rIns="0" bIns="0" rtlCol="0" anchor="t"/>
          <a:lstStyle/>
          <a:p>
            <a:pPr marL="0" indent="0" algn="l">
              <a:lnSpc>
                <a:spcPts val="2800"/>
              </a:lnSpc>
              <a:buNone/>
            </a:pPr>
            <a:r>
              <a:rPr lang="en-US" sz="1750" dirty="0">
                <a:solidFill>
                  <a:srgbClr val="161613"/>
                </a:solidFill>
                <a:latin typeface="Inter" pitchFamily="34" charset="0"/>
                <a:ea typeface="Inter" pitchFamily="34" charset="-122"/>
                <a:cs typeface="Inter" pitchFamily="34" charset="-120"/>
              </a:rPr>
              <a:t>AI projects in hedge funds typically originate from quants or data scientists. Your role as a project manager is to bridge the gap between business requirements and technical execution, facilitating sprint planning, aligning model training with key deadlines, and managing data access with compliance approvals.</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14018" y="561023"/>
            <a:ext cx="8044815" cy="637580"/>
          </a:xfrm>
          <a:prstGeom prst="rect">
            <a:avLst/>
          </a:prstGeom>
          <a:noFill/>
          <a:ln/>
        </p:spPr>
        <p:txBody>
          <a:bodyPr wrap="none" lIns="0" tIns="0" rIns="0" bIns="0" rtlCol="0" anchor="t"/>
          <a:lstStyle/>
          <a:p>
            <a:pPr marL="0" indent="0" algn="l">
              <a:lnSpc>
                <a:spcPts val="5000"/>
              </a:lnSpc>
              <a:buNone/>
            </a:pPr>
            <a:r>
              <a:rPr lang="en-US" sz="4000" dirty="0">
                <a:solidFill>
                  <a:srgbClr val="161613"/>
                </a:solidFill>
                <a:latin typeface="DM Sans Medium" pitchFamily="34" charset="0"/>
                <a:ea typeface="DM Sans Medium" pitchFamily="34" charset="-122"/>
                <a:cs typeface="DM Sans Medium" pitchFamily="34" charset="-120"/>
              </a:rPr>
              <a:t>Data Infrastructure Requirements</a:t>
            </a:r>
            <a:endParaRPr lang="en-US" sz="4000" dirty="0"/>
          </a:p>
        </p:txBody>
      </p:sp>
      <p:pic>
        <p:nvPicPr>
          <p:cNvPr id="3" name="Image 0" descr="preencoded.png"/>
          <p:cNvPicPr>
            <a:picLocks noChangeAspect="1"/>
          </p:cNvPicPr>
          <p:nvPr/>
        </p:nvPicPr>
        <p:blipFill>
          <a:blip r:embed="rId3"/>
          <a:stretch>
            <a:fillRect/>
          </a:stretch>
        </p:blipFill>
        <p:spPr>
          <a:xfrm>
            <a:off x="3197662" y="1606629"/>
            <a:ext cx="1633776" cy="1175504"/>
          </a:xfrm>
          <a:prstGeom prst="rect">
            <a:avLst/>
          </a:prstGeom>
        </p:spPr>
      </p:pic>
      <p:pic>
        <p:nvPicPr>
          <p:cNvPr id="4" name="Image 1" descr="preencoded.png"/>
          <p:cNvPicPr>
            <a:picLocks noChangeAspect="1"/>
          </p:cNvPicPr>
          <p:nvPr/>
        </p:nvPicPr>
        <p:blipFill>
          <a:blip r:embed="rId4"/>
          <a:stretch>
            <a:fillRect/>
          </a:stretch>
        </p:blipFill>
        <p:spPr>
          <a:xfrm>
            <a:off x="3871079" y="2160746"/>
            <a:ext cx="286822" cy="358616"/>
          </a:xfrm>
          <a:prstGeom prst="rect">
            <a:avLst/>
          </a:prstGeom>
        </p:spPr>
      </p:pic>
      <p:sp>
        <p:nvSpPr>
          <p:cNvPr id="5" name="Text 1"/>
          <p:cNvSpPr/>
          <p:nvPr/>
        </p:nvSpPr>
        <p:spPr>
          <a:xfrm>
            <a:off x="5035391" y="1810583"/>
            <a:ext cx="2550438" cy="318730"/>
          </a:xfrm>
          <a:prstGeom prst="rect">
            <a:avLst/>
          </a:prstGeom>
          <a:noFill/>
          <a:ln/>
        </p:spPr>
        <p:txBody>
          <a:bodyPr wrap="none" lIns="0" tIns="0" rIns="0" bIns="0" rtlCol="0" anchor="t"/>
          <a:lstStyle/>
          <a:p>
            <a:pPr marL="0" indent="0" algn="l">
              <a:lnSpc>
                <a:spcPts val="2500"/>
              </a:lnSpc>
              <a:buNone/>
            </a:pPr>
            <a:r>
              <a:rPr lang="en-US" sz="2000" dirty="0">
                <a:solidFill>
                  <a:srgbClr val="161613"/>
                </a:solidFill>
                <a:latin typeface="DM Sans Medium" pitchFamily="34" charset="0"/>
                <a:ea typeface="DM Sans Medium" pitchFamily="34" charset="-122"/>
                <a:cs typeface="DM Sans Medium" pitchFamily="34" charset="-120"/>
              </a:rPr>
              <a:t>Model Deployment</a:t>
            </a:r>
            <a:endParaRPr lang="en-US" sz="2000" dirty="0"/>
          </a:p>
        </p:txBody>
      </p:sp>
      <p:sp>
        <p:nvSpPr>
          <p:cNvPr id="6" name="Text 2"/>
          <p:cNvSpPr/>
          <p:nvPr/>
        </p:nvSpPr>
        <p:spPr>
          <a:xfrm>
            <a:off x="5035391" y="2251710"/>
            <a:ext cx="4247912" cy="326469"/>
          </a:xfrm>
          <a:prstGeom prst="rect">
            <a:avLst/>
          </a:prstGeom>
          <a:noFill/>
          <a:ln/>
        </p:spPr>
        <p:txBody>
          <a:bodyPr wrap="none" lIns="0" tIns="0" rIns="0" bIns="0" rtlCol="0" anchor="t"/>
          <a:lstStyle/>
          <a:p>
            <a:pPr marL="0" indent="0" algn="l">
              <a:lnSpc>
                <a:spcPts val="2550"/>
              </a:lnSpc>
              <a:buNone/>
            </a:pPr>
            <a:r>
              <a:rPr lang="en-US" sz="1600" dirty="0">
                <a:solidFill>
                  <a:srgbClr val="161613"/>
                </a:solidFill>
                <a:latin typeface="Inter" pitchFamily="34" charset="0"/>
                <a:ea typeface="Inter" pitchFamily="34" charset="-122"/>
                <a:cs typeface="Inter" pitchFamily="34" charset="-120"/>
              </a:rPr>
              <a:t>Scalable compute resources and monitoring</a:t>
            </a:r>
            <a:endParaRPr lang="en-US" sz="1600" dirty="0"/>
          </a:p>
        </p:txBody>
      </p:sp>
      <p:sp>
        <p:nvSpPr>
          <p:cNvPr id="7" name="Shape 3"/>
          <p:cNvSpPr/>
          <p:nvPr/>
        </p:nvSpPr>
        <p:spPr>
          <a:xfrm>
            <a:off x="4882396" y="2798088"/>
            <a:ext cx="8983028" cy="11430"/>
          </a:xfrm>
          <a:prstGeom prst="roundRect">
            <a:avLst>
              <a:gd name="adj" fmla="val 267763"/>
            </a:avLst>
          </a:prstGeom>
          <a:solidFill>
            <a:srgbClr val="D3D1C9"/>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2380774" y="2833092"/>
            <a:ext cx="3267551" cy="1175504"/>
          </a:xfrm>
          <a:prstGeom prst="rect">
            <a:avLst/>
          </a:prstGeom>
        </p:spPr>
      </p:pic>
      <p:pic>
        <p:nvPicPr>
          <p:cNvPr id="9" name="Image 3" descr="preencoded.png"/>
          <p:cNvPicPr>
            <a:picLocks noChangeAspect="1"/>
          </p:cNvPicPr>
          <p:nvPr/>
        </p:nvPicPr>
        <p:blipFill>
          <a:blip r:embed="rId6"/>
          <a:stretch>
            <a:fillRect/>
          </a:stretch>
        </p:blipFill>
        <p:spPr>
          <a:xfrm>
            <a:off x="3871079" y="3241477"/>
            <a:ext cx="286822" cy="358616"/>
          </a:xfrm>
          <a:prstGeom prst="rect">
            <a:avLst/>
          </a:prstGeom>
        </p:spPr>
      </p:pic>
      <p:sp>
        <p:nvSpPr>
          <p:cNvPr id="10" name="Text 4"/>
          <p:cNvSpPr/>
          <p:nvPr/>
        </p:nvSpPr>
        <p:spPr>
          <a:xfrm>
            <a:off x="5852279" y="3037046"/>
            <a:ext cx="3190518" cy="318730"/>
          </a:xfrm>
          <a:prstGeom prst="rect">
            <a:avLst/>
          </a:prstGeom>
          <a:noFill/>
          <a:ln/>
        </p:spPr>
        <p:txBody>
          <a:bodyPr wrap="none" lIns="0" tIns="0" rIns="0" bIns="0" rtlCol="0" anchor="t"/>
          <a:lstStyle/>
          <a:p>
            <a:pPr marL="0" indent="0" algn="l">
              <a:lnSpc>
                <a:spcPts val="2500"/>
              </a:lnSpc>
              <a:buNone/>
            </a:pPr>
            <a:r>
              <a:rPr lang="en-US" sz="2000" dirty="0">
                <a:solidFill>
                  <a:srgbClr val="161613"/>
                </a:solidFill>
                <a:latin typeface="DM Sans Medium" pitchFamily="34" charset="0"/>
                <a:ea typeface="DM Sans Medium" pitchFamily="34" charset="-122"/>
                <a:cs typeface="DM Sans Medium" pitchFamily="34" charset="-120"/>
              </a:rPr>
              <a:t>Data Storage &amp; Processing</a:t>
            </a:r>
            <a:endParaRPr lang="en-US" sz="2000" dirty="0"/>
          </a:p>
        </p:txBody>
      </p:sp>
      <p:sp>
        <p:nvSpPr>
          <p:cNvPr id="11" name="Text 5"/>
          <p:cNvSpPr/>
          <p:nvPr/>
        </p:nvSpPr>
        <p:spPr>
          <a:xfrm>
            <a:off x="5852279" y="3478173"/>
            <a:ext cx="4980623" cy="326469"/>
          </a:xfrm>
          <a:prstGeom prst="rect">
            <a:avLst/>
          </a:prstGeom>
          <a:noFill/>
          <a:ln/>
        </p:spPr>
        <p:txBody>
          <a:bodyPr wrap="none" lIns="0" tIns="0" rIns="0" bIns="0" rtlCol="0" anchor="t"/>
          <a:lstStyle/>
          <a:p>
            <a:pPr marL="0" indent="0" algn="l">
              <a:lnSpc>
                <a:spcPts val="2550"/>
              </a:lnSpc>
              <a:buNone/>
            </a:pPr>
            <a:r>
              <a:rPr lang="en-US" sz="1600" dirty="0">
                <a:solidFill>
                  <a:srgbClr val="161613"/>
                </a:solidFill>
                <a:latin typeface="Inter" pitchFamily="34" charset="0"/>
                <a:ea typeface="Inter" pitchFamily="34" charset="-122"/>
                <a:cs typeface="Inter" pitchFamily="34" charset="-120"/>
              </a:rPr>
              <a:t>High-performance databases and compute clusters</a:t>
            </a:r>
            <a:endParaRPr lang="en-US" sz="1600" dirty="0"/>
          </a:p>
        </p:txBody>
      </p:sp>
      <p:sp>
        <p:nvSpPr>
          <p:cNvPr id="12" name="Shape 6"/>
          <p:cNvSpPr/>
          <p:nvPr/>
        </p:nvSpPr>
        <p:spPr>
          <a:xfrm>
            <a:off x="5699284" y="4024551"/>
            <a:ext cx="8166140" cy="11430"/>
          </a:xfrm>
          <a:prstGeom prst="roundRect">
            <a:avLst>
              <a:gd name="adj" fmla="val 267763"/>
            </a:avLst>
          </a:prstGeom>
          <a:solidFill>
            <a:srgbClr val="D3D1C9"/>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1563886" y="4059555"/>
            <a:ext cx="4901327" cy="1175504"/>
          </a:xfrm>
          <a:prstGeom prst="rect">
            <a:avLst/>
          </a:prstGeom>
        </p:spPr>
      </p:pic>
      <p:pic>
        <p:nvPicPr>
          <p:cNvPr id="14" name="Image 5" descr="preencoded.png"/>
          <p:cNvPicPr>
            <a:picLocks noChangeAspect="1"/>
          </p:cNvPicPr>
          <p:nvPr/>
        </p:nvPicPr>
        <p:blipFill>
          <a:blip r:embed="rId8"/>
          <a:stretch>
            <a:fillRect/>
          </a:stretch>
        </p:blipFill>
        <p:spPr>
          <a:xfrm>
            <a:off x="3871079" y="4467939"/>
            <a:ext cx="286822" cy="358616"/>
          </a:xfrm>
          <a:prstGeom prst="rect">
            <a:avLst/>
          </a:prstGeom>
        </p:spPr>
      </p:pic>
      <p:sp>
        <p:nvSpPr>
          <p:cNvPr id="15" name="Text 7"/>
          <p:cNvSpPr/>
          <p:nvPr/>
        </p:nvSpPr>
        <p:spPr>
          <a:xfrm>
            <a:off x="6669167" y="4263509"/>
            <a:ext cx="2550438" cy="318730"/>
          </a:xfrm>
          <a:prstGeom prst="rect">
            <a:avLst/>
          </a:prstGeom>
          <a:noFill/>
          <a:ln/>
        </p:spPr>
        <p:txBody>
          <a:bodyPr wrap="none" lIns="0" tIns="0" rIns="0" bIns="0" rtlCol="0" anchor="t"/>
          <a:lstStyle/>
          <a:p>
            <a:pPr marL="0" indent="0" algn="l">
              <a:lnSpc>
                <a:spcPts val="2500"/>
              </a:lnSpc>
              <a:buNone/>
            </a:pPr>
            <a:r>
              <a:rPr lang="en-US" sz="2000" dirty="0">
                <a:solidFill>
                  <a:srgbClr val="161613"/>
                </a:solidFill>
                <a:latin typeface="DM Sans Medium" pitchFamily="34" charset="0"/>
                <a:ea typeface="DM Sans Medium" pitchFamily="34" charset="-122"/>
                <a:cs typeface="DM Sans Medium" pitchFamily="34" charset="-120"/>
              </a:rPr>
              <a:t>Data Transformation</a:t>
            </a:r>
            <a:endParaRPr lang="en-US" sz="2000" dirty="0"/>
          </a:p>
        </p:txBody>
      </p:sp>
      <p:sp>
        <p:nvSpPr>
          <p:cNvPr id="16" name="Text 8"/>
          <p:cNvSpPr/>
          <p:nvPr/>
        </p:nvSpPr>
        <p:spPr>
          <a:xfrm>
            <a:off x="6669167" y="4704636"/>
            <a:ext cx="4687491" cy="326469"/>
          </a:xfrm>
          <a:prstGeom prst="rect">
            <a:avLst/>
          </a:prstGeom>
          <a:noFill/>
          <a:ln/>
        </p:spPr>
        <p:txBody>
          <a:bodyPr wrap="none" lIns="0" tIns="0" rIns="0" bIns="0" rtlCol="0" anchor="t"/>
          <a:lstStyle/>
          <a:p>
            <a:pPr marL="0" indent="0" algn="l">
              <a:lnSpc>
                <a:spcPts val="2550"/>
              </a:lnSpc>
              <a:buNone/>
            </a:pPr>
            <a:r>
              <a:rPr lang="en-US" sz="1600" dirty="0">
                <a:solidFill>
                  <a:srgbClr val="161613"/>
                </a:solidFill>
                <a:latin typeface="Inter" pitchFamily="34" charset="0"/>
                <a:ea typeface="Inter" pitchFamily="34" charset="-122"/>
                <a:cs typeface="Inter" pitchFamily="34" charset="-120"/>
              </a:rPr>
              <a:t>Cleaning, normalization, and feature engineering</a:t>
            </a:r>
            <a:endParaRPr lang="en-US" sz="1600" dirty="0"/>
          </a:p>
        </p:txBody>
      </p:sp>
      <p:sp>
        <p:nvSpPr>
          <p:cNvPr id="17" name="Shape 9"/>
          <p:cNvSpPr/>
          <p:nvPr/>
        </p:nvSpPr>
        <p:spPr>
          <a:xfrm>
            <a:off x="6516172" y="5251013"/>
            <a:ext cx="7349252" cy="11430"/>
          </a:xfrm>
          <a:prstGeom prst="roundRect">
            <a:avLst>
              <a:gd name="adj" fmla="val 267763"/>
            </a:avLst>
          </a:prstGeom>
          <a:solidFill>
            <a:srgbClr val="D3D1C9"/>
          </a:solidFill>
          <a:ln/>
        </p:spPr>
        <p:txBody>
          <a:bodyPr/>
          <a:lstStyle/>
          <a:p>
            <a:endParaRPr lang="en-US"/>
          </a:p>
        </p:txBody>
      </p:sp>
      <p:pic>
        <p:nvPicPr>
          <p:cNvPr id="18" name="Image 6" descr="preencoded.png"/>
          <p:cNvPicPr>
            <a:picLocks noChangeAspect="1"/>
          </p:cNvPicPr>
          <p:nvPr/>
        </p:nvPicPr>
        <p:blipFill>
          <a:blip r:embed="rId9"/>
          <a:stretch>
            <a:fillRect/>
          </a:stretch>
        </p:blipFill>
        <p:spPr>
          <a:xfrm>
            <a:off x="746998" y="5286018"/>
            <a:ext cx="6535103" cy="1175504"/>
          </a:xfrm>
          <a:prstGeom prst="rect">
            <a:avLst/>
          </a:prstGeom>
        </p:spPr>
      </p:pic>
      <p:pic>
        <p:nvPicPr>
          <p:cNvPr id="19" name="Image 7" descr="preencoded.png"/>
          <p:cNvPicPr>
            <a:picLocks noChangeAspect="1"/>
          </p:cNvPicPr>
          <p:nvPr/>
        </p:nvPicPr>
        <p:blipFill>
          <a:blip r:embed="rId10"/>
          <a:stretch>
            <a:fillRect/>
          </a:stretch>
        </p:blipFill>
        <p:spPr>
          <a:xfrm>
            <a:off x="3871079" y="5694402"/>
            <a:ext cx="286822" cy="358616"/>
          </a:xfrm>
          <a:prstGeom prst="rect">
            <a:avLst/>
          </a:prstGeom>
        </p:spPr>
      </p:pic>
      <p:sp>
        <p:nvSpPr>
          <p:cNvPr id="20" name="Text 10"/>
          <p:cNvSpPr/>
          <p:nvPr/>
        </p:nvSpPr>
        <p:spPr>
          <a:xfrm>
            <a:off x="7486055" y="5489972"/>
            <a:ext cx="2550438" cy="318730"/>
          </a:xfrm>
          <a:prstGeom prst="rect">
            <a:avLst/>
          </a:prstGeom>
          <a:noFill/>
          <a:ln/>
        </p:spPr>
        <p:txBody>
          <a:bodyPr wrap="none" lIns="0" tIns="0" rIns="0" bIns="0" rtlCol="0" anchor="t"/>
          <a:lstStyle/>
          <a:p>
            <a:pPr marL="0" indent="0" algn="l">
              <a:lnSpc>
                <a:spcPts val="2500"/>
              </a:lnSpc>
              <a:buNone/>
            </a:pPr>
            <a:r>
              <a:rPr lang="en-US" sz="2000" dirty="0">
                <a:solidFill>
                  <a:srgbClr val="161613"/>
                </a:solidFill>
                <a:latin typeface="DM Sans Medium" pitchFamily="34" charset="0"/>
                <a:ea typeface="DM Sans Medium" pitchFamily="34" charset="-122"/>
                <a:cs typeface="DM Sans Medium" pitchFamily="34" charset="-120"/>
              </a:rPr>
              <a:t>Data Acquisition</a:t>
            </a:r>
            <a:endParaRPr lang="en-US" sz="2000" dirty="0"/>
          </a:p>
        </p:txBody>
      </p:sp>
      <p:sp>
        <p:nvSpPr>
          <p:cNvPr id="21" name="Text 11"/>
          <p:cNvSpPr/>
          <p:nvPr/>
        </p:nvSpPr>
        <p:spPr>
          <a:xfrm>
            <a:off x="7486055" y="5931098"/>
            <a:ext cx="4566642" cy="326469"/>
          </a:xfrm>
          <a:prstGeom prst="rect">
            <a:avLst/>
          </a:prstGeom>
          <a:noFill/>
          <a:ln/>
        </p:spPr>
        <p:txBody>
          <a:bodyPr wrap="none" lIns="0" tIns="0" rIns="0" bIns="0" rtlCol="0" anchor="t"/>
          <a:lstStyle/>
          <a:p>
            <a:pPr marL="0" indent="0" algn="l">
              <a:lnSpc>
                <a:spcPts val="2550"/>
              </a:lnSpc>
              <a:buNone/>
            </a:pPr>
            <a:r>
              <a:rPr lang="en-US" sz="1600" dirty="0">
                <a:solidFill>
                  <a:srgbClr val="161613"/>
                </a:solidFill>
                <a:latin typeface="Inter" pitchFamily="34" charset="0"/>
                <a:ea typeface="Inter" pitchFamily="34" charset="-122"/>
                <a:cs typeface="Inter" pitchFamily="34" charset="-120"/>
              </a:rPr>
              <a:t>Market feeds, alternative data, internal systems</a:t>
            </a:r>
            <a:endParaRPr lang="en-US" sz="1600" dirty="0"/>
          </a:p>
        </p:txBody>
      </p:sp>
      <p:sp>
        <p:nvSpPr>
          <p:cNvPr id="22" name="Text 12"/>
          <p:cNvSpPr/>
          <p:nvPr/>
        </p:nvSpPr>
        <p:spPr>
          <a:xfrm>
            <a:off x="714018" y="6690955"/>
            <a:ext cx="13202364" cy="979408"/>
          </a:xfrm>
          <a:prstGeom prst="rect">
            <a:avLst/>
          </a:prstGeom>
          <a:noFill/>
          <a:ln/>
        </p:spPr>
        <p:txBody>
          <a:bodyPr wrap="square" lIns="0" tIns="0" rIns="0" bIns="0" rtlCol="0" anchor="t"/>
          <a:lstStyle/>
          <a:p>
            <a:pPr marL="0" indent="0" algn="l">
              <a:lnSpc>
                <a:spcPts val="2550"/>
              </a:lnSpc>
              <a:buNone/>
            </a:pPr>
            <a:r>
              <a:rPr lang="en-US" sz="1600" dirty="0">
                <a:solidFill>
                  <a:srgbClr val="161613"/>
                </a:solidFill>
                <a:latin typeface="Inter" pitchFamily="34" charset="0"/>
                <a:ea typeface="Inter" pitchFamily="34" charset="-122"/>
                <a:cs typeface="Inter" pitchFamily="34" charset="-120"/>
              </a:rPr>
              <a:t>AI is only as effective as the data powering it. Project managers must ensure clean, labeled, and timely data from market feeds and internal systems. This requires managing data pipelines, APIs, and security protocols while collaborating with DevOps and data engineering teams to maintain data integrity and accessibility.</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21479" y="835223"/>
            <a:ext cx="6483429" cy="566976"/>
          </a:xfrm>
          <a:prstGeom prst="rect">
            <a:avLst/>
          </a:prstGeom>
          <a:noFill/>
          <a:ln/>
        </p:spPr>
        <p:txBody>
          <a:bodyPr wrap="none" lIns="0" tIns="0" rIns="0" bIns="0" rtlCol="0" anchor="t"/>
          <a:lstStyle/>
          <a:p>
            <a:pPr marL="0" indent="0" algn="l">
              <a:lnSpc>
                <a:spcPts val="4450"/>
              </a:lnSpc>
              <a:buNone/>
            </a:pPr>
            <a:r>
              <a:rPr lang="en-US" sz="3550" dirty="0">
                <a:solidFill>
                  <a:srgbClr val="161613"/>
                </a:solidFill>
                <a:latin typeface="DM Sans Medium" pitchFamily="34" charset="0"/>
                <a:ea typeface="DM Sans Medium" pitchFamily="34" charset="-122"/>
                <a:cs typeface="DM Sans Medium" pitchFamily="34" charset="-120"/>
              </a:rPr>
              <a:t>System Integration Challenges</a:t>
            </a:r>
            <a:endParaRPr lang="en-US" sz="3550" dirty="0"/>
          </a:p>
        </p:txBody>
      </p:sp>
      <p:pic>
        <p:nvPicPr>
          <p:cNvPr id="4" name="Image 1" descr="preencoded.png"/>
          <p:cNvPicPr>
            <a:picLocks noChangeAspect="1"/>
          </p:cNvPicPr>
          <p:nvPr/>
        </p:nvPicPr>
        <p:blipFill>
          <a:blip r:embed="rId4"/>
          <a:stretch>
            <a:fillRect/>
          </a:stretch>
        </p:blipFill>
        <p:spPr>
          <a:xfrm>
            <a:off x="6121479" y="1674376"/>
            <a:ext cx="907256" cy="1088708"/>
          </a:xfrm>
          <a:prstGeom prst="rect">
            <a:avLst/>
          </a:prstGeom>
        </p:spPr>
      </p:pic>
      <p:sp>
        <p:nvSpPr>
          <p:cNvPr id="5" name="Text 1"/>
          <p:cNvSpPr/>
          <p:nvPr/>
        </p:nvSpPr>
        <p:spPr>
          <a:xfrm>
            <a:off x="7300913" y="1855827"/>
            <a:ext cx="2268141" cy="283488"/>
          </a:xfrm>
          <a:prstGeom prst="rect">
            <a:avLst/>
          </a:prstGeom>
          <a:noFill/>
          <a:ln/>
        </p:spPr>
        <p:txBody>
          <a:bodyPr wrap="none" lIns="0" tIns="0" rIns="0" bIns="0" rtlCol="0" anchor="t"/>
          <a:lstStyle/>
          <a:p>
            <a:pPr marL="0" indent="0" algn="l">
              <a:lnSpc>
                <a:spcPts val="2200"/>
              </a:lnSpc>
              <a:buNone/>
            </a:pPr>
            <a:r>
              <a:rPr lang="en-US" sz="1750" dirty="0">
                <a:solidFill>
                  <a:srgbClr val="161613"/>
                </a:solidFill>
                <a:latin typeface="DM Sans Medium" pitchFamily="34" charset="0"/>
                <a:ea typeface="DM Sans Medium" pitchFamily="34" charset="-122"/>
                <a:cs typeface="DM Sans Medium" pitchFamily="34" charset="-120"/>
              </a:rPr>
              <a:t>API Development</a:t>
            </a:r>
            <a:endParaRPr lang="en-US" sz="1750" dirty="0"/>
          </a:p>
        </p:txBody>
      </p:sp>
      <p:sp>
        <p:nvSpPr>
          <p:cNvPr id="6" name="Text 2"/>
          <p:cNvSpPr/>
          <p:nvPr/>
        </p:nvSpPr>
        <p:spPr>
          <a:xfrm>
            <a:off x="7300913" y="2248138"/>
            <a:ext cx="6694408" cy="290274"/>
          </a:xfrm>
          <a:prstGeom prst="rect">
            <a:avLst/>
          </a:prstGeom>
          <a:noFill/>
          <a:ln/>
        </p:spPr>
        <p:txBody>
          <a:bodyPr wrap="none" lIns="0" tIns="0" rIns="0" bIns="0" rtlCol="0" anchor="t"/>
          <a:lstStyle/>
          <a:p>
            <a:pPr marL="0" indent="0" algn="l">
              <a:lnSpc>
                <a:spcPts val="2250"/>
              </a:lnSpc>
              <a:buNone/>
            </a:pPr>
            <a:r>
              <a:rPr lang="en-US" sz="1400" dirty="0">
                <a:solidFill>
                  <a:srgbClr val="161613"/>
                </a:solidFill>
                <a:latin typeface="Inter" pitchFamily="34" charset="0"/>
                <a:ea typeface="Inter" pitchFamily="34" charset="-122"/>
                <a:cs typeface="Inter" pitchFamily="34" charset="-120"/>
              </a:rPr>
              <a:t>Create standardized interfaces between AI systems and existing platforms</a:t>
            </a:r>
            <a:endParaRPr lang="en-US" sz="1400" dirty="0"/>
          </a:p>
        </p:txBody>
      </p:sp>
      <p:pic>
        <p:nvPicPr>
          <p:cNvPr id="7" name="Image 2" descr="preencoded.png"/>
          <p:cNvPicPr>
            <a:picLocks noChangeAspect="1"/>
          </p:cNvPicPr>
          <p:nvPr/>
        </p:nvPicPr>
        <p:blipFill>
          <a:blip r:embed="rId5"/>
          <a:stretch>
            <a:fillRect/>
          </a:stretch>
        </p:blipFill>
        <p:spPr>
          <a:xfrm>
            <a:off x="6121479" y="2763083"/>
            <a:ext cx="907256" cy="1088708"/>
          </a:xfrm>
          <a:prstGeom prst="rect">
            <a:avLst/>
          </a:prstGeom>
        </p:spPr>
      </p:pic>
      <p:sp>
        <p:nvSpPr>
          <p:cNvPr id="8" name="Text 3"/>
          <p:cNvSpPr/>
          <p:nvPr/>
        </p:nvSpPr>
        <p:spPr>
          <a:xfrm>
            <a:off x="7300913" y="2944535"/>
            <a:ext cx="2268141" cy="283488"/>
          </a:xfrm>
          <a:prstGeom prst="rect">
            <a:avLst/>
          </a:prstGeom>
          <a:noFill/>
          <a:ln/>
        </p:spPr>
        <p:txBody>
          <a:bodyPr wrap="none" lIns="0" tIns="0" rIns="0" bIns="0" rtlCol="0" anchor="t"/>
          <a:lstStyle/>
          <a:p>
            <a:pPr marL="0" indent="0" algn="l">
              <a:lnSpc>
                <a:spcPts val="2200"/>
              </a:lnSpc>
              <a:buNone/>
            </a:pPr>
            <a:r>
              <a:rPr lang="en-US" sz="1750" dirty="0">
                <a:solidFill>
                  <a:srgbClr val="161613"/>
                </a:solidFill>
                <a:latin typeface="DM Sans Medium" pitchFamily="34" charset="0"/>
                <a:ea typeface="DM Sans Medium" pitchFamily="34" charset="-122"/>
                <a:cs typeface="DM Sans Medium" pitchFamily="34" charset="-120"/>
              </a:rPr>
              <a:t>Workflow Redesign</a:t>
            </a:r>
            <a:endParaRPr lang="en-US" sz="1750" dirty="0"/>
          </a:p>
        </p:txBody>
      </p:sp>
      <p:sp>
        <p:nvSpPr>
          <p:cNvPr id="9" name="Text 4"/>
          <p:cNvSpPr/>
          <p:nvPr/>
        </p:nvSpPr>
        <p:spPr>
          <a:xfrm>
            <a:off x="7300913" y="3336846"/>
            <a:ext cx="6694408" cy="290274"/>
          </a:xfrm>
          <a:prstGeom prst="rect">
            <a:avLst/>
          </a:prstGeom>
          <a:noFill/>
          <a:ln/>
        </p:spPr>
        <p:txBody>
          <a:bodyPr wrap="none" lIns="0" tIns="0" rIns="0" bIns="0" rtlCol="0" anchor="t"/>
          <a:lstStyle/>
          <a:p>
            <a:pPr marL="0" indent="0" algn="l">
              <a:lnSpc>
                <a:spcPts val="2250"/>
              </a:lnSpc>
              <a:buNone/>
            </a:pPr>
            <a:r>
              <a:rPr lang="en-US" sz="1400" dirty="0">
                <a:solidFill>
                  <a:srgbClr val="161613"/>
                </a:solidFill>
                <a:latin typeface="Inter" pitchFamily="34" charset="0"/>
                <a:ea typeface="Inter" pitchFamily="34" charset="-122"/>
                <a:cs typeface="Inter" pitchFamily="34" charset="-120"/>
              </a:rPr>
              <a:t>Modify processes to incorporate AI insights at decision points</a:t>
            </a:r>
            <a:endParaRPr lang="en-US" sz="1400" dirty="0"/>
          </a:p>
        </p:txBody>
      </p:sp>
      <p:pic>
        <p:nvPicPr>
          <p:cNvPr id="10" name="Image 3" descr="preencoded.png"/>
          <p:cNvPicPr>
            <a:picLocks noChangeAspect="1"/>
          </p:cNvPicPr>
          <p:nvPr/>
        </p:nvPicPr>
        <p:blipFill>
          <a:blip r:embed="rId6"/>
          <a:stretch>
            <a:fillRect/>
          </a:stretch>
        </p:blipFill>
        <p:spPr>
          <a:xfrm>
            <a:off x="6121479" y="3851791"/>
            <a:ext cx="907256" cy="1088708"/>
          </a:xfrm>
          <a:prstGeom prst="rect">
            <a:avLst/>
          </a:prstGeom>
        </p:spPr>
      </p:pic>
      <p:sp>
        <p:nvSpPr>
          <p:cNvPr id="11" name="Text 5"/>
          <p:cNvSpPr/>
          <p:nvPr/>
        </p:nvSpPr>
        <p:spPr>
          <a:xfrm>
            <a:off x="7300913" y="4033242"/>
            <a:ext cx="2291715" cy="283488"/>
          </a:xfrm>
          <a:prstGeom prst="rect">
            <a:avLst/>
          </a:prstGeom>
          <a:noFill/>
          <a:ln/>
        </p:spPr>
        <p:txBody>
          <a:bodyPr wrap="none" lIns="0" tIns="0" rIns="0" bIns="0" rtlCol="0" anchor="t"/>
          <a:lstStyle/>
          <a:p>
            <a:pPr marL="0" indent="0" algn="l">
              <a:lnSpc>
                <a:spcPts val="2200"/>
              </a:lnSpc>
              <a:buNone/>
            </a:pPr>
            <a:r>
              <a:rPr lang="en-US" sz="1750" dirty="0">
                <a:solidFill>
                  <a:srgbClr val="161613"/>
                </a:solidFill>
                <a:latin typeface="DM Sans Medium" pitchFamily="34" charset="0"/>
                <a:ea typeface="DM Sans Medium" pitchFamily="34" charset="-122"/>
                <a:cs typeface="DM Sans Medium" pitchFamily="34" charset="-120"/>
              </a:rPr>
              <a:t>Latency Optimization</a:t>
            </a:r>
            <a:endParaRPr lang="en-US" sz="1750" dirty="0"/>
          </a:p>
        </p:txBody>
      </p:sp>
      <p:sp>
        <p:nvSpPr>
          <p:cNvPr id="12" name="Text 6"/>
          <p:cNvSpPr/>
          <p:nvPr/>
        </p:nvSpPr>
        <p:spPr>
          <a:xfrm>
            <a:off x="7300913" y="4425553"/>
            <a:ext cx="6694408" cy="290274"/>
          </a:xfrm>
          <a:prstGeom prst="rect">
            <a:avLst/>
          </a:prstGeom>
          <a:noFill/>
          <a:ln/>
        </p:spPr>
        <p:txBody>
          <a:bodyPr wrap="none" lIns="0" tIns="0" rIns="0" bIns="0" rtlCol="0" anchor="t"/>
          <a:lstStyle/>
          <a:p>
            <a:pPr marL="0" indent="0" algn="l">
              <a:lnSpc>
                <a:spcPts val="2250"/>
              </a:lnSpc>
              <a:buNone/>
            </a:pPr>
            <a:r>
              <a:rPr lang="en-US" sz="1400" dirty="0">
                <a:solidFill>
                  <a:srgbClr val="161613"/>
                </a:solidFill>
                <a:latin typeface="Inter" pitchFamily="34" charset="0"/>
                <a:ea typeface="Inter" pitchFamily="34" charset="-122"/>
                <a:cs typeface="Inter" pitchFamily="34" charset="-120"/>
              </a:rPr>
              <a:t>Ensure AI outputs meet time-sensitivity requirements for trading</a:t>
            </a:r>
            <a:endParaRPr lang="en-US" sz="1400" dirty="0"/>
          </a:p>
        </p:txBody>
      </p:sp>
      <p:pic>
        <p:nvPicPr>
          <p:cNvPr id="13" name="Image 4" descr="preencoded.png"/>
          <p:cNvPicPr>
            <a:picLocks noChangeAspect="1"/>
          </p:cNvPicPr>
          <p:nvPr/>
        </p:nvPicPr>
        <p:blipFill>
          <a:blip r:embed="rId7"/>
          <a:stretch>
            <a:fillRect/>
          </a:stretch>
        </p:blipFill>
        <p:spPr>
          <a:xfrm>
            <a:off x="6121479" y="4940498"/>
            <a:ext cx="907256" cy="1088708"/>
          </a:xfrm>
          <a:prstGeom prst="rect">
            <a:avLst/>
          </a:prstGeom>
        </p:spPr>
      </p:pic>
      <p:sp>
        <p:nvSpPr>
          <p:cNvPr id="14" name="Text 7"/>
          <p:cNvSpPr/>
          <p:nvPr/>
        </p:nvSpPr>
        <p:spPr>
          <a:xfrm>
            <a:off x="7300913" y="5121950"/>
            <a:ext cx="2645331" cy="283488"/>
          </a:xfrm>
          <a:prstGeom prst="rect">
            <a:avLst/>
          </a:prstGeom>
          <a:noFill/>
          <a:ln/>
        </p:spPr>
        <p:txBody>
          <a:bodyPr wrap="none" lIns="0" tIns="0" rIns="0" bIns="0" rtlCol="0" anchor="t"/>
          <a:lstStyle/>
          <a:p>
            <a:pPr marL="0" indent="0" algn="l">
              <a:lnSpc>
                <a:spcPts val="2200"/>
              </a:lnSpc>
              <a:buNone/>
            </a:pPr>
            <a:r>
              <a:rPr lang="en-US" sz="1750" dirty="0">
                <a:solidFill>
                  <a:srgbClr val="161613"/>
                </a:solidFill>
                <a:latin typeface="DM Sans Medium" pitchFamily="34" charset="0"/>
                <a:ea typeface="DM Sans Medium" pitchFamily="34" charset="-122"/>
                <a:cs typeface="DM Sans Medium" pitchFamily="34" charset="-120"/>
              </a:rPr>
              <a:t>Security Implementation</a:t>
            </a:r>
            <a:endParaRPr lang="en-US" sz="1750" dirty="0"/>
          </a:p>
        </p:txBody>
      </p:sp>
      <p:sp>
        <p:nvSpPr>
          <p:cNvPr id="15" name="Text 8"/>
          <p:cNvSpPr/>
          <p:nvPr/>
        </p:nvSpPr>
        <p:spPr>
          <a:xfrm>
            <a:off x="7300913" y="5514261"/>
            <a:ext cx="6694408" cy="290274"/>
          </a:xfrm>
          <a:prstGeom prst="rect">
            <a:avLst/>
          </a:prstGeom>
          <a:noFill/>
          <a:ln/>
        </p:spPr>
        <p:txBody>
          <a:bodyPr wrap="none" lIns="0" tIns="0" rIns="0" bIns="0" rtlCol="0" anchor="t"/>
          <a:lstStyle/>
          <a:p>
            <a:pPr marL="0" indent="0" algn="l">
              <a:lnSpc>
                <a:spcPts val="2250"/>
              </a:lnSpc>
              <a:buNone/>
            </a:pPr>
            <a:r>
              <a:rPr lang="en-US" sz="1400" dirty="0">
                <a:solidFill>
                  <a:srgbClr val="161613"/>
                </a:solidFill>
                <a:latin typeface="Inter" pitchFamily="34" charset="0"/>
                <a:ea typeface="Inter" pitchFamily="34" charset="-122"/>
                <a:cs typeface="Inter" pitchFamily="34" charset="-120"/>
              </a:rPr>
              <a:t>Deploy access controls and encryption for sensitive financial data</a:t>
            </a:r>
            <a:endParaRPr lang="en-US" sz="1400" dirty="0"/>
          </a:p>
        </p:txBody>
      </p:sp>
      <p:sp>
        <p:nvSpPr>
          <p:cNvPr id="16" name="Text 9"/>
          <p:cNvSpPr/>
          <p:nvPr/>
        </p:nvSpPr>
        <p:spPr>
          <a:xfrm>
            <a:off x="6121479" y="6233279"/>
            <a:ext cx="7873841" cy="1161098"/>
          </a:xfrm>
          <a:prstGeom prst="rect">
            <a:avLst/>
          </a:prstGeom>
          <a:noFill/>
          <a:ln/>
        </p:spPr>
        <p:txBody>
          <a:bodyPr wrap="square" lIns="0" tIns="0" rIns="0" bIns="0" rtlCol="0" anchor="t"/>
          <a:lstStyle/>
          <a:p>
            <a:pPr marL="0" indent="0" algn="l">
              <a:lnSpc>
                <a:spcPts val="2250"/>
              </a:lnSpc>
              <a:buNone/>
            </a:pPr>
            <a:r>
              <a:rPr lang="en-US" sz="1400" dirty="0">
                <a:solidFill>
                  <a:srgbClr val="161613"/>
                </a:solidFill>
                <a:latin typeface="Inter" pitchFamily="34" charset="0"/>
                <a:ea typeface="Inter" pitchFamily="34" charset="-122"/>
                <a:cs typeface="Inter" pitchFamily="34" charset="-120"/>
              </a:rPr>
              <a:t>Model outputs must seamlessly integrate with existing systems like Order Management Systems (OMS), Execution Management Systems (EMS), BI tools such as Power BI or Tableau, and internal dashboards used by traders and compliance teams. This requires careful planning around testing, latency management, and change control procedures.</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1513761"/>
            <a:ext cx="10131862" cy="708779"/>
          </a:xfrm>
          <a:prstGeom prst="rect">
            <a:avLst/>
          </a:prstGeom>
          <a:noFill/>
          <a:ln/>
        </p:spPr>
        <p:txBody>
          <a:bodyPr wrap="none" lIns="0" tIns="0" rIns="0" bIns="0" rtlCol="0" anchor="t"/>
          <a:lstStyle/>
          <a:p>
            <a:pPr marL="0" indent="0" algn="l">
              <a:lnSpc>
                <a:spcPts val="5550"/>
              </a:lnSpc>
              <a:buNone/>
            </a:pPr>
            <a:r>
              <a:rPr lang="en-US" sz="4450" dirty="0">
                <a:solidFill>
                  <a:srgbClr val="161613"/>
                </a:solidFill>
                <a:latin typeface="DM Sans Medium" pitchFamily="34" charset="0"/>
                <a:ea typeface="DM Sans Medium" pitchFamily="34" charset="-122"/>
                <a:cs typeface="DM Sans Medium" pitchFamily="34" charset="-120"/>
              </a:rPr>
              <a:t>Risk and Explainability Considerations</a:t>
            </a:r>
            <a:endParaRPr lang="en-US" sz="4450" dirty="0"/>
          </a:p>
        </p:txBody>
      </p:sp>
      <p:sp>
        <p:nvSpPr>
          <p:cNvPr id="3" name="Text 1"/>
          <p:cNvSpPr/>
          <p:nvPr/>
        </p:nvSpPr>
        <p:spPr>
          <a:xfrm>
            <a:off x="793790" y="2789515"/>
            <a:ext cx="3357920"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Regulatory Requirements</a:t>
            </a:r>
            <a:endParaRPr lang="en-US" sz="2200" dirty="0"/>
          </a:p>
        </p:txBody>
      </p:sp>
      <p:sp>
        <p:nvSpPr>
          <p:cNvPr id="4" name="Text 2"/>
          <p:cNvSpPr/>
          <p:nvPr/>
        </p:nvSpPr>
        <p:spPr>
          <a:xfrm>
            <a:off x="793790" y="3370659"/>
            <a:ext cx="6244709" cy="1451610"/>
          </a:xfrm>
          <a:prstGeom prst="rect">
            <a:avLst/>
          </a:prstGeom>
          <a:noFill/>
          <a:ln/>
        </p:spPr>
        <p:txBody>
          <a:bodyPr wrap="squar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SEC and other regulatory bodies increasingly demand transparency in algorithmic decision-making. Your models must provide clear audit trails and explanations for their outputs.</a:t>
            </a:r>
            <a:endParaRPr lang="en-US" sz="1750" dirty="0"/>
          </a:p>
        </p:txBody>
      </p:sp>
      <p:sp>
        <p:nvSpPr>
          <p:cNvPr id="5" name="Text 3"/>
          <p:cNvSpPr/>
          <p:nvPr/>
        </p:nvSpPr>
        <p:spPr>
          <a:xfrm>
            <a:off x="793790" y="5026343"/>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161613"/>
                </a:solidFill>
                <a:latin typeface="Inter" pitchFamily="34" charset="0"/>
                <a:ea typeface="Inter" pitchFamily="34" charset="-122"/>
                <a:cs typeface="Inter" pitchFamily="34" charset="-120"/>
              </a:rPr>
              <a:t>Document model assumptions and limitations</a:t>
            </a:r>
            <a:endParaRPr lang="en-US" sz="1750" dirty="0"/>
          </a:p>
        </p:txBody>
      </p:sp>
      <p:sp>
        <p:nvSpPr>
          <p:cNvPr id="6" name="Text 4"/>
          <p:cNvSpPr/>
          <p:nvPr/>
        </p:nvSpPr>
        <p:spPr>
          <a:xfrm>
            <a:off x="793790" y="5468541"/>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161613"/>
                </a:solidFill>
                <a:latin typeface="Inter" pitchFamily="34" charset="0"/>
                <a:ea typeface="Inter" pitchFamily="34" charset="-122"/>
                <a:cs typeface="Inter" pitchFamily="34" charset="-120"/>
              </a:rPr>
              <a:t>Establish confidence intervals for predictions</a:t>
            </a:r>
            <a:endParaRPr lang="en-US" sz="1750" dirty="0"/>
          </a:p>
        </p:txBody>
      </p:sp>
      <p:sp>
        <p:nvSpPr>
          <p:cNvPr id="7" name="Text 5"/>
          <p:cNvSpPr/>
          <p:nvPr/>
        </p:nvSpPr>
        <p:spPr>
          <a:xfrm>
            <a:off x="793790" y="5910739"/>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161613"/>
                </a:solidFill>
                <a:latin typeface="Inter" pitchFamily="34" charset="0"/>
                <a:ea typeface="Inter" pitchFamily="34" charset="-122"/>
                <a:cs typeface="Inter" pitchFamily="34" charset="-120"/>
              </a:rPr>
              <a:t>Create visualization tools for model decisions</a:t>
            </a:r>
            <a:endParaRPr lang="en-US" sz="1750" dirty="0"/>
          </a:p>
        </p:txBody>
      </p:sp>
      <p:sp>
        <p:nvSpPr>
          <p:cNvPr id="8" name="Text 6"/>
          <p:cNvSpPr/>
          <p:nvPr/>
        </p:nvSpPr>
        <p:spPr>
          <a:xfrm>
            <a:off x="7599521" y="2789515"/>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61613"/>
                </a:solidFill>
                <a:latin typeface="DM Sans Medium" pitchFamily="34" charset="0"/>
                <a:ea typeface="DM Sans Medium" pitchFamily="34" charset="-122"/>
                <a:cs typeface="DM Sans Medium" pitchFamily="34" charset="-120"/>
              </a:rPr>
              <a:t>Human Oversight</a:t>
            </a:r>
            <a:endParaRPr lang="en-US" sz="2200" dirty="0"/>
          </a:p>
        </p:txBody>
      </p:sp>
      <p:sp>
        <p:nvSpPr>
          <p:cNvPr id="9" name="Text 7"/>
          <p:cNvSpPr/>
          <p:nvPr/>
        </p:nvSpPr>
        <p:spPr>
          <a:xfrm>
            <a:off x="7599521" y="3370659"/>
            <a:ext cx="6244709" cy="1451610"/>
          </a:xfrm>
          <a:prstGeom prst="rect">
            <a:avLst/>
          </a:prstGeom>
          <a:noFill/>
          <a:ln/>
        </p:spPr>
        <p:txBody>
          <a:bodyPr wrap="square" lIns="0" tIns="0" rIns="0" bIns="0" rtlCol="0" anchor="t"/>
          <a:lstStyle/>
          <a:p>
            <a:pPr marL="0" indent="0" algn="l">
              <a:lnSpc>
                <a:spcPts val="2850"/>
              </a:lnSpc>
              <a:buNone/>
            </a:pPr>
            <a:r>
              <a:rPr lang="en-US" sz="1750" dirty="0">
                <a:solidFill>
                  <a:srgbClr val="161613"/>
                </a:solidFill>
                <a:latin typeface="Inter" pitchFamily="34" charset="0"/>
                <a:ea typeface="Inter" pitchFamily="34" charset="-122"/>
                <a:cs typeface="Inter" pitchFamily="34" charset="-120"/>
              </a:rPr>
              <a:t>Implement human-in-the-loop systems where critical decisions receive human validation before execution. This creates a safety mechanism while building trust in the AI system.</a:t>
            </a:r>
            <a:endParaRPr lang="en-US" sz="1750" dirty="0"/>
          </a:p>
        </p:txBody>
      </p:sp>
      <p:sp>
        <p:nvSpPr>
          <p:cNvPr id="10" name="Text 8"/>
          <p:cNvSpPr/>
          <p:nvPr/>
        </p:nvSpPr>
        <p:spPr>
          <a:xfrm>
            <a:off x="7599521" y="5026343"/>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161613"/>
                </a:solidFill>
                <a:latin typeface="Inter" pitchFamily="34" charset="0"/>
                <a:ea typeface="Inter" pitchFamily="34" charset="-122"/>
                <a:cs typeface="Inter" pitchFamily="34" charset="-120"/>
              </a:rPr>
              <a:t>Define escalation thresholds for unusual predictions</a:t>
            </a:r>
            <a:endParaRPr lang="en-US" sz="1750" dirty="0"/>
          </a:p>
        </p:txBody>
      </p:sp>
      <p:sp>
        <p:nvSpPr>
          <p:cNvPr id="11" name="Text 9"/>
          <p:cNvSpPr/>
          <p:nvPr/>
        </p:nvSpPr>
        <p:spPr>
          <a:xfrm>
            <a:off x="7599521" y="5468541"/>
            <a:ext cx="62447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161613"/>
                </a:solidFill>
                <a:latin typeface="Inter" pitchFamily="34" charset="0"/>
                <a:ea typeface="Inter" pitchFamily="34" charset="-122"/>
                <a:cs typeface="Inter" pitchFamily="34" charset="-120"/>
              </a:rPr>
              <a:t>Create approval workflows for high-value transactions</a:t>
            </a:r>
            <a:endParaRPr lang="en-US" sz="1750" dirty="0"/>
          </a:p>
        </p:txBody>
      </p:sp>
      <p:sp>
        <p:nvSpPr>
          <p:cNvPr id="12" name="Text 10"/>
          <p:cNvSpPr/>
          <p:nvPr/>
        </p:nvSpPr>
        <p:spPr>
          <a:xfrm>
            <a:off x="7599521" y="5910739"/>
            <a:ext cx="6244709" cy="725805"/>
          </a:xfrm>
          <a:prstGeom prst="rect">
            <a:avLst/>
          </a:prstGeom>
          <a:noFill/>
          <a:ln/>
        </p:spPr>
        <p:txBody>
          <a:bodyPr wrap="square" lIns="0" tIns="0" rIns="0" bIns="0" rtlCol="0" anchor="t"/>
          <a:lstStyle/>
          <a:p>
            <a:pPr marL="342900" indent="-342900" algn="l">
              <a:lnSpc>
                <a:spcPts val="2850"/>
              </a:lnSpc>
              <a:buSzPct val="100000"/>
              <a:buChar char="•"/>
            </a:pPr>
            <a:r>
              <a:rPr lang="en-US" sz="1750" dirty="0">
                <a:solidFill>
                  <a:srgbClr val="161613"/>
                </a:solidFill>
                <a:latin typeface="Inter" pitchFamily="34" charset="0"/>
                <a:ea typeface="Inter" pitchFamily="34" charset="-122"/>
                <a:cs typeface="Inter" pitchFamily="34" charset="-120"/>
              </a:rPr>
              <a:t>Build override capabilities for extraordinary market conditions</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37830" y="579715"/>
            <a:ext cx="9474994" cy="658773"/>
          </a:xfrm>
          <a:prstGeom prst="rect">
            <a:avLst/>
          </a:prstGeom>
          <a:noFill/>
          <a:ln/>
        </p:spPr>
        <p:txBody>
          <a:bodyPr wrap="none" lIns="0" tIns="0" rIns="0" bIns="0" rtlCol="0" anchor="t"/>
          <a:lstStyle/>
          <a:p>
            <a:pPr marL="0" indent="0" algn="l">
              <a:lnSpc>
                <a:spcPts val="5150"/>
              </a:lnSpc>
              <a:buNone/>
            </a:pPr>
            <a:r>
              <a:rPr lang="en-US" sz="4150" dirty="0">
                <a:solidFill>
                  <a:srgbClr val="161613"/>
                </a:solidFill>
                <a:latin typeface="DM Sans Medium" pitchFamily="34" charset="0"/>
                <a:ea typeface="DM Sans Medium" pitchFamily="34" charset="-122"/>
                <a:cs typeface="DM Sans Medium" pitchFamily="34" charset="-120"/>
              </a:rPr>
              <a:t>Measuring AI Implementation Success</a:t>
            </a:r>
            <a:endParaRPr lang="en-US" sz="4150" dirty="0"/>
          </a:p>
        </p:txBody>
      </p:sp>
      <p:pic>
        <p:nvPicPr>
          <p:cNvPr id="3" name="Image 0" descr="preencoded.png"/>
          <p:cNvPicPr>
            <a:picLocks noChangeAspect="1"/>
          </p:cNvPicPr>
          <p:nvPr/>
        </p:nvPicPr>
        <p:blipFill>
          <a:blip r:embed="rId3"/>
          <a:stretch>
            <a:fillRect/>
          </a:stretch>
        </p:blipFill>
        <p:spPr>
          <a:xfrm>
            <a:off x="737830" y="1660088"/>
            <a:ext cx="12122110" cy="3829883"/>
          </a:xfrm>
          <a:prstGeom prst="rect">
            <a:avLst/>
          </a:prstGeom>
        </p:spPr>
      </p:pic>
      <p:sp>
        <p:nvSpPr>
          <p:cNvPr id="4" name="Text 1"/>
          <p:cNvSpPr/>
          <p:nvPr/>
        </p:nvSpPr>
        <p:spPr>
          <a:xfrm>
            <a:off x="737830" y="5727144"/>
            <a:ext cx="13154739" cy="1011912"/>
          </a:xfrm>
          <a:prstGeom prst="rect">
            <a:avLst/>
          </a:prstGeom>
          <a:noFill/>
          <a:ln/>
        </p:spPr>
        <p:txBody>
          <a:bodyPr wrap="square" lIns="0" tIns="0" rIns="0" bIns="0" rtlCol="0" anchor="t"/>
          <a:lstStyle/>
          <a:p>
            <a:pPr marL="0" indent="0" algn="l">
              <a:lnSpc>
                <a:spcPts val="2650"/>
              </a:lnSpc>
              <a:buNone/>
            </a:pPr>
            <a:r>
              <a:rPr lang="en-US" sz="1650" dirty="0">
                <a:solidFill>
                  <a:srgbClr val="161613"/>
                </a:solidFill>
                <a:latin typeface="Inter" pitchFamily="34" charset="0"/>
                <a:ea typeface="Inter" pitchFamily="34" charset="-122"/>
                <a:cs typeface="Inter" pitchFamily="34" charset="-120"/>
              </a:rPr>
              <a:t>Measuring impact is critical for demonstrating value and securing ongoing funding. Project managers should track key performance indicators such as model accuracy versus established baselines, processing time reduction, and return on investment in trade performance or operational efficiency.</a:t>
            </a:r>
            <a:endParaRPr lang="en-US" sz="1650" dirty="0"/>
          </a:p>
        </p:txBody>
      </p:sp>
      <p:sp>
        <p:nvSpPr>
          <p:cNvPr id="5" name="Text 2"/>
          <p:cNvSpPr/>
          <p:nvPr/>
        </p:nvSpPr>
        <p:spPr>
          <a:xfrm>
            <a:off x="737830" y="6976229"/>
            <a:ext cx="13154739" cy="674608"/>
          </a:xfrm>
          <a:prstGeom prst="rect">
            <a:avLst/>
          </a:prstGeom>
          <a:noFill/>
          <a:ln/>
        </p:spPr>
        <p:txBody>
          <a:bodyPr wrap="square" lIns="0" tIns="0" rIns="0" bIns="0" rtlCol="0" anchor="t"/>
          <a:lstStyle/>
          <a:p>
            <a:pPr marL="0" indent="0" algn="l">
              <a:lnSpc>
                <a:spcPts val="2650"/>
              </a:lnSpc>
              <a:buNone/>
            </a:pPr>
            <a:r>
              <a:rPr lang="en-US" sz="1650" dirty="0">
                <a:solidFill>
                  <a:srgbClr val="161613"/>
                </a:solidFill>
                <a:latin typeface="Inter" pitchFamily="34" charset="0"/>
                <a:ea typeface="Inter" pitchFamily="34" charset="-122"/>
                <a:cs typeface="Inter" pitchFamily="34" charset="-120"/>
              </a:rPr>
              <a:t>These metrics provide tangible evidence of AI's contribution to hedge fund operations and help secure executive buy-in for future initiatives.</a:t>
            </a:r>
            <a:endParaRPr lang="en-US" sz="16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08990" y="684014"/>
            <a:ext cx="7698819" cy="1290161"/>
          </a:xfrm>
          <a:prstGeom prst="rect">
            <a:avLst/>
          </a:prstGeom>
          <a:noFill/>
          <a:ln/>
        </p:spPr>
        <p:txBody>
          <a:bodyPr wrap="square" lIns="0" tIns="0" rIns="0" bIns="0" rtlCol="0" anchor="t"/>
          <a:lstStyle/>
          <a:p>
            <a:pPr marL="0" indent="0" algn="l">
              <a:lnSpc>
                <a:spcPts val="5050"/>
              </a:lnSpc>
              <a:buNone/>
            </a:pPr>
            <a:r>
              <a:rPr lang="en-US" sz="4050" dirty="0">
                <a:solidFill>
                  <a:srgbClr val="161613"/>
                </a:solidFill>
                <a:latin typeface="DM Sans Medium" pitchFamily="34" charset="0"/>
                <a:ea typeface="DM Sans Medium" pitchFamily="34" charset="-122"/>
                <a:cs typeface="DM Sans Medium" pitchFamily="34" charset="-120"/>
              </a:rPr>
              <a:t>Change Management Strategies</a:t>
            </a:r>
            <a:endParaRPr lang="en-US" sz="4050" dirty="0"/>
          </a:p>
        </p:txBody>
      </p:sp>
      <p:sp>
        <p:nvSpPr>
          <p:cNvPr id="4" name="Shape 1"/>
          <p:cNvSpPr/>
          <p:nvPr/>
        </p:nvSpPr>
        <p:spPr>
          <a:xfrm>
            <a:off x="6208990" y="2283857"/>
            <a:ext cx="154781" cy="1767602"/>
          </a:xfrm>
          <a:prstGeom prst="roundRect">
            <a:avLst>
              <a:gd name="adj" fmla="val 20009"/>
            </a:avLst>
          </a:prstGeom>
          <a:solidFill>
            <a:srgbClr val="EDEBE3"/>
          </a:solidFill>
          <a:ln/>
        </p:spPr>
        <p:txBody>
          <a:bodyPr/>
          <a:lstStyle/>
          <a:p>
            <a:endParaRPr lang="en-US"/>
          </a:p>
        </p:txBody>
      </p:sp>
      <p:sp>
        <p:nvSpPr>
          <p:cNvPr id="5" name="Text 2"/>
          <p:cNvSpPr/>
          <p:nvPr/>
        </p:nvSpPr>
        <p:spPr>
          <a:xfrm>
            <a:off x="6673453" y="2283857"/>
            <a:ext cx="2749868" cy="322659"/>
          </a:xfrm>
          <a:prstGeom prst="rect">
            <a:avLst/>
          </a:prstGeom>
          <a:noFill/>
          <a:ln/>
        </p:spPr>
        <p:txBody>
          <a:bodyPr wrap="none" lIns="0" tIns="0" rIns="0" bIns="0" rtlCol="0" anchor="t"/>
          <a:lstStyle/>
          <a:p>
            <a:pPr marL="0" indent="0" algn="l">
              <a:lnSpc>
                <a:spcPts val="2500"/>
              </a:lnSpc>
              <a:buNone/>
            </a:pPr>
            <a:r>
              <a:rPr lang="en-US" sz="2000" dirty="0">
                <a:solidFill>
                  <a:srgbClr val="161613"/>
                </a:solidFill>
                <a:latin typeface="DM Sans Medium" pitchFamily="34" charset="0"/>
                <a:ea typeface="DM Sans Medium" pitchFamily="34" charset="-122"/>
                <a:cs typeface="DM Sans Medium" pitchFamily="34" charset="-120"/>
              </a:rPr>
              <a:t>Stakeholder Education</a:t>
            </a:r>
            <a:endParaRPr lang="en-US" sz="2000" dirty="0"/>
          </a:p>
        </p:txBody>
      </p:sp>
      <p:sp>
        <p:nvSpPr>
          <p:cNvPr id="6" name="Text 3"/>
          <p:cNvSpPr/>
          <p:nvPr/>
        </p:nvSpPr>
        <p:spPr>
          <a:xfrm>
            <a:off x="6673453" y="2730341"/>
            <a:ext cx="7234357" cy="1321118"/>
          </a:xfrm>
          <a:prstGeom prst="rect">
            <a:avLst/>
          </a:prstGeom>
          <a:noFill/>
          <a:ln/>
        </p:spPr>
        <p:txBody>
          <a:bodyPr wrap="square" lIns="0" tIns="0" rIns="0" bIns="0" rtlCol="0" anchor="t"/>
          <a:lstStyle/>
          <a:p>
            <a:pPr marL="0" indent="0" algn="l">
              <a:lnSpc>
                <a:spcPts val="2600"/>
              </a:lnSpc>
              <a:buNone/>
            </a:pPr>
            <a:r>
              <a:rPr lang="en-US" sz="1600" dirty="0">
                <a:solidFill>
                  <a:srgbClr val="161613"/>
                </a:solidFill>
                <a:latin typeface="Inter" pitchFamily="34" charset="0"/>
                <a:ea typeface="Inter" pitchFamily="34" charset="-122"/>
                <a:cs typeface="Inter" pitchFamily="34" charset="-120"/>
              </a:rPr>
              <a:t>Conduct workshops and training sessions on AI capabilities and limitations, focusing on how the technology enhances rather than replaces human expertise. Create accessible resources that demystify AI for non-technical team members.</a:t>
            </a:r>
            <a:endParaRPr lang="en-US" sz="1600" dirty="0"/>
          </a:p>
        </p:txBody>
      </p:sp>
      <p:sp>
        <p:nvSpPr>
          <p:cNvPr id="7" name="Shape 4"/>
          <p:cNvSpPr/>
          <p:nvPr/>
        </p:nvSpPr>
        <p:spPr>
          <a:xfrm>
            <a:off x="6518672" y="4257913"/>
            <a:ext cx="154781" cy="1437323"/>
          </a:xfrm>
          <a:prstGeom prst="roundRect">
            <a:avLst>
              <a:gd name="adj" fmla="val 20009"/>
            </a:avLst>
          </a:prstGeom>
          <a:solidFill>
            <a:srgbClr val="EDEBE3"/>
          </a:solidFill>
          <a:ln/>
        </p:spPr>
        <p:txBody>
          <a:bodyPr/>
          <a:lstStyle/>
          <a:p>
            <a:endParaRPr lang="en-US"/>
          </a:p>
        </p:txBody>
      </p:sp>
      <p:sp>
        <p:nvSpPr>
          <p:cNvPr id="8" name="Text 5"/>
          <p:cNvSpPr/>
          <p:nvPr/>
        </p:nvSpPr>
        <p:spPr>
          <a:xfrm>
            <a:off x="6983135" y="4257913"/>
            <a:ext cx="2886432" cy="322659"/>
          </a:xfrm>
          <a:prstGeom prst="rect">
            <a:avLst/>
          </a:prstGeom>
          <a:noFill/>
          <a:ln/>
        </p:spPr>
        <p:txBody>
          <a:bodyPr wrap="none" lIns="0" tIns="0" rIns="0" bIns="0" rtlCol="0" anchor="t"/>
          <a:lstStyle/>
          <a:p>
            <a:pPr marL="0" indent="0" algn="l">
              <a:lnSpc>
                <a:spcPts val="2500"/>
              </a:lnSpc>
              <a:buNone/>
            </a:pPr>
            <a:r>
              <a:rPr lang="en-US" sz="2000" dirty="0">
                <a:solidFill>
                  <a:srgbClr val="161613"/>
                </a:solidFill>
                <a:latin typeface="DM Sans Medium" pitchFamily="34" charset="0"/>
                <a:ea typeface="DM Sans Medium" pitchFamily="34" charset="-122"/>
                <a:cs typeface="DM Sans Medium" pitchFamily="34" charset="-120"/>
              </a:rPr>
              <a:t>Phased Implementation</a:t>
            </a:r>
            <a:endParaRPr lang="en-US" sz="2000" dirty="0"/>
          </a:p>
        </p:txBody>
      </p:sp>
      <p:sp>
        <p:nvSpPr>
          <p:cNvPr id="9" name="Text 6"/>
          <p:cNvSpPr/>
          <p:nvPr/>
        </p:nvSpPr>
        <p:spPr>
          <a:xfrm>
            <a:off x="6983135" y="4704398"/>
            <a:ext cx="6924675" cy="990838"/>
          </a:xfrm>
          <a:prstGeom prst="rect">
            <a:avLst/>
          </a:prstGeom>
          <a:noFill/>
          <a:ln/>
        </p:spPr>
        <p:txBody>
          <a:bodyPr wrap="square" lIns="0" tIns="0" rIns="0" bIns="0" rtlCol="0" anchor="t"/>
          <a:lstStyle/>
          <a:p>
            <a:pPr marL="0" indent="0" algn="l">
              <a:lnSpc>
                <a:spcPts val="2600"/>
              </a:lnSpc>
              <a:buNone/>
            </a:pPr>
            <a:r>
              <a:rPr lang="en-US" sz="1600" dirty="0">
                <a:solidFill>
                  <a:srgbClr val="161613"/>
                </a:solidFill>
                <a:latin typeface="Inter" pitchFamily="34" charset="0"/>
                <a:ea typeface="Inter" pitchFamily="34" charset="-122"/>
                <a:cs typeface="Inter" pitchFamily="34" charset="-120"/>
              </a:rPr>
              <a:t>Roll out AI capabilities gradually, starting with non-critical functions before moving to core trading operations. This allows teams to build confidence in the technology and adapt workflows incrementally.</a:t>
            </a:r>
            <a:endParaRPr lang="en-US" sz="1600" dirty="0"/>
          </a:p>
        </p:txBody>
      </p:sp>
      <p:sp>
        <p:nvSpPr>
          <p:cNvPr id="10" name="Shape 7"/>
          <p:cNvSpPr/>
          <p:nvPr/>
        </p:nvSpPr>
        <p:spPr>
          <a:xfrm>
            <a:off x="6828353" y="5901690"/>
            <a:ext cx="154781" cy="1437323"/>
          </a:xfrm>
          <a:prstGeom prst="roundRect">
            <a:avLst>
              <a:gd name="adj" fmla="val 20009"/>
            </a:avLst>
          </a:prstGeom>
          <a:solidFill>
            <a:srgbClr val="EDEBE3"/>
          </a:solidFill>
          <a:ln/>
        </p:spPr>
        <p:txBody>
          <a:bodyPr/>
          <a:lstStyle/>
          <a:p>
            <a:endParaRPr lang="en-US"/>
          </a:p>
        </p:txBody>
      </p:sp>
      <p:sp>
        <p:nvSpPr>
          <p:cNvPr id="11" name="Text 8"/>
          <p:cNvSpPr/>
          <p:nvPr/>
        </p:nvSpPr>
        <p:spPr>
          <a:xfrm>
            <a:off x="7292816" y="5901690"/>
            <a:ext cx="2580799" cy="322659"/>
          </a:xfrm>
          <a:prstGeom prst="rect">
            <a:avLst/>
          </a:prstGeom>
          <a:noFill/>
          <a:ln/>
        </p:spPr>
        <p:txBody>
          <a:bodyPr wrap="none" lIns="0" tIns="0" rIns="0" bIns="0" rtlCol="0" anchor="t"/>
          <a:lstStyle/>
          <a:p>
            <a:pPr marL="0" indent="0" algn="l">
              <a:lnSpc>
                <a:spcPts val="2500"/>
              </a:lnSpc>
              <a:buNone/>
            </a:pPr>
            <a:r>
              <a:rPr lang="en-US" sz="2000" dirty="0">
                <a:solidFill>
                  <a:srgbClr val="161613"/>
                </a:solidFill>
                <a:latin typeface="DM Sans Medium" pitchFamily="34" charset="0"/>
                <a:ea typeface="DM Sans Medium" pitchFamily="34" charset="-122"/>
                <a:cs typeface="DM Sans Medium" pitchFamily="34" charset="-120"/>
              </a:rPr>
              <a:t>Success Celebration</a:t>
            </a:r>
            <a:endParaRPr lang="en-US" sz="2000" dirty="0"/>
          </a:p>
        </p:txBody>
      </p:sp>
      <p:sp>
        <p:nvSpPr>
          <p:cNvPr id="12" name="Text 9"/>
          <p:cNvSpPr/>
          <p:nvPr/>
        </p:nvSpPr>
        <p:spPr>
          <a:xfrm>
            <a:off x="7292816" y="6348174"/>
            <a:ext cx="6614993" cy="990838"/>
          </a:xfrm>
          <a:prstGeom prst="rect">
            <a:avLst/>
          </a:prstGeom>
          <a:noFill/>
          <a:ln/>
        </p:spPr>
        <p:txBody>
          <a:bodyPr wrap="square" lIns="0" tIns="0" rIns="0" bIns="0" rtlCol="0" anchor="t"/>
          <a:lstStyle/>
          <a:p>
            <a:pPr marL="0" indent="0" algn="l">
              <a:lnSpc>
                <a:spcPts val="2600"/>
              </a:lnSpc>
              <a:buNone/>
            </a:pPr>
            <a:r>
              <a:rPr lang="en-US" sz="1600" dirty="0">
                <a:solidFill>
                  <a:srgbClr val="161613"/>
                </a:solidFill>
                <a:latin typeface="Inter" pitchFamily="34" charset="0"/>
                <a:ea typeface="Inter" pitchFamily="34" charset="-122"/>
                <a:cs typeface="Inter" pitchFamily="34" charset="-120"/>
              </a:rPr>
              <a:t>Publicly recognize early wins and showcase how AI tools have improved outcomes or reduced tedious work. Highlight individuals who have effectively incorporated AI into their daily routines.</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3657600" cy="8229600"/>
          </a:xfrm>
          <a:prstGeom prst="rect">
            <a:avLst/>
          </a:prstGeom>
        </p:spPr>
      </p:pic>
      <p:sp>
        <p:nvSpPr>
          <p:cNvPr id="3" name="Text 0"/>
          <p:cNvSpPr/>
          <p:nvPr/>
        </p:nvSpPr>
        <p:spPr>
          <a:xfrm>
            <a:off x="4317206" y="801172"/>
            <a:ext cx="8508683" cy="588883"/>
          </a:xfrm>
          <a:prstGeom prst="rect">
            <a:avLst/>
          </a:prstGeom>
          <a:noFill/>
          <a:ln/>
        </p:spPr>
        <p:txBody>
          <a:bodyPr wrap="none" lIns="0" tIns="0" rIns="0" bIns="0" rtlCol="0" anchor="t"/>
          <a:lstStyle/>
          <a:p>
            <a:pPr marL="0" indent="0" algn="l">
              <a:lnSpc>
                <a:spcPts val="4600"/>
              </a:lnSpc>
              <a:buNone/>
            </a:pPr>
            <a:r>
              <a:rPr lang="en-US" sz="3700" dirty="0">
                <a:solidFill>
                  <a:srgbClr val="161613"/>
                </a:solidFill>
                <a:latin typeface="DM Sans Medium" pitchFamily="34" charset="0"/>
                <a:ea typeface="DM Sans Medium" pitchFamily="34" charset="-122"/>
                <a:cs typeface="DM Sans Medium" pitchFamily="34" charset="-120"/>
              </a:rPr>
              <a:t>AI Talent Acquisition and Management</a:t>
            </a:r>
            <a:endParaRPr lang="en-US" sz="3700" dirty="0"/>
          </a:p>
        </p:txBody>
      </p:sp>
      <p:sp>
        <p:nvSpPr>
          <p:cNvPr id="4" name="Shape 1"/>
          <p:cNvSpPr/>
          <p:nvPr/>
        </p:nvSpPr>
        <p:spPr>
          <a:xfrm>
            <a:off x="4317206" y="1884640"/>
            <a:ext cx="423982" cy="423982"/>
          </a:xfrm>
          <a:prstGeom prst="roundRect">
            <a:avLst>
              <a:gd name="adj" fmla="val 6668"/>
            </a:avLst>
          </a:prstGeom>
          <a:solidFill>
            <a:srgbClr val="EDEBE3"/>
          </a:solidFill>
          <a:ln/>
        </p:spPr>
        <p:txBody>
          <a:bodyPr/>
          <a:lstStyle/>
          <a:p>
            <a:endParaRPr lang="en-US"/>
          </a:p>
        </p:txBody>
      </p:sp>
      <p:pic>
        <p:nvPicPr>
          <p:cNvPr id="5" name="Image 1" descr="preencoded.png"/>
          <p:cNvPicPr>
            <a:picLocks noChangeAspect="1"/>
          </p:cNvPicPr>
          <p:nvPr/>
        </p:nvPicPr>
        <p:blipFill>
          <a:blip r:embed="rId4"/>
          <a:stretch>
            <a:fillRect/>
          </a:stretch>
        </p:blipFill>
        <p:spPr>
          <a:xfrm>
            <a:off x="4387810" y="1919883"/>
            <a:ext cx="282654" cy="353378"/>
          </a:xfrm>
          <a:prstGeom prst="rect">
            <a:avLst/>
          </a:prstGeom>
        </p:spPr>
      </p:pic>
      <p:sp>
        <p:nvSpPr>
          <p:cNvPr id="6" name="Text 2"/>
          <p:cNvSpPr/>
          <p:nvPr/>
        </p:nvSpPr>
        <p:spPr>
          <a:xfrm>
            <a:off x="4929545" y="1884640"/>
            <a:ext cx="2698194" cy="294442"/>
          </a:xfrm>
          <a:prstGeom prst="rect">
            <a:avLst/>
          </a:prstGeom>
          <a:noFill/>
          <a:ln/>
        </p:spPr>
        <p:txBody>
          <a:bodyPr wrap="none" lIns="0" tIns="0" rIns="0" bIns="0" rtlCol="0" anchor="t"/>
          <a:lstStyle/>
          <a:p>
            <a:pPr marL="0" indent="0" algn="l">
              <a:lnSpc>
                <a:spcPts val="2300"/>
              </a:lnSpc>
              <a:buNone/>
            </a:pPr>
            <a:r>
              <a:rPr lang="en-US" sz="1850" dirty="0">
                <a:solidFill>
                  <a:srgbClr val="161613"/>
                </a:solidFill>
                <a:latin typeface="DM Sans Medium" pitchFamily="34" charset="0"/>
                <a:ea typeface="DM Sans Medium" pitchFamily="34" charset="-122"/>
                <a:cs typeface="DM Sans Medium" pitchFamily="34" charset="-120"/>
              </a:rPr>
              <a:t>Specialized Recruitment</a:t>
            </a:r>
            <a:endParaRPr lang="en-US" sz="1850" dirty="0"/>
          </a:p>
        </p:txBody>
      </p:sp>
      <p:sp>
        <p:nvSpPr>
          <p:cNvPr id="7" name="Text 3"/>
          <p:cNvSpPr/>
          <p:nvPr/>
        </p:nvSpPr>
        <p:spPr>
          <a:xfrm>
            <a:off x="4929545" y="2292072"/>
            <a:ext cx="9041249" cy="904399"/>
          </a:xfrm>
          <a:prstGeom prst="rect">
            <a:avLst/>
          </a:prstGeom>
          <a:noFill/>
          <a:ln/>
        </p:spPr>
        <p:txBody>
          <a:bodyPr wrap="square" lIns="0" tIns="0" rIns="0" bIns="0" rtlCol="0" anchor="t"/>
          <a:lstStyle/>
          <a:p>
            <a:pPr marL="0" indent="0" algn="l">
              <a:lnSpc>
                <a:spcPts val="2350"/>
              </a:lnSpc>
              <a:buNone/>
            </a:pPr>
            <a:r>
              <a:rPr lang="en-US" sz="1450" dirty="0">
                <a:solidFill>
                  <a:srgbClr val="161613"/>
                </a:solidFill>
                <a:latin typeface="Inter" pitchFamily="34" charset="0"/>
                <a:ea typeface="Inter" pitchFamily="34" charset="-122"/>
                <a:cs typeface="Inter" pitchFamily="34" charset="-120"/>
              </a:rPr>
              <a:t>Partner with HR to develop specific job descriptions that accurately reflect the unique blend of financial knowledge and AI expertise required. Consider candidates from both traditional finance and tech backgrounds.</a:t>
            </a:r>
            <a:endParaRPr lang="en-US" sz="1450" dirty="0"/>
          </a:p>
        </p:txBody>
      </p:sp>
      <p:sp>
        <p:nvSpPr>
          <p:cNvPr id="8" name="Shape 4"/>
          <p:cNvSpPr/>
          <p:nvPr/>
        </p:nvSpPr>
        <p:spPr>
          <a:xfrm>
            <a:off x="4317206" y="3596759"/>
            <a:ext cx="423982" cy="423982"/>
          </a:xfrm>
          <a:prstGeom prst="roundRect">
            <a:avLst>
              <a:gd name="adj" fmla="val 6668"/>
            </a:avLst>
          </a:prstGeom>
          <a:solidFill>
            <a:srgbClr val="EDEBE3"/>
          </a:solidFill>
          <a:ln/>
        </p:spPr>
        <p:txBody>
          <a:bodyPr/>
          <a:lstStyle/>
          <a:p>
            <a:endParaRPr lang="en-US"/>
          </a:p>
        </p:txBody>
      </p:sp>
      <p:pic>
        <p:nvPicPr>
          <p:cNvPr id="9" name="Image 2" descr="preencoded.png"/>
          <p:cNvPicPr>
            <a:picLocks noChangeAspect="1"/>
          </p:cNvPicPr>
          <p:nvPr/>
        </p:nvPicPr>
        <p:blipFill>
          <a:blip r:embed="rId5"/>
          <a:stretch>
            <a:fillRect/>
          </a:stretch>
        </p:blipFill>
        <p:spPr>
          <a:xfrm>
            <a:off x="4387810" y="3632002"/>
            <a:ext cx="282654" cy="353378"/>
          </a:xfrm>
          <a:prstGeom prst="rect">
            <a:avLst/>
          </a:prstGeom>
        </p:spPr>
      </p:pic>
      <p:sp>
        <p:nvSpPr>
          <p:cNvPr id="10" name="Text 5"/>
          <p:cNvSpPr/>
          <p:nvPr/>
        </p:nvSpPr>
        <p:spPr>
          <a:xfrm>
            <a:off x="4929545" y="3596759"/>
            <a:ext cx="3066098" cy="294442"/>
          </a:xfrm>
          <a:prstGeom prst="rect">
            <a:avLst/>
          </a:prstGeom>
          <a:noFill/>
          <a:ln/>
        </p:spPr>
        <p:txBody>
          <a:bodyPr wrap="none" lIns="0" tIns="0" rIns="0" bIns="0" rtlCol="0" anchor="t"/>
          <a:lstStyle/>
          <a:p>
            <a:pPr marL="0" indent="0" algn="l">
              <a:lnSpc>
                <a:spcPts val="2300"/>
              </a:lnSpc>
              <a:buNone/>
            </a:pPr>
            <a:r>
              <a:rPr lang="en-US" sz="1850" dirty="0">
                <a:solidFill>
                  <a:srgbClr val="161613"/>
                </a:solidFill>
                <a:latin typeface="DM Sans Medium" pitchFamily="34" charset="0"/>
                <a:ea typeface="DM Sans Medium" pitchFamily="34" charset="-122"/>
                <a:cs typeface="DM Sans Medium" pitchFamily="34" charset="-120"/>
              </a:rPr>
              <a:t>Competitive Compensation</a:t>
            </a:r>
            <a:endParaRPr lang="en-US" sz="1850" dirty="0"/>
          </a:p>
        </p:txBody>
      </p:sp>
      <p:sp>
        <p:nvSpPr>
          <p:cNvPr id="11" name="Text 6"/>
          <p:cNvSpPr/>
          <p:nvPr/>
        </p:nvSpPr>
        <p:spPr>
          <a:xfrm>
            <a:off x="4929545" y="4004191"/>
            <a:ext cx="9041249" cy="602933"/>
          </a:xfrm>
          <a:prstGeom prst="rect">
            <a:avLst/>
          </a:prstGeom>
          <a:noFill/>
          <a:ln/>
        </p:spPr>
        <p:txBody>
          <a:bodyPr wrap="square" lIns="0" tIns="0" rIns="0" bIns="0" rtlCol="0" anchor="t"/>
          <a:lstStyle/>
          <a:p>
            <a:pPr marL="0" indent="0" algn="l">
              <a:lnSpc>
                <a:spcPts val="2350"/>
              </a:lnSpc>
              <a:buNone/>
            </a:pPr>
            <a:r>
              <a:rPr lang="en-US" sz="1450" dirty="0">
                <a:solidFill>
                  <a:srgbClr val="161613"/>
                </a:solidFill>
                <a:latin typeface="Inter" pitchFamily="34" charset="0"/>
                <a:ea typeface="Inter" pitchFamily="34" charset="-122"/>
                <a:cs typeface="Inter" pitchFamily="34" charset="-120"/>
              </a:rPr>
              <a:t>Develop compensation packages that compete with both tech firms and traditional financial institutions. Consider equity components that align with fund performance enhanced by AI initiatives.</a:t>
            </a:r>
            <a:endParaRPr lang="en-US" sz="1450" dirty="0"/>
          </a:p>
        </p:txBody>
      </p:sp>
      <p:sp>
        <p:nvSpPr>
          <p:cNvPr id="12" name="Shape 7"/>
          <p:cNvSpPr/>
          <p:nvPr/>
        </p:nvSpPr>
        <p:spPr>
          <a:xfrm>
            <a:off x="4317206" y="5007412"/>
            <a:ext cx="423982" cy="423982"/>
          </a:xfrm>
          <a:prstGeom prst="roundRect">
            <a:avLst>
              <a:gd name="adj" fmla="val 6668"/>
            </a:avLst>
          </a:prstGeom>
          <a:solidFill>
            <a:srgbClr val="EDEBE3"/>
          </a:solidFill>
          <a:ln/>
        </p:spPr>
        <p:txBody>
          <a:bodyPr/>
          <a:lstStyle/>
          <a:p>
            <a:endParaRPr lang="en-US"/>
          </a:p>
        </p:txBody>
      </p:sp>
      <p:pic>
        <p:nvPicPr>
          <p:cNvPr id="13" name="Image 3" descr="preencoded.png"/>
          <p:cNvPicPr>
            <a:picLocks noChangeAspect="1"/>
          </p:cNvPicPr>
          <p:nvPr/>
        </p:nvPicPr>
        <p:blipFill>
          <a:blip r:embed="rId6"/>
          <a:stretch>
            <a:fillRect/>
          </a:stretch>
        </p:blipFill>
        <p:spPr>
          <a:xfrm>
            <a:off x="4387810" y="5042654"/>
            <a:ext cx="282654" cy="353378"/>
          </a:xfrm>
          <a:prstGeom prst="rect">
            <a:avLst/>
          </a:prstGeom>
        </p:spPr>
      </p:pic>
      <p:sp>
        <p:nvSpPr>
          <p:cNvPr id="14" name="Text 8"/>
          <p:cNvSpPr/>
          <p:nvPr/>
        </p:nvSpPr>
        <p:spPr>
          <a:xfrm>
            <a:off x="4929545" y="5007412"/>
            <a:ext cx="2703195" cy="294442"/>
          </a:xfrm>
          <a:prstGeom prst="rect">
            <a:avLst/>
          </a:prstGeom>
          <a:noFill/>
          <a:ln/>
        </p:spPr>
        <p:txBody>
          <a:bodyPr wrap="none" lIns="0" tIns="0" rIns="0" bIns="0" rtlCol="0" anchor="t"/>
          <a:lstStyle/>
          <a:p>
            <a:pPr marL="0" indent="0" algn="l">
              <a:lnSpc>
                <a:spcPts val="2300"/>
              </a:lnSpc>
              <a:buNone/>
            </a:pPr>
            <a:r>
              <a:rPr lang="en-US" sz="1850" dirty="0">
                <a:solidFill>
                  <a:srgbClr val="161613"/>
                </a:solidFill>
                <a:latin typeface="DM Sans Medium" pitchFamily="34" charset="0"/>
                <a:ea typeface="DM Sans Medium" pitchFamily="34" charset="-122"/>
                <a:cs typeface="DM Sans Medium" pitchFamily="34" charset="-120"/>
              </a:rPr>
              <a:t>Cross-Functional Teams</a:t>
            </a:r>
            <a:endParaRPr lang="en-US" sz="1850" dirty="0"/>
          </a:p>
        </p:txBody>
      </p:sp>
      <p:sp>
        <p:nvSpPr>
          <p:cNvPr id="15" name="Text 9"/>
          <p:cNvSpPr/>
          <p:nvPr/>
        </p:nvSpPr>
        <p:spPr>
          <a:xfrm>
            <a:off x="4929545" y="5414843"/>
            <a:ext cx="9041249" cy="602933"/>
          </a:xfrm>
          <a:prstGeom prst="rect">
            <a:avLst/>
          </a:prstGeom>
          <a:noFill/>
          <a:ln/>
        </p:spPr>
        <p:txBody>
          <a:bodyPr wrap="square" lIns="0" tIns="0" rIns="0" bIns="0" rtlCol="0" anchor="t"/>
          <a:lstStyle/>
          <a:p>
            <a:pPr marL="0" indent="0" algn="l">
              <a:lnSpc>
                <a:spcPts val="2350"/>
              </a:lnSpc>
              <a:buNone/>
            </a:pPr>
            <a:r>
              <a:rPr lang="en-US" sz="1450" dirty="0">
                <a:solidFill>
                  <a:srgbClr val="161613"/>
                </a:solidFill>
                <a:latin typeface="Inter" pitchFamily="34" charset="0"/>
                <a:ea typeface="Inter" pitchFamily="34" charset="-122"/>
                <a:cs typeface="Inter" pitchFamily="34" charset="-120"/>
              </a:rPr>
              <a:t>Structure teams to include both AI specialists and domain experts from trading, risk, and operations. Facilitate knowledge sharing through regular collaborative sessions and paired programming.</a:t>
            </a:r>
            <a:endParaRPr lang="en-US" sz="1450" dirty="0"/>
          </a:p>
        </p:txBody>
      </p:sp>
      <p:sp>
        <p:nvSpPr>
          <p:cNvPr id="16" name="Shape 10"/>
          <p:cNvSpPr/>
          <p:nvPr/>
        </p:nvSpPr>
        <p:spPr>
          <a:xfrm>
            <a:off x="4317206" y="6418064"/>
            <a:ext cx="423982" cy="423982"/>
          </a:xfrm>
          <a:prstGeom prst="roundRect">
            <a:avLst>
              <a:gd name="adj" fmla="val 6668"/>
            </a:avLst>
          </a:prstGeom>
          <a:solidFill>
            <a:srgbClr val="EDEBE3"/>
          </a:solidFill>
          <a:ln/>
        </p:spPr>
        <p:txBody>
          <a:bodyPr/>
          <a:lstStyle/>
          <a:p>
            <a:endParaRPr lang="en-US"/>
          </a:p>
        </p:txBody>
      </p:sp>
      <p:pic>
        <p:nvPicPr>
          <p:cNvPr id="17" name="Image 4" descr="preencoded.png"/>
          <p:cNvPicPr>
            <a:picLocks noChangeAspect="1"/>
          </p:cNvPicPr>
          <p:nvPr/>
        </p:nvPicPr>
        <p:blipFill>
          <a:blip r:embed="rId7"/>
          <a:stretch>
            <a:fillRect/>
          </a:stretch>
        </p:blipFill>
        <p:spPr>
          <a:xfrm>
            <a:off x="4387810" y="6453307"/>
            <a:ext cx="282654" cy="353378"/>
          </a:xfrm>
          <a:prstGeom prst="rect">
            <a:avLst/>
          </a:prstGeom>
        </p:spPr>
      </p:pic>
      <p:sp>
        <p:nvSpPr>
          <p:cNvPr id="18" name="Text 11"/>
          <p:cNvSpPr/>
          <p:nvPr/>
        </p:nvSpPr>
        <p:spPr>
          <a:xfrm>
            <a:off x="4929545" y="6418064"/>
            <a:ext cx="2355890" cy="294442"/>
          </a:xfrm>
          <a:prstGeom prst="rect">
            <a:avLst/>
          </a:prstGeom>
          <a:noFill/>
          <a:ln/>
        </p:spPr>
        <p:txBody>
          <a:bodyPr wrap="none" lIns="0" tIns="0" rIns="0" bIns="0" rtlCol="0" anchor="t"/>
          <a:lstStyle/>
          <a:p>
            <a:pPr marL="0" indent="0" algn="l">
              <a:lnSpc>
                <a:spcPts val="2300"/>
              </a:lnSpc>
              <a:buNone/>
            </a:pPr>
            <a:r>
              <a:rPr lang="en-US" sz="1850" dirty="0">
                <a:solidFill>
                  <a:srgbClr val="161613"/>
                </a:solidFill>
                <a:latin typeface="DM Sans Medium" pitchFamily="34" charset="0"/>
                <a:ea typeface="DM Sans Medium" pitchFamily="34" charset="-122"/>
                <a:cs typeface="DM Sans Medium" pitchFamily="34" charset="-120"/>
              </a:rPr>
              <a:t>Continuous Learning</a:t>
            </a:r>
            <a:endParaRPr lang="en-US" sz="1850" dirty="0"/>
          </a:p>
        </p:txBody>
      </p:sp>
      <p:sp>
        <p:nvSpPr>
          <p:cNvPr id="19" name="Text 12"/>
          <p:cNvSpPr/>
          <p:nvPr/>
        </p:nvSpPr>
        <p:spPr>
          <a:xfrm>
            <a:off x="4929545" y="6825496"/>
            <a:ext cx="9041249" cy="602933"/>
          </a:xfrm>
          <a:prstGeom prst="rect">
            <a:avLst/>
          </a:prstGeom>
          <a:noFill/>
          <a:ln/>
        </p:spPr>
        <p:txBody>
          <a:bodyPr wrap="square" lIns="0" tIns="0" rIns="0" bIns="0" rtlCol="0" anchor="t"/>
          <a:lstStyle/>
          <a:p>
            <a:pPr marL="0" indent="0" algn="l">
              <a:lnSpc>
                <a:spcPts val="2350"/>
              </a:lnSpc>
              <a:buNone/>
            </a:pPr>
            <a:r>
              <a:rPr lang="en-US" sz="1450" dirty="0">
                <a:solidFill>
                  <a:srgbClr val="161613"/>
                </a:solidFill>
                <a:latin typeface="Inter" pitchFamily="34" charset="0"/>
                <a:ea typeface="Inter" pitchFamily="34" charset="-122"/>
                <a:cs typeface="Inter" pitchFamily="34" charset="-120"/>
              </a:rPr>
              <a:t>Invest in ongoing education through conferences, courses, and research time. Create internal knowledge repositories and communities of practice to share insights across the organization.</a:t>
            </a:r>
            <a:endParaRPr lang="en-US" sz="14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TotalTime>
  <Words>1461</Words>
  <Application>Microsoft Office PowerPoint</Application>
  <PresentationFormat>Custom</PresentationFormat>
  <Paragraphs>148</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Inter</vt:lpstr>
      <vt:lpstr>DM Sans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Kimberly Wiethoff</cp:lastModifiedBy>
  <cp:revision>3</cp:revision>
  <dcterms:created xsi:type="dcterms:W3CDTF">2025-04-22T16:50:44Z</dcterms:created>
  <dcterms:modified xsi:type="dcterms:W3CDTF">2026-06-02T21:22:11Z</dcterms:modified>
</cp:coreProperties>
</file>