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embeddedFontLst>
    <p:embeddedFont>
      <p:font typeface="Corben" panose="020B0604020202020204" charset="0"/>
      <p:regular r:id="rId18"/>
    </p:embeddedFont>
    <p:embeddedFont>
      <p:font typeface="Nobile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5AFC86-E3C5-447E-BBD7-9EE059E49187}" v="1" dt="2026-01-08T23:19:56.3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6" d="100"/>
          <a:sy n="66" d="100"/>
        </p:scale>
        <p:origin x="79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berly Wiethoff" userId="6d5a8a01fb4ca51b" providerId="LiveId" clId="{ED1671C7-5A42-4D2F-B120-9173ABA9476A}"/>
    <pc:docChg chg="custSel modSld">
      <pc:chgData name="Kimberly Wiethoff" userId="6d5a8a01fb4ca51b" providerId="LiveId" clId="{ED1671C7-5A42-4D2F-B120-9173ABA9476A}" dt="2026-01-08T23:21:00.733" v="87" actId="1036"/>
      <pc:docMkLst>
        <pc:docMk/>
      </pc:docMkLst>
      <pc:sldChg chg="addSp delSp modSp mod">
        <pc:chgData name="Kimberly Wiethoff" userId="6d5a8a01fb4ca51b" providerId="LiveId" clId="{ED1671C7-5A42-4D2F-B120-9173ABA9476A}" dt="2026-01-08T23:21:00.733" v="87" actId="1036"/>
        <pc:sldMkLst>
          <pc:docMk/>
          <pc:sldMk cId="0" sldId="256"/>
        </pc:sldMkLst>
        <pc:spChg chg="mod">
          <ac:chgData name="Kimberly Wiethoff" userId="6d5a8a01fb4ca51b" providerId="LiveId" clId="{ED1671C7-5A42-4D2F-B120-9173ABA9476A}" dt="2026-01-08T23:20:44.420" v="46" actId="1035"/>
          <ac:spMkLst>
            <pc:docMk/>
            <pc:sldMk cId="0" sldId="256"/>
            <ac:spMk id="3" creationId="{00000000-0000-0000-0000-000000000000}"/>
          </ac:spMkLst>
        </pc:spChg>
        <pc:spChg chg="mod">
          <ac:chgData name="Kimberly Wiethoff" userId="6d5a8a01fb4ca51b" providerId="LiveId" clId="{ED1671C7-5A42-4D2F-B120-9173ABA9476A}" dt="2026-01-08T23:20:44.420" v="46" actId="1035"/>
          <ac:spMkLst>
            <pc:docMk/>
            <pc:sldMk cId="0" sldId="256"/>
            <ac:spMk id="4" creationId="{00000000-0000-0000-0000-000000000000}"/>
          </ac:spMkLst>
        </pc:spChg>
        <pc:spChg chg="mod">
          <ac:chgData name="Kimberly Wiethoff" userId="6d5a8a01fb4ca51b" providerId="LiveId" clId="{ED1671C7-5A42-4D2F-B120-9173ABA9476A}" dt="2026-01-08T23:20:44.420" v="46" actId="1035"/>
          <ac:spMkLst>
            <pc:docMk/>
            <pc:sldMk cId="0" sldId="256"/>
            <ac:spMk id="5" creationId="{00000000-0000-0000-0000-000000000000}"/>
          </ac:spMkLst>
        </pc:spChg>
        <pc:spChg chg="del mod">
          <ac:chgData name="Kimberly Wiethoff" userId="6d5a8a01fb4ca51b" providerId="LiveId" clId="{ED1671C7-5A42-4D2F-B120-9173ABA9476A}" dt="2026-01-08T23:19:45.186" v="9" actId="478"/>
          <ac:spMkLst>
            <pc:docMk/>
            <pc:sldMk cId="0" sldId="256"/>
            <ac:spMk id="6" creationId="{00000000-0000-0000-0000-000000000000}"/>
          </ac:spMkLst>
        </pc:spChg>
        <pc:spChg chg="del mod">
          <ac:chgData name="Kimberly Wiethoff" userId="6d5a8a01fb4ca51b" providerId="LiveId" clId="{ED1671C7-5A42-4D2F-B120-9173ABA9476A}" dt="2026-01-08T23:19:45.186" v="9" actId="478"/>
          <ac:spMkLst>
            <pc:docMk/>
            <pc:sldMk cId="0" sldId="256"/>
            <ac:spMk id="7" creationId="{00000000-0000-0000-0000-000000000000}"/>
          </ac:spMkLst>
        </pc:spChg>
        <pc:spChg chg="del mod">
          <ac:chgData name="Kimberly Wiethoff" userId="6d5a8a01fb4ca51b" providerId="LiveId" clId="{ED1671C7-5A42-4D2F-B120-9173ABA9476A}" dt="2026-01-08T23:19:45.186" v="9" actId="478"/>
          <ac:spMkLst>
            <pc:docMk/>
            <pc:sldMk cId="0" sldId="256"/>
            <ac:spMk id="8" creationId="{00000000-0000-0000-0000-000000000000}"/>
          </ac:spMkLst>
        </pc:spChg>
        <pc:spChg chg="add mod">
          <ac:chgData name="Kimberly Wiethoff" userId="6d5a8a01fb4ca51b" providerId="LiveId" clId="{ED1671C7-5A42-4D2F-B120-9173ABA9476A}" dt="2026-01-08T23:20:54.603" v="72" actId="1036"/>
          <ac:spMkLst>
            <pc:docMk/>
            <pc:sldMk cId="0" sldId="256"/>
            <ac:spMk id="11" creationId="{AF12310E-5C88-8750-1BCE-A5CFAE817AF5}"/>
          </ac:spMkLst>
        </pc:spChg>
        <pc:picChg chg="mod">
          <ac:chgData name="Kimberly Wiethoff" userId="6d5a8a01fb4ca51b" providerId="LiveId" clId="{ED1671C7-5A42-4D2F-B120-9173ABA9476A}" dt="2026-01-08T23:19:12.672" v="1" actId="14100"/>
          <ac:picMkLst>
            <pc:docMk/>
            <pc:sldMk cId="0" sldId="256"/>
            <ac:picMk id="2" creationId="{00000000-0000-0000-0000-000000000000}"/>
          </ac:picMkLst>
        </pc:picChg>
        <pc:picChg chg="add mod">
          <ac:chgData name="Kimberly Wiethoff" userId="6d5a8a01fb4ca51b" providerId="LiveId" clId="{ED1671C7-5A42-4D2F-B120-9173ABA9476A}" dt="2026-01-08T23:21:00.733" v="87" actId="1036"/>
          <ac:picMkLst>
            <pc:docMk/>
            <pc:sldMk cId="0" sldId="256"/>
            <ac:picMk id="9" creationId="{504090E2-8ED9-BFFA-3969-D3084D47BA2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86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7914" y="0"/>
            <a:ext cx="3252486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8594" y="559910"/>
            <a:ext cx="10225310" cy="1488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Migrating to AWS: Project Manager's Guide to a Successful Cloud Migration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08595" y="2217928"/>
            <a:ext cx="1022531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Cloud migration is no longer just an IT decision - it's a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business transformation.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As organizations embrace the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Amazon Web Services (AWS) cloud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, project managers are on the front lines, ensuring that migrations are delivered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on time, within budget, and with minimal disruption.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08594" y="3459194"/>
            <a:ext cx="10225310" cy="16915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But here's the catch: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Cloud migrations are complex.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</a:p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❌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Missed dependencies can cause outages. </a:t>
            </a:r>
          </a:p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❌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Uncontrolled costs can lead to budget overruns. </a:t>
            </a:r>
          </a:p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❌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Poor planning can delay business operations.</a:t>
            </a:r>
            <a:endParaRPr lang="en-US" sz="1750" dirty="0"/>
          </a:p>
        </p:txBody>
      </p:sp>
      <p:pic>
        <p:nvPicPr>
          <p:cNvPr id="9" name="Image 1" descr="preencoded.png">
            <a:extLst>
              <a:ext uri="{FF2B5EF4-FFF2-40B4-BE49-F238E27FC236}">
                <a16:creationId xmlns:a16="http://schemas.microsoft.com/office/drawing/2014/main" id="{504090E2-8ED9-BFFA-3969-D3084D47B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95" y="5545994"/>
            <a:ext cx="7176505" cy="11990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12310E-5C88-8750-1BCE-A5CFAE817AF5}"/>
              </a:ext>
            </a:extLst>
          </p:cNvPr>
          <p:cNvSpPr txBox="1"/>
          <p:nvPr/>
        </p:nvSpPr>
        <p:spPr>
          <a:xfrm>
            <a:off x="608594" y="7073842"/>
            <a:ext cx="10225309" cy="713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#AWS #CloudMigration #ProjectManagement #DigitalTransformation #CloudComputing #PMO #ITLeadership #Agile #DevOps #AWSProjectManager #ManagingProjectsTheAgileWay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0932" y="621387"/>
            <a:ext cx="10539413" cy="706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Team Collaboration in Cloud Migrations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32" y="1779508"/>
            <a:ext cx="4108252" cy="253900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0932" y="4600932"/>
            <a:ext cx="4123492" cy="706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Infrastructure &amp; Cloud Engineers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0932" y="5442704"/>
            <a:ext cx="4123492" cy="2168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These specialists are responsible for setting up AWS environments, configuring networking, and ensuring the technical foundation is solid. They translate on-premises architecture to cloud-native designs.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395" y="1779508"/>
            <a:ext cx="4108252" cy="253900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3395" y="4600932"/>
            <a:ext cx="2824877" cy="3531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Application Teams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3395" y="5089565"/>
            <a:ext cx="4123492" cy="18073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Development teams handle refactoring or rehosting applications for the cloud. They adapt code to work efficiently in AWS and take advantage of cloud-native features.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857" y="1779508"/>
            <a:ext cx="4108252" cy="253900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857" y="4600932"/>
            <a:ext cx="3006685" cy="3531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Security &amp; Compliance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857" y="5089565"/>
            <a:ext cx="4123492" cy="18073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These experts ensure cloud security policies are implemented correctly and that the migration maintains compliance with relevant regulations and standards.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5330" y="578644"/>
            <a:ext cx="8881348" cy="656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Agile &amp; DevOps in Cloud Migrations</a:t>
            </a:r>
            <a:endParaRPr lang="en-US" sz="4100" dirty="0"/>
          </a:p>
        </p:txBody>
      </p:sp>
      <p:sp>
        <p:nvSpPr>
          <p:cNvPr id="3" name="Shape 1"/>
          <p:cNvSpPr/>
          <p:nvPr/>
        </p:nvSpPr>
        <p:spPr>
          <a:xfrm>
            <a:off x="735330" y="1655445"/>
            <a:ext cx="2193250" cy="1210508"/>
          </a:xfrm>
          <a:prstGeom prst="roundRect">
            <a:avLst>
              <a:gd name="adj" fmla="val 729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684258" y="2076093"/>
            <a:ext cx="295394" cy="3692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00"/>
              </a:lnSpc>
              <a:buNone/>
            </a:pPr>
            <a:r>
              <a:rPr lang="en-US" sz="23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300" dirty="0"/>
          </a:p>
        </p:txBody>
      </p:sp>
      <p:sp>
        <p:nvSpPr>
          <p:cNvPr id="5" name="Text 3"/>
          <p:cNvSpPr/>
          <p:nvPr/>
        </p:nvSpPr>
        <p:spPr>
          <a:xfrm>
            <a:off x="3138607" y="1865471"/>
            <a:ext cx="2626162" cy="328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Agile Sprints</a:t>
            </a:r>
            <a:endParaRPr lang="en-US" sz="2050" dirty="0"/>
          </a:p>
        </p:txBody>
      </p:sp>
      <p:sp>
        <p:nvSpPr>
          <p:cNvPr id="6" name="Text 4"/>
          <p:cNvSpPr/>
          <p:nvPr/>
        </p:nvSpPr>
        <p:spPr>
          <a:xfrm>
            <a:off x="3138607" y="2319695"/>
            <a:ext cx="4653082" cy="336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Use iterative approaches for phased migration</a:t>
            </a:r>
            <a:endParaRPr lang="en-US" sz="1650" dirty="0"/>
          </a:p>
        </p:txBody>
      </p:sp>
      <p:sp>
        <p:nvSpPr>
          <p:cNvPr id="7" name="Shape 5"/>
          <p:cNvSpPr/>
          <p:nvPr/>
        </p:nvSpPr>
        <p:spPr>
          <a:xfrm>
            <a:off x="3033593" y="2856428"/>
            <a:ext cx="10756463" cy="11430"/>
          </a:xfrm>
          <a:prstGeom prst="roundRect">
            <a:avLst>
              <a:gd name="adj" fmla="val 772014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735330" y="2970967"/>
            <a:ext cx="4386501" cy="1210508"/>
          </a:xfrm>
          <a:prstGeom prst="roundRect">
            <a:avLst>
              <a:gd name="adj" fmla="val 729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2780824" y="3391614"/>
            <a:ext cx="295394" cy="3692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00"/>
              </a:lnSpc>
              <a:buNone/>
            </a:pPr>
            <a:r>
              <a:rPr lang="en-US" sz="23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300" dirty="0"/>
          </a:p>
        </p:txBody>
      </p:sp>
      <p:sp>
        <p:nvSpPr>
          <p:cNvPr id="10" name="Text 8"/>
          <p:cNvSpPr/>
          <p:nvPr/>
        </p:nvSpPr>
        <p:spPr>
          <a:xfrm>
            <a:off x="5331857" y="3180993"/>
            <a:ext cx="2626162" cy="328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CI/CD Pipelines</a:t>
            </a:r>
            <a:endParaRPr lang="en-US" sz="2050" dirty="0"/>
          </a:p>
        </p:txBody>
      </p:sp>
      <p:sp>
        <p:nvSpPr>
          <p:cNvPr id="11" name="Text 9"/>
          <p:cNvSpPr/>
          <p:nvPr/>
        </p:nvSpPr>
        <p:spPr>
          <a:xfrm>
            <a:off x="5331857" y="3635216"/>
            <a:ext cx="4644390" cy="336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Implement automated deployment workflows</a:t>
            </a:r>
            <a:endParaRPr lang="en-US" sz="1650" dirty="0"/>
          </a:p>
        </p:txBody>
      </p:sp>
      <p:sp>
        <p:nvSpPr>
          <p:cNvPr id="12" name="Shape 10"/>
          <p:cNvSpPr/>
          <p:nvPr/>
        </p:nvSpPr>
        <p:spPr>
          <a:xfrm>
            <a:off x="5226844" y="4171950"/>
            <a:ext cx="8563213" cy="11430"/>
          </a:xfrm>
          <a:prstGeom prst="roundRect">
            <a:avLst>
              <a:gd name="adj" fmla="val 772014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735330" y="4286488"/>
            <a:ext cx="6579870" cy="1210508"/>
          </a:xfrm>
          <a:prstGeom prst="roundRect">
            <a:avLst>
              <a:gd name="adj" fmla="val 729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3877508" y="4707136"/>
            <a:ext cx="295394" cy="3692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00"/>
              </a:lnSpc>
              <a:buNone/>
            </a:pPr>
            <a:r>
              <a:rPr lang="en-US" sz="23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300" dirty="0"/>
          </a:p>
        </p:txBody>
      </p:sp>
      <p:sp>
        <p:nvSpPr>
          <p:cNvPr id="15" name="Text 13"/>
          <p:cNvSpPr/>
          <p:nvPr/>
        </p:nvSpPr>
        <p:spPr>
          <a:xfrm>
            <a:off x="7525226" y="4496514"/>
            <a:ext cx="2741057" cy="328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Infrastructure as Code</a:t>
            </a:r>
            <a:endParaRPr lang="en-US" sz="2050" dirty="0"/>
          </a:p>
        </p:txBody>
      </p:sp>
      <p:sp>
        <p:nvSpPr>
          <p:cNvPr id="16" name="Text 14"/>
          <p:cNvSpPr/>
          <p:nvPr/>
        </p:nvSpPr>
        <p:spPr>
          <a:xfrm>
            <a:off x="7525226" y="4950738"/>
            <a:ext cx="4191000" cy="336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Manage AWS resources programmatically</a:t>
            </a:r>
            <a:endParaRPr lang="en-US" sz="1650" dirty="0"/>
          </a:p>
        </p:txBody>
      </p:sp>
      <p:sp>
        <p:nvSpPr>
          <p:cNvPr id="17" name="Text 15"/>
          <p:cNvSpPr/>
          <p:nvPr/>
        </p:nvSpPr>
        <p:spPr>
          <a:xfrm>
            <a:off x="735330" y="5733336"/>
            <a:ext cx="13159740" cy="6724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Rather than attempting a "big bang" migration, break the work into </a:t>
            </a:r>
            <a:r>
              <a:rPr lang="en-US" sz="16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Agile sprints</a:t>
            </a: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with clear deliverables. This allows for continuous adjustment and risk management throughout the process.</a:t>
            </a:r>
            <a:endParaRPr lang="en-US" sz="1650" dirty="0"/>
          </a:p>
        </p:txBody>
      </p:sp>
      <p:sp>
        <p:nvSpPr>
          <p:cNvPr id="18" name="Text 16"/>
          <p:cNvSpPr/>
          <p:nvPr/>
        </p:nvSpPr>
        <p:spPr>
          <a:xfrm>
            <a:off x="735330" y="6642140"/>
            <a:ext cx="13159740" cy="1008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Implement </a:t>
            </a:r>
            <a:r>
              <a:rPr lang="en-US" sz="16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CI/CD pipelines</a:t>
            </a: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using AWS CodePipeline or Jenkins to automate deployments and ensure consistency. Leverage </a:t>
            </a:r>
            <a:r>
              <a:rPr lang="en-US" sz="16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Infrastructure as Code (IaC)</a:t>
            </a: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with tools like Terraform or CloudFormation to maintain environment consistency and enable version control of infrastructure.</a:t>
            </a:r>
            <a:endParaRPr lang="en-US" sz="16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7596" y="603052"/>
            <a:ext cx="7932420" cy="685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50"/>
              </a:lnSpc>
              <a:buNone/>
            </a:pPr>
            <a:r>
              <a:rPr lang="en-US" sz="43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Communication &amp; Governance</a:t>
            </a:r>
            <a:endParaRPr lang="en-US" sz="43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16" y="1868448"/>
            <a:ext cx="3138368" cy="313836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963" y="1868448"/>
            <a:ext cx="3138488" cy="3138488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2830" y="1868448"/>
            <a:ext cx="3138488" cy="3138488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6697" y="1868448"/>
            <a:ext cx="3138488" cy="3138488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67596" y="5395079"/>
            <a:ext cx="13095208" cy="10526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Regular </a:t>
            </a:r>
            <a:r>
              <a:rPr lang="en-US" sz="17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stand-ups, sprint reviews, and retrospectives</a:t>
            </a: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help manage risks and dependencies effectively. Establish clear communication channels between technical teams and business stakeholders to maintain alignment throughout the migration journey.</a:t>
            </a:r>
            <a:endParaRPr lang="en-US" sz="1700" dirty="0"/>
          </a:p>
        </p:txBody>
      </p:sp>
      <p:sp>
        <p:nvSpPr>
          <p:cNvPr id="8" name="Text 2"/>
          <p:cNvSpPr/>
          <p:nvPr/>
        </p:nvSpPr>
        <p:spPr>
          <a:xfrm>
            <a:off x="767596" y="6694408"/>
            <a:ext cx="13095208" cy="10526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Implement a cloud governance framework that defines policies, controls, and responsibilities for AWS resource management. This ensures consistent application of best practices and compliance requirements across all migrated workloads.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6962" y="360283"/>
            <a:ext cx="4551402" cy="4080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200"/>
              </a:lnSpc>
              <a:buNone/>
            </a:pPr>
            <a:r>
              <a:rPr lang="en-US" sz="25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Measuring Migration Success</a:t>
            </a:r>
            <a:endParaRPr lang="en-US" sz="2550" dirty="0"/>
          </a:p>
        </p:txBody>
      </p:sp>
      <p:sp>
        <p:nvSpPr>
          <p:cNvPr id="4" name="Text 1"/>
          <p:cNvSpPr/>
          <p:nvPr/>
        </p:nvSpPr>
        <p:spPr>
          <a:xfrm>
            <a:off x="456962" y="1029295"/>
            <a:ext cx="8230076" cy="4307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50"/>
              </a:lnSpc>
              <a:buNone/>
            </a:pPr>
            <a:r>
              <a:rPr lang="en-US" sz="33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99.99%</a:t>
            </a:r>
            <a:endParaRPr lang="en-US" sz="3350" dirty="0"/>
          </a:p>
        </p:txBody>
      </p:sp>
      <p:sp>
        <p:nvSpPr>
          <p:cNvPr id="5" name="Text 2"/>
          <p:cNvSpPr/>
          <p:nvPr/>
        </p:nvSpPr>
        <p:spPr>
          <a:xfrm>
            <a:off x="3755946" y="1623179"/>
            <a:ext cx="1632109" cy="203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2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Uptime</a:t>
            </a:r>
            <a:endParaRPr lang="en-US" sz="1250" dirty="0"/>
          </a:p>
        </p:txBody>
      </p:sp>
      <p:sp>
        <p:nvSpPr>
          <p:cNvPr id="6" name="Text 3"/>
          <p:cNvSpPr/>
          <p:nvPr/>
        </p:nvSpPr>
        <p:spPr>
          <a:xfrm>
            <a:off x="456962" y="1905357"/>
            <a:ext cx="8230076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0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Target availability for critical applications after migration</a:t>
            </a:r>
            <a:endParaRPr lang="en-US" sz="1000" dirty="0"/>
          </a:p>
        </p:txBody>
      </p:sp>
      <p:sp>
        <p:nvSpPr>
          <p:cNvPr id="7" name="Text 4"/>
          <p:cNvSpPr/>
          <p:nvPr/>
        </p:nvSpPr>
        <p:spPr>
          <a:xfrm>
            <a:off x="456962" y="2571155"/>
            <a:ext cx="8230076" cy="4307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50"/>
              </a:lnSpc>
              <a:buNone/>
            </a:pPr>
            <a:r>
              <a:rPr lang="en-US" sz="33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30%</a:t>
            </a:r>
            <a:endParaRPr lang="en-US" sz="3350" dirty="0"/>
          </a:p>
        </p:txBody>
      </p:sp>
      <p:sp>
        <p:nvSpPr>
          <p:cNvPr id="8" name="Text 5"/>
          <p:cNvSpPr/>
          <p:nvPr/>
        </p:nvSpPr>
        <p:spPr>
          <a:xfrm>
            <a:off x="3755946" y="3165038"/>
            <a:ext cx="1632109" cy="203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2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Cost Reduction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56962" y="3447217"/>
            <a:ext cx="8230076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0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Average infrastructure cost savings after optimization</a:t>
            </a:r>
            <a:endParaRPr lang="en-US" sz="1000" dirty="0"/>
          </a:p>
        </p:txBody>
      </p:sp>
      <p:sp>
        <p:nvSpPr>
          <p:cNvPr id="10" name="Text 7"/>
          <p:cNvSpPr/>
          <p:nvPr/>
        </p:nvSpPr>
        <p:spPr>
          <a:xfrm>
            <a:off x="456962" y="4113014"/>
            <a:ext cx="8230076" cy="4307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50"/>
              </a:lnSpc>
              <a:buNone/>
            </a:pPr>
            <a:r>
              <a:rPr lang="en-US" sz="33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40%</a:t>
            </a:r>
            <a:endParaRPr lang="en-US" sz="3350" dirty="0"/>
          </a:p>
        </p:txBody>
      </p:sp>
      <p:sp>
        <p:nvSpPr>
          <p:cNvPr id="11" name="Text 8"/>
          <p:cNvSpPr/>
          <p:nvPr/>
        </p:nvSpPr>
        <p:spPr>
          <a:xfrm>
            <a:off x="3755946" y="4706898"/>
            <a:ext cx="1632109" cy="203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2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Deployment Speed</a:t>
            </a:r>
            <a:endParaRPr lang="en-US" sz="1250" dirty="0"/>
          </a:p>
        </p:txBody>
      </p:sp>
      <p:sp>
        <p:nvSpPr>
          <p:cNvPr id="12" name="Text 9"/>
          <p:cNvSpPr/>
          <p:nvPr/>
        </p:nvSpPr>
        <p:spPr>
          <a:xfrm>
            <a:off x="456962" y="4989076"/>
            <a:ext cx="8230076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0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Improvement in application deployment time</a:t>
            </a:r>
            <a:endParaRPr lang="en-US" sz="1000" dirty="0"/>
          </a:p>
        </p:txBody>
      </p:sp>
      <p:sp>
        <p:nvSpPr>
          <p:cNvPr id="13" name="Text 10"/>
          <p:cNvSpPr/>
          <p:nvPr/>
        </p:nvSpPr>
        <p:spPr>
          <a:xfrm>
            <a:off x="456962" y="5654873"/>
            <a:ext cx="8230076" cy="4307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50"/>
              </a:lnSpc>
              <a:buNone/>
            </a:pPr>
            <a:r>
              <a:rPr lang="en-US" sz="33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50%</a:t>
            </a:r>
            <a:endParaRPr lang="en-US" sz="3350" dirty="0"/>
          </a:p>
        </p:txBody>
      </p:sp>
      <p:sp>
        <p:nvSpPr>
          <p:cNvPr id="14" name="Text 11"/>
          <p:cNvSpPr/>
          <p:nvPr/>
        </p:nvSpPr>
        <p:spPr>
          <a:xfrm>
            <a:off x="3755946" y="6248757"/>
            <a:ext cx="1632109" cy="203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2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Resource Efficiency</a:t>
            </a:r>
            <a:endParaRPr lang="en-US" sz="1250" dirty="0"/>
          </a:p>
        </p:txBody>
      </p:sp>
      <p:sp>
        <p:nvSpPr>
          <p:cNvPr id="15" name="Text 12"/>
          <p:cNvSpPr/>
          <p:nvPr/>
        </p:nvSpPr>
        <p:spPr>
          <a:xfrm>
            <a:off x="456962" y="6530935"/>
            <a:ext cx="8230076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0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Reduction in underutilized infrastructure</a:t>
            </a:r>
            <a:endParaRPr lang="en-US" sz="1000" dirty="0"/>
          </a:p>
        </p:txBody>
      </p:sp>
      <p:sp>
        <p:nvSpPr>
          <p:cNvPr id="16" name="Text 13"/>
          <p:cNvSpPr/>
          <p:nvPr/>
        </p:nvSpPr>
        <p:spPr>
          <a:xfrm>
            <a:off x="456962" y="6886694"/>
            <a:ext cx="8230076" cy="4179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00"/>
              </a:lnSpc>
              <a:buNone/>
            </a:pPr>
            <a:r>
              <a:rPr lang="en-US" sz="10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Define clear success metrics before migration begins to objectively measure outcomes. Technical KPIs should align with business objectives to demonstrate the value of cloud migration beyond infrastructure changes.</a:t>
            </a:r>
            <a:endParaRPr lang="en-US" sz="1000" dirty="0"/>
          </a:p>
        </p:txBody>
      </p:sp>
      <p:sp>
        <p:nvSpPr>
          <p:cNvPr id="17" name="Text 14"/>
          <p:cNvSpPr/>
          <p:nvPr/>
        </p:nvSpPr>
        <p:spPr>
          <a:xfrm>
            <a:off x="456962" y="7451408"/>
            <a:ext cx="8230076" cy="4179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00"/>
              </a:lnSpc>
              <a:buNone/>
            </a:pPr>
            <a:r>
              <a:rPr lang="en-US" sz="10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Conduct regular reviews of these metrics after migration to identify further optimization opportunities and ensure the migration delivers the expected business benefits.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86859" y="461605"/>
            <a:ext cx="7751207" cy="523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100"/>
              </a:lnSpc>
              <a:buNone/>
            </a:pPr>
            <a:r>
              <a:rPr lang="en-US" sz="33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Leading a Cloud Migration Successfully</a:t>
            </a:r>
            <a:endParaRPr lang="en-US" sz="33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815" y="1320879"/>
            <a:ext cx="1332190" cy="96595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32979" y="1776174"/>
            <a:ext cx="235744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18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4784646" y="1488519"/>
            <a:ext cx="2503646" cy="261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Business Transformation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4784646" y="1851065"/>
            <a:ext cx="2503646" cy="2681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Align with strategic goals</a:t>
            </a:r>
            <a:endParaRPr lang="en-US" sz="1300" dirty="0"/>
          </a:p>
        </p:txBody>
      </p:sp>
      <p:sp>
        <p:nvSpPr>
          <p:cNvPr id="7" name="Shape 4"/>
          <p:cNvSpPr/>
          <p:nvPr/>
        </p:nvSpPr>
        <p:spPr>
          <a:xfrm>
            <a:off x="4658916" y="2298263"/>
            <a:ext cx="9342715" cy="11430"/>
          </a:xfrm>
          <a:prstGeom prst="roundRect">
            <a:avLst>
              <a:gd name="adj" fmla="val 616153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780" y="2328743"/>
            <a:ext cx="2664381" cy="96595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33098" y="2664381"/>
            <a:ext cx="235744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18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1850" dirty="0"/>
          </a:p>
        </p:txBody>
      </p:sp>
      <p:sp>
        <p:nvSpPr>
          <p:cNvPr id="10" name="Text 6"/>
          <p:cNvSpPr/>
          <p:nvPr/>
        </p:nvSpPr>
        <p:spPr>
          <a:xfrm>
            <a:off x="5450800" y="2496383"/>
            <a:ext cx="3106936" cy="261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Cross-Functional Collaboration</a:t>
            </a:r>
            <a:endParaRPr lang="en-US" sz="1650" dirty="0"/>
          </a:p>
        </p:txBody>
      </p:sp>
      <p:sp>
        <p:nvSpPr>
          <p:cNvPr id="11" name="Text 7"/>
          <p:cNvSpPr/>
          <p:nvPr/>
        </p:nvSpPr>
        <p:spPr>
          <a:xfrm>
            <a:off x="5450800" y="2858929"/>
            <a:ext cx="3106936" cy="2681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Unite diverse teams</a:t>
            </a:r>
            <a:endParaRPr lang="en-US" sz="1300" dirty="0"/>
          </a:p>
        </p:txBody>
      </p:sp>
      <p:sp>
        <p:nvSpPr>
          <p:cNvPr id="12" name="Shape 8"/>
          <p:cNvSpPr/>
          <p:nvPr/>
        </p:nvSpPr>
        <p:spPr>
          <a:xfrm>
            <a:off x="5325070" y="3306128"/>
            <a:ext cx="8676561" cy="11430"/>
          </a:xfrm>
          <a:prstGeom prst="roundRect">
            <a:avLst>
              <a:gd name="adj" fmla="val 616153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625" y="3336608"/>
            <a:ext cx="3996571" cy="965954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32979" y="3672245"/>
            <a:ext cx="235744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18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1850" dirty="0"/>
          </a:p>
        </p:txBody>
      </p:sp>
      <p:sp>
        <p:nvSpPr>
          <p:cNvPr id="15" name="Text 10"/>
          <p:cNvSpPr/>
          <p:nvPr/>
        </p:nvSpPr>
        <p:spPr>
          <a:xfrm>
            <a:off x="6116836" y="3504248"/>
            <a:ext cx="1831300" cy="261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Strategic Planning</a:t>
            </a:r>
            <a:endParaRPr lang="en-US" sz="1650" dirty="0"/>
          </a:p>
        </p:txBody>
      </p:sp>
      <p:sp>
        <p:nvSpPr>
          <p:cNvPr id="16" name="Text 11"/>
          <p:cNvSpPr/>
          <p:nvPr/>
        </p:nvSpPr>
        <p:spPr>
          <a:xfrm>
            <a:off x="6116836" y="3866793"/>
            <a:ext cx="1831300" cy="2681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Define clear roadmap</a:t>
            </a:r>
            <a:endParaRPr lang="en-US" sz="1300" dirty="0"/>
          </a:p>
        </p:txBody>
      </p:sp>
      <p:sp>
        <p:nvSpPr>
          <p:cNvPr id="17" name="Shape 12"/>
          <p:cNvSpPr/>
          <p:nvPr/>
        </p:nvSpPr>
        <p:spPr>
          <a:xfrm>
            <a:off x="5991106" y="4313992"/>
            <a:ext cx="8010525" cy="11430"/>
          </a:xfrm>
          <a:prstGeom prst="roundRect">
            <a:avLst>
              <a:gd name="adj" fmla="val 616153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6589" y="4344472"/>
            <a:ext cx="5328761" cy="965954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832979" y="4680109"/>
            <a:ext cx="235744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18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4</a:t>
            </a:r>
            <a:endParaRPr lang="en-US" sz="1850" dirty="0"/>
          </a:p>
        </p:txBody>
      </p:sp>
      <p:sp>
        <p:nvSpPr>
          <p:cNvPr id="20" name="Text 14"/>
          <p:cNvSpPr/>
          <p:nvPr/>
        </p:nvSpPr>
        <p:spPr>
          <a:xfrm>
            <a:off x="6782991" y="4512112"/>
            <a:ext cx="2024896" cy="261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Technical Excellence</a:t>
            </a:r>
            <a:endParaRPr lang="en-US" sz="1650" dirty="0"/>
          </a:p>
        </p:txBody>
      </p:sp>
      <p:sp>
        <p:nvSpPr>
          <p:cNvPr id="21" name="Text 15"/>
          <p:cNvSpPr/>
          <p:nvPr/>
        </p:nvSpPr>
        <p:spPr>
          <a:xfrm>
            <a:off x="6782991" y="4874657"/>
            <a:ext cx="2024896" cy="2681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Ensure best practices</a:t>
            </a:r>
            <a:endParaRPr lang="en-US" sz="1300" dirty="0"/>
          </a:p>
        </p:txBody>
      </p:sp>
      <p:sp>
        <p:nvSpPr>
          <p:cNvPr id="22" name="Shape 16"/>
          <p:cNvSpPr/>
          <p:nvPr/>
        </p:nvSpPr>
        <p:spPr>
          <a:xfrm>
            <a:off x="6657261" y="5321856"/>
            <a:ext cx="7344370" cy="11430"/>
          </a:xfrm>
          <a:prstGeom prst="roundRect">
            <a:avLst>
              <a:gd name="adj" fmla="val 616153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435" y="5352336"/>
            <a:ext cx="6660952" cy="965954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3832979" y="5687973"/>
            <a:ext cx="235744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18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5</a:t>
            </a:r>
            <a:endParaRPr lang="en-US" sz="1850" dirty="0"/>
          </a:p>
        </p:txBody>
      </p:sp>
      <p:sp>
        <p:nvSpPr>
          <p:cNvPr id="25" name="Text 18"/>
          <p:cNvSpPr/>
          <p:nvPr/>
        </p:nvSpPr>
        <p:spPr>
          <a:xfrm>
            <a:off x="7449026" y="5519976"/>
            <a:ext cx="1971199" cy="261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Risk Management</a:t>
            </a:r>
            <a:endParaRPr lang="en-US" sz="1650" dirty="0"/>
          </a:p>
        </p:txBody>
      </p:sp>
      <p:sp>
        <p:nvSpPr>
          <p:cNvPr id="26" name="Text 19"/>
          <p:cNvSpPr/>
          <p:nvPr/>
        </p:nvSpPr>
        <p:spPr>
          <a:xfrm>
            <a:off x="7449026" y="5882521"/>
            <a:ext cx="1971199" cy="2681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Mitigate potential issues</a:t>
            </a:r>
            <a:endParaRPr lang="en-US" sz="1300" dirty="0"/>
          </a:p>
        </p:txBody>
      </p:sp>
      <p:sp>
        <p:nvSpPr>
          <p:cNvPr id="27" name="Text 20"/>
          <p:cNvSpPr/>
          <p:nvPr/>
        </p:nvSpPr>
        <p:spPr>
          <a:xfrm>
            <a:off x="586859" y="6506885"/>
            <a:ext cx="13456682" cy="536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 successful AWS migration is </a:t>
            </a:r>
            <a:r>
              <a:rPr lang="en-US" sz="13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not just about technology</a:t>
            </a:r>
            <a:r>
              <a:rPr lang="en-US" sz="13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—it's about strategic </a:t>
            </a:r>
            <a:r>
              <a:rPr lang="en-US" sz="13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planning, risk management, and cross-functional collaboration.</a:t>
            </a:r>
            <a:r>
              <a:rPr lang="en-US" sz="13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Project managers must balance technical considerations with business objectives to deliver meaningful transformation.</a:t>
            </a:r>
            <a:endParaRPr lang="en-US" sz="1300" dirty="0"/>
          </a:p>
        </p:txBody>
      </p:sp>
      <p:sp>
        <p:nvSpPr>
          <p:cNvPr id="28" name="Text 21"/>
          <p:cNvSpPr/>
          <p:nvPr/>
        </p:nvSpPr>
        <p:spPr>
          <a:xfrm>
            <a:off x="586859" y="7231737"/>
            <a:ext cx="13456682" cy="536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By following a structured approach—defining migration strategies, creating realistic roadmaps, controlling costs, prioritizing security, and fostering collaboration—PMs can lead their organizations to cloud success and unlock the full potential of AWS.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5249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Final Thoughts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2901434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 successful AWS migration is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not just about technology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—it’s about strategic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planning, risk management, and cross-functional collaboration.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245293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Define a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migration strategy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(Rehost, Replatform, Refactor, etc.).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280190" y="4687491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Create a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realistic migration roadmap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with phased execution.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6280190" y="512968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Control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AWS costs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with budget monitoring and right-sizing.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6280190" y="5571887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Prioritize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security and compliance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to avoid risks.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6280190" y="6014085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Foster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Agile &amp; DevOps collaboration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for seamless execution.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736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6526" y="3385423"/>
            <a:ext cx="12372975" cy="6933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Understanding the AWS Migration Framework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776526" y="4661059"/>
            <a:ext cx="499229" cy="499229"/>
          </a:xfrm>
          <a:prstGeom prst="roundRect">
            <a:avLst>
              <a:gd name="adj" fmla="val 18668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859691" y="4702612"/>
            <a:ext cx="332780" cy="4160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1497568" y="4661059"/>
            <a:ext cx="277368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Rehost (Lift &amp; Shift)</a:t>
            </a:r>
            <a:endParaRPr lang="en-US" sz="2150" dirty="0"/>
          </a:p>
        </p:txBody>
      </p:sp>
      <p:sp>
        <p:nvSpPr>
          <p:cNvPr id="7" name="Text 4"/>
          <p:cNvSpPr/>
          <p:nvPr/>
        </p:nvSpPr>
        <p:spPr>
          <a:xfrm>
            <a:off x="1497568" y="5140881"/>
            <a:ext cx="3490198" cy="17752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Moving applications </a:t>
            </a:r>
            <a:r>
              <a:rPr lang="en-US" sz="17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as-is</a:t>
            </a: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to AWS with minimal changes. This approach offers the quickest migration path with lower initial complexity.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5209580" y="4661059"/>
            <a:ext cx="499229" cy="499229"/>
          </a:xfrm>
          <a:prstGeom prst="roundRect">
            <a:avLst>
              <a:gd name="adj" fmla="val 18668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5292745" y="4702612"/>
            <a:ext cx="332780" cy="4160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600" dirty="0"/>
          </a:p>
        </p:txBody>
      </p:sp>
      <p:sp>
        <p:nvSpPr>
          <p:cNvPr id="10" name="Text 7"/>
          <p:cNvSpPr/>
          <p:nvPr/>
        </p:nvSpPr>
        <p:spPr>
          <a:xfrm>
            <a:off x="5930622" y="4661059"/>
            <a:ext cx="3490198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Replatform (Lift, Tinker &amp; Shift)</a:t>
            </a:r>
            <a:endParaRPr lang="en-US" sz="2150" dirty="0"/>
          </a:p>
        </p:txBody>
      </p:sp>
      <p:sp>
        <p:nvSpPr>
          <p:cNvPr id="11" name="Text 8"/>
          <p:cNvSpPr/>
          <p:nvPr/>
        </p:nvSpPr>
        <p:spPr>
          <a:xfrm>
            <a:off x="5930622" y="5487591"/>
            <a:ext cx="3490198" cy="21302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Making small optimizations while migrating, such as switching databases to AWS RDS. This balances speed with some cloud optimization benefits.</a:t>
            </a:r>
            <a:endParaRPr lang="en-US" sz="1700" dirty="0"/>
          </a:p>
        </p:txBody>
      </p:sp>
      <p:sp>
        <p:nvSpPr>
          <p:cNvPr id="12" name="Shape 9"/>
          <p:cNvSpPr/>
          <p:nvPr/>
        </p:nvSpPr>
        <p:spPr>
          <a:xfrm>
            <a:off x="9642634" y="4661059"/>
            <a:ext cx="499229" cy="499229"/>
          </a:xfrm>
          <a:prstGeom prst="roundRect">
            <a:avLst>
              <a:gd name="adj" fmla="val 18668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9725799" y="4702612"/>
            <a:ext cx="332780" cy="4160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600" dirty="0"/>
          </a:p>
        </p:txBody>
      </p:sp>
      <p:sp>
        <p:nvSpPr>
          <p:cNvPr id="14" name="Text 11"/>
          <p:cNvSpPr/>
          <p:nvPr/>
        </p:nvSpPr>
        <p:spPr>
          <a:xfrm>
            <a:off x="10363676" y="4661059"/>
            <a:ext cx="33951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Repurchase (Drop &amp; Shop)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10363676" y="5140881"/>
            <a:ext cx="3490198" cy="17752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Replacing existing software with cloud-based SaaS solutions, like moving from on-premises CRM to Salesforce. This eliminates maintenance of legacy systems.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0902" y="608886"/>
            <a:ext cx="6779538" cy="691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More Migration Strategies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6260902" y="1632228"/>
            <a:ext cx="3686889" cy="3768804"/>
          </a:xfrm>
          <a:prstGeom prst="roundRect">
            <a:avLst>
              <a:gd name="adj" fmla="val 252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489740" y="1861066"/>
            <a:ext cx="3229213" cy="691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Refactor (Re-architecting)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6489740" y="2685098"/>
            <a:ext cx="3229213" cy="24786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Modernizing applications to be </a:t>
            </a:r>
            <a:r>
              <a:rPr lang="en-US" sz="17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cloud-native</a:t>
            </a: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, such as moving from monolithic to microservices architecture. This approach maximizes cloud benefits but requires more time and resources.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10169009" y="1632228"/>
            <a:ext cx="3686889" cy="3768804"/>
          </a:xfrm>
          <a:prstGeom prst="roundRect">
            <a:avLst>
              <a:gd name="adj" fmla="val 252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397847" y="1861066"/>
            <a:ext cx="276617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Retain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10397847" y="2339459"/>
            <a:ext cx="3229213" cy="28327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Keeping certain applications on-premises due to compliance, technical constraints, or business requirements. This hybrid approach acknowledges that not everything belongs in the cloud.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6260902" y="5622250"/>
            <a:ext cx="7594997" cy="1998345"/>
          </a:xfrm>
          <a:prstGeom prst="roundRect">
            <a:avLst>
              <a:gd name="adj" fmla="val 465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489740" y="5851088"/>
            <a:ext cx="276617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Retire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6489740" y="6329482"/>
            <a:ext cx="7137321" cy="1062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Decommissioning outdated applications that are no longer needed. This strategy reduces your migration scope and eliminates unnecessary costs.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94690" y="615315"/>
            <a:ext cx="7212092" cy="5431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34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Cloud Migration Assessment Phase</a:t>
            </a:r>
            <a:endParaRPr lang="en-US" sz="3400" dirty="0"/>
          </a:p>
        </p:txBody>
      </p:sp>
      <p:sp>
        <p:nvSpPr>
          <p:cNvPr id="4" name="Shape 1"/>
          <p:cNvSpPr/>
          <p:nvPr/>
        </p:nvSpPr>
        <p:spPr>
          <a:xfrm>
            <a:off x="6290191" y="1419106"/>
            <a:ext cx="22860" cy="6195179"/>
          </a:xfrm>
          <a:prstGeom prst="roundRect">
            <a:avLst>
              <a:gd name="adj" fmla="val 319363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462832" y="1798677"/>
            <a:ext cx="521375" cy="22860"/>
          </a:xfrm>
          <a:prstGeom prst="roundRect">
            <a:avLst>
              <a:gd name="adj" fmla="val 319363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094690" y="1614607"/>
            <a:ext cx="391001" cy="391001"/>
          </a:xfrm>
          <a:prstGeom prst="roundRect">
            <a:avLst>
              <a:gd name="adj" fmla="val 18672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159877" y="1647170"/>
            <a:ext cx="260628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050" dirty="0"/>
          </a:p>
        </p:txBody>
      </p:sp>
      <p:sp>
        <p:nvSpPr>
          <p:cNvPr id="8" name="Text 5"/>
          <p:cNvSpPr/>
          <p:nvPr/>
        </p:nvSpPr>
        <p:spPr>
          <a:xfrm>
            <a:off x="7159347" y="1592818"/>
            <a:ext cx="2256115" cy="271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Application Discovery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7159347" y="1968579"/>
            <a:ext cx="6862763" cy="834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Identify all applications, databases, and dependencies in your current environment. Create a comprehensive inventory to ensure nothing is missed during migration.</a:t>
            </a:r>
            <a:endParaRPr lang="en-US" sz="1350" dirty="0"/>
          </a:p>
        </p:txBody>
      </p:sp>
      <p:sp>
        <p:nvSpPr>
          <p:cNvPr id="10" name="Shape 7"/>
          <p:cNvSpPr/>
          <p:nvPr/>
        </p:nvSpPr>
        <p:spPr>
          <a:xfrm>
            <a:off x="6462832" y="3529965"/>
            <a:ext cx="521375" cy="22860"/>
          </a:xfrm>
          <a:prstGeom prst="roundRect">
            <a:avLst>
              <a:gd name="adj" fmla="val 319363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6094690" y="3345894"/>
            <a:ext cx="391001" cy="391001"/>
          </a:xfrm>
          <a:prstGeom prst="roundRect">
            <a:avLst>
              <a:gd name="adj" fmla="val 18672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159877" y="3378458"/>
            <a:ext cx="260628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050" dirty="0"/>
          </a:p>
        </p:txBody>
      </p:sp>
      <p:sp>
        <p:nvSpPr>
          <p:cNvPr id="13" name="Text 10"/>
          <p:cNvSpPr/>
          <p:nvPr/>
        </p:nvSpPr>
        <p:spPr>
          <a:xfrm>
            <a:off x="7159347" y="3324106"/>
            <a:ext cx="2172772" cy="271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TCO Analysis</a:t>
            </a:r>
            <a:endParaRPr lang="en-US" sz="1700" dirty="0"/>
          </a:p>
        </p:txBody>
      </p:sp>
      <p:sp>
        <p:nvSpPr>
          <p:cNvPr id="14" name="Text 11"/>
          <p:cNvSpPr/>
          <p:nvPr/>
        </p:nvSpPr>
        <p:spPr>
          <a:xfrm>
            <a:off x="7159347" y="3699867"/>
            <a:ext cx="6862763" cy="556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Perform a </a:t>
            </a:r>
            <a:r>
              <a:rPr lang="en-US" sz="13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Total Cost of Ownership (TCO)</a:t>
            </a: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analysis comparing current costs to projected AWS expenses. This helps build the business case for migration.</a:t>
            </a:r>
            <a:endParaRPr lang="en-US" sz="1350" dirty="0"/>
          </a:p>
        </p:txBody>
      </p:sp>
      <p:sp>
        <p:nvSpPr>
          <p:cNvPr id="15" name="Shape 12"/>
          <p:cNvSpPr/>
          <p:nvPr/>
        </p:nvSpPr>
        <p:spPr>
          <a:xfrm>
            <a:off x="6462832" y="4983123"/>
            <a:ext cx="521375" cy="22860"/>
          </a:xfrm>
          <a:prstGeom prst="roundRect">
            <a:avLst>
              <a:gd name="adj" fmla="val 319363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6094690" y="4799052"/>
            <a:ext cx="391001" cy="391001"/>
          </a:xfrm>
          <a:prstGeom prst="roundRect">
            <a:avLst>
              <a:gd name="adj" fmla="val 18672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6159877" y="4831616"/>
            <a:ext cx="260628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050" dirty="0"/>
          </a:p>
        </p:txBody>
      </p:sp>
      <p:sp>
        <p:nvSpPr>
          <p:cNvPr id="18" name="Text 15"/>
          <p:cNvSpPr/>
          <p:nvPr/>
        </p:nvSpPr>
        <p:spPr>
          <a:xfrm>
            <a:off x="7159347" y="4777264"/>
            <a:ext cx="2306717" cy="271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AWS Service Mapping</a:t>
            </a:r>
            <a:endParaRPr lang="en-US" sz="1700" dirty="0"/>
          </a:p>
        </p:txBody>
      </p:sp>
      <p:sp>
        <p:nvSpPr>
          <p:cNvPr id="19" name="Text 16"/>
          <p:cNvSpPr/>
          <p:nvPr/>
        </p:nvSpPr>
        <p:spPr>
          <a:xfrm>
            <a:off x="7159347" y="5153025"/>
            <a:ext cx="6862763" cy="834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Determine which AWS services (EC2, RDS, Lambda, etc.) will replace current infrastructure components. Match application requirements to appropriate cloud services.</a:t>
            </a:r>
            <a:endParaRPr lang="en-US" sz="1350" dirty="0"/>
          </a:p>
        </p:txBody>
      </p:sp>
      <p:sp>
        <p:nvSpPr>
          <p:cNvPr id="20" name="Shape 17"/>
          <p:cNvSpPr/>
          <p:nvPr/>
        </p:nvSpPr>
        <p:spPr>
          <a:xfrm>
            <a:off x="6462832" y="6714411"/>
            <a:ext cx="521375" cy="22860"/>
          </a:xfrm>
          <a:prstGeom prst="roundRect">
            <a:avLst>
              <a:gd name="adj" fmla="val 319363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8"/>
          <p:cNvSpPr/>
          <p:nvPr/>
        </p:nvSpPr>
        <p:spPr>
          <a:xfrm>
            <a:off x="6094690" y="6530340"/>
            <a:ext cx="391001" cy="391001"/>
          </a:xfrm>
          <a:prstGeom prst="roundRect">
            <a:avLst>
              <a:gd name="adj" fmla="val 18672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6159877" y="6562904"/>
            <a:ext cx="260628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4</a:t>
            </a:r>
            <a:endParaRPr lang="en-US" sz="2050" dirty="0"/>
          </a:p>
        </p:txBody>
      </p:sp>
      <p:sp>
        <p:nvSpPr>
          <p:cNvPr id="23" name="Text 20"/>
          <p:cNvSpPr/>
          <p:nvPr/>
        </p:nvSpPr>
        <p:spPr>
          <a:xfrm>
            <a:off x="7159347" y="6508552"/>
            <a:ext cx="2172772" cy="271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Compliance Review</a:t>
            </a:r>
            <a:endParaRPr lang="en-US" sz="1700" dirty="0"/>
          </a:p>
        </p:txBody>
      </p:sp>
      <p:sp>
        <p:nvSpPr>
          <p:cNvPr id="24" name="Text 21"/>
          <p:cNvSpPr/>
          <p:nvPr/>
        </p:nvSpPr>
        <p:spPr>
          <a:xfrm>
            <a:off x="7159347" y="6884313"/>
            <a:ext cx="6862763" cy="556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Address compliance and security requirements early to avoid roadblocks later. Identify any regulatory constraints that might affect your migration approach.</a:t>
            </a:r>
            <a:endParaRPr lang="en-US" sz="13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8531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5801" y="3032760"/>
            <a:ext cx="6121122" cy="6212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9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Migration Planning Phase</a:t>
            </a:r>
            <a:endParaRPr lang="en-US" sz="3900" dirty="0"/>
          </a:p>
        </p:txBody>
      </p:sp>
      <p:sp>
        <p:nvSpPr>
          <p:cNvPr id="4" name="Shape 1"/>
          <p:cNvSpPr/>
          <p:nvPr/>
        </p:nvSpPr>
        <p:spPr>
          <a:xfrm>
            <a:off x="695801" y="4846796"/>
            <a:ext cx="3086100" cy="198715"/>
          </a:xfrm>
          <a:prstGeom prst="roundRect">
            <a:avLst>
              <a:gd name="adj" fmla="val 42024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95801" y="5343644"/>
            <a:ext cx="2485311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Strategy Selection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695801" y="5773341"/>
            <a:ext cx="3086100" cy="19088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Choose the appropriate </a:t>
            </a:r>
            <a:r>
              <a:rPr lang="en-US" sz="15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migration strategy (6Rs)</a:t>
            </a: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for each system based on business requirements, technical constraints, and long-term goals.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4080034" y="4548545"/>
            <a:ext cx="3086100" cy="198715"/>
          </a:xfrm>
          <a:prstGeom prst="roundRect">
            <a:avLst>
              <a:gd name="adj" fmla="val 42024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080034" y="5045393"/>
            <a:ext cx="2485311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Resource Planning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4080034" y="5475089"/>
            <a:ext cx="3086100" cy="1590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Establish a </a:t>
            </a:r>
            <a:r>
              <a:rPr lang="en-US" sz="15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timeline, budget, and resource plan</a:t>
            </a: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that accounts for all migration activities. Identify skill gaps and training needs for your team.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7464266" y="4250293"/>
            <a:ext cx="3086100" cy="198715"/>
          </a:xfrm>
          <a:prstGeom prst="roundRect">
            <a:avLst>
              <a:gd name="adj" fmla="val 42024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7464266" y="4747141"/>
            <a:ext cx="2699861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Stakeholder Alignment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7464266" y="5176838"/>
            <a:ext cx="3086100" cy="1590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Align stakeholders on expectations and </a:t>
            </a:r>
            <a:r>
              <a:rPr lang="en-US" sz="15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business impact</a:t>
            </a: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 Communicate potential disruptions and ensure business units are prepared for changes.</a:t>
            </a:r>
            <a:endParaRPr lang="en-US" sz="1550" dirty="0"/>
          </a:p>
        </p:txBody>
      </p:sp>
      <p:sp>
        <p:nvSpPr>
          <p:cNvPr id="13" name="Shape 10"/>
          <p:cNvSpPr/>
          <p:nvPr/>
        </p:nvSpPr>
        <p:spPr>
          <a:xfrm>
            <a:off x="10848499" y="3952161"/>
            <a:ext cx="3086100" cy="198715"/>
          </a:xfrm>
          <a:prstGeom prst="roundRect">
            <a:avLst>
              <a:gd name="adj" fmla="val 42024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10848499" y="4449008"/>
            <a:ext cx="2485311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Proof of Concept</a:t>
            </a:r>
            <a:endParaRPr lang="en-US" sz="1950" dirty="0"/>
          </a:p>
        </p:txBody>
      </p:sp>
      <p:sp>
        <p:nvSpPr>
          <p:cNvPr id="15" name="Text 12"/>
          <p:cNvSpPr/>
          <p:nvPr/>
        </p:nvSpPr>
        <p:spPr>
          <a:xfrm>
            <a:off x="10848499" y="4878705"/>
            <a:ext cx="3086100" cy="1590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Conduct a </a:t>
            </a:r>
            <a:r>
              <a:rPr lang="en-US" sz="15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proof of concept (PoC)</a:t>
            </a: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before full migration to validate your approach and identify potential issues early in the process.</a:t>
            </a:r>
            <a:endParaRPr lang="en-US" sz="15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9367" y="806053"/>
            <a:ext cx="5922407" cy="5798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50"/>
              </a:lnSpc>
              <a:buNone/>
            </a:pPr>
            <a:r>
              <a:rPr lang="en-US" sz="36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Migration Execution Phase</a:t>
            </a:r>
            <a:endParaRPr lang="en-US" sz="36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67" y="1664137"/>
            <a:ext cx="927616" cy="136564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855232" y="1849636"/>
            <a:ext cx="2319218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Batch Migration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1855232" y="2250877"/>
            <a:ext cx="6639401" cy="593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Migrate workloads in </a:t>
            </a:r>
            <a:r>
              <a:rPr lang="en-US" sz="14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batches</a:t>
            </a:r>
            <a:r>
              <a:rPr lang="en-US" sz="14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rather than all at once to minimize risk and allow for adjustments between migration waves.</a:t>
            </a:r>
            <a:endParaRPr lang="en-US" sz="14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367" y="3029783"/>
            <a:ext cx="927616" cy="136564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855232" y="3215283"/>
            <a:ext cx="2319218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Migration Tools</a:t>
            </a:r>
            <a:endParaRPr lang="en-US" sz="1800" dirty="0"/>
          </a:p>
        </p:txBody>
      </p:sp>
      <p:sp>
        <p:nvSpPr>
          <p:cNvPr id="9" name="Text 4"/>
          <p:cNvSpPr/>
          <p:nvPr/>
        </p:nvSpPr>
        <p:spPr>
          <a:xfrm>
            <a:off x="1855232" y="3616523"/>
            <a:ext cx="6639401" cy="593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Implement AWS </a:t>
            </a:r>
            <a:r>
              <a:rPr lang="en-US" sz="14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CloudEndure Migration</a:t>
            </a:r>
            <a:r>
              <a:rPr lang="en-US" sz="14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or </a:t>
            </a:r>
            <a:r>
              <a:rPr lang="en-US" sz="14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AWS DataSync</a:t>
            </a:r>
            <a:r>
              <a:rPr lang="en-US" sz="14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to automate and streamline the migration process for different workload types.</a:t>
            </a:r>
            <a:endParaRPr lang="en-US" sz="14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367" y="4395430"/>
            <a:ext cx="927616" cy="166235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855232" y="4580930"/>
            <a:ext cx="2319218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Testing</a:t>
            </a:r>
            <a:endParaRPr lang="en-US" sz="1800" dirty="0"/>
          </a:p>
        </p:txBody>
      </p:sp>
      <p:sp>
        <p:nvSpPr>
          <p:cNvPr id="12" name="Text 6"/>
          <p:cNvSpPr/>
          <p:nvPr/>
        </p:nvSpPr>
        <p:spPr>
          <a:xfrm>
            <a:off x="1855232" y="4982170"/>
            <a:ext cx="6639401" cy="8901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Test applications thoroughly </a:t>
            </a:r>
            <a:r>
              <a:rPr lang="en-US" sz="14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before</a:t>
            </a:r>
            <a:r>
              <a:rPr lang="en-US" sz="14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switching to production to ensure functionality, performance, and security meet requirements in the new environment.</a:t>
            </a:r>
            <a:endParaRPr lang="en-US" sz="14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367" y="6057781"/>
            <a:ext cx="927616" cy="1365647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855232" y="6243280"/>
            <a:ext cx="2319218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Cutover</a:t>
            </a:r>
            <a:endParaRPr lang="en-US" sz="1800" dirty="0"/>
          </a:p>
        </p:txBody>
      </p:sp>
      <p:sp>
        <p:nvSpPr>
          <p:cNvPr id="15" name="Text 8"/>
          <p:cNvSpPr/>
          <p:nvPr/>
        </p:nvSpPr>
        <p:spPr>
          <a:xfrm>
            <a:off x="1855232" y="6644521"/>
            <a:ext cx="6639401" cy="593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Execute the transition from on-premises to AWS with minimal downtime using detailed cutover plans and rollback procedures if issues arise.</a:t>
            </a:r>
            <a:endParaRPr lang="en-US" sz="14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60571"/>
            <a:ext cx="901874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Optimization &amp; Monitoring Phase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18955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Performance Tuning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679978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Fine-tune AWS resources for optimal performance based on actual usage patterns.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226731" y="2686050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9937790" y="218955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Cost Optimization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37790" y="2679978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Implement AWS cost management best practices to eliminate waste and maximize value.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452604" y="3074551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7"/>
          <p:cNvSpPr/>
          <p:nvPr/>
        </p:nvSpPr>
        <p:spPr>
          <a:xfrm>
            <a:off x="9937790" y="4642128"/>
            <a:ext cx="302823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Security Enhancement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937790" y="5132546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Continuously improve security posture using AWS native tools and third-party solutions.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064103" y="5300424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0"/>
          <p:cNvSpPr/>
          <p:nvPr/>
        </p:nvSpPr>
        <p:spPr>
          <a:xfrm>
            <a:off x="1857256" y="46421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Team Training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93790" y="5132546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Develop internal expertise on AWS operations and maintenance to ensure long-term success.</a:t>
            </a:r>
            <a:endParaRPr lang="en-US" sz="17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838230" y="4911923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4</a:t>
            </a:r>
            <a:endParaRPr lang="en-US" sz="2650" dirty="0"/>
          </a:p>
        </p:txBody>
      </p:sp>
      <p:sp>
        <p:nvSpPr>
          <p:cNvPr id="19" name="Text 13"/>
          <p:cNvSpPr/>
          <p:nvPr/>
        </p:nvSpPr>
        <p:spPr>
          <a:xfrm>
            <a:off x="793790" y="6743105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Set clear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KPIs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(e.g., uptime, performance improvements, cost savings) to measure migration success and demonstrate business value. Implement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CloudWatch &amp; GuardDuty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for comprehensive monitoring of your AWS environment.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0733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1993" y="3058954"/>
            <a:ext cx="7694890" cy="6268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Managing AWS Migration Costs</a:t>
            </a:r>
            <a:endParaRPr lang="en-US" sz="39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93" y="3986689"/>
            <a:ext cx="501372" cy="50137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01993" y="4688562"/>
            <a:ext cx="2840355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Rightsize EC2 Instances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701993" y="5122188"/>
            <a:ext cx="3080861" cy="19259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Avoid over-provisioning by selecting the right instance types based on actual workload requirements. Regularly review and adjust instance sizes as needs change.</a:t>
            </a:r>
            <a:endParaRPr lang="en-US" sz="15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3725" y="3986689"/>
            <a:ext cx="501372" cy="50137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083725" y="4688562"/>
            <a:ext cx="2815352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Use AWS Cost Explorer</a:t>
            </a:r>
            <a:endParaRPr lang="en-US" sz="1950" dirty="0"/>
          </a:p>
        </p:txBody>
      </p:sp>
      <p:sp>
        <p:nvSpPr>
          <p:cNvPr id="9" name="Text 4"/>
          <p:cNvSpPr/>
          <p:nvPr/>
        </p:nvSpPr>
        <p:spPr>
          <a:xfrm>
            <a:off x="4083725" y="5122188"/>
            <a:ext cx="3080980" cy="16049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Track real-time cloud expenses with detailed visibility into service usage. Set up custom reports to identify cost drivers and optimization opportunities.</a:t>
            </a:r>
            <a:endParaRPr lang="en-US" sz="15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5576" y="3986689"/>
            <a:ext cx="501372" cy="50137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65576" y="4688562"/>
            <a:ext cx="3080980" cy="626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Leverage AWS Savings Plans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7465576" y="5435560"/>
            <a:ext cx="3080980" cy="2246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Get significant discounts for predictable workloads by committing to consistent usage over 1-3 year terms. This can reduce costs by up to 72% compared to on-demand pricing.</a:t>
            </a:r>
            <a:endParaRPr lang="en-US" sz="15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47427" y="3986689"/>
            <a:ext cx="501372" cy="50137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847427" y="4688562"/>
            <a:ext cx="2507337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Set Up Cost Alerts</a:t>
            </a:r>
            <a:endParaRPr lang="en-US" sz="1950" dirty="0"/>
          </a:p>
        </p:txBody>
      </p:sp>
      <p:sp>
        <p:nvSpPr>
          <p:cNvPr id="15" name="Text 8"/>
          <p:cNvSpPr/>
          <p:nvPr/>
        </p:nvSpPr>
        <p:spPr>
          <a:xfrm>
            <a:off x="10847427" y="5122188"/>
            <a:ext cx="3080980" cy="16049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Avoid bill shock by defining budget thresholds and receiving notifications when spending approaches limits. This enables proactive cost management.</a:t>
            </a:r>
            <a:endParaRPr lang="en-US" sz="15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3421" y="552688"/>
            <a:ext cx="10140791" cy="628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Security &amp; Compliance in Cloud Migrations</a:t>
            </a:r>
            <a:endParaRPr lang="en-US" sz="39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118" y="4187428"/>
            <a:ext cx="7030045" cy="703004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709874" y="6481524"/>
            <a:ext cx="339090" cy="423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6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118" y="4187428"/>
            <a:ext cx="7030045" cy="703004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136600" y="5054798"/>
            <a:ext cx="339090" cy="423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118" y="4187428"/>
            <a:ext cx="7030045" cy="703004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154353" y="5054798"/>
            <a:ext cx="339090" cy="423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65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0118" y="4187428"/>
            <a:ext cx="7030045" cy="7030045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9581078" y="6481524"/>
            <a:ext cx="339090" cy="423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4</a:t>
            </a:r>
            <a:endParaRPr lang="en-US" sz="2650" dirty="0"/>
          </a:p>
        </p:txBody>
      </p:sp>
      <p:sp>
        <p:nvSpPr>
          <p:cNvPr id="11" name="Text 5"/>
          <p:cNvSpPr/>
          <p:nvPr/>
        </p:nvSpPr>
        <p:spPr>
          <a:xfrm>
            <a:off x="703421" y="2410063"/>
            <a:ext cx="3079790" cy="6279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Identity &amp; Access Management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703421" y="3158490"/>
            <a:ext cx="3079790" cy="19288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Use </a:t>
            </a:r>
            <a:r>
              <a:rPr lang="en-US" sz="15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AWS IAM</a:t>
            </a: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to enforce </a:t>
            </a:r>
            <a:r>
              <a:rPr lang="en-US" sz="15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least privilege access</a:t>
            </a: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principles. Implement role-based access controls and regularly audit permissions to prevent unauthorized access.</a:t>
            </a:r>
            <a:endParaRPr lang="en-US" sz="1550" dirty="0"/>
          </a:p>
        </p:txBody>
      </p:sp>
      <p:sp>
        <p:nvSpPr>
          <p:cNvPr id="13" name="Text 7"/>
          <p:cNvSpPr/>
          <p:nvPr/>
        </p:nvSpPr>
        <p:spPr>
          <a:xfrm>
            <a:off x="4368403" y="1904167"/>
            <a:ext cx="2512219" cy="313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Data Protection</a:t>
            </a:r>
            <a:endParaRPr lang="en-US" sz="1950" dirty="0"/>
          </a:p>
        </p:txBody>
      </p:sp>
      <p:sp>
        <p:nvSpPr>
          <p:cNvPr id="14" name="Text 8"/>
          <p:cNvSpPr/>
          <p:nvPr/>
        </p:nvSpPr>
        <p:spPr>
          <a:xfrm>
            <a:off x="4084677" y="2338626"/>
            <a:ext cx="3079790" cy="16073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Encrypt data at rest using AWS KMS and in transit using TLS. Implement proper backup and recovery procedures to protect against data loss.</a:t>
            </a:r>
            <a:endParaRPr lang="en-US" sz="1550" dirty="0"/>
          </a:p>
        </p:txBody>
      </p:sp>
      <p:sp>
        <p:nvSpPr>
          <p:cNvPr id="15" name="Text 9"/>
          <p:cNvSpPr/>
          <p:nvPr/>
        </p:nvSpPr>
        <p:spPr>
          <a:xfrm>
            <a:off x="7749659" y="1582698"/>
            <a:ext cx="2512219" cy="313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Security Monitoring</a:t>
            </a:r>
            <a:endParaRPr lang="en-US" sz="1950" dirty="0"/>
          </a:p>
        </p:txBody>
      </p:sp>
      <p:sp>
        <p:nvSpPr>
          <p:cNvPr id="16" name="Text 10"/>
          <p:cNvSpPr/>
          <p:nvPr/>
        </p:nvSpPr>
        <p:spPr>
          <a:xfrm>
            <a:off x="7465933" y="2017157"/>
            <a:ext cx="3079790" cy="19288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Enable AWS </a:t>
            </a:r>
            <a:r>
              <a:rPr lang="en-US" sz="15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GuardDuty, Inspector, and CloudTrail</a:t>
            </a: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for comprehensive security monitoring and threat detection across your AWS environment.</a:t>
            </a:r>
            <a:endParaRPr lang="en-US" sz="1550" dirty="0"/>
          </a:p>
        </p:txBody>
      </p:sp>
      <p:sp>
        <p:nvSpPr>
          <p:cNvPr id="17" name="Text 11"/>
          <p:cNvSpPr/>
          <p:nvPr/>
        </p:nvSpPr>
        <p:spPr>
          <a:xfrm>
            <a:off x="10959822" y="3045500"/>
            <a:ext cx="2854523" cy="313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Compliance Framework</a:t>
            </a:r>
            <a:endParaRPr lang="en-US" sz="1950" dirty="0"/>
          </a:p>
        </p:txBody>
      </p:sp>
      <p:sp>
        <p:nvSpPr>
          <p:cNvPr id="18" name="Text 12"/>
          <p:cNvSpPr/>
          <p:nvPr/>
        </p:nvSpPr>
        <p:spPr>
          <a:xfrm>
            <a:off x="10847189" y="3479959"/>
            <a:ext cx="3079790" cy="16073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Ensure adherence to relevant regulations like </a:t>
            </a:r>
            <a:r>
              <a:rPr lang="en-US" sz="15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HIPAA, GDPR, SOC 2, ISO 27001</a:t>
            </a: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by leveraging AWS compliance programs and documentation.</a:t>
            </a:r>
            <a:endParaRPr lang="en-US" sz="15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1498</Words>
  <Application>Microsoft Office PowerPoint</Application>
  <PresentationFormat>Custom</PresentationFormat>
  <Paragraphs>168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Arial</vt:lpstr>
      <vt:lpstr>Corben</vt:lpstr>
      <vt:lpstr>Nobile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Kimberly Wiethoff</cp:lastModifiedBy>
  <cp:revision>3</cp:revision>
  <dcterms:created xsi:type="dcterms:W3CDTF">2025-03-12T01:26:35Z</dcterms:created>
  <dcterms:modified xsi:type="dcterms:W3CDTF">2026-01-08T23:21:11Z</dcterms:modified>
</cp:coreProperties>
</file>