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4630400" cy="8229600"/>
  <p:notesSz cx="8229600" cy="14630400"/>
  <p:embeddedFontLst>
    <p:embeddedFont>
      <p:font typeface="Kanit Light" panose="020B0604020202020204" charset="-34"/>
      <p:regular r:id="rId18"/>
    </p:embeddedFont>
    <p:embeddedFont>
      <p:font typeface="Martel Sans"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8" autoAdjust="0"/>
    <p:restoredTop sz="94610"/>
  </p:normalViewPr>
  <p:slideViewPr>
    <p:cSldViewPr snapToGrid="0" snapToObjects="1">
      <p:cViewPr varScale="1">
        <p:scale>
          <a:sx n="66" d="100"/>
          <a:sy n="66" d="100"/>
        </p:scale>
        <p:origin x="80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38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313042" y="0"/>
            <a:ext cx="4317357" cy="8229600"/>
          </a:xfrm>
          <a:prstGeom prst="rect">
            <a:avLst/>
          </a:prstGeom>
        </p:spPr>
      </p:pic>
      <p:sp>
        <p:nvSpPr>
          <p:cNvPr id="3" name="Text 0"/>
          <p:cNvSpPr/>
          <p:nvPr/>
        </p:nvSpPr>
        <p:spPr>
          <a:xfrm>
            <a:off x="851663" y="435424"/>
            <a:ext cx="8674301" cy="1417558"/>
          </a:xfrm>
          <a:prstGeom prst="rect">
            <a:avLst/>
          </a:prstGeom>
          <a:noFill/>
          <a:ln/>
        </p:spPr>
        <p:txBody>
          <a:bodyPr wrap="squar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Security for Infrastructure vs. Application Projects</a:t>
            </a:r>
            <a:endParaRPr lang="en-US" sz="4450" dirty="0"/>
          </a:p>
        </p:txBody>
      </p:sp>
      <p:sp>
        <p:nvSpPr>
          <p:cNvPr id="4" name="Text 1"/>
          <p:cNvSpPr/>
          <p:nvPr/>
        </p:nvSpPr>
        <p:spPr>
          <a:xfrm>
            <a:off x="851663" y="2193144"/>
            <a:ext cx="8674301" cy="217741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In an age of relentless cyber threats, data privacy regulations, and increasing reliance on cloud technologies, security isn’t optional—it’s fundamental. Whether you’re leading an infrastructure upgrade or launching a new app, understanding the distinct security considerations of each project type is critical for project success and organizational safety.</a:t>
            </a:r>
            <a:endParaRPr lang="en-US" sz="1750" dirty="0"/>
          </a:p>
        </p:txBody>
      </p:sp>
      <p:sp>
        <p:nvSpPr>
          <p:cNvPr id="5" name="Text 2"/>
          <p:cNvSpPr/>
          <p:nvPr/>
        </p:nvSpPr>
        <p:spPr>
          <a:xfrm>
            <a:off x="851663" y="4232168"/>
            <a:ext cx="8674301" cy="1451610"/>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While both infrastructure and software development projects require strong security controls, they differ in scope, risk surfaces, stakeholders, and timelines. Here's what project managers need to know to keep both types of projects secure and compliant.</a:t>
            </a:r>
            <a:endParaRPr lang="en-US" sz="1750" dirty="0"/>
          </a:p>
        </p:txBody>
      </p:sp>
      <p:pic>
        <p:nvPicPr>
          <p:cNvPr id="9" name="Image 1" descr="preencoded.png">
            <a:extLst>
              <a:ext uri="{FF2B5EF4-FFF2-40B4-BE49-F238E27FC236}">
                <a16:creationId xmlns:a16="http://schemas.microsoft.com/office/drawing/2014/main" id="{FB1169B3-5C78-13F9-0FD5-F0117C7E5447}"/>
              </a:ext>
            </a:extLst>
          </p:cNvPr>
          <p:cNvPicPr>
            <a:picLocks noChangeAspect="1"/>
          </p:cNvPicPr>
          <p:nvPr/>
        </p:nvPicPr>
        <p:blipFill>
          <a:blip r:embed="rId4"/>
          <a:stretch>
            <a:fillRect/>
          </a:stretch>
        </p:blipFill>
        <p:spPr>
          <a:xfrm>
            <a:off x="851663" y="5793126"/>
            <a:ext cx="7176505" cy="1199031"/>
          </a:xfrm>
          <a:prstGeom prst="rect">
            <a:avLst/>
          </a:prstGeom>
        </p:spPr>
      </p:pic>
      <p:sp>
        <p:nvSpPr>
          <p:cNvPr id="11" name="TextBox 10">
            <a:extLst>
              <a:ext uri="{FF2B5EF4-FFF2-40B4-BE49-F238E27FC236}">
                <a16:creationId xmlns:a16="http://schemas.microsoft.com/office/drawing/2014/main" id="{E2D0BB98-7933-69D9-121C-FBD24AC08F90}"/>
              </a:ext>
            </a:extLst>
          </p:cNvPr>
          <p:cNvSpPr txBox="1"/>
          <p:nvPr/>
        </p:nvSpPr>
        <p:spPr>
          <a:xfrm>
            <a:off x="880802" y="6992157"/>
            <a:ext cx="8674300" cy="1032270"/>
          </a:xfrm>
          <a:prstGeom prst="rect">
            <a:avLst/>
          </a:prstGeom>
          <a:noFill/>
        </p:spPr>
        <p:txBody>
          <a:bodyPr wrap="square">
            <a:spAutoFit/>
          </a:bodyPr>
          <a:lstStyle/>
          <a:p>
            <a:pPr marL="0" marR="0">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#CyberSecurity #InfrastructureSecurity #ApplicationSecurity #ProjectManagement #DevSecOps #SecureSDLC #Compliance #ITPM #RiskManagement #InfosecPM #ManagingProjctsTheAgileWay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68747" y="537567"/>
            <a:ext cx="7779306" cy="1218486"/>
          </a:xfrm>
          <a:prstGeom prst="rect">
            <a:avLst/>
          </a:prstGeom>
          <a:noFill/>
          <a:ln/>
        </p:spPr>
        <p:txBody>
          <a:bodyPr wrap="square" lIns="0" tIns="0" rIns="0" bIns="0" rtlCol="0" anchor="t"/>
          <a:lstStyle/>
          <a:p>
            <a:pPr marL="0" indent="0" algn="l">
              <a:lnSpc>
                <a:spcPts val="4750"/>
              </a:lnSpc>
              <a:buNone/>
            </a:pPr>
            <a:r>
              <a:rPr lang="en-US" sz="3800" dirty="0">
                <a:solidFill>
                  <a:srgbClr val="272D45"/>
                </a:solidFill>
                <a:latin typeface="Kanit Light" pitchFamily="34" charset="0"/>
                <a:ea typeface="Kanit Light" pitchFamily="34" charset="-122"/>
                <a:cs typeface="Kanit Light" pitchFamily="34" charset="-120"/>
              </a:rPr>
              <a:t>PM Security Checklist: Infrastructure Projects</a:t>
            </a:r>
            <a:endParaRPr lang="en-US" sz="3800" dirty="0"/>
          </a:p>
        </p:txBody>
      </p:sp>
      <p:sp>
        <p:nvSpPr>
          <p:cNvPr id="4" name="Shape 1"/>
          <p:cNvSpPr/>
          <p:nvPr/>
        </p:nvSpPr>
        <p:spPr>
          <a:xfrm>
            <a:off x="6168747" y="2267783"/>
            <a:ext cx="438626" cy="438626"/>
          </a:xfrm>
          <a:prstGeom prst="roundRect">
            <a:avLst>
              <a:gd name="adj" fmla="val 18671"/>
            </a:avLst>
          </a:prstGeom>
          <a:solidFill>
            <a:srgbClr val="DFECE9"/>
          </a:solidFill>
          <a:ln w="7620">
            <a:solidFill>
              <a:srgbClr val="C5D2CF"/>
            </a:solidFill>
            <a:prstDash val="solid"/>
          </a:ln>
        </p:spPr>
        <p:txBody>
          <a:bodyPr/>
          <a:lstStyle/>
          <a:p>
            <a:endParaRPr lang="en-US"/>
          </a:p>
        </p:txBody>
      </p:sp>
      <p:pic>
        <p:nvPicPr>
          <p:cNvPr id="5" name="Image 1" descr="preencoded.png"/>
          <p:cNvPicPr>
            <a:picLocks noChangeAspect="1"/>
          </p:cNvPicPr>
          <p:nvPr/>
        </p:nvPicPr>
        <p:blipFill>
          <a:blip r:embed="rId4"/>
          <a:stretch>
            <a:fillRect/>
          </a:stretch>
        </p:blipFill>
        <p:spPr>
          <a:xfrm>
            <a:off x="6241852" y="2304336"/>
            <a:ext cx="292418" cy="365522"/>
          </a:xfrm>
          <a:prstGeom prst="rect">
            <a:avLst/>
          </a:prstGeom>
        </p:spPr>
      </p:pic>
      <p:sp>
        <p:nvSpPr>
          <p:cNvPr id="6" name="Text 2"/>
          <p:cNvSpPr/>
          <p:nvPr/>
        </p:nvSpPr>
        <p:spPr>
          <a:xfrm>
            <a:off x="6802279" y="2267783"/>
            <a:ext cx="3851672" cy="304562"/>
          </a:xfrm>
          <a:prstGeom prst="rect">
            <a:avLst/>
          </a:prstGeom>
          <a:noFill/>
          <a:ln/>
        </p:spPr>
        <p:txBody>
          <a:bodyPr wrap="none" lIns="0" tIns="0" rIns="0" bIns="0" rtlCol="0" anchor="t"/>
          <a:lstStyle/>
          <a:p>
            <a:pPr marL="0" indent="0" algn="l">
              <a:lnSpc>
                <a:spcPts val="2350"/>
              </a:lnSpc>
              <a:buNone/>
            </a:pPr>
            <a:r>
              <a:rPr lang="en-US" sz="1900" dirty="0">
                <a:solidFill>
                  <a:srgbClr val="2C3249"/>
                </a:solidFill>
                <a:latin typeface="Kanit Light" pitchFamily="34" charset="0"/>
                <a:ea typeface="Kanit Light" pitchFamily="34" charset="-122"/>
                <a:cs typeface="Kanit Light" pitchFamily="34" charset="-120"/>
              </a:rPr>
              <a:t>Include Security SMEs from Day One</a:t>
            </a:r>
            <a:endParaRPr lang="en-US" sz="1900" dirty="0"/>
          </a:p>
        </p:txBody>
      </p:sp>
      <p:sp>
        <p:nvSpPr>
          <p:cNvPr id="7" name="Text 3"/>
          <p:cNvSpPr/>
          <p:nvPr/>
        </p:nvSpPr>
        <p:spPr>
          <a:xfrm>
            <a:off x="6802279" y="2689265"/>
            <a:ext cx="7145774" cy="623887"/>
          </a:xfrm>
          <a:prstGeom prst="rect">
            <a:avLst/>
          </a:prstGeom>
          <a:noFill/>
          <a:ln/>
        </p:spPr>
        <p:txBody>
          <a:bodyPr wrap="square" lIns="0" tIns="0" rIns="0" bIns="0" rtlCol="0" anchor="t"/>
          <a:lstStyle/>
          <a:p>
            <a:pPr marL="0" indent="0" algn="l">
              <a:lnSpc>
                <a:spcPts val="2450"/>
              </a:lnSpc>
              <a:buNone/>
            </a:pPr>
            <a:r>
              <a:rPr lang="en-US" sz="1500" dirty="0">
                <a:solidFill>
                  <a:srgbClr val="2C3249"/>
                </a:solidFill>
                <a:latin typeface="Martel Sans" pitchFamily="34" charset="0"/>
                <a:ea typeface="Martel Sans" pitchFamily="34" charset="-122"/>
                <a:cs typeface="Martel Sans" pitchFamily="34" charset="-120"/>
              </a:rPr>
              <a:t>Involve InfoSec in project kickoff. Include network and system security specialists.</a:t>
            </a:r>
            <a:endParaRPr lang="en-US" sz="1500" dirty="0"/>
          </a:p>
        </p:txBody>
      </p:sp>
      <p:sp>
        <p:nvSpPr>
          <p:cNvPr id="8" name="Shape 4"/>
          <p:cNvSpPr/>
          <p:nvPr/>
        </p:nvSpPr>
        <p:spPr>
          <a:xfrm>
            <a:off x="6168747" y="3727371"/>
            <a:ext cx="438626" cy="438626"/>
          </a:xfrm>
          <a:prstGeom prst="roundRect">
            <a:avLst>
              <a:gd name="adj" fmla="val 18671"/>
            </a:avLst>
          </a:prstGeom>
          <a:solidFill>
            <a:srgbClr val="DFECE9"/>
          </a:solidFill>
          <a:ln w="7620">
            <a:solidFill>
              <a:srgbClr val="C5D2CF"/>
            </a:solidFill>
            <a:prstDash val="solid"/>
          </a:ln>
        </p:spPr>
        <p:txBody>
          <a:bodyPr/>
          <a:lstStyle/>
          <a:p>
            <a:endParaRPr lang="en-US"/>
          </a:p>
        </p:txBody>
      </p:sp>
      <p:pic>
        <p:nvPicPr>
          <p:cNvPr id="9" name="Image 2" descr="preencoded.png"/>
          <p:cNvPicPr>
            <a:picLocks noChangeAspect="1"/>
          </p:cNvPicPr>
          <p:nvPr/>
        </p:nvPicPr>
        <p:blipFill>
          <a:blip r:embed="rId5"/>
          <a:stretch>
            <a:fillRect/>
          </a:stretch>
        </p:blipFill>
        <p:spPr>
          <a:xfrm>
            <a:off x="6241852" y="3763923"/>
            <a:ext cx="292418" cy="365522"/>
          </a:xfrm>
          <a:prstGeom prst="rect">
            <a:avLst/>
          </a:prstGeom>
        </p:spPr>
      </p:pic>
      <p:sp>
        <p:nvSpPr>
          <p:cNvPr id="10" name="Text 5"/>
          <p:cNvSpPr/>
          <p:nvPr/>
        </p:nvSpPr>
        <p:spPr>
          <a:xfrm>
            <a:off x="6802279" y="3727371"/>
            <a:ext cx="3597116" cy="304562"/>
          </a:xfrm>
          <a:prstGeom prst="rect">
            <a:avLst/>
          </a:prstGeom>
          <a:noFill/>
          <a:ln/>
        </p:spPr>
        <p:txBody>
          <a:bodyPr wrap="none" lIns="0" tIns="0" rIns="0" bIns="0" rtlCol="0" anchor="t"/>
          <a:lstStyle/>
          <a:p>
            <a:pPr marL="0" indent="0" algn="l">
              <a:lnSpc>
                <a:spcPts val="2350"/>
              </a:lnSpc>
              <a:buNone/>
            </a:pPr>
            <a:r>
              <a:rPr lang="en-US" sz="1900" dirty="0">
                <a:solidFill>
                  <a:srgbClr val="2C3249"/>
                </a:solidFill>
                <a:latin typeface="Kanit Light" pitchFamily="34" charset="0"/>
                <a:ea typeface="Kanit Light" pitchFamily="34" charset="-122"/>
                <a:cs typeface="Kanit Light" pitchFamily="34" charset="-120"/>
              </a:rPr>
              <a:t>Document Security Requirements</a:t>
            </a:r>
            <a:endParaRPr lang="en-US" sz="1900" dirty="0"/>
          </a:p>
        </p:txBody>
      </p:sp>
      <p:sp>
        <p:nvSpPr>
          <p:cNvPr id="11" name="Text 6"/>
          <p:cNvSpPr/>
          <p:nvPr/>
        </p:nvSpPr>
        <p:spPr>
          <a:xfrm>
            <a:off x="6802279" y="4148852"/>
            <a:ext cx="7145774" cy="623887"/>
          </a:xfrm>
          <a:prstGeom prst="rect">
            <a:avLst/>
          </a:prstGeom>
          <a:noFill/>
          <a:ln/>
        </p:spPr>
        <p:txBody>
          <a:bodyPr wrap="square" lIns="0" tIns="0" rIns="0" bIns="0" rtlCol="0" anchor="t"/>
          <a:lstStyle/>
          <a:p>
            <a:pPr marL="0" indent="0" algn="l">
              <a:lnSpc>
                <a:spcPts val="2450"/>
              </a:lnSpc>
              <a:buNone/>
            </a:pPr>
            <a:r>
              <a:rPr lang="en-US" sz="1500" dirty="0">
                <a:solidFill>
                  <a:srgbClr val="2C3249"/>
                </a:solidFill>
                <a:latin typeface="Martel Sans" pitchFamily="34" charset="0"/>
                <a:ea typeface="Martel Sans" pitchFamily="34" charset="-122"/>
                <a:cs typeface="Martel Sans" pitchFamily="34" charset="-120"/>
              </a:rPr>
              <a:t>Define security controls. Map requirements to compliance standards like SOC 2.</a:t>
            </a:r>
            <a:endParaRPr lang="en-US" sz="1500" dirty="0"/>
          </a:p>
        </p:txBody>
      </p:sp>
      <p:sp>
        <p:nvSpPr>
          <p:cNvPr id="12" name="Shape 7"/>
          <p:cNvSpPr/>
          <p:nvPr/>
        </p:nvSpPr>
        <p:spPr>
          <a:xfrm>
            <a:off x="6168747" y="5186958"/>
            <a:ext cx="438626" cy="438626"/>
          </a:xfrm>
          <a:prstGeom prst="roundRect">
            <a:avLst>
              <a:gd name="adj" fmla="val 18671"/>
            </a:avLst>
          </a:prstGeom>
          <a:solidFill>
            <a:srgbClr val="DFECE9"/>
          </a:solidFill>
          <a:ln w="7620">
            <a:solidFill>
              <a:srgbClr val="C5D2CF"/>
            </a:solidFill>
            <a:prstDash val="solid"/>
          </a:ln>
        </p:spPr>
        <p:txBody>
          <a:bodyPr/>
          <a:lstStyle/>
          <a:p>
            <a:endParaRPr lang="en-US"/>
          </a:p>
        </p:txBody>
      </p:sp>
      <p:pic>
        <p:nvPicPr>
          <p:cNvPr id="13" name="Image 3" descr="preencoded.png"/>
          <p:cNvPicPr>
            <a:picLocks noChangeAspect="1"/>
          </p:cNvPicPr>
          <p:nvPr/>
        </p:nvPicPr>
        <p:blipFill>
          <a:blip r:embed="rId6"/>
          <a:stretch>
            <a:fillRect/>
          </a:stretch>
        </p:blipFill>
        <p:spPr>
          <a:xfrm>
            <a:off x="6241852" y="5223510"/>
            <a:ext cx="292418" cy="365522"/>
          </a:xfrm>
          <a:prstGeom prst="rect">
            <a:avLst/>
          </a:prstGeom>
        </p:spPr>
      </p:pic>
      <p:sp>
        <p:nvSpPr>
          <p:cNvPr id="14" name="Text 8"/>
          <p:cNvSpPr/>
          <p:nvPr/>
        </p:nvSpPr>
        <p:spPr>
          <a:xfrm>
            <a:off x="6802279" y="5186958"/>
            <a:ext cx="3306961" cy="304562"/>
          </a:xfrm>
          <a:prstGeom prst="rect">
            <a:avLst/>
          </a:prstGeom>
          <a:noFill/>
          <a:ln/>
        </p:spPr>
        <p:txBody>
          <a:bodyPr wrap="none" lIns="0" tIns="0" rIns="0" bIns="0" rtlCol="0" anchor="t"/>
          <a:lstStyle/>
          <a:p>
            <a:pPr marL="0" indent="0" algn="l">
              <a:lnSpc>
                <a:spcPts val="2350"/>
              </a:lnSpc>
              <a:buNone/>
            </a:pPr>
            <a:r>
              <a:rPr lang="en-US" sz="1900" dirty="0">
                <a:solidFill>
                  <a:srgbClr val="2C3249"/>
                </a:solidFill>
                <a:latin typeface="Kanit Light" pitchFamily="34" charset="0"/>
                <a:ea typeface="Kanit Light" pitchFamily="34" charset="-122"/>
                <a:cs typeface="Kanit Light" pitchFamily="34" charset="-120"/>
              </a:rPr>
              <a:t>Schedule Security Checkpoints</a:t>
            </a:r>
            <a:endParaRPr lang="en-US" sz="1900" dirty="0"/>
          </a:p>
        </p:txBody>
      </p:sp>
      <p:sp>
        <p:nvSpPr>
          <p:cNvPr id="15" name="Text 9"/>
          <p:cNvSpPr/>
          <p:nvPr/>
        </p:nvSpPr>
        <p:spPr>
          <a:xfrm>
            <a:off x="6802279" y="5608439"/>
            <a:ext cx="7145774" cy="623887"/>
          </a:xfrm>
          <a:prstGeom prst="rect">
            <a:avLst/>
          </a:prstGeom>
          <a:noFill/>
          <a:ln/>
        </p:spPr>
        <p:txBody>
          <a:bodyPr wrap="square" lIns="0" tIns="0" rIns="0" bIns="0" rtlCol="0" anchor="t"/>
          <a:lstStyle/>
          <a:p>
            <a:pPr marL="0" indent="0" algn="l">
              <a:lnSpc>
                <a:spcPts val="2450"/>
              </a:lnSpc>
              <a:buNone/>
            </a:pPr>
            <a:r>
              <a:rPr lang="en-US" sz="1500" dirty="0">
                <a:solidFill>
                  <a:srgbClr val="2C3249"/>
                </a:solidFill>
                <a:latin typeface="Martel Sans" pitchFamily="34" charset="0"/>
                <a:ea typeface="Martel Sans" pitchFamily="34" charset="-122"/>
                <a:cs typeface="Martel Sans" pitchFamily="34" charset="-120"/>
              </a:rPr>
              <a:t>Plan vulnerability scans. Set up security architecture reviews. Allow time for remediation.</a:t>
            </a:r>
            <a:endParaRPr lang="en-US" sz="1500" dirty="0"/>
          </a:p>
        </p:txBody>
      </p:sp>
      <p:sp>
        <p:nvSpPr>
          <p:cNvPr id="16" name="Shape 10"/>
          <p:cNvSpPr/>
          <p:nvPr/>
        </p:nvSpPr>
        <p:spPr>
          <a:xfrm>
            <a:off x="6168747" y="6646545"/>
            <a:ext cx="438626" cy="438626"/>
          </a:xfrm>
          <a:prstGeom prst="roundRect">
            <a:avLst>
              <a:gd name="adj" fmla="val 18671"/>
            </a:avLst>
          </a:prstGeom>
          <a:solidFill>
            <a:srgbClr val="DFECE9"/>
          </a:solidFill>
          <a:ln w="7620">
            <a:solidFill>
              <a:srgbClr val="C5D2CF"/>
            </a:solidFill>
            <a:prstDash val="solid"/>
          </a:ln>
        </p:spPr>
        <p:txBody>
          <a:bodyPr/>
          <a:lstStyle/>
          <a:p>
            <a:endParaRPr lang="en-US"/>
          </a:p>
        </p:txBody>
      </p:sp>
      <p:pic>
        <p:nvPicPr>
          <p:cNvPr id="17" name="Image 4" descr="preencoded.png"/>
          <p:cNvPicPr>
            <a:picLocks noChangeAspect="1"/>
          </p:cNvPicPr>
          <p:nvPr/>
        </p:nvPicPr>
        <p:blipFill>
          <a:blip r:embed="rId7"/>
          <a:stretch>
            <a:fillRect/>
          </a:stretch>
        </p:blipFill>
        <p:spPr>
          <a:xfrm>
            <a:off x="6241852" y="6683097"/>
            <a:ext cx="292418" cy="365522"/>
          </a:xfrm>
          <a:prstGeom prst="rect">
            <a:avLst/>
          </a:prstGeom>
        </p:spPr>
      </p:pic>
      <p:sp>
        <p:nvSpPr>
          <p:cNvPr id="18" name="Text 11"/>
          <p:cNvSpPr/>
          <p:nvPr/>
        </p:nvSpPr>
        <p:spPr>
          <a:xfrm>
            <a:off x="6802279" y="6646545"/>
            <a:ext cx="2638782" cy="304562"/>
          </a:xfrm>
          <a:prstGeom prst="rect">
            <a:avLst/>
          </a:prstGeom>
          <a:noFill/>
          <a:ln/>
        </p:spPr>
        <p:txBody>
          <a:bodyPr wrap="none" lIns="0" tIns="0" rIns="0" bIns="0" rtlCol="0" anchor="t"/>
          <a:lstStyle/>
          <a:p>
            <a:pPr marL="0" indent="0" algn="l">
              <a:lnSpc>
                <a:spcPts val="2350"/>
              </a:lnSpc>
              <a:buNone/>
            </a:pPr>
            <a:r>
              <a:rPr lang="en-US" sz="1900" dirty="0">
                <a:solidFill>
                  <a:srgbClr val="2C3249"/>
                </a:solidFill>
                <a:latin typeface="Kanit Light" pitchFamily="34" charset="0"/>
                <a:ea typeface="Kanit Light" pitchFamily="34" charset="-122"/>
                <a:cs typeface="Kanit Light" pitchFamily="34" charset="-120"/>
              </a:rPr>
              <a:t>Obtain Security Sign-Off</a:t>
            </a:r>
            <a:endParaRPr lang="en-US" sz="1900" dirty="0"/>
          </a:p>
        </p:txBody>
      </p:sp>
      <p:sp>
        <p:nvSpPr>
          <p:cNvPr id="19" name="Text 12"/>
          <p:cNvSpPr/>
          <p:nvPr/>
        </p:nvSpPr>
        <p:spPr>
          <a:xfrm>
            <a:off x="6802279" y="7068026"/>
            <a:ext cx="7145774" cy="623887"/>
          </a:xfrm>
          <a:prstGeom prst="rect">
            <a:avLst/>
          </a:prstGeom>
          <a:noFill/>
          <a:ln/>
        </p:spPr>
        <p:txBody>
          <a:bodyPr wrap="square" lIns="0" tIns="0" rIns="0" bIns="0" rtlCol="0" anchor="t"/>
          <a:lstStyle/>
          <a:p>
            <a:pPr marL="0" indent="0" algn="l">
              <a:lnSpc>
                <a:spcPts val="2450"/>
              </a:lnSpc>
              <a:buNone/>
            </a:pPr>
            <a:r>
              <a:rPr lang="en-US" sz="1500" dirty="0">
                <a:solidFill>
                  <a:srgbClr val="2C3249"/>
                </a:solidFill>
                <a:latin typeface="Martel Sans" pitchFamily="34" charset="0"/>
                <a:ea typeface="Martel Sans" pitchFamily="34" charset="-122"/>
                <a:cs typeface="Martel Sans" pitchFamily="34" charset="-120"/>
              </a:rPr>
              <a:t>Require formal approval before production deployment. Document risk acceptance if needed.</a:t>
            </a:r>
            <a:endParaRPr lang="en-US" sz="1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82347" y="537567"/>
            <a:ext cx="7779306" cy="1218486"/>
          </a:xfrm>
          <a:prstGeom prst="rect">
            <a:avLst/>
          </a:prstGeom>
          <a:noFill/>
          <a:ln/>
        </p:spPr>
        <p:txBody>
          <a:bodyPr wrap="square" lIns="0" tIns="0" rIns="0" bIns="0" rtlCol="0" anchor="t"/>
          <a:lstStyle/>
          <a:p>
            <a:pPr marL="0" indent="0" algn="l">
              <a:lnSpc>
                <a:spcPts val="4750"/>
              </a:lnSpc>
              <a:buNone/>
            </a:pPr>
            <a:r>
              <a:rPr lang="en-US" sz="3800" dirty="0">
                <a:solidFill>
                  <a:srgbClr val="272D45"/>
                </a:solidFill>
                <a:latin typeface="Kanit Light" pitchFamily="34" charset="0"/>
                <a:ea typeface="Kanit Light" pitchFamily="34" charset="-122"/>
                <a:cs typeface="Kanit Light" pitchFamily="34" charset="-120"/>
              </a:rPr>
              <a:t>PM Security Checklist: Application Projects</a:t>
            </a:r>
            <a:endParaRPr lang="en-US" sz="3800" dirty="0"/>
          </a:p>
        </p:txBody>
      </p:sp>
      <p:sp>
        <p:nvSpPr>
          <p:cNvPr id="4" name="Shape 1"/>
          <p:cNvSpPr/>
          <p:nvPr/>
        </p:nvSpPr>
        <p:spPr>
          <a:xfrm>
            <a:off x="682347" y="2267783"/>
            <a:ext cx="438626" cy="438626"/>
          </a:xfrm>
          <a:prstGeom prst="roundRect">
            <a:avLst>
              <a:gd name="adj" fmla="val 18671"/>
            </a:avLst>
          </a:prstGeom>
          <a:solidFill>
            <a:srgbClr val="DFECE9"/>
          </a:solidFill>
          <a:ln w="7620">
            <a:solidFill>
              <a:srgbClr val="C5D2CF"/>
            </a:solidFill>
            <a:prstDash val="solid"/>
          </a:ln>
        </p:spPr>
        <p:txBody>
          <a:bodyPr/>
          <a:lstStyle/>
          <a:p>
            <a:endParaRPr lang="en-US"/>
          </a:p>
        </p:txBody>
      </p:sp>
      <p:pic>
        <p:nvPicPr>
          <p:cNvPr id="5" name="Image 1" descr="preencoded.png"/>
          <p:cNvPicPr>
            <a:picLocks noChangeAspect="1"/>
          </p:cNvPicPr>
          <p:nvPr/>
        </p:nvPicPr>
        <p:blipFill>
          <a:blip r:embed="rId4"/>
          <a:stretch>
            <a:fillRect/>
          </a:stretch>
        </p:blipFill>
        <p:spPr>
          <a:xfrm>
            <a:off x="755452" y="2304336"/>
            <a:ext cx="292418" cy="365522"/>
          </a:xfrm>
          <a:prstGeom prst="rect">
            <a:avLst/>
          </a:prstGeom>
        </p:spPr>
      </p:pic>
      <p:sp>
        <p:nvSpPr>
          <p:cNvPr id="6" name="Text 2"/>
          <p:cNvSpPr/>
          <p:nvPr/>
        </p:nvSpPr>
        <p:spPr>
          <a:xfrm>
            <a:off x="1315879" y="2267783"/>
            <a:ext cx="2582228" cy="304562"/>
          </a:xfrm>
          <a:prstGeom prst="rect">
            <a:avLst/>
          </a:prstGeom>
          <a:noFill/>
          <a:ln/>
        </p:spPr>
        <p:txBody>
          <a:bodyPr wrap="none" lIns="0" tIns="0" rIns="0" bIns="0" rtlCol="0" anchor="t"/>
          <a:lstStyle/>
          <a:p>
            <a:pPr marL="0" indent="0" algn="l">
              <a:lnSpc>
                <a:spcPts val="2350"/>
              </a:lnSpc>
              <a:buNone/>
            </a:pPr>
            <a:r>
              <a:rPr lang="en-US" sz="1900" dirty="0">
                <a:solidFill>
                  <a:srgbClr val="2C3249"/>
                </a:solidFill>
                <a:latin typeface="Kanit Light" pitchFamily="34" charset="0"/>
                <a:ea typeface="Kanit Light" pitchFamily="34" charset="-122"/>
                <a:cs typeface="Kanit Light" pitchFamily="34" charset="-120"/>
              </a:rPr>
              <a:t>Establish Security Gates</a:t>
            </a:r>
            <a:endParaRPr lang="en-US" sz="1900" dirty="0"/>
          </a:p>
        </p:txBody>
      </p:sp>
      <p:sp>
        <p:nvSpPr>
          <p:cNvPr id="7" name="Text 3"/>
          <p:cNvSpPr/>
          <p:nvPr/>
        </p:nvSpPr>
        <p:spPr>
          <a:xfrm>
            <a:off x="1315879" y="2689265"/>
            <a:ext cx="7145774" cy="623887"/>
          </a:xfrm>
          <a:prstGeom prst="rect">
            <a:avLst/>
          </a:prstGeom>
          <a:noFill/>
          <a:ln/>
        </p:spPr>
        <p:txBody>
          <a:bodyPr wrap="square" lIns="0" tIns="0" rIns="0" bIns="0" rtlCol="0" anchor="t"/>
          <a:lstStyle/>
          <a:p>
            <a:pPr marL="0" indent="0" algn="l">
              <a:lnSpc>
                <a:spcPts val="2450"/>
              </a:lnSpc>
              <a:buNone/>
            </a:pPr>
            <a:r>
              <a:rPr lang="en-US" sz="1500" dirty="0">
                <a:solidFill>
                  <a:srgbClr val="2C3249"/>
                </a:solidFill>
                <a:latin typeface="Martel Sans" pitchFamily="34" charset="0"/>
                <a:ea typeface="Martel Sans" pitchFamily="34" charset="-122"/>
                <a:cs typeface="Martel Sans" pitchFamily="34" charset="-120"/>
              </a:rPr>
              <a:t>Set up automated security checks in CI/CD pipeline. Define security acceptance criteria.</a:t>
            </a:r>
            <a:endParaRPr lang="en-US" sz="1500" dirty="0"/>
          </a:p>
        </p:txBody>
      </p:sp>
      <p:sp>
        <p:nvSpPr>
          <p:cNvPr id="8" name="Shape 4"/>
          <p:cNvSpPr/>
          <p:nvPr/>
        </p:nvSpPr>
        <p:spPr>
          <a:xfrm>
            <a:off x="682347" y="3727371"/>
            <a:ext cx="438626" cy="438626"/>
          </a:xfrm>
          <a:prstGeom prst="roundRect">
            <a:avLst>
              <a:gd name="adj" fmla="val 18671"/>
            </a:avLst>
          </a:prstGeom>
          <a:solidFill>
            <a:srgbClr val="DFECE9"/>
          </a:solidFill>
          <a:ln w="7620">
            <a:solidFill>
              <a:srgbClr val="C5D2CF"/>
            </a:solidFill>
            <a:prstDash val="solid"/>
          </a:ln>
        </p:spPr>
        <p:txBody>
          <a:bodyPr/>
          <a:lstStyle/>
          <a:p>
            <a:endParaRPr lang="en-US"/>
          </a:p>
        </p:txBody>
      </p:sp>
      <p:pic>
        <p:nvPicPr>
          <p:cNvPr id="9" name="Image 2" descr="preencoded.png"/>
          <p:cNvPicPr>
            <a:picLocks noChangeAspect="1"/>
          </p:cNvPicPr>
          <p:nvPr/>
        </p:nvPicPr>
        <p:blipFill>
          <a:blip r:embed="rId5"/>
          <a:stretch>
            <a:fillRect/>
          </a:stretch>
        </p:blipFill>
        <p:spPr>
          <a:xfrm>
            <a:off x="755452" y="3763923"/>
            <a:ext cx="292418" cy="365522"/>
          </a:xfrm>
          <a:prstGeom prst="rect">
            <a:avLst/>
          </a:prstGeom>
        </p:spPr>
      </p:pic>
      <p:sp>
        <p:nvSpPr>
          <p:cNvPr id="10" name="Text 5"/>
          <p:cNvSpPr/>
          <p:nvPr/>
        </p:nvSpPr>
        <p:spPr>
          <a:xfrm>
            <a:off x="1315879" y="3727371"/>
            <a:ext cx="4248983" cy="304562"/>
          </a:xfrm>
          <a:prstGeom prst="rect">
            <a:avLst/>
          </a:prstGeom>
          <a:noFill/>
          <a:ln/>
        </p:spPr>
        <p:txBody>
          <a:bodyPr wrap="none" lIns="0" tIns="0" rIns="0" bIns="0" rtlCol="0" anchor="t"/>
          <a:lstStyle/>
          <a:p>
            <a:pPr marL="0" indent="0" algn="l">
              <a:lnSpc>
                <a:spcPts val="2350"/>
              </a:lnSpc>
              <a:buNone/>
            </a:pPr>
            <a:r>
              <a:rPr lang="en-US" sz="1900" dirty="0">
                <a:solidFill>
                  <a:srgbClr val="2C3249"/>
                </a:solidFill>
                <a:latin typeface="Kanit Light" pitchFamily="34" charset="0"/>
                <a:ea typeface="Kanit Light" pitchFamily="34" charset="-122"/>
                <a:cs typeface="Kanit Light" pitchFamily="34" charset="-120"/>
              </a:rPr>
              <a:t>Plan for Authentication &amp; Authorization</a:t>
            </a:r>
            <a:endParaRPr lang="en-US" sz="1900" dirty="0"/>
          </a:p>
        </p:txBody>
      </p:sp>
      <p:sp>
        <p:nvSpPr>
          <p:cNvPr id="11" name="Text 6"/>
          <p:cNvSpPr/>
          <p:nvPr/>
        </p:nvSpPr>
        <p:spPr>
          <a:xfrm>
            <a:off x="1315879" y="4148852"/>
            <a:ext cx="7145774" cy="623887"/>
          </a:xfrm>
          <a:prstGeom prst="rect">
            <a:avLst/>
          </a:prstGeom>
          <a:noFill/>
          <a:ln/>
        </p:spPr>
        <p:txBody>
          <a:bodyPr wrap="square" lIns="0" tIns="0" rIns="0" bIns="0" rtlCol="0" anchor="t"/>
          <a:lstStyle/>
          <a:p>
            <a:pPr marL="0" indent="0" algn="l">
              <a:lnSpc>
                <a:spcPts val="2450"/>
              </a:lnSpc>
              <a:buNone/>
            </a:pPr>
            <a:r>
              <a:rPr lang="en-US" sz="1500" dirty="0">
                <a:solidFill>
                  <a:srgbClr val="2C3249"/>
                </a:solidFill>
                <a:latin typeface="Martel Sans" pitchFamily="34" charset="0"/>
                <a:ea typeface="Martel Sans" pitchFamily="34" charset="-122"/>
                <a:cs typeface="Martel Sans" pitchFamily="34" charset="-120"/>
              </a:rPr>
              <a:t>Choose appropriate auth mechanisms. Implement proper session management. Plan for MFA.</a:t>
            </a:r>
            <a:endParaRPr lang="en-US" sz="1500" dirty="0"/>
          </a:p>
        </p:txBody>
      </p:sp>
      <p:sp>
        <p:nvSpPr>
          <p:cNvPr id="12" name="Shape 7"/>
          <p:cNvSpPr/>
          <p:nvPr/>
        </p:nvSpPr>
        <p:spPr>
          <a:xfrm>
            <a:off x="682347" y="5186958"/>
            <a:ext cx="438626" cy="438626"/>
          </a:xfrm>
          <a:prstGeom prst="roundRect">
            <a:avLst>
              <a:gd name="adj" fmla="val 18671"/>
            </a:avLst>
          </a:prstGeom>
          <a:solidFill>
            <a:srgbClr val="DFECE9"/>
          </a:solidFill>
          <a:ln w="7620">
            <a:solidFill>
              <a:srgbClr val="C5D2CF"/>
            </a:solidFill>
            <a:prstDash val="solid"/>
          </a:ln>
        </p:spPr>
        <p:txBody>
          <a:bodyPr/>
          <a:lstStyle/>
          <a:p>
            <a:endParaRPr lang="en-US"/>
          </a:p>
        </p:txBody>
      </p:sp>
      <p:sp>
        <p:nvSpPr>
          <p:cNvPr id="13" name="Text 8"/>
          <p:cNvSpPr/>
          <p:nvPr/>
        </p:nvSpPr>
        <p:spPr>
          <a:xfrm>
            <a:off x="755452" y="5223510"/>
            <a:ext cx="292418" cy="365522"/>
          </a:xfrm>
          <a:prstGeom prst="rect">
            <a:avLst/>
          </a:prstGeom>
          <a:noFill/>
          <a:ln/>
        </p:spPr>
        <p:txBody>
          <a:bodyPr wrap="none" lIns="0" tIns="0" rIns="0" bIns="0" rtlCol="0" anchor="t"/>
          <a:lstStyle/>
          <a:p>
            <a:pPr marL="0" indent="0" algn="ctr">
              <a:lnSpc>
                <a:spcPts val="2300"/>
              </a:lnSpc>
              <a:buNone/>
            </a:pPr>
            <a:r>
              <a:rPr lang="en-US" sz="2300" dirty="0">
                <a:solidFill>
                  <a:srgbClr val="2C3249"/>
                </a:solidFill>
                <a:latin typeface="Kanit Light" pitchFamily="34" charset="0"/>
                <a:ea typeface="Kanit Light" pitchFamily="34" charset="-122"/>
                <a:cs typeface="Kanit Light" pitchFamily="34" charset="-120"/>
              </a:rPr>
              <a:t>3</a:t>
            </a:r>
            <a:endParaRPr lang="en-US" sz="2300" dirty="0"/>
          </a:p>
        </p:txBody>
      </p:sp>
      <p:sp>
        <p:nvSpPr>
          <p:cNvPr id="14" name="Text 9"/>
          <p:cNvSpPr/>
          <p:nvPr/>
        </p:nvSpPr>
        <p:spPr>
          <a:xfrm>
            <a:off x="1315879" y="5186958"/>
            <a:ext cx="2725698" cy="304562"/>
          </a:xfrm>
          <a:prstGeom prst="rect">
            <a:avLst/>
          </a:prstGeom>
          <a:noFill/>
          <a:ln/>
        </p:spPr>
        <p:txBody>
          <a:bodyPr wrap="none" lIns="0" tIns="0" rIns="0" bIns="0" rtlCol="0" anchor="t"/>
          <a:lstStyle/>
          <a:p>
            <a:pPr marL="0" indent="0" algn="l">
              <a:lnSpc>
                <a:spcPts val="2350"/>
              </a:lnSpc>
              <a:buNone/>
            </a:pPr>
            <a:r>
              <a:rPr lang="en-US" sz="1900" dirty="0">
                <a:solidFill>
                  <a:srgbClr val="2C3249"/>
                </a:solidFill>
                <a:latin typeface="Kanit Light" pitchFamily="34" charset="0"/>
                <a:ea typeface="Kanit Light" pitchFamily="34" charset="-122"/>
                <a:cs typeface="Kanit Light" pitchFamily="34" charset="-120"/>
              </a:rPr>
              <a:t>Integrate Security Testing</a:t>
            </a:r>
            <a:endParaRPr lang="en-US" sz="1900" dirty="0"/>
          </a:p>
        </p:txBody>
      </p:sp>
      <p:sp>
        <p:nvSpPr>
          <p:cNvPr id="15" name="Text 10"/>
          <p:cNvSpPr/>
          <p:nvPr/>
        </p:nvSpPr>
        <p:spPr>
          <a:xfrm>
            <a:off x="1315879" y="5608439"/>
            <a:ext cx="7145774" cy="623887"/>
          </a:xfrm>
          <a:prstGeom prst="rect">
            <a:avLst/>
          </a:prstGeom>
          <a:noFill/>
          <a:ln/>
        </p:spPr>
        <p:txBody>
          <a:bodyPr wrap="square" lIns="0" tIns="0" rIns="0" bIns="0" rtlCol="0" anchor="t"/>
          <a:lstStyle/>
          <a:p>
            <a:pPr marL="0" indent="0" algn="l">
              <a:lnSpc>
                <a:spcPts val="2450"/>
              </a:lnSpc>
              <a:buNone/>
            </a:pPr>
            <a:r>
              <a:rPr lang="en-US" sz="1500" dirty="0">
                <a:solidFill>
                  <a:srgbClr val="2C3249"/>
                </a:solidFill>
                <a:latin typeface="Martel Sans" pitchFamily="34" charset="0"/>
                <a:ea typeface="Martel Sans" pitchFamily="34" charset="-122"/>
                <a:cs typeface="Martel Sans" pitchFamily="34" charset="-120"/>
              </a:rPr>
              <a:t>Schedule penetration tests. Run SAST and DAST scans regularly. Review results thoroughly.</a:t>
            </a:r>
            <a:endParaRPr lang="en-US" sz="1500" dirty="0"/>
          </a:p>
        </p:txBody>
      </p:sp>
      <p:sp>
        <p:nvSpPr>
          <p:cNvPr id="16" name="Shape 11"/>
          <p:cNvSpPr/>
          <p:nvPr/>
        </p:nvSpPr>
        <p:spPr>
          <a:xfrm>
            <a:off x="682347" y="6646545"/>
            <a:ext cx="438626" cy="438626"/>
          </a:xfrm>
          <a:prstGeom prst="roundRect">
            <a:avLst>
              <a:gd name="adj" fmla="val 18671"/>
            </a:avLst>
          </a:prstGeom>
          <a:solidFill>
            <a:srgbClr val="DFECE9"/>
          </a:solidFill>
          <a:ln w="7620">
            <a:solidFill>
              <a:srgbClr val="C5D2CF"/>
            </a:solidFill>
            <a:prstDash val="solid"/>
          </a:ln>
        </p:spPr>
        <p:txBody>
          <a:bodyPr/>
          <a:lstStyle/>
          <a:p>
            <a:endParaRPr lang="en-US"/>
          </a:p>
        </p:txBody>
      </p:sp>
      <p:pic>
        <p:nvPicPr>
          <p:cNvPr id="17" name="Image 3" descr="preencoded.png"/>
          <p:cNvPicPr>
            <a:picLocks noChangeAspect="1"/>
          </p:cNvPicPr>
          <p:nvPr/>
        </p:nvPicPr>
        <p:blipFill>
          <a:blip r:embed="rId6"/>
          <a:stretch>
            <a:fillRect/>
          </a:stretch>
        </p:blipFill>
        <p:spPr>
          <a:xfrm>
            <a:off x="755452" y="6683097"/>
            <a:ext cx="292418" cy="365522"/>
          </a:xfrm>
          <a:prstGeom prst="rect">
            <a:avLst/>
          </a:prstGeom>
        </p:spPr>
      </p:pic>
      <p:sp>
        <p:nvSpPr>
          <p:cNvPr id="18" name="Text 12"/>
          <p:cNvSpPr/>
          <p:nvPr/>
        </p:nvSpPr>
        <p:spPr>
          <a:xfrm>
            <a:off x="1315879" y="6646545"/>
            <a:ext cx="3581757" cy="304562"/>
          </a:xfrm>
          <a:prstGeom prst="rect">
            <a:avLst/>
          </a:prstGeom>
          <a:noFill/>
          <a:ln/>
        </p:spPr>
        <p:txBody>
          <a:bodyPr wrap="none" lIns="0" tIns="0" rIns="0" bIns="0" rtlCol="0" anchor="t"/>
          <a:lstStyle/>
          <a:p>
            <a:pPr marL="0" indent="0" algn="l">
              <a:lnSpc>
                <a:spcPts val="2350"/>
              </a:lnSpc>
              <a:buNone/>
            </a:pPr>
            <a:r>
              <a:rPr lang="en-US" sz="1900" dirty="0">
                <a:solidFill>
                  <a:srgbClr val="2C3249"/>
                </a:solidFill>
                <a:latin typeface="Kanit Light" pitchFamily="34" charset="0"/>
                <a:ea typeface="Kanit Light" pitchFamily="34" charset="-122"/>
                <a:cs typeface="Kanit Light" pitchFamily="34" charset="-120"/>
              </a:rPr>
              <a:t>Address Data Privacy Compliance</a:t>
            </a:r>
            <a:endParaRPr lang="en-US" sz="1900" dirty="0"/>
          </a:p>
        </p:txBody>
      </p:sp>
      <p:sp>
        <p:nvSpPr>
          <p:cNvPr id="19" name="Text 13"/>
          <p:cNvSpPr/>
          <p:nvPr/>
        </p:nvSpPr>
        <p:spPr>
          <a:xfrm>
            <a:off x="1315879" y="7068026"/>
            <a:ext cx="7145774" cy="623887"/>
          </a:xfrm>
          <a:prstGeom prst="rect">
            <a:avLst/>
          </a:prstGeom>
          <a:noFill/>
          <a:ln/>
        </p:spPr>
        <p:txBody>
          <a:bodyPr wrap="square" lIns="0" tIns="0" rIns="0" bIns="0" rtlCol="0" anchor="t"/>
          <a:lstStyle/>
          <a:p>
            <a:pPr marL="0" indent="0" algn="l">
              <a:lnSpc>
                <a:spcPts val="2450"/>
              </a:lnSpc>
              <a:buNone/>
            </a:pPr>
            <a:r>
              <a:rPr lang="en-US" sz="1500" dirty="0">
                <a:solidFill>
                  <a:srgbClr val="2C3249"/>
                </a:solidFill>
                <a:latin typeface="Martel Sans" pitchFamily="34" charset="0"/>
                <a:ea typeface="Martel Sans" pitchFamily="34" charset="-122"/>
                <a:cs typeface="Martel Sans" pitchFamily="34" charset="-120"/>
              </a:rPr>
              <a:t>Document data flows. Implement encryption. Ensure GDPR and HIPAA compliance where needed.</a:t>
            </a:r>
            <a:endParaRPr lang="en-US" sz="1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749617"/>
            <a:ext cx="6613207"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Security Risk Management</a:t>
            </a:r>
            <a:endParaRPr lang="en-US" sz="4450" dirty="0"/>
          </a:p>
        </p:txBody>
      </p:sp>
      <p:sp>
        <p:nvSpPr>
          <p:cNvPr id="3" name="Shape 1"/>
          <p:cNvSpPr/>
          <p:nvPr/>
        </p:nvSpPr>
        <p:spPr>
          <a:xfrm>
            <a:off x="793790" y="1912025"/>
            <a:ext cx="1630323" cy="1306949"/>
          </a:xfrm>
          <a:prstGeom prst="roundRect">
            <a:avLst>
              <a:gd name="adj" fmla="val 7289"/>
            </a:avLst>
          </a:prstGeom>
          <a:solidFill>
            <a:srgbClr val="DFECE9"/>
          </a:solidFill>
          <a:ln w="7620">
            <a:solidFill>
              <a:srgbClr val="C5D2CF"/>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1449467" y="2366129"/>
            <a:ext cx="318968" cy="398621"/>
          </a:xfrm>
          <a:prstGeom prst="rect">
            <a:avLst/>
          </a:prstGeom>
        </p:spPr>
      </p:pic>
      <p:sp>
        <p:nvSpPr>
          <p:cNvPr id="5" name="Text 2"/>
          <p:cNvSpPr/>
          <p:nvPr/>
        </p:nvSpPr>
        <p:spPr>
          <a:xfrm>
            <a:off x="2650927" y="213883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Identify Risks</a:t>
            </a:r>
            <a:endParaRPr lang="en-US" sz="2200" dirty="0"/>
          </a:p>
        </p:txBody>
      </p:sp>
      <p:sp>
        <p:nvSpPr>
          <p:cNvPr id="6" name="Text 3"/>
          <p:cNvSpPr/>
          <p:nvPr/>
        </p:nvSpPr>
        <p:spPr>
          <a:xfrm>
            <a:off x="2650927" y="2629257"/>
            <a:ext cx="3619262"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Detect vulnerabilities and threats</a:t>
            </a:r>
            <a:endParaRPr lang="en-US" sz="1750" dirty="0"/>
          </a:p>
        </p:txBody>
      </p:sp>
      <p:sp>
        <p:nvSpPr>
          <p:cNvPr id="7" name="Shape 4"/>
          <p:cNvSpPr/>
          <p:nvPr/>
        </p:nvSpPr>
        <p:spPr>
          <a:xfrm>
            <a:off x="2537460" y="3203734"/>
            <a:ext cx="11185803" cy="15240"/>
          </a:xfrm>
          <a:prstGeom prst="roundRect">
            <a:avLst>
              <a:gd name="adj" fmla="val 625116"/>
            </a:avLst>
          </a:prstGeom>
          <a:solidFill>
            <a:srgbClr val="C5D2CF"/>
          </a:solidFill>
          <a:ln/>
        </p:spPr>
        <p:txBody>
          <a:bodyPr/>
          <a:lstStyle/>
          <a:p>
            <a:endParaRPr lang="en-US"/>
          </a:p>
        </p:txBody>
      </p:sp>
      <p:sp>
        <p:nvSpPr>
          <p:cNvPr id="8" name="Shape 5"/>
          <p:cNvSpPr/>
          <p:nvPr/>
        </p:nvSpPr>
        <p:spPr>
          <a:xfrm>
            <a:off x="793790" y="3332321"/>
            <a:ext cx="3260646" cy="1306949"/>
          </a:xfrm>
          <a:prstGeom prst="roundRect">
            <a:avLst>
              <a:gd name="adj" fmla="val 7289"/>
            </a:avLst>
          </a:prstGeom>
          <a:solidFill>
            <a:srgbClr val="DFECE9"/>
          </a:solidFill>
          <a:ln w="7620">
            <a:solidFill>
              <a:srgbClr val="C5D2CF"/>
            </a:solidFill>
            <a:prstDash val="solid"/>
          </a:ln>
        </p:spPr>
        <p:txBody>
          <a:bodyPr/>
          <a:lstStyle/>
          <a:p>
            <a:endParaRPr lang="en-US"/>
          </a:p>
        </p:txBody>
      </p:sp>
      <p:pic>
        <p:nvPicPr>
          <p:cNvPr id="9" name="Image 1" descr="preencoded.png"/>
          <p:cNvPicPr>
            <a:picLocks noChangeAspect="1"/>
          </p:cNvPicPr>
          <p:nvPr/>
        </p:nvPicPr>
        <p:blipFill>
          <a:blip r:embed="rId4"/>
          <a:stretch>
            <a:fillRect/>
          </a:stretch>
        </p:blipFill>
        <p:spPr>
          <a:xfrm>
            <a:off x="2264569" y="3786426"/>
            <a:ext cx="318968" cy="398621"/>
          </a:xfrm>
          <a:prstGeom prst="rect">
            <a:avLst/>
          </a:prstGeom>
        </p:spPr>
      </p:pic>
      <p:sp>
        <p:nvSpPr>
          <p:cNvPr id="10" name="Text 6"/>
          <p:cNvSpPr/>
          <p:nvPr/>
        </p:nvSpPr>
        <p:spPr>
          <a:xfrm>
            <a:off x="4281249" y="355913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Assess Impact</a:t>
            </a:r>
            <a:endParaRPr lang="en-US" sz="2200" dirty="0"/>
          </a:p>
        </p:txBody>
      </p:sp>
      <p:sp>
        <p:nvSpPr>
          <p:cNvPr id="11" name="Text 7"/>
          <p:cNvSpPr/>
          <p:nvPr/>
        </p:nvSpPr>
        <p:spPr>
          <a:xfrm>
            <a:off x="4281249" y="4049554"/>
            <a:ext cx="4545330"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Evaluate potential business consequences</a:t>
            </a:r>
            <a:endParaRPr lang="en-US" sz="1750" dirty="0"/>
          </a:p>
        </p:txBody>
      </p:sp>
      <p:sp>
        <p:nvSpPr>
          <p:cNvPr id="12" name="Shape 8"/>
          <p:cNvSpPr/>
          <p:nvPr/>
        </p:nvSpPr>
        <p:spPr>
          <a:xfrm>
            <a:off x="4167783" y="4624030"/>
            <a:ext cx="9555480" cy="15240"/>
          </a:xfrm>
          <a:prstGeom prst="roundRect">
            <a:avLst>
              <a:gd name="adj" fmla="val 625116"/>
            </a:avLst>
          </a:prstGeom>
          <a:solidFill>
            <a:srgbClr val="C5D2CF"/>
          </a:solidFill>
          <a:ln/>
        </p:spPr>
        <p:txBody>
          <a:bodyPr/>
          <a:lstStyle/>
          <a:p>
            <a:endParaRPr lang="en-US"/>
          </a:p>
        </p:txBody>
      </p:sp>
      <p:sp>
        <p:nvSpPr>
          <p:cNvPr id="13" name="Shape 9"/>
          <p:cNvSpPr/>
          <p:nvPr/>
        </p:nvSpPr>
        <p:spPr>
          <a:xfrm>
            <a:off x="793790" y="4752618"/>
            <a:ext cx="4890968" cy="1306949"/>
          </a:xfrm>
          <a:prstGeom prst="roundRect">
            <a:avLst>
              <a:gd name="adj" fmla="val 7289"/>
            </a:avLst>
          </a:prstGeom>
          <a:solidFill>
            <a:srgbClr val="DFECE9"/>
          </a:solidFill>
          <a:ln w="7620">
            <a:solidFill>
              <a:srgbClr val="C5D2CF"/>
            </a:solidFill>
            <a:prstDash val="solid"/>
          </a:ln>
        </p:spPr>
        <p:txBody>
          <a:bodyPr/>
          <a:lstStyle/>
          <a:p>
            <a:endParaRPr lang="en-US"/>
          </a:p>
        </p:txBody>
      </p:sp>
      <p:pic>
        <p:nvPicPr>
          <p:cNvPr id="14" name="Image 2" descr="preencoded.png"/>
          <p:cNvPicPr>
            <a:picLocks noChangeAspect="1"/>
          </p:cNvPicPr>
          <p:nvPr/>
        </p:nvPicPr>
        <p:blipFill>
          <a:blip r:embed="rId5"/>
          <a:stretch>
            <a:fillRect/>
          </a:stretch>
        </p:blipFill>
        <p:spPr>
          <a:xfrm>
            <a:off x="3079790" y="5206722"/>
            <a:ext cx="318968" cy="398621"/>
          </a:xfrm>
          <a:prstGeom prst="rect">
            <a:avLst/>
          </a:prstGeom>
        </p:spPr>
      </p:pic>
      <p:sp>
        <p:nvSpPr>
          <p:cNvPr id="15" name="Text 10"/>
          <p:cNvSpPr/>
          <p:nvPr/>
        </p:nvSpPr>
        <p:spPr>
          <a:xfrm>
            <a:off x="5911572" y="497943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Implement Controls</a:t>
            </a:r>
            <a:endParaRPr lang="en-US" sz="2200" dirty="0"/>
          </a:p>
        </p:txBody>
      </p:sp>
      <p:sp>
        <p:nvSpPr>
          <p:cNvPr id="16" name="Text 11"/>
          <p:cNvSpPr/>
          <p:nvPr/>
        </p:nvSpPr>
        <p:spPr>
          <a:xfrm>
            <a:off x="5911572" y="5469850"/>
            <a:ext cx="3952280"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Apply appropriate security measures</a:t>
            </a:r>
            <a:endParaRPr lang="en-US" sz="1750" dirty="0"/>
          </a:p>
        </p:txBody>
      </p:sp>
      <p:sp>
        <p:nvSpPr>
          <p:cNvPr id="17" name="Shape 12"/>
          <p:cNvSpPr/>
          <p:nvPr/>
        </p:nvSpPr>
        <p:spPr>
          <a:xfrm>
            <a:off x="5798106" y="6044327"/>
            <a:ext cx="7925157" cy="15240"/>
          </a:xfrm>
          <a:prstGeom prst="roundRect">
            <a:avLst>
              <a:gd name="adj" fmla="val 625116"/>
            </a:avLst>
          </a:prstGeom>
          <a:solidFill>
            <a:srgbClr val="C5D2CF"/>
          </a:solidFill>
          <a:ln/>
        </p:spPr>
        <p:txBody>
          <a:bodyPr/>
          <a:lstStyle/>
          <a:p>
            <a:endParaRPr lang="en-US"/>
          </a:p>
        </p:txBody>
      </p:sp>
      <p:sp>
        <p:nvSpPr>
          <p:cNvPr id="18" name="Shape 13"/>
          <p:cNvSpPr/>
          <p:nvPr/>
        </p:nvSpPr>
        <p:spPr>
          <a:xfrm>
            <a:off x="793790" y="6172914"/>
            <a:ext cx="6521410" cy="1306949"/>
          </a:xfrm>
          <a:prstGeom prst="roundRect">
            <a:avLst>
              <a:gd name="adj" fmla="val 7289"/>
            </a:avLst>
          </a:prstGeom>
          <a:solidFill>
            <a:srgbClr val="DFECE9"/>
          </a:solidFill>
          <a:ln w="7620">
            <a:solidFill>
              <a:srgbClr val="C5D2CF"/>
            </a:solidFill>
            <a:prstDash val="solid"/>
          </a:ln>
        </p:spPr>
        <p:txBody>
          <a:bodyPr/>
          <a:lstStyle/>
          <a:p>
            <a:endParaRPr lang="en-US"/>
          </a:p>
        </p:txBody>
      </p:sp>
      <p:pic>
        <p:nvPicPr>
          <p:cNvPr id="19" name="Image 3" descr="preencoded.png"/>
          <p:cNvPicPr>
            <a:picLocks noChangeAspect="1"/>
          </p:cNvPicPr>
          <p:nvPr/>
        </p:nvPicPr>
        <p:blipFill>
          <a:blip r:embed="rId6"/>
          <a:stretch>
            <a:fillRect/>
          </a:stretch>
        </p:blipFill>
        <p:spPr>
          <a:xfrm>
            <a:off x="3895011" y="6627019"/>
            <a:ext cx="318968" cy="398621"/>
          </a:xfrm>
          <a:prstGeom prst="rect">
            <a:avLst/>
          </a:prstGeom>
        </p:spPr>
      </p:pic>
      <p:sp>
        <p:nvSpPr>
          <p:cNvPr id="20" name="Text 14"/>
          <p:cNvSpPr/>
          <p:nvPr/>
        </p:nvSpPr>
        <p:spPr>
          <a:xfrm>
            <a:off x="7542014" y="639972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Monitor &amp; Review</a:t>
            </a:r>
            <a:endParaRPr lang="en-US" sz="2200" dirty="0"/>
          </a:p>
        </p:txBody>
      </p:sp>
      <p:sp>
        <p:nvSpPr>
          <p:cNvPr id="21" name="Text 15"/>
          <p:cNvSpPr/>
          <p:nvPr/>
        </p:nvSpPr>
        <p:spPr>
          <a:xfrm>
            <a:off x="7542014" y="6890147"/>
            <a:ext cx="3864054"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Continuously validate effectiveness</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070134"/>
            <a:ext cx="6831568"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Key Performance Indicators</a:t>
            </a:r>
            <a:endParaRPr lang="en-US" sz="4450" dirty="0"/>
          </a:p>
        </p:txBody>
      </p:sp>
      <p:sp>
        <p:nvSpPr>
          <p:cNvPr id="4" name="Text 1"/>
          <p:cNvSpPr/>
          <p:nvPr/>
        </p:nvSpPr>
        <p:spPr>
          <a:xfrm>
            <a:off x="793790" y="2232422"/>
            <a:ext cx="3608070" cy="748427"/>
          </a:xfrm>
          <a:prstGeom prst="rect">
            <a:avLst/>
          </a:prstGeom>
          <a:noFill/>
          <a:ln/>
        </p:spPr>
        <p:txBody>
          <a:bodyPr wrap="none" lIns="0" tIns="0" rIns="0" bIns="0" rtlCol="0" anchor="t"/>
          <a:lstStyle/>
          <a:p>
            <a:pPr marL="0" indent="0" algn="ctr">
              <a:lnSpc>
                <a:spcPts val="5850"/>
              </a:lnSpc>
              <a:buNone/>
            </a:pPr>
            <a:r>
              <a:rPr lang="en-US" sz="5850" dirty="0">
                <a:solidFill>
                  <a:srgbClr val="2C3249"/>
                </a:solidFill>
                <a:latin typeface="Kanit Light" pitchFamily="34" charset="0"/>
                <a:ea typeface="Kanit Light" pitchFamily="34" charset="-122"/>
                <a:cs typeface="Kanit Light" pitchFamily="34" charset="-120"/>
              </a:rPr>
              <a:t>100%</a:t>
            </a:r>
            <a:endParaRPr lang="en-US" sz="5850" dirty="0"/>
          </a:p>
        </p:txBody>
      </p:sp>
      <p:sp>
        <p:nvSpPr>
          <p:cNvPr id="5" name="Text 2"/>
          <p:cNvSpPr/>
          <p:nvPr/>
        </p:nvSpPr>
        <p:spPr>
          <a:xfrm>
            <a:off x="1180148" y="3264218"/>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2C3249"/>
                </a:solidFill>
                <a:latin typeface="Kanit Light" pitchFamily="34" charset="0"/>
                <a:ea typeface="Kanit Light" pitchFamily="34" charset="-122"/>
                <a:cs typeface="Kanit Light" pitchFamily="34" charset="-120"/>
              </a:rPr>
              <a:t>Security Compliance</a:t>
            </a:r>
            <a:endParaRPr lang="en-US" sz="2200" dirty="0"/>
          </a:p>
        </p:txBody>
      </p:sp>
      <p:sp>
        <p:nvSpPr>
          <p:cNvPr id="6" name="Text 3"/>
          <p:cNvSpPr/>
          <p:nvPr/>
        </p:nvSpPr>
        <p:spPr>
          <a:xfrm>
            <a:off x="793790" y="3754636"/>
            <a:ext cx="3608070" cy="725805"/>
          </a:xfrm>
          <a:prstGeom prst="rect">
            <a:avLst/>
          </a:prstGeom>
          <a:noFill/>
          <a:ln/>
        </p:spPr>
        <p:txBody>
          <a:bodyPr wrap="square" lIns="0" tIns="0" rIns="0" bIns="0" rtlCol="0" anchor="t"/>
          <a:lstStyle/>
          <a:p>
            <a:pPr marL="0" indent="0" algn="ctr">
              <a:lnSpc>
                <a:spcPts val="2850"/>
              </a:lnSpc>
              <a:buNone/>
            </a:pPr>
            <a:r>
              <a:rPr lang="en-US" sz="1750" dirty="0">
                <a:solidFill>
                  <a:srgbClr val="2C3249"/>
                </a:solidFill>
                <a:latin typeface="Martel Sans" pitchFamily="34" charset="0"/>
                <a:ea typeface="Martel Sans" pitchFamily="34" charset="-122"/>
                <a:cs typeface="Martel Sans" pitchFamily="34" charset="-120"/>
              </a:rPr>
              <a:t>All security requirements implemented</a:t>
            </a:r>
            <a:endParaRPr lang="en-US" sz="1750" dirty="0"/>
          </a:p>
        </p:txBody>
      </p:sp>
      <p:sp>
        <p:nvSpPr>
          <p:cNvPr id="7" name="Text 4"/>
          <p:cNvSpPr/>
          <p:nvPr/>
        </p:nvSpPr>
        <p:spPr>
          <a:xfrm>
            <a:off x="4742021" y="2232422"/>
            <a:ext cx="3608189" cy="748427"/>
          </a:xfrm>
          <a:prstGeom prst="rect">
            <a:avLst/>
          </a:prstGeom>
          <a:noFill/>
          <a:ln/>
        </p:spPr>
        <p:txBody>
          <a:bodyPr wrap="none" lIns="0" tIns="0" rIns="0" bIns="0" rtlCol="0" anchor="t"/>
          <a:lstStyle/>
          <a:p>
            <a:pPr marL="0" indent="0" algn="ctr">
              <a:lnSpc>
                <a:spcPts val="5850"/>
              </a:lnSpc>
              <a:buNone/>
            </a:pPr>
            <a:r>
              <a:rPr lang="en-US" sz="5850" dirty="0">
                <a:solidFill>
                  <a:srgbClr val="2C3249"/>
                </a:solidFill>
                <a:latin typeface="Kanit Light" pitchFamily="34" charset="0"/>
                <a:ea typeface="Kanit Light" pitchFamily="34" charset="-122"/>
                <a:cs typeface="Kanit Light" pitchFamily="34" charset="-120"/>
              </a:rPr>
              <a:t>0</a:t>
            </a:r>
            <a:endParaRPr lang="en-US" sz="5850" dirty="0"/>
          </a:p>
        </p:txBody>
      </p:sp>
      <p:sp>
        <p:nvSpPr>
          <p:cNvPr id="8" name="Text 5"/>
          <p:cNvSpPr/>
          <p:nvPr/>
        </p:nvSpPr>
        <p:spPr>
          <a:xfrm>
            <a:off x="5128498" y="3264218"/>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2C3249"/>
                </a:solidFill>
                <a:latin typeface="Kanit Light" pitchFamily="34" charset="0"/>
                <a:ea typeface="Kanit Light" pitchFamily="34" charset="-122"/>
                <a:cs typeface="Kanit Light" pitchFamily="34" charset="-120"/>
              </a:rPr>
              <a:t>Critical Vulnerabilities</a:t>
            </a:r>
            <a:endParaRPr lang="en-US" sz="2200" dirty="0"/>
          </a:p>
        </p:txBody>
      </p:sp>
      <p:sp>
        <p:nvSpPr>
          <p:cNvPr id="9" name="Text 6"/>
          <p:cNvSpPr/>
          <p:nvPr/>
        </p:nvSpPr>
        <p:spPr>
          <a:xfrm>
            <a:off x="4742021" y="3754636"/>
            <a:ext cx="3608189" cy="362903"/>
          </a:xfrm>
          <a:prstGeom prst="rect">
            <a:avLst/>
          </a:prstGeom>
          <a:noFill/>
          <a:ln/>
        </p:spPr>
        <p:txBody>
          <a:bodyPr wrap="none" lIns="0" tIns="0" rIns="0" bIns="0" rtlCol="0" anchor="t"/>
          <a:lstStyle/>
          <a:p>
            <a:pPr marL="0" indent="0" algn="ctr">
              <a:lnSpc>
                <a:spcPts val="2850"/>
              </a:lnSpc>
              <a:buNone/>
            </a:pPr>
            <a:r>
              <a:rPr lang="en-US" sz="1750" dirty="0">
                <a:solidFill>
                  <a:srgbClr val="2C3249"/>
                </a:solidFill>
                <a:latin typeface="Martel Sans" pitchFamily="34" charset="0"/>
                <a:ea typeface="Martel Sans" pitchFamily="34" charset="-122"/>
                <a:cs typeface="Martel Sans" pitchFamily="34" charset="-120"/>
              </a:rPr>
              <a:t>At production launch</a:t>
            </a:r>
            <a:endParaRPr lang="en-US" sz="1750" dirty="0"/>
          </a:p>
        </p:txBody>
      </p:sp>
      <p:sp>
        <p:nvSpPr>
          <p:cNvPr id="10" name="Text 7"/>
          <p:cNvSpPr/>
          <p:nvPr/>
        </p:nvSpPr>
        <p:spPr>
          <a:xfrm>
            <a:off x="793790" y="5274231"/>
            <a:ext cx="3608070" cy="748427"/>
          </a:xfrm>
          <a:prstGeom prst="rect">
            <a:avLst/>
          </a:prstGeom>
          <a:noFill/>
          <a:ln/>
        </p:spPr>
        <p:txBody>
          <a:bodyPr wrap="none" lIns="0" tIns="0" rIns="0" bIns="0" rtlCol="0" anchor="t"/>
          <a:lstStyle/>
          <a:p>
            <a:pPr marL="0" indent="0" algn="ctr">
              <a:lnSpc>
                <a:spcPts val="5850"/>
              </a:lnSpc>
              <a:buNone/>
            </a:pPr>
            <a:r>
              <a:rPr lang="en-US" sz="5850" dirty="0">
                <a:solidFill>
                  <a:srgbClr val="2C3249"/>
                </a:solidFill>
                <a:latin typeface="Kanit Light" pitchFamily="34" charset="0"/>
                <a:ea typeface="Kanit Light" pitchFamily="34" charset="-122"/>
                <a:cs typeface="Kanit Light" pitchFamily="34" charset="-120"/>
              </a:rPr>
              <a:t>24h</a:t>
            </a:r>
            <a:endParaRPr lang="en-US" sz="5850" dirty="0"/>
          </a:p>
        </p:txBody>
      </p:sp>
      <p:sp>
        <p:nvSpPr>
          <p:cNvPr id="11" name="Text 8"/>
          <p:cNvSpPr/>
          <p:nvPr/>
        </p:nvSpPr>
        <p:spPr>
          <a:xfrm>
            <a:off x="1180148" y="6306026"/>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2C3249"/>
                </a:solidFill>
                <a:latin typeface="Kanit Light" pitchFamily="34" charset="0"/>
                <a:ea typeface="Kanit Light" pitchFamily="34" charset="-122"/>
                <a:cs typeface="Kanit Light" pitchFamily="34" charset="-120"/>
              </a:rPr>
              <a:t>Remediation Time</a:t>
            </a:r>
            <a:endParaRPr lang="en-US" sz="2200" dirty="0"/>
          </a:p>
        </p:txBody>
      </p:sp>
      <p:sp>
        <p:nvSpPr>
          <p:cNvPr id="12" name="Text 9"/>
          <p:cNvSpPr/>
          <p:nvPr/>
        </p:nvSpPr>
        <p:spPr>
          <a:xfrm>
            <a:off x="793790" y="6796445"/>
            <a:ext cx="3608070" cy="362903"/>
          </a:xfrm>
          <a:prstGeom prst="rect">
            <a:avLst/>
          </a:prstGeom>
          <a:noFill/>
          <a:ln/>
        </p:spPr>
        <p:txBody>
          <a:bodyPr wrap="none" lIns="0" tIns="0" rIns="0" bIns="0" rtlCol="0" anchor="t"/>
          <a:lstStyle/>
          <a:p>
            <a:pPr marL="0" indent="0" algn="ctr">
              <a:lnSpc>
                <a:spcPts val="2850"/>
              </a:lnSpc>
              <a:buNone/>
            </a:pPr>
            <a:r>
              <a:rPr lang="en-US" sz="1750" dirty="0">
                <a:solidFill>
                  <a:srgbClr val="2C3249"/>
                </a:solidFill>
                <a:latin typeface="Martel Sans" pitchFamily="34" charset="0"/>
                <a:ea typeface="Martel Sans" pitchFamily="34" charset="-122"/>
                <a:cs typeface="Martel Sans" pitchFamily="34" charset="-120"/>
              </a:rPr>
              <a:t>For high security findings</a:t>
            </a:r>
            <a:endParaRPr lang="en-US" sz="1750" dirty="0"/>
          </a:p>
        </p:txBody>
      </p:sp>
      <p:sp>
        <p:nvSpPr>
          <p:cNvPr id="13" name="Text 10"/>
          <p:cNvSpPr/>
          <p:nvPr/>
        </p:nvSpPr>
        <p:spPr>
          <a:xfrm>
            <a:off x="4742021" y="5274231"/>
            <a:ext cx="3608189" cy="748427"/>
          </a:xfrm>
          <a:prstGeom prst="rect">
            <a:avLst/>
          </a:prstGeom>
          <a:noFill/>
          <a:ln/>
        </p:spPr>
        <p:txBody>
          <a:bodyPr wrap="none" lIns="0" tIns="0" rIns="0" bIns="0" rtlCol="0" anchor="t"/>
          <a:lstStyle/>
          <a:p>
            <a:pPr marL="0" indent="0" algn="ctr">
              <a:lnSpc>
                <a:spcPts val="5850"/>
              </a:lnSpc>
              <a:buNone/>
            </a:pPr>
            <a:r>
              <a:rPr lang="en-US" sz="5850" dirty="0">
                <a:solidFill>
                  <a:srgbClr val="2C3249"/>
                </a:solidFill>
                <a:latin typeface="Kanit Light" pitchFamily="34" charset="0"/>
                <a:ea typeface="Kanit Light" pitchFamily="34" charset="-122"/>
                <a:cs typeface="Kanit Light" pitchFamily="34" charset="-120"/>
              </a:rPr>
              <a:t>95%</a:t>
            </a:r>
            <a:endParaRPr lang="en-US" sz="5850" dirty="0"/>
          </a:p>
        </p:txBody>
      </p:sp>
      <p:sp>
        <p:nvSpPr>
          <p:cNvPr id="14" name="Text 11"/>
          <p:cNvSpPr/>
          <p:nvPr/>
        </p:nvSpPr>
        <p:spPr>
          <a:xfrm>
            <a:off x="5128498" y="6306026"/>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2C3249"/>
                </a:solidFill>
                <a:latin typeface="Kanit Light" pitchFamily="34" charset="0"/>
                <a:ea typeface="Kanit Light" pitchFamily="34" charset="-122"/>
                <a:cs typeface="Kanit Light" pitchFamily="34" charset="-120"/>
              </a:rPr>
              <a:t>Automated Testing</a:t>
            </a:r>
            <a:endParaRPr lang="en-US" sz="2200" dirty="0"/>
          </a:p>
        </p:txBody>
      </p:sp>
      <p:sp>
        <p:nvSpPr>
          <p:cNvPr id="15" name="Text 12"/>
          <p:cNvSpPr/>
          <p:nvPr/>
        </p:nvSpPr>
        <p:spPr>
          <a:xfrm>
            <a:off x="4742021" y="6796445"/>
            <a:ext cx="3608189" cy="362903"/>
          </a:xfrm>
          <a:prstGeom prst="rect">
            <a:avLst/>
          </a:prstGeom>
          <a:noFill/>
          <a:ln/>
        </p:spPr>
        <p:txBody>
          <a:bodyPr wrap="none" lIns="0" tIns="0" rIns="0" bIns="0" rtlCol="0" anchor="t"/>
          <a:lstStyle/>
          <a:p>
            <a:pPr marL="0" indent="0" algn="ctr">
              <a:lnSpc>
                <a:spcPts val="2850"/>
              </a:lnSpc>
              <a:buNone/>
            </a:pPr>
            <a:r>
              <a:rPr lang="en-US" sz="1750" dirty="0">
                <a:solidFill>
                  <a:srgbClr val="2C3249"/>
                </a:solidFill>
                <a:latin typeface="Martel Sans" pitchFamily="34" charset="0"/>
                <a:ea typeface="Martel Sans" pitchFamily="34" charset="-122"/>
                <a:cs typeface="Martel Sans" pitchFamily="34" charset="-120"/>
              </a:rPr>
              <a:t>Coverage of security controls</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776526"/>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Action Steps for Project Managers</a:t>
            </a:r>
            <a:endParaRPr lang="en-US" sz="4450" dirty="0"/>
          </a:p>
        </p:txBody>
      </p:sp>
      <p:pic>
        <p:nvPicPr>
          <p:cNvPr id="4" name="Image 1" descr="preencoded.png"/>
          <p:cNvPicPr>
            <a:picLocks noChangeAspect="1"/>
          </p:cNvPicPr>
          <p:nvPr/>
        </p:nvPicPr>
        <p:blipFill>
          <a:blip r:embed="rId4"/>
          <a:stretch>
            <a:fillRect/>
          </a:stretch>
        </p:blipFill>
        <p:spPr>
          <a:xfrm>
            <a:off x="793790" y="2573893"/>
            <a:ext cx="566976" cy="566976"/>
          </a:xfrm>
          <a:prstGeom prst="rect">
            <a:avLst/>
          </a:prstGeom>
        </p:spPr>
      </p:pic>
      <p:sp>
        <p:nvSpPr>
          <p:cNvPr id="5" name="Text 1"/>
          <p:cNvSpPr/>
          <p:nvPr/>
        </p:nvSpPr>
        <p:spPr>
          <a:xfrm>
            <a:off x="1587579" y="2534245"/>
            <a:ext cx="2814280"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Engage Early</a:t>
            </a:r>
            <a:endParaRPr lang="en-US" sz="2200" dirty="0"/>
          </a:p>
        </p:txBody>
      </p:sp>
      <p:sp>
        <p:nvSpPr>
          <p:cNvPr id="6" name="Text 2"/>
          <p:cNvSpPr/>
          <p:nvPr/>
        </p:nvSpPr>
        <p:spPr>
          <a:xfrm>
            <a:off x="1587579" y="3024664"/>
            <a:ext cx="2814280" cy="1088708"/>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Include security from project inception. Don't wait until UAT or go-live.</a:t>
            </a:r>
            <a:endParaRPr lang="en-US" sz="1750" dirty="0"/>
          </a:p>
        </p:txBody>
      </p:sp>
      <p:pic>
        <p:nvPicPr>
          <p:cNvPr id="7" name="Image 2" descr="preencoded.png"/>
          <p:cNvPicPr>
            <a:picLocks noChangeAspect="1"/>
          </p:cNvPicPr>
          <p:nvPr/>
        </p:nvPicPr>
        <p:blipFill>
          <a:blip r:embed="rId5"/>
          <a:stretch>
            <a:fillRect/>
          </a:stretch>
        </p:blipFill>
        <p:spPr>
          <a:xfrm>
            <a:off x="4742021" y="2573893"/>
            <a:ext cx="566976" cy="566976"/>
          </a:xfrm>
          <a:prstGeom prst="rect">
            <a:avLst/>
          </a:prstGeom>
        </p:spPr>
      </p:pic>
      <p:sp>
        <p:nvSpPr>
          <p:cNvPr id="8" name="Text 3"/>
          <p:cNvSpPr/>
          <p:nvPr/>
        </p:nvSpPr>
        <p:spPr>
          <a:xfrm>
            <a:off x="5535811" y="2534245"/>
            <a:ext cx="2814399" cy="708660"/>
          </a:xfrm>
          <a:prstGeom prst="rect">
            <a:avLst/>
          </a:prstGeom>
          <a:noFill/>
          <a:ln/>
        </p:spPr>
        <p:txBody>
          <a:bodyPr wrap="squar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Facilitate Communication</a:t>
            </a:r>
            <a:endParaRPr lang="en-US" sz="2200" dirty="0"/>
          </a:p>
        </p:txBody>
      </p:sp>
      <p:sp>
        <p:nvSpPr>
          <p:cNvPr id="9" name="Text 4"/>
          <p:cNvSpPr/>
          <p:nvPr/>
        </p:nvSpPr>
        <p:spPr>
          <a:xfrm>
            <a:off x="5535811" y="3378994"/>
            <a:ext cx="2814399" cy="1451610"/>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Bridge gaps between security and development teams. Ensure shared understanding.</a:t>
            </a:r>
            <a:endParaRPr lang="en-US" sz="1750" dirty="0"/>
          </a:p>
        </p:txBody>
      </p:sp>
      <p:pic>
        <p:nvPicPr>
          <p:cNvPr id="10" name="Image 3" descr="preencoded.png"/>
          <p:cNvPicPr>
            <a:picLocks noChangeAspect="1"/>
          </p:cNvPicPr>
          <p:nvPr/>
        </p:nvPicPr>
        <p:blipFill>
          <a:blip r:embed="rId6"/>
          <a:stretch>
            <a:fillRect/>
          </a:stretch>
        </p:blipFill>
        <p:spPr>
          <a:xfrm>
            <a:off x="793790" y="5550694"/>
            <a:ext cx="566976" cy="566976"/>
          </a:xfrm>
          <a:prstGeom prst="rect">
            <a:avLst/>
          </a:prstGeom>
        </p:spPr>
      </p:pic>
      <p:sp>
        <p:nvSpPr>
          <p:cNvPr id="11" name="Text 5"/>
          <p:cNvSpPr/>
          <p:nvPr/>
        </p:nvSpPr>
        <p:spPr>
          <a:xfrm>
            <a:off x="1587579" y="5511046"/>
            <a:ext cx="2814280"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Plan Security Gates</a:t>
            </a:r>
            <a:endParaRPr lang="en-US" sz="2200" dirty="0"/>
          </a:p>
        </p:txBody>
      </p:sp>
      <p:sp>
        <p:nvSpPr>
          <p:cNvPr id="12" name="Text 6"/>
          <p:cNvSpPr/>
          <p:nvPr/>
        </p:nvSpPr>
        <p:spPr>
          <a:xfrm>
            <a:off x="1587579" y="6001464"/>
            <a:ext cx="2814280" cy="1451610"/>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Integrate security milestones into project schedule. Allow time for remediation.</a:t>
            </a:r>
            <a:endParaRPr lang="en-US" sz="1750" dirty="0"/>
          </a:p>
        </p:txBody>
      </p:sp>
      <p:pic>
        <p:nvPicPr>
          <p:cNvPr id="13" name="Image 4" descr="preencoded.png"/>
          <p:cNvPicPr>
            <a:picLocks noChangeAspect="1"/>
          </p:cNvPicPr>
          <p:nvPr/>
        </p:nvPicPr>
        <p:blipFill>
          <a:blip r:embed="rId7"/>
          <a:stretch>
            <a:fillRect/>
          </a:stretch>
        </p:blipFill>
        <p:spPr>
          <a:xfrm>
            <a:off x="4742021" y="5550694"/>
            <a:ext cx="566976" cy="566976"/>
          </a:xfrm>
          <a:prstGeom prst="rect">
            <a:avLst/>
          </a:prstGeom>
        </p:spPr>
      </p:pic>
      <p:sp>
        <p:nvSpPr>
          <p:cNvPr id="14" name="Text 7"/>
          <p:cNvSpPr/>
          <p:nvPr/>
        </p:nvSpPr>
        <p:spPr>
          <a:xfrm>
            <a:off x="5535811" y="5511046"/>
            <a:ext cx="2814399"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Educate Stakeholders</a:t>
            </a:r>
            <a:endParaRPr lang="en-US" sz="2200" dirty="0"/>
          </a:p>
        </p:txBody>
      </p:sp>
      <p:sp>
        <p:nvSpPr>
          <p:cNvPr id="15" name="Text 8"/>
          <p:cNvSpPr/>
          <p:nvPr/>
        </p:nvSpPr>
        <p:spPr>
          <a:xfrm>
            <a:off x="5535811" y="6001464"/>
            <a:ext cx="2814399" cy="1451610"/>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Help teams understand different security risks. Explain mitigation strategies.</a:t>
            </a:r>
            <a:endParaRPr lang="en-US" sz="17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683073"/>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Final Thoughts</a:t>
            </a:r>
            <a:endParaRPr lang="en-US" sz="4450" dirty="0"/>
          </a:p>
        </p:txBody>
      </p:sp>
      <p:sp>
        <p:nvSpPr>
          <p:cNvPr id="4" name="Text 1"/>
          <p:cNvSpPr/>
          <p:nvPr/>
        </p:nvSpPr>
        <p:spPr>
          <a:xfrm>
            <a:off x="6280190" y="3732014"/>
            <a:ext cx="7556421" cy="1814513"/>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Security is not a checkbox—it's a </a:t>
            </a:r>
            <a:r>
              <a:rPr lang="en-US" sz="1750" b="1" dirty="0">
                <a:solidFill>
                  <a:srgbClr val="2C3249"/>
                </a:solidFill>
                <a:latin typeface="Martel Sans" pitchFamily="34" charset="0"/>
                <a:ea typeface="Martel Sans" pitchFamily="34" charset="-122"/>
                <a:cs typeface="Martel Sans" pitchFamily="34" charset="-120"/>
              </a:rPr>
              <a:t>shared responsibility</a:t>
            </a:r>
            <a:r>
              <a:rPr lang="en-US" sz="1750" dirty="0">
                <a:solidFill>
                  <a:srgbClr val="2C3249"/>
                </a:solidFill>
                <a:latin typeface="Martel Sans" pitchFamily="34" charset="0"/>
                <a:ea typeface="Martel Sans" pitchFamily="34" charset="-122"/>
                <a:cs typeface="Martel Sans" pitchFamily="34" charset="-120"/>
              </a:rPr>
              <a:t> across both infrastructure and application project lifecycles. As a project manager, your role in </a:t>
            </a:r>
            <a:r>
              <a:rPr lang="en-US" sz="1750" b="1" dirty="0">
                <a:solidFill>
                  <a:srgbClr val="2C3249"/>
                </a:solidFill>
                <a:latin typeface="Martel Sans" pitchFamily="34" charset="0"/>
                <a:ea typeface="Martel Sans" pitchFamily="34" charset="-122"/>
                <a:cs typeface="Martel Sans" pitchFamily="34" charset="-120"/>
              </a:rPr>
              <a:t>orchestrating communication, enforcing checkpoints, and escalating concerns</a:t>
            </a:r>
            <a:r>
              <a:rPr lang="en-US" sz="1750" dirty="0">
                <a:solidFill>
                  <a:srgbClr val="2C3249"/>
                </a:solidFill>
                <a:latin typeface="Martel Sans" pitchFamily="34" charset="0"/>
                <a:ea typeface="Martel Sans" pitchFamily="34" charset="-122"/>
                <a:cs typeface="Martel Sans" pitchFamily="34" charset="-120"/>
              </a:rPr>
              <a:t> is critical to delivery and defense.</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147405"/>
            <a:ext cx="10097333"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Project Security: A Shared Responsibility</a:t>
            </a:r>
            <a:endParaRPr lang="en-US" sz="4450" dirty="0"/>
          </a:p>
        </p:txBody>
      </p:sp>
      <p:pic>
        <p:nvPicPr>
          <p:cNvPr id="3" name="Image 0" descr="preencoded.png"/>
          <p:cNvPicPr>
            <a:picLocks noChangeAspect="1"/>
          </p:cNvPicPr>
          <p:nvPr/>
        </p:nvPicPr>
        <p:blipFill>
          <a:blip r:embed="rId3"/>
          <a:stretch>
            <a:fillRect/>
          </a:stretch>
        </p:blipFill>
        <p:spPr>
          <a:xfrm>
            <a:off x="793790" y="2309813"/>
            <a:ext cx="4120753" cy="2546747"/>
          </a:xfrm>
          <a:prstGeom prst="rect">
            <a:avLst/>
          </a:prstGeom>
        </p:spPr>
      </p:pic>
      <p:sp>
        <p:nvSpPr>
          <p:cNvPr id="4" name="Text 1"/>
          <p:cNvSpPr/>
          <p:nvPr/>
        </p:nvSpPr>
        <p:spPr>
          <a:xfrm>
            <a:off x="793790" y="514004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Why Security Matters</a:t>
            </a:r>
            <a:endParaRPr lang="en-US" sz="2200" dirty="0"/>
          </a:p>
        </p:txBody>
      </p:sp>
      <p:sp>
        <p:nvSpPr>
          <p:cNvPr id="5" name="Text 2"/>
          <p:cNvSpPr/>
          <p:nvPr/>
        </p:nvSpPr>
        <p:spPr>
          <a:xfrm>
            <a:off x="793790" y="5630466"/>
            <a:ext cx="4120753" cy="1451610"/>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Cyber threats are relentless. Data privacy regulations are strict. Cloud technologies create new vulnerabilities.</a:t>
            </a:r>
            <a:endParaRPr lang="en-US" sz="1750" dirty="0"/>
          </a:p>
        </p:txBody>
      </p:sp>
      <p:pic>
        <p:nvPicPr>
          <p:cNvPr id="6" name="Image 1" descr="preencoded.png"/>
          <p:cNvPicPr>
            <a:picLocks noChangeAspect="1"/>
          </p:cNvPicPr>
          <p:nvPr/>
        </p:nvPicPr>
        <p:blipFill>
          <a:blip r:embed="rId4"/>
          <a:stretch>
            <a:fillRect/>
          </a:stretch>
        </p:blipFill>
        <p:spPr>
          <a:xfrm>
            <a:off x="5254704" y="2309813"/>
            <a:ext cx="4120872" cy="2546866"/>
          </a:xfrm>
          <a:prstGeom prst="rect">
            <a:avLst/>
          </a:prstGeom>
        </p:spPr>
      </p:pic>
      <p:sp>
        <p:nvSpPr>
          <p:cNvPr id="7" name="Text 3"/>
          <p:cNvSpPr/>
          <p:nvPr/>
        </p:nvSpPr>
        <p:spPr>
          <a:xfrm>
            <a:off x="5254704" y="514016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Different Project Types</a:t>
            </a:r>
            <a:endParaRPr lang="en-US" sz="2200" dirty="0"/>
          </a:p>
        </p:txBody>
      </p:sp>
      <p:sp>
        <p:nvSpPr>
          <p:cNvPr id="8" name="Text 4"/>
          <p:cNvSpPr/>
          <p:nvPr/>
        </p:nvSpPr>
        <p:spPr>
          <a:xfrm>
            <a:off x="5254704" y="5630585"/>
            <a:ext cx="4120872" cy="1451610"/>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Infrastructure and application projects have distinct security considerations. They differ in scope, risk surfaces, and controls.</a:t>
            </a:r>
            <a:endParaRPr lang="en-US" sz="1750" dirty="0"/>
          </a:p>
        </p:txBody>
      </p:sp>
      <p:pic>
        <p:nvPicPr>
          <p:cNvPr id="9" name="Image 2" descr="preencoded.png"/>
          <p:cNvPicPr>
            <a:picLocks noChangeAspect="1"/>
          </p:cNvPicPr>
          <p:nvPr/>
        </p:nvPicPr>
        <p:blipFill>
          <a:blip r:embed="rId5"/>
          <a:stretch>
            <a:fillRect/>
          </a:stretch>
        </p:blipFill>
        <p:spPr>
          <a:xfrm>
            <a:off x="9715738" y="2309813"/>
            <a:ext cx="4120753" cy="2546747"/>
          </a:xfrm>
          <a:prstGeom prst="rect">
            <a:avLst/>
          </a:prstGeom>
        </p:spPr>
      </p:pic>
      <p:sp>
        <p:nvSpPr>
          <p:cNvPr id="10" name="Text 5"/>
          <p:cNvSpPr/>
          <p:nvPr/>
        </p:nvSpPr>
        <p:spPr>
          <a:xfrm>
            <a:off x="9715738" y="514004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PM's Critical Role</a:t>
            </a:r>
            <a:endParaRPr lang="en-US" sz="2200" dirty="0"/>
          </a:p>
        </p:txBody>
      </p:sp>
      <p:sp>
        <p:nvSpPr>
          <p:cNvPr id="11" name="Text 6"/>
          <p:cNvSpPr/>
          <p:nvPr/>
        </p:nvSpPr>
        <p:spPr>
          <a:xfrm>
            <a:off x="9715738" y="5630466"/>
            <a:ext cx="4120753" cy="1451610"/>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You must orchestrate communication between teams. Enforce security checkpoints. Escalate concerns promptly.</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123831"/>
            <a:ext cx="11999476"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Infrastructure Security: Guarding the Foundation</a:t>
            </a:r>
            <a:endParaRPr lang="en-US" sz="4450" dirty="0"/>
          </a:p>
        </p:txBody>
      </p:sp>
      <p:sp>
        <p:nvSpPr>
          <p:cNvPr id="3" name="Text 1"/>
          <p:cNvSpPr/>
          <p:nvPr/>
        </p:nvSpPr>
        <p:spPr>
          <a:xfrm>
            <a:off x="793790" y="2286238"/>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Infrastructure projects focus on the systems and environments that support all applications and business operations. Security in this context is primarily about </a:t>
            </a:r>
            <a:r>
              <a:rPr lang="en-US" sz="1750" b="1" dirty="0">
                <a:solidFill>
                  <a:srgbClr val="2C3249"/>
                </a:solidFill>
                <a:latin typeface="Martel Sans" pitchFamily="34" charset="0"/>
                <a:ea typeface="Martel Sans" pitchFamily="34" charset="-122"/>
                <a:cs typeface="Martel Sans" pitchFamily="34" charset="-120"/>
              </a:rPr>
              <a:t>protecting the core technology stack</a:t>
            </a:r>
            <a:r>
              <a:rPr lang="en-US" sz="1750" dirty="0">
                <a:solidFill>
                  <a:srgbClr val="2C3249"/>
                </a:solidFill>
                <a:latin typeface="Martel Sans" pitchFamily="34" charset="0"/>
                <a:ea typeface="Martel Sans" pitchFamily="34" charset="-122"/>
                <a:cs typeface="Martel Sans" pitchFamily="34" charset="-120"/>
              </a:rPr>
              <a:t> from threats and vulnerabilities.</a:t>
            </a:r>
            <a:endParaRPr lang="en-US" sz="1750" dirty="0"/>
          </a:p>
        </p:txBody>
      </p:sp>
      <p:sp>
        <p:nvSpPr>
          <p:cNvPr id="4" name="Text 2"/>
          <p:cNvSpPr/>
          <p:nvPr/>
        </p:nvSpPr>
        <p:spPr>
          <a:xfrm>
            <a:off x="793790" y="3267194"/>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Key Areas to Manage:</a:t>
            </a:r>
            <a:endParaRPr lang="en-US" sz="1750" dirty="0"/>
          </a:p>
        </p:txBody>
      </p:sp>
      <p:sp>
        <p:nvSpPr>
          <p:cNvPr id="5" name="Text 3"/>
          <p:cNvSpPr/>
          <p:nvPr/>
        </p:nvSpPr>
        <p:spPr>
          <a:xfrm>
            <a:off x="793790" y="3885247"/>
            <a:ext cx="13042821"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Identity and Access Management (IAM): Ensure least privilege access to servers, network devices, and cloud consoles.</a:t>
            </a:r>
            <a:endParaRPr lang="en-US" sz="1750" dirty="0"/>
          </a:p>
        </p:txBody>
      </p:sp>
      <p:sp>
        <p:nvSpPr>
          <p:cNvPr id="6" name="Text 4"/>
          <p:cNvSpPr/>
          <p:nvPr/>
        </p:nvSpPr>
        <p:spPr>
          <a:xfrm>
            <a:off x="793790" y="4531852"/>
            <a:ext cx="13042821"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Firewall and Network Security: Coordinate rule reviews and approvals (e.g., via Entra or Cisco Firepower) early in the project.</a:t>
            </a:r>
            <a:endParaRPr lang="en-US" sz="1750" dirty="0"/>
          </a:p>
        </p:txBody>
      </p:sp>
      <p:sp>
        <p:nvSpPr>
          <p:cNvPr id="7" name="Text 5"/>
          <p:cNvSpPr/>
          <p:nvPr/>
        </p:nvSpPr>
        <p:spPr>
          <a:xfrm>
            <a:off x="793790" y="5422297"/>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Endpoint Hardening: Enforce baseline OS configurations, encryption policies, and antivirus protocols.</a:t>
            </a:r>
            <a:endParaRPr lang="en-US" sz="1750" dirty="0"/>
          </a:p>
        </p:txBody>
      </p:sp>
      <p:sp>
        <p:nvSpPr>
          <p:cNvPr id="8" name="Text 6"/>
          <p:cNvSpPr/>
          <p:nvPr/>
        </p:nvSpPr>
        <p:spPr>
          <a:xfrm>
            <a:off x="793790" y="5937647"/>
            <a:ext cx="13042821"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Data Center &amp; Cloud Security: Confirm physical security for on-prem hardware and review shared responsibility models for AWS/Azure.</a:t>
            </a:r>
            <a:endParaRPr lang="en-US" sz="1750" dirty="0"/>
          </a:p>
        </p:txBody>
      </p:sp>
      <p:sp>
        <p:nvSpPr>
          <p:cNvPr id="9" name="Text 7"/>
          <p:cNvSpPr/>
          <p:nvPr/>
        </p:nvSpPr>
        <p:spPr>
          <a:xfrm>
            <a:off x="793790" y="6852476"/>
            <a:ext cx="13042821"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Audit Trails and Logging: Plan for security monitoring and log retention from Day 1.</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12232" y="560308"/>
            <a:ext cx="8295799" cy="636032"/>
          </a:xfrm>
          <a:prstGeom prst="rect">
            <a:avLst/>
          </a:prstGeom>
          <a:noFill/>
          <a:ln/>
        </p:spPr>
        <p:txBody>
          <a:bodyPr wrap="none" lIns="0" tIns="0" rIns="0" bIns="0" rtlCol="0" anchor="t"/>
          <a:lstStyle/>
          <a:p>
            <a:pPr marL="0" indent="0" algn="l">
              <a:lnSpc>
                <a:spcPts val="5000"/>
              </a:lnSpc>
              <a:buNone/>
            </a:pPr>
            <a:r>
              <a:rPr lang="en-US" sz="4000" dirty="0">
                <a:solidFill>
                  <a:srgbClr val="272D45"/>
                </a:solidFill>
                <a:latin typeface="Kanit Light" pitchFamily="34" charset="0"/>
                <a:ea typeface="Kanit Light" pitchFamily="34" charset="-122"/>
                <a:cs typeface="Kanit Light" pitchFamily="34" charset="-120"/>
              </a:rPr>
              <a:t>Infrastructure Security Fundamentals</a:t>
            </a:r>
            <a:endParaRPr lang="en-US" sz="4000" dirty="0"/>
          </a:p>
        </p:txBody>
      </p:sp>
      <p:pic>
        <p:nvPicPr>
          <p:cNvPr id="3" name="Image 0" descr="preencoded.png"/>
          <p:cNvPicPr>
            <a:picLocks noChangeAspect="1"/>
          </p:cNvPicPr>
          <p:nvPr/>
        </p:nvPicPr>
        <p:blipFill>
          <a:blip r:embed="rId3"/>
          <a:stretch>
            <a:fillRect/>
          </a:stretch>
        </p:blipFill>
        <p:spPr>
          <a:xfrm>
            <a:off x="3359944" y="1603296"/>
            <a:ext cx="1307306" cy="1172528"/>
          </a:xfrm>
          <a:prstGeom prst="rect">
            <a:avLst/>
          </a:prstGeom>
        </p:spPr>
      </p:pic>
      <p:pic>
        <p:nvPicPr>
          <p:cNvPr id="4" name="Image 1" descr="preencoded.png"/>
          <p:cNvPicPr>
            <a:picLocks noChangeAspect="1"/>
          </p:cNvPicPr>
          <p:nvPr/>
        </p:nvPicPr>
        <p:blipFill>
          <a:blip r:embed="rId4"/>
          <a:stretch>
            <a:fillRect/>
          </a:stretch>
        </p:blipFill>
        <p:spPr>
          <a:xfrm>
            <a:off x="3870484" y="2156103"/>
            <a:ext cx="286107" cy="357664"/>
          </a:xfrm>
          <a:prstGeom prst="rect">
            <a:avLst/>
          </a:prstGeom>
        </p:spPr>
      </p:pic>
      <p:sp>
        <p:nvSpPr>
          <p:cNvPr id="5" name="Text 1"/>
          <p:cNvSpPr/>
          <p:nvPr/>
        </p:nvSpPr>
        <p:spPr>
          <a:xfrm>
            <a:off x="4870728" y="1806773"/>
            <a:ext cx="2544008" cy="318016"/>
          </a:xfrm>
          <a:prstGeom prst="rect">
            <a:avLst/>
          </a:prstGeom>
          <a:noFill/>
          <a:ln/>
        </p:spPr>
        <p:txBody>
          <a:bodyPr wrap="none" lIns="0" tIns="0" rIns="0" bIns="0" rtlCol="0" anchor="t"/>
          <a:lstStyle/>
          <a:p>
            <a:pPr marL="0" indent="0" algn="l">
              <a:lnSpc>
                <a:spcPts val="2500"/>
              </a:lnSpc>
              <a:buNone/>
            </a:pPr>
            <a:r>
              <a:rPr lang="en-US" sz="2000" dirty="0">
                <a:solidFill>
                  <a:srgbClr val="2C3249"/>
                </a:solidFill>
                <a:latin typeface="Kanit Light" pitchFamily="34" charset="0"/>
                <a:ea typeface="Kanit Light" pitchFamily="34" charset="-122"/>
                <a:cs typeface="Kanit Light" pitchFamily="34" charset="-120"/>
              </a:rPr>
              <a:t>Audit &amp; Monitoring</a:t>
            </a:r>
            <a:endParaRPr lang="en-US" sz="2000" dirty="0"/>
          </a:p>
        </p:txBody>
      </p:sp>
      <p:sp>
        <p:nvSpPr>
          <p:cNvPr id="6" name="Text 2"/>
          <p:cNvSpPr/>
          <p:nvPr/>
        </p:nvSpPr>
        <p:spPr>
          <a:xfrm>
            <a:off x="4870728" y="2246828"/>
            <a:ext cx="2713077" cy="325517"/>
          </a:xfrm>
          <a:prstGeom prst="rect">
            <a:avLst/>
          </a:prstGeom>
          <a:noFill/>
          <a:ln/>
        </p:spPr>
        <p:txBody>
          <a:bodyPr wrap="none" lIns="0" tIns="0" rIns="0" bIns="0" rtlCol="0" anchor="t"/>
          <a:lstStyle/>
          <a:p>
            <a:pPr marL="0" indent="0" algn="l">
              <a:lnSpc>
                <a:spcPts val="2550"/>
              </a:lnSpc>
              <a:buNone/>
            </a:pPr>
            <a:r>
              <a:rPr lang="en-US" sz="1600" dirty="0">
                <a:solidFill>
                  <a:srgbClr val="2C3249"/>
                </a:solidFill>
                <a:latin typeface="Martel Sans" pitchFamily="34" charset="0"/>
                <a:ea typeface="Martel Sans" pitchFamily="34" charset="-122"/>
                <a:cs typeface="Martel Sans" pitchFamily="34" charset="-120"/>
              </a:rPr>
              <a:t>Continuous security logging</a:t>
            </a:r>
            <a:endParaRPr lang="en-US" sz="1600" dirty="0"/>
          </a:p>
        </p:txBody>
      </p:sp>
      <p:sp>
        <p:nvSpPr>
          <p:cNvPr id="7" name="Shape 3"/>
          <p:cNvSpPr/>
          <p:nvPr/>
        </p:nvSpPr>
        <p:spPr>
          <a:xfrm>
            <a:off x="4718090" y="2791658"/>
            <a:ext cx="9149239" cy="11430"/>
          </a:xfrm>
          <a:prstGeom prst="roundRect">
            <a:avLst>
              <a:gd name="adj" fmla="val 747870"/>
            </a:avLst>
          </a:prstGeom>
          <a:solidFill>
            <a:srgbClr val="C5D2CF"/>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2706291" y="2826663"/>
            <a:ext cx="2614732" cy="1172528"/>
          </a:xfrm>
          <a:prstGeom prst="rect">
            <a:avLst/>
          </a:prstGeom>
        </p:spPr>
      </p:pic>
      <p:pic>
        <p:nvPicPr>
          <p:cNvPr id="9" name="Image 3" descr="preencoded.png"/>
          <p:cNvPicPr>
            <a:picLocks noChangeAspect="1"/>
          </p:cNvPicPr>
          <p:nvPr/>
        </p:nvPicPr>
        <p:blipFill>
          <a:blip r:embed="rId6"/>
          <a:stretch>
            <a:fillRect/>
          </a:stretch>
        </p:blipFill>
        <p:spPr>
          <a:xfrm>
            <a:off x="3870484" y="3234095"/>
            <a:ext cx="286107" cy="357664"/>
          </a:xfrm>
          <a:prstGeom prst="rect">
            <a:avLst/>
          </a:prstGeom>
        </p:spPr>
      </p:pic>
      <p:sp>
        <p:nvSpPr>
          <p:cNvPr id="10" name="Text 4"/>
          <p:cNvSpPr/>
          <p:nvPr/>
        </p:nvSpPr>
        <p:spPr>
          <a:xfrm>
            <a:off x="5524500" y="3030141"/>
            <a:ext cx="2544008" cy="318016"/>
          </a:xfrm>
          <a:prstGeom prst="rect">
            <a:avLst/>
          </a:prstGeom>
          <a:noFill/>
          <a:ln/>
        </p:spPr>
        <p:txBody>
          <a:bodyPr wrap="none" lIns="0" tIns="0" rIns="0" bIns="0" rtlCol="0" anchor="t"/>
          <a:lstStyle/>
          <a:p>
            <a:pPr marL="0" indent="0" algn="l">
              <a:lnSpc>
                <a:spcPts val="2500"/>
              </a:lnSpc>
              <a:buNone/>
            </a:pPr>
            <a:r>
              <a:rPr lang="en-US" sz="2000" dirty="0">
                <a:solidFill>
                  <a:srgbClr val="2C3249"/>
                </a:solidFill>
                <a:latin typeface="Kanit Light" pitchFamily="34" charset="0"/>
                <a:ea typeface="Kanit Light" pitchFamily="34" charset="-122"/>
                <a:cs typeface="Kanit Light" pitchFamily="34" charset="-120"/>
              </a:rPr>
              <a:t>Data Center &amp; Cloud</a:t>
            </a:r>
            <a:endParaRPr lang="en-US" sz="2000" dirty="0"/>
          </a:p>
        </p:txBody>
      </p:sp>
      <p:sp>
        <p:nvSpPr>
          <p:cNvPr id="11" name="Text 5"/>
          <p:cNvSpPr/>
          <p:nvPr/>
        </p:nvSpPr>
        <p:spPr>
          <a:xfrm>
            <a:off x="5524500" y="3470196"/>
            <a:ext cx="3489722" cy="325517"/>
          </a:xfrm>
          <a:prstGeom prst="rect">
            <a:avLst/>
          </a:prstGeom>
          <a:noFill/>
          <a:ln/>
        </p:spPr>
        <p:txBody>
          <a:bodyPr wrap="none" lIns="0" tIns="0" rIns="0" bIns="0" rtlCol="0" anchor="t"/>
          <a:lstStyle/>
          <a:p>
            <a:pPr marL="0" indent="0" algn="l">
              <a:lnSpc>
                <a:spcPts val="2550"/>
              </a:lnSpc>
              <a:buNone/>
            </a:pPr>
            <a:r>
              <a:rPr lang="en-US" sz="1600" dirty="0">
                <a:solidFill>
                  <a:srgbClr val="2C3249"/>
                </a:solidFill>
                <a:latin typeface="Martel Sans" pitchFamily="34" charset="0"/>
                <a:ea typeface="Martel Sans" pitchFamily="34" charset="-122"/>
                <a:cs typeface="Martel Sans" pitchFamily="34" charset="-120"/>
              </a:rPr>
              <a:t>Physical and shared security models</a:t>
            </a:r>
            <a:endParaRPr lang="en-US" sz="1600" dirty="0"/>
          </a:p>
        </p:txBody>
      </p:sp>
      <p:sp>
        <p:nvSpPr>
          <p:cNvPr id="12" name="Shape 6"/>
          <p:cNvSpPr/>
          <p:nvPr/>
        </p:nvSpPr>
        <p:spPr>
          <a:xfrm>
            <a:off x="5371862" y="4015026"/>
            <a:ext cx="8495467" cy="11430"/>
          </a:xfrm>
          <a:prstGeom prst="roundRect">
            <a:avLst>
              <a:gd name="adj" fmla="val 747870"/>
            </a:avLst>
          </a:prstGeom>
          <a:solidFill>
            <a:srgbClr val="C5D2CF"/>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2052518" y="4050030"/>
            <a:ext cx="3922157" cy="1172528"/>
          </a:xfrm>
          <a:prstGeom prst="rect">
            <a:avLst/>
          </a:prstGeom>
        </p:spPr>
      </p:pic>
      <p:pic>
        <p:nvPicPr>
          <p:cNvPr id="14" name="Image 5" descr="preencoded.png"/>
          <p:cNvPicPr>
            <a:picLocks noChangeAspect="1"/>
          </p:cNvPicPr>
          <p:nvPr/>
        </p:nvPicPr>
        <p:blipFill>
          <a:blip r:embed="rId8"/>
          <a:stretch>
            <a:fillRect/>
          </a:stretch>
        </p:blipFill>
        <p:spPr>
          <a:xfrm>
            <a:off x="3870484" y="4457462"/>
            <a:ext cx="286107" cy="357664"/>
          </a:xfrm>
          <a:prstGeom prst="rect">
            <a:avLst/>
          </a:prstGeom>
        </p:spPr>
      </p:pic>
      <p:sp>
        <p:nvSpPr>
          <p:cNvPr id="15" name="Text 7"/>
          <p:cNvSpPr/>
          <p:nvPr/>
        </p:nvSpPr>
        <p:spPr>
          <a:xfrm>
            <a:off x="6178153" y="4253508"/>
            <a:ext cx="2544008" cy="318016"/>
          </a:xfrm>
          <a:prstGeom prst="rect">
            <a:avLst/>
          </a:prstGeom>
          <a:noFill/>
          <a:ln/>
        </p:spPr>
        <p:txBody>
          <a:bodyPr wrap="none" lIns="0" tIns="0" rIns="0" bIns="0" rtlCol="0" anchor="t"/>
          <a:lstStyle/>
          <a:p>
            <a:pPr marL="0" indent="0" algn="l">
              <a:lnSpc>
                <a:spcPts val="2500"/>
              </a:lnSpc>
              <a:buNone/>
            </a:pPr>
            <a:r>
              <a:rPr lang="en-US" sz="2000" dirty="0">
                <a:solidFill>
                  <a:srgbClr val="2C3249"/>
                </a:solidFill>
                <a:latin typeface="Kanit Light" pitchFamily="34" charset="0"/>
                <a:ea typeface="Kanit Light" pitchFamily="34" charset="-122"/>
                <a:cs typeface="Kanit Light" pitchFamily="34" charset="-120"/>
              </a:rPr>
              <a:t>Endpoint Hardening</a:t>
            </a:r>
            <a:endParaRPr lang="en-US" sz="2000" dirty="0"/>
          </a:p>
        </p:txBody>
      </p:sp>
      <p:sp>
        <p:nvSpPr>
          <p:cNvPr id="16" name="Text 8"/>
          <p:cNvSpPr/>
          <p:nvPr/>
        </p:nvSpPr>
        <p:spPr>
          <a:xfrm>
            <a:off x="6178153" y="4693563"/>
            <a:ext cx="3258503" cy="325517"/>
          </a:xfrm>
          <a:prstGeom prst="rect">
            <a:avLst/>
          </a:prstGeom>
          <a:noFill/>
          <a:ln/>
        </p:spPr>
        <p:txBody>
          <a:bodyPr wrap="none" lIns="0" tIns="0" rIns="0" bIns="0" rtlCol="0" anchor="t"/>
          <a:lstStyle/>
          <a:p>
            <a:pPr marL="0" indent="0" algn="l">
              <a:lnSpc>
                <a:spcPts val="2550"/>
              </a:lnSpc>
              <a:buNone/>
            </a:pPr>
            <a:r>
              <a:rPr lang="en-US" sz="1600" dirty="0">
                <a:solidFill>
                  <a:srgbClr val="2C3249"/>
                </a:solidFill>
                <a:latin typeface="Martel Sans" pitchFamily="34" charset="0"/>
                <a:ea typeface="Martel Sans" pitchFamily="34" charset="-122"/>
                <a:cs typeface="Martel Sans" pitchFamily="34" charset="-120"/>
              </a:rPr>
              <a:t>OS configurations and encryption</a:t>
            </a:r>
            <a:endParaRPr lang="en-US" sz="1600" dirty="0"/>
          </a:p>
        </p:txBody>
      </p:sp>
      <p:sp>
        <p:nvSpPr>
          <p:cNvPr id="17" name="Shape 9"/>
          <p:cNvSpPr/>
          <p:nvPr/>
        </p:nvSpPr>
        <p:spPr>
          <a:xfrm>
            <a:off x="6025515" y="5238393"/>
            <a:ext cx="7841813" cy="11430"/>
          </a:xfrm>
          <a:prstGeom prst="roundRect">
            <a:avLst>
              <a:gd name="adj" fmla="val 747870"/>
            </a:avLst>
          </a:prstGeom>
          <a:solidFill>
            <a:srgbClr val="C5D2CF"/>
          </a:solidFill>
          <a:ln/>
        </p:spPr>
        <p:txBody>
          <a:bodyPr/>
          <a:lstStyle/>
          <a:p>
            <a:endParaRPr lang="en-US"/>
          </a:p>
        </p:txBody>
      </p:sp>
      <p:pic>
        <p:nvPicPr>
          <p:cNvPr id="18" name="Image 6" descr="preencoded.png"/>
          <p:cNvPicPr>
            <a:picLocks noChangeAspect="1"/>
          </p:cNvPicPr>
          <p:nvPr/>
        </p:nvPicPr>
        <p:blipFill>
          <a:blip r:embed="rId9"/>
          <a:stretch>
            <a:fillRect/>
          </a:stretch>
        </p:blipFill>
        <p:spPr>
          <a:xfrm>
            <a:off x="1398865" y="5273397"/>
            <a:ext cx="5229463" cy="1172528"/>
          </a:xfrm>
          <a:prstGeom prst="rect">
            <a:avLst/>
          </a:prstGeom>
        </p:spPr>
      </p:pic>
      <p:pic>
        <p:nvPicPr>
          <p:cNvPr id="19" name="Image 7" descr="preencoded.png"/>
          <p:cNvPicPr>
            <a:picLocks noChangeAspect="1"/>
          </p:cNvPicPr>
          <p:nvPr/>
        </p:nvPicPr>
        <p:blipFill>
          <a:blip r:embed="rId10"/>
          <a:stretch>
            <a:fillRect/>
          </a:stretch>
        </p:blipFill>
        <p:spPr>
          <a:xfrm>
            <a:off x="3870484" y="5680829"/>
            <a:ext cx="286107" cy="357664"/>
          </a:xfrm>
          <a:prstGeom prst="rect">
            <a:avLst/>
          </a:prstGeom>
        </p:spPr>
      </p:pic>
      <p:sp>
        <p:nvSpPr>
          <p:cNvPr id="20" name="Text 10"/>
          <p:cNvSpPr/>
          <p:nvPr/>
        </p:nvSpPr>
        <p:spPr>
          <a:xfrm>
            <a:off x="6831806" y="5476875"/>
            <a:ext cx="2544008" cy="318016"/>
          </a:xfrm>
          <a:prstGeom prst="rect">
            <a:avLst/>
          </a:prstGeom>
          <a:noFill/>
          <a:ln/>
        </p:spPr>
        <p:txBody>
          <a:bodyPr wrap="none" lIns="0" tIns="0" rIns="0" bIns="0" rtlCol="0" anchor="t"/>
          <a:lstStyle/>
          <a:p>
            <a:pPr marL="0" indent="0" algn="l">
              <a:lnSpc>
                <a:spcPts val="2500"/>
              </a:lnSpc>
              <a:buNone/>
            </a:pPr>
            <a:r>
              <a:rPr lang="en-US" sz="2000" dirty="0">
                <a:solidFill>
                  <a:srgbClr val="2C3249"/>
                </a:solidFill>
                <a:latin typeface="Kanit Light" pitchFamily="34" charset="0"/>
                <a:ea typeface="Kanit Light" pitchFamily="34" charset="-122"/>
                <a:cs typeface="Kanit Light" pitchFamily="34" charset="-120"/>
              </a:rPr>
              <a:t>Firewall &amp; Network</a:t>
            </a:r>
            <a:endParaRPr lang="en-US" sz="2000" dirty="0"/>
          </a:p>
        </p:txBody>
      </p:sp>
      <p:sp>
        <p:nvSpPr>
          <p:cNvPr id="21" name="Text 11"/>
          <p:cNvSpPr/>
          <p:nvPr/>
        </p:nvSpPr>
        <p:spPr>
          <a:xfrm>
            <a:off x="6831806" y="5916930"/>
            <a:ext cx="2621756" cy="325517"/>
          </a:xfrm>
          <a:prstGeom prst="rect">
            <a:avLst/>
          </a:prstGeom>
          <a:noFill/>
          <a:ln/>
        </p:spPr>
        <p:txBody>
          <a:bodyPr wrap="none" lIns="0" tIns="0" rIns="0" bIns="0" rtlCol="0" anchor="t"/>
          <a:lstStyle/>
          <a:p>
            <a:pPr marL="0" indent="0" algn="l">
              <a:lnSpc>
                <a:spcPts val="2550"/>
              </a:lnSpc>
              <a:buNone/>
            </a:pPr>
            <a:r>
              <a:rPr lang="en-US" sz="1600" dirty="0">
                <a:solidFill>
                  <a:srgbClr val="2C3249"/>
                </a:solidFill>
                <a:latin typeface="Martel Sans" pitchFamily="34" charset="0"/>
                <a:ea typeface="Martel Sans" pitchFamily="34" charset="-122"/>
                <a:cs typeface="Martel Sans" pitchFamily="34" charset="-120"/>
              </a:rPr>
              <a:t>Rule reviews and approvals</a:t>
            </a:r>
            <a:endParaRPr lang="en-US" sz="1600" dirty="0"/>
          </a:p>
        </p:txBody>
      </p:sp>
      <p:sp>
        <p:nvSpPr>
          <p:cNvPr id="22" name="Shape 12"/>
          <p:cNvSpPr/>
          <p:nvPr/>
        </p:nvSpPr>
        <p:spPr>
          <a:xfrm>
            <a:off x="6679168" y="6461760"/>
            <a:ext cx="7188160" cy="11430"/>
          </a:xfrm>
          <a:prstGeom prst="roundRect">
            <a:avLst>
              <a:gd name="adj" fmla="val 747870"/>
            </a:avLst>
          </a:prstGeom>
          <a:solidFill>
            <a:srgbClr val="C5D2CF"/>
          </a:solidFill>
          <a:ln/>
        </p:spPr>
        <p:txBody>
          <a:bodyPr/>
          <a:lstStyle/>
          <a:p>
            <a:endParaRPr lang="en-US"/>
          </a:p>
        </p:txBody>
      </p:sp>
      <p:pic>
        <p:nvPicPr>
          <p:cNvPr id="23" name="Image 8" descr="preencoded.png"/>
          <p:cNvPicPr>
            <a:picLocks noChangeAspect="1"/>
          </p:cNvPicPr>
          <p:nvPr/>
        </p:nvPicPr>
        <p:blipFill>
          <a:blip r:embed="rId11"/>
          <a:stretch>
            <a:fillRect/>
          </a:stretch>
        </p:blipFill>
        <p:spPr>
          <a:xfrm>
            <a:off x="745212" y="6496764"/>
            <a:ext cx="6536888" cy="1172528"/>
          </a:xfrm>
          <a:prstGeom prst="rect">
            <a:avLst/>
          </a:prstGeom>
        </p:spPr>
      </p:pic>
      <p:pic>
        <p:nvPicPr>
          <p:cNvPr id="24" name="Image 9" descr="preencoded.png"/>
          <p:cNvPicPr>
            <a:picLocks noChangeAspect="1"/>
          </p:cNvPicPr>
          <p:nvPr/>
        </p:nvPicPr>
        <p:blipFill>
          <a:blip r:embed="rId12"/>
          <a:stretch>
            <a:fillRect/>
          </a:stretch>
        </p:blipFill>
        <p:spPr>
          <a:xfrm>
            <a:off x="3870484" y="6904196"/>
            <a:ext cx="286107" cy="357664"/>
          </a:xfrm>
          <a:prstGeom prst="rect">
            <a:avLst/>
          </a:prstGeom>
        </p:spPr>
      </p:pic>
      <p:sp>
        <p:nvSpPr>
          <p:cNvPr id="25" name="Text 13"/>
          <p:cNvSpPr/>
          <p:nvPr/>
        </p:nvSpPr>
        <p:spPr>
          <a:xfrm>
            <a:off x="7485578" y="6700242"/>
            <a:ext cx="2397681" cy="318016"/>
          </a:xfrm>
          <a:prstGeom prst="rect">
            <a:avLst/>
          </a:prstGeom>
          <a:noFill/>
          <a:ln/>
        </p:spPr>
        <p:txBody>
          <a:bodyPr wrap="none" lIns="0" tIns="0" rIns="0" bIns="0" rtlCol="0" anchor="t"/>
          <a:lstStyle/>
          <a:p>
            <a:pPr marL="0" indent="0" algn="l">
              <a:lnSpc>
                <a:spcPts val="2500"/>
              </a:lnSpc>
              <a:buNone/>
            </a:pPr>
            <a:r>
              <a:rPr lang="en-US" sz="2000" dirty="0">
                <a:solidFill>
                  <a:srgbClr val="2C3249"/>
                </a:solidFill>
                <a:latin typeface="Kanit Light" pitchFamily="34" charset="0"/>
                <a:ea typeface="Kanit Light" pitchFamily="34" charset="-122"/>
                <a:cs typeface="Kanit Light" pitchFamily="34" charset="-120"/>
              </a:rPr>
              <a:t>Identity &amp; Access</a:t>
            </a:r>
            <a:endParaRPr lang="en-US" sz="2000" dirty="0"/>
          </a:p>
        </p:txBody>
      </p:sp>
      <p:sp>
        <p:nvSpPr>
          <p:cNvPr id="26" name="Text 14"/>
          <p:cNvSpPr/>
          <p:nvPr/>
        </p:nvSpPr>
        <p:spPr>
          <a:xfrm>
            <a:off x="7485578" y="7140297"/>
            <a:ext cx="2397681" cy="325517"/>
          </a:xfrm>
          <a:prstGeom prst="rect">
            <a:avLst/>
          </a:prstGeom>
          <a:noFill/>
          <a:ln/>
        </p:spPr>
        <p:txBody>
          <a:bodyPr wrap="none" lIns="0" tIns="0" rIns="0" bIns="0" rtlCol="0" anchor="t"/>
          <a:lstStyle/>
          <a:p>
            <a:pPr marL="0" indent="0" algn="l">
              <a:lnSpc>
                <a:spcPts val="2550"/>
              </a:lnSpc>
              <a:buNone/>
            </a:pPr>
            <a:r>
              <a:rPr lang="en-US" sz="1600" dirty="0">
                <a:solidFill>
                  <a:srgbClr val="2C3249"/>
                </a:solidFill>
                <a:latin typeface="Martel Sans" pitchFamily="34" charset="0"/>
                <a:ea typeface="Martel Sans" pitchFamily="34" charset="-122"/>
                <a:cs typeface="Martel Sans" pitchFamily="34" charset="-120"/>
              </a:rPr>
              <a:t>Least privilege principles</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62119" y="598765"/>
            <a:ext cx="7393424" cy="680442"/>
          </a:xfrm>
          <a:prstGeom prst="rect">
            <a:avLst/>
          </a:prstGeom>
          <a:noFill/>
          <a:ln/>
        </p:spPr>
        <p:txBody>
          <a:bodyPr wrap="none" lIns="0" tIns="0" rIns="0" bIns="0" rtlCol="0" anchor="t"/>
          <a:lstStyle/>
          <a:p>
            <a:pPr marL="0" indent="0" algn="l">
              <a:lnSpc>
                <a:spcPts val="5350"/>
              </a:lnSpc>
              <a:buNone/>
            </a:pPr>
            <a:r>
              <a:rPr lang="en-US" sz="4250" dirty="0">
                <a:solidFill>
                  <a:srgbClr val="272D45"/>
                </a:solidFill>
                <a:latin typeface="Kanit Light" pitchFamily="34" charset="0"/>
                <a:ea typeface="Kanit Light" pitchFamily="34" charset="-122"/>
                <a:cs typeface="Kanit Light" pitchFamily="34" charset="-120"/>
              </a:rPr>
              <a:t>Application Security Essentials</a:t>
            </a:r>
            <a:endParaRPr lang="en-US" sz="4250" dirty="0"/>
          </a:p>
        </p:txBody>
      </p:sp>
      <p:sp>
        <p:nvSpPr>
          <p:cNvPr id="3" name="Text 1"/>
          <p:cNvSpPr/>
          <p:nvPr/>
        </p:nvSpPr>
        <p:spPr>
          <a:xfrm>
            <a:off x="762119" y="1714619"/>
            <a:ext cx="13106162" cy="696754"/>
          </a:xfrm>
          <a:prstGeom prst="rect">
            <a:avLst/>
          </a:prstGeom>
          <a:noFill/>
          <a:ln/>
        </p:spPr>
        <p:txBody>
          <a:bodyPr wrap="square" lIns="0" tIns="0" rIns="0" bIns="0" rtlCol="0" anchor="t"/>
          <a:lstStyle/>
          <a:p>
            <a:pPr marL="0" indent="0" algn="l">
              <a:lnSpc>
                <a:spcPts val="2700"/>
              </a:lnSpc>
              <a:buNone/>
            </a:pPr>
            <a:r>
              <a:rPr lang="en-US" sz="1700" dirty="0">
                <a:solidFill>
                  <a:srgbClr val="2C3249"/>
                </a:solidFill>
                <a:latin typeface="Martel Sans" pitchFamily="34" charset="0"/>
                <a:ea typeface="Martel Sans" pitchFamily="34" charset="-122"/>
                <a:cs typeface="Martel Sans" pitchFamily="34" charset="-120"/>
              </a:rPr>
              <a:t>In software projects, security revolves around </a:t>
            </a:r>
            <a:r>
              <a:rPr lang="en-US" sz="1700" b="1" dirty="0">
                <a:solidFill>
                  <a:srgbClr val="2C3249"/>
                </a:solidFill>
                <a:latin typeface="Martel Sans" pitchFamily="34" charset="0"/>
                <a:ea typeface="Martel Sans" pitchFamily="34" charset="-122"/>
                <a:cs typeface="Martel Sans" pitchFamily="34" charset="-120"/>
              </a:rPr>
              <a:t>code quality, data protection, and secure development practices.</a:t>
            </a:r>
            <a:r>
              <a:rPr lang="en-US" sz="1700" dirty="0">
                <a:solidFill>
                  <a:srgbClr val="2C3249"/>
                </a:solidFill>
                <a:latin typeface="Martel Sans" pitchFamily="34" charset="0"/>
                <a:ea typeface="Martel Sans" pitchFamily="34" charset="-122"/>
                <a:cs typeface="Martel Sans" pitchFamily="34" charset="-120"/>
              </a:rPr>
              <a:t> Breaches often stem from logic flaws, insecure APIs, or poor handling of sensitive information.</a:t>
            </a:r>
            <a:endParaRPr lang="en-US" sz="1700" dirty="0"/>
          </a:p>
        </p:txBody>
      </p:sp>
      <p:sp>
        <p:nvSpPr>
          <p:cNvPr id="4" name="Text 2"/>
          <p:cNvSpPr/>
          <p:nvPr/>
        </p:nvSpPr>
        <p:spPr>
          <a:xfrm>
            <a:off x="762119" y="2656284"/>
            <a:ext cx="13106162" cy="348377"/>
          </a:xfrm>
          <a:prstGeom prst="rect">
            <a:avLst/>
          </a:prstGeom>
          <a:noFill/>
          <a:ln/>
        </p:spPr>
        <p:txBody>
          <a:bodyPr wrap="none" lIns="0" tIns="0" rIns="0" bIns="0" rtlCol="0" anchor="t"/>
          <a:lstStyle/>
          <a:p>
            <a:pPr marL="0" indent="0" algn="l">
              <a:lnSpc>
                <a:spcPts val="2700"/>
              </a:lnSpc>
              <a:buNone/>
            </a:pPr>
            <a:r>
              <a:rPr lang="en-US" sz="1700" dirty="0">
                <a:solidFill>
                  <a:srgbClr val="2C3249"/>
                </a:solidFill>
                <a:latin typeface="Martel Sans" pitchFamily="34" charset="0"/>
                <a:ea typeface="Martel Sans" pitchFamily="34" charset="-122"/>
                <a:cs typeface="Martel Sans" pitchFamily="34" charset="-120"/>
              </a:rPr>
              <a:t>Key Areas to Manage:</a:t>
            </a:r>
            <a:endParaRPr lang="en-US" sz="1700" dirty="0"/>
          </a:p>
        </p:txBody>
      </p:sp>
      <p:sp>
        <p:nvSpPr>
          <p:cNvPr id="5" name="Text 3"/>
          <p:cNvSpPr/>
          <p:nvPr/>
        </p:nvSpPr>
        <p:spPr>
          <a:xfrm>
            <a:off x="1973104" y="3905012"/>
            <a:ext cx="2721888" cy="340162"/>
          </a:xfrm>
          <a:prstGeom prst="rect">
            <a:avLst/>
          </a:prstGeom>
          <a:noFill/>
          <a:ln/>
        </p:spPr>
        <p:txBody>
          <a:bodyPr wrap="none" lIns="0" tIns="0" rIns="0" bIns="0" rtlCol="0" anchor="t"/>
          <a:lstStyle/>
          <a:p>
            <a:pPr marL="0" indent="0" algn="r">
              <a:lnSpc>
                <a:spcPts val="2650"/>
              </a:lnSpc>
              <a:buNone/>
            </a:pPr>
            <a:r>
              <a:rPr lang="en-US" sz="2100" dirty="0">
                <a:solidFill>
                  <a:srgbClr val="2C3249"/>
                </a:solidFill>
                <a:latin typeface="Kanit Light" pitchFamily="34" charset="0"/>
                <a:ea typeface="Kanit Light" pitchFamily="34" charset="-122"/>
                <a:cs typeface="Kanit Light" pitchFamily="34" charset="-120"/>
              </a:rPr>
              <a:t>Secure SDLC</a:t>
            </a:r>
            <a:endParaRPr lang="en-US" sz="2100" dirty="0"/>
          </a:p>
        </p:txBody>
      </p:sp>
      <p:sp>
        <p:nvSpPr>
          <p:cNvPr id="6" name="Text 4"/>
          <p:cNvSpPr/>
          <p:nvPr/>
        </p:nvSpPr>
        <p:spPr>
          <a:xfrm>
            <a:off x="762119" y="4375785"/>
            <a:ext cx="3932873" cy="348377"/>
          </a:xfrm>
          <a:prstGeom prst="rect">
            <a:avLst/>
          </a:prstGeom>
          <a:noFill/>
          <a:ln/>
        </p:spPr>
        <p:txBody>
          <a:bodyPr wrap="none" lIns="0" tIns="0" rIns="0" bIns="0" rtlCol="0" anchor="t"/>
          <a:lstStyle/>
          <a:p>
            <a:pPr marL="0" indent="0" algn="r">
              <a:lnSpc>
                <a:spcPts val="2700"/>
              </a:lnSpc>
              <a:buNone/>
            </a:pPr>
            <a:r>
              <a:rPr lang="en-US" sz="1700" dirty="0">
                <a:solidFill>
                  <a:srgbClr val="2C3249"/>
                </a:solidFill>
                <a:latin typeface="Martel Sans" pitchFamily="34" charset="0"/>
                <a:ea typeface="Martel Sans" pitchFamily="34" charset="-122"/>
                <a:cs typeface="Martel Sans" pitchFamily="34" charset="-120"/>
              </a:rPr>
              <a:t>Security gates in CI/CD pipelines</a:t>
            </a:r>
            <a:endParaRPr lang="en-US" sz="1700" dirty="0"/>
          </a:p>
        </p:txBody>
      </p:sp>
      <p:pic>
        <p:nvPicPr>
          <p:cNvPr id="7" name="Image 0" descr="preencoded.png"/>
          <p:cNvPicPr>
            <a:picLocks noChangeAspect="1"/>
          </p:cNvPicPr>
          <p:nvPr/>
        </p:nvPicPr>
        <p:blipFill>
          <a:blip r:embed="rId3"/>
          <a:stretch>
            <a:fillRect/>
          </a:stretch>
        </p:blipFill>
        <p:spPr>
          <a:xfrm>
            <a:off x="5021580" y="3249573"/>
            <a:ext cx="4587121" cy="4587121"/>
          </a:xfrm>
          <a:prstGeom prst="rect">
            <a:avLst/>
          </a:prstGeom>
        </p:spPr>
      </p:pic>
      <p:pic>
        <p:nvPicPr>
          <p:cNvPr id="8" name="Image 1" descr="preencoded.png"/>
          <p:cNvPicPr>
            <a:picLocks noChangeAspect="1"/>
          </p:cNvPicPr>
          <p:nvPr/>
        </p:nvPicPr>
        <p:blipFill>
          <a:blip r:embed="rId4"/>
          <a:stretch>
            <a:fillRect/>
          </a:stretch>
        </p:blipFill>
        <p:spPr>
          <a:xfrm>
            <a:off x="6034921" y="4186476"/>
            <a:ext cx="325755" cy="407194"/>
          </a:xfrm>
          <a:prstGeom prst="rect">
            <a:avLst/>
          </a:prstGeom>
        </p:spPr>
      </p:pic>
      <p:sp>
        <p:nvSpPr>
          <p:cNvPr id="9" name="Text 5"/>
          <p:cNvSpPr/>
          <p:nvPr/>
        </p:nvSpPr>
        <p:spPr>
          <a:xfrm>
            <a:off x="9935289" y="3495556"/>
            <a:ext cx="2721888" cy="340162"/>
          </a:xfrm>
          <a:prstGeom prst="rect">
            <a:avLst/>
          </a:prstGeom>
          <a:noFill/>
          <a:ln/>
        </p:spPr>
        <p:txBody>
          <a:bodyPr wrap="none" lIns="0" tIns="0" rIns="0" bIns="0" rtlCol="0" anchor="t"/>
          <a:lstStyle/>
          <a:p>
            <a:pPr marL="0" indent="0" algn="l">
              <a:lnSpc>
                <a:spcPts val="2650"/>
              </a:lnSpc>
              <a:buNone/>
            </a:pPr>
            <a:r>
              <a:rPr lang="en-US" sz="2100" dirty="0">
                <a:solidFill>
                  <a:srgbClr val="2C3249"/>
                </a:solidFill>
                <a:latin typeface="Kanit Light" pitchFamily="34" charset="0"/>
                <a:ea typeface="Kanit Light" pitchFamily="34" charset="-122"/>
                <a:cs typeface="Kanit Light" pitchFamily="34" charset="-120"/>
              </a:rPr>
              <a:t>Data Privacy</a:t>
            </a:r>
            <a:endParaRPr lang="en-US" sz="2100" dirty="0"/>
          </a:p>
        </p:txBody>
      </p:sp>
      <p:sp>
        <p:nvSpPr>
          <p:cNvPr id="10" name="Text 6"/>
          <p:cNvSpPr/>
          <p:nvPr/>
        </p:nvSpPr>
        <p:spPr>
          <a:xfrm>
            <a:off x="9935289" y="3966329"/>
            <a:ext cx="3932992" cy="348377"/>
          </a:xfrm>
          <a:prstGeom prst="rect">
            <a:avLst/>
          </a:prstGeom>
          <a:noFill/>
          <a:ln/>
        </p:spPr>
        <p:txBody>
          <a:bodyPr wrap="none" lIns="0" tIns="0" rIns="0" bIns="0" rtlCol="0" anchor="t"/>
          <a:lstStyle/>
          <a:p>
            <a:pPr marL="0" indent="0" algn="l">
              <a:lnSpc>
                <a:spcPts val="2700"/>
              </a:lnSpc>
              <a:buNone/>
            </a:pPr>
            <a:r>
              <a:rPr lang="en-US" sz="1700" dirty="0">
                <a:solidFill>
                  <a:srgbClr val="2C3249"/>
                </a:solidFill>
                <a:latin typeface="Martel Sans" pitchFamily="34" charset="0"/>
                <a:ea typeface="Martel Sans" pitchFamily="34" charset="-122"/>
                <a:cs typeface="Martel Sans" pitchFamily="34" charset="-120"/>
              </a:rPr>
              <a:t>Encryption in transit and at rest</a:t>
            </a:r>
            <a:endParaRPr lang="en-US" sz="1700" dirty="0"/>
          </a:p>
        </p:txBody>
      </p:sp>
      <p:pic>
        <p:nvPicPr>
          <p:cNvPr id="11" name="Image 2" descr="preencoded.png"/>
          <p:cNvPicPr>
            <a:picLocks noChangeAspect="1"/>
          </p:cNvPicPr>
          <p:nvPr/>
        </p:nvPicPr>
        <p:blipFill>
          <a:blip r:embed="rId5"/>
          <a:stretch>
            <a:fillRect/>
          </a:stretch>
        </p:blipFill>
        <p:spPr>
          <a:xfrm>
            <a:off x="5021580" y="3249573"/>
            <a:ext cx="4587121" cy="4587121"/>
          </a:xfrm>
          <a:prstGeom prst="rect">
            <a:avLst/>
          </a:prstGeom>
        </p:spPr>
      </p:pic>
      <p:pic>
        <p:nvPicPr>
          <p:cNvPr id="12" name="Image 3" descr="preencoded.png"/>
          <p:cNvPicPr>
            <a:picLocks noChangeAspect="1"/>
          </p:cNvPicPr>
          <p:nvPr/>
        </p:nvPicPr>
        <p:blipFill>
          <a:blip r:embed="rId6"/>
          <a:stretch>
            <a:fillRect/>
          </a:stretch>
        </p:blipFill>
        <p:spPr>
          <a:xfrm>
            <a:off x="7903488" y="3920609"/>
            <a:ext cx="325755" cy="407194"/>
          </a:xfrm>
          <a:prstGeom prst="rect">
            <a:avLst/>
          </a:prstGeom>
        </p:spPr>
      </p:pic>
      <p:sp>
        <p:nvSpPr>
          <p:cNvPr id="13" name="Text 7"/>
          <p:cNvSpPr/>
          <p:nvPr/>
        </p:nvSpPr>
        <p:spPr>
          <a:xfrm>
            <a:off x="10044113" y="5133499"/>
            <a:ext cx="2721888" cy="340162"/>
          </a:xfrm>
          <a:prstGeom prst="rect">
            <a:avLst/>
          </a:prstGeom>
          <a:noFill/>
          <a:ln/>
        </p:spPr>
        <p:txBody>
          <a:bodyPr wrap="none" lIns="0" tIns="0" rIns="0" bIns="0" rtlCol="0" anchor="t"/>
          <a:lstStyle/>
          <a:p>
            <a:pPr marL="0" indent="0" algn="l">
              <a:lnSpc>
                <a:spcPts val="2650"/>
              </a:lnSpc>
              <a:buNone/>
            </a:pPr>
            <a:r>
              <a:rPr lang="en-US" sz="2100" dirty="0">
                <a:solidFill>
                  <a:srgbClr val="2C3249"/>
                </a:solidFill>
                <a:latin typeface="Kanit Light" pitchFamily="34" charset="0"/>
                <a:ea typeface="Kanit Light" pitchFamily="34" charset="-122"/>
                <a:cs typeface="Kanit Light" pitchFamily="34" charset="-120"/>
              </a:rPr>
              <a:t>API Security</a:t>
            </a:r>
            <a:endParaRPr lang="en-US" sz="2100" dirty="0"/>
          </a:p>
        </p:txBody>
      </p:sp>
      <p:sp>
        <p:nvSpPr>
          <p:cNvPr id="14" name="Text 8"/>
          <p:cNvSpPr/>
          <p:nvPr/>
        </p:nvSpPr>
        <p:spPr>
          <a:xfrm>
            <a:off x="10044113" y="5604272"/>
            <a:ext cx="3824168" cy="348377"/>
          </a:xfrm>
          <a:prstGeom prst="rect">
            <a:avLst/>
          </a:prstGeom>
          <a:noFill/>
          <a:ln/>
        </p:spPr>
        <p:txBody>
          <a:bodyPr wrap="none" lIns="0" tIns="0" rIns="0" bIns="0" rtlCol="0" anchor="t"/>
          <a:lstStyle/>
          <a:p>
            <a:pPr marL="0" indent="0" algn="l">
              <a:lnSpc>
                <a:spcPts val="2700"/>
              </a:lnSpc>
              <a:buNone/>
            </a:pPr>
            <a:r>
              <a:rPr lang="en-US" sz="1700" dirty="0">
                <a:solidFill>
                  <a:srgbClr val="2C3249"/>
                </a:solidFill>
                <a:latin typeface="Martel Sans" pitchFamily="34" charset="0"/>
                <a:ea typeface="Martel Sans" pitchFamily="34" charset="-122"/>
                <a:cs typeface="Martel Sans" pitchFamily="34" charset="-120"/>
              </a:rPr>
              <a:t>Authentication and rate limiting</a:t>
            </a:r>
            <a:endParaRPr lang="en-US" sz="1700" dirty="0"/>
          </a:p>
        </p:txBody>
      </p:sp>
      <p:pic>
        <p:nvPicPr>
          <p:cNvPr id="15" name="Image 4" descr="preencoded.png"/>
          <p:cNvPicPr>
            <a:picLocks noChangeAspect="1"/>
          </p:cNvPicPr>
          <p:nvPr/>
        </p:nvPicPr>
        <p:blipFill>
          <a:blip r:embed="rId7"/>
          <a:stretch>
            <a:fillRect/>
          </a:stretch>
        </p:blipFill>
        <p:spPr>
          <a:xfrm>
            <a:off x="5021580" y="3249573"/>
            <a:ext cx="4587121" cy="4587121"/>
          </a:xfrm>
          <a:prstGeom prst="rect">
            <a:avLst/>
          </a:prstGeom>
        </p:spPr>
      </p:pic>
      <p:pic>
        <p:nvPicPr>
          <p:cNvPr id="16" name="Image 5" descr="preencoded.png"/>
          <p:cNvPicPr>
            <a:picLocks noChangeAspect="1"/>
          </p:cNvPicPr>
          <p:nvPr/>
        </p:nvPicPr>
        <p:blipFill>
          <a:blip r:embed="rId8"/>
          <a:stretch>
            <a:fillRect/>
          </a:stretch>
        </p:blipFill>
        <p:spPr>
          <a:xfrm>
            <a:off x="8733830" y="5615464"/>
            <a:ext cx="325755" cy="407194"/>
          </a:xfrm>
          <a:prstGeom prst="rect">
            <a:avLst/>
          </a:prstGeom>
        </p:spPr>
      </p:pic>
      <p:sp>
        <p:nvSpPr>
          <p:cNvPr id="17" name="Text 9"/>
          <p:cNvSpPr/>
          <p:nvPr/>
        </p:nvSpPr>
        <p:spPr>
          <a:xfrm>
            <a:off x="9935289" y="6771442"/>
            <a:ext cx="2721888" cy="340162"/>
          </a:xfrm>
          <a:prstGeom prst="rect">
            <a:avLst/>
          </a:prstGeom>
          <a:noFill/>
          <a:ln/>
        </p:spPr>
        <p:txBody>
          <a:bodyPr wrap="none" lIns="0" tIns="0" rIns="0" bIns="0" rtlCol="0" anchor="t"/>
          <a:lstStyle/>
          <a:p>
            <a:pPr marL="0" indent="0" algn="l">
              <a:lnSpc>
                <a:spcPts val="2650"/>
              </a:lnSpc>
              <a:buNone/>
            </a:pPr>
            <a:r>
              <a:rPr lang="en-US" sz="2100" dirty="0">
                <a:solidFill>
                  <a:srgbClr val="2C3249"/>
                </a:solidFill>
                <a:latin typeface="Kanit Light" pitchFamily="34" charset="0"/>
                <a:ea typeface="Kanit Light" pitchFamily="34" charset="-122"/>
                <a:cs typeface="Kanit Light" pitchFamily="34" charset="-120"/>
              </a:rPr>
              <a:t>User Authentication</a:t>
            </a:r>
            <a:endParaRPr lang="en-US" sz="2100" dirty="0"/>
          </a:p>
        </p:txBody>
      </p:sp>
      <p:sp>
        <p:nvSpPr>
          <p:cNvPr id="18" name="Text 10"/>
          <p:cNvSpPr/>
          <p:nvPr/>
        </p:nvSpPr>
        <p:spPr>
          <a:xfrm>
            <a:off x="9935289" y="7242215"/>
            <a:ext cx="3932992" cy="348377"/>
          </a:xfrm>
          <a:prstGeom prst="rect">
            <a:avLst/>
          </a:prstGeom>
          <a:noFill/>
          <a:ln/>
        </p:spPr>
        <p:txBody>
          <a:bodyPr wrap="none" lIns="0" tIns="0" rIns="0" bIns="0" rtlCol="0" anchor="t"/>
          <a:lstStyle/>
          <a:p>
            <a:pPr marL="0" indent="0" algn="l">
              <a:lnSpc>
                <a:spcPts val="2700"/>
              </a:lnSpc>
              <a:buNone/>
            </a:pPr>
            <a:r>
              <a:rPr lang="en-US" sz="1700" dirty="0">
                <a:solidFill>
                  <a:srgbClr val="2C3249"/>
                </a:solidFill>
                <a:latin typeface="Martel Sans" pitchFamily="34" charset="0"/>
                <a:ea typeface="Martel Sans" pitchFamily="34" charset="-122"/>
                <a:cs typeface="Martel Sans" pitchFamily="34" charset="-120"/>
              </a:rPr>
              <a:t>MFA and session controls</a:t>
            </a:r>
            <a:endParaRPr lang="en-US" sz="1700" dirty="0"/>
          </a:p>
        </p:txBody>
      </p:sp>
      <p:pic>
        <p:nvPicPr>
          <p:cNvPr id="19" name="Image 6" descr="preencoded.png"/>
          <p:cNvPicPr>
            <a:picLocks noChangeAspect="1"/>
          </p:cNvPicPr>
          <p:nvPr/>
        </p:nvPicPr>
        <p:blipFill>
          <a:blip r:embed="rId9"/>
          <a:stretch>
            <a:fillRect/>
          </a:stretch>
        </p:blipFill>
        <p:spPr>
          <a:xfrm>
            <a:off x="5021580" y="3249573"/>
            <a:ext cx="4587121" cy="4587121"/>
          </a:xfrm>
          <a:prstGeom prst="rect">
            <a:avLst/>
          </a:prstGeom>
        </p:spPr>
      </p:pic>
      <p:pic>
        <p:nvPicPr>
          <p:cNvPr id="20" name="Image 7" descr="preencoded.png"/>
          <p:cNvPicPr>
            <a:picLocks noChangeAspect="1"/>
          </p:cNvPicPr>
          <p:nvPr/>
        </p:nvPicPr>
        <p:blipFill>
          <a:blip r:embed="rId10"/>
          <a:stretch>
            <a:fillRect/>
          </a:stretch>
        </p:blipFill>
        <p:spPr>
          <a:xfrm>
            <a:off x="7378422" y="6928961"/>
            <a:ext cx="325755" cy="407194"/>
          </a:xfrm>
          <a:prstGeom prst="rect">
            <a:avLst/>
          </a:prstGeom>
        </p:spPr>
      </p:pic>
      <p:sp>
        <p:nvSpPr>
          <p:cNvPr id="21" name="Text 11"/>
          <p:cNvSpPr/>
          <p:nvPr/>
        </p:nvSpPr>
        <p:spPr>
          <a:xfrm>
            <a:off x="1707833" y="6361867"/>
            <a:ext cx="2987159" cy="340162"/>
          </a:xfrm>
          <a:prstGeom prst="rect">
            <a:avLst/>
          </a:prstGeom>
          <a:noFill/>
          <a:ln/>
        </p:spPr>
        <p:txBody>
          <a:bodyPr wrap="none" lIns="0" tIns="0" rIns="0" bIns="0" rtlCol="0" anchor="t"/>
          <a:lstStyle/>
          <a:p>
            <a:pPr marL="0" indent="0" algn="r">
              <a:lnSpc>
                <a:spcPts val="2650"/>
              </a:lnSpc>
              <a:buNone/>
            </a:pPr>
            <a:r>
              <a:rPr lang="en-US" sz="2100" dirty="0">
                <a:solidFill>
                  <a:srgbClr val="2C3249"/>
                </a:solidFill>
                <a:latin typeface="Kanit Light" pitchFamily="34" charset="0"/>
                <a:ea typeface="Kanit Light" pitchFamily="34" charset="-122"/>
                <a:cs typeface="Kanit Light" pitchFamily="34" charset="-120"/>
              </a:rPr>
              <a:t>Third-Party Components</a:t>
            </a:r>
            <a:endParaRPr lang="en-US" sz="2100" dirty="0"/>
          </a:p>
        </p:txBody>
      </p:sp>
      <p:sp>
        <p:nvSpPr>
          <p:cNvPr id="22" name="Text 12"/>
          <p:cNvSpPr/>
          <p:nvPr/>
        </p:nvSpPr>
        <p:spPr>
          <a:xfrm>
            <a:off x="762119" y="6832640"/>
            <a:ext cx="3932873" cy="348377"/>
          </a:xfrm>
          <a:prstGeom prst="rect">
            <a:avLst/>
          </a:prstGeom>
          <a:noFill/>
          <a:ln/>
        </p:spPr>
        <p:txBody>
          <a:bodyPr wrap="none" lIns="0" tIns="0" rIns="0" bIns="0" rtlCol="0" anchor="t"/>
          <a:lstStyle/>
          <a:p>
            <a:pPr marL="0" indent="0" algn="r">
              <a:lnSpc>
                <a:spcPts val="2700"/>
              </a:lnSpc>
              <a:buNone/>
            </a:pPr>
            <a:r>
              <a:rPr lang="en-US" sz="1700" dirty="0">
                <a:solidFill>
                  <a:srgbClr val="2C3249"/>
                </a:solidFill>
                <a:latin typeface="Martel Sans" pitchFamily="34" charset="0"/>
                <a:ea typeface="Martel Sans" pitchFamily="34" charset="-122"/>
                <a:cs typeface="Martel Sans" pitchFamily="34" charset="-120"/>
              </a:rPr>
              <a:t>Software Bill of Materials (SBOM)</a:t>
            </a:r>
            <a:endParaRPr lang="en-US" sz="1700" dirty="0"/>
          </a:p>
        </p:txBody>
      </p:sp>
      <p:pic>
        <p:nvPicPr>
          <p:cNvPr id="23" name="Image 8" descr="preencoded.png"/>
          <p:cNvPicPr>
            <a:picLocks noChangeAspect="1"/>
          </p:cNvPicPr>
          <p:nvPr/>
        </p:nvPicPr>
        <p:blipFill>
          <a:blip r:embed="rId11"/>
          <a:stretch>
            <a:fillRect/>
          </a:stretch>
        </p:blipFill>
        <p:spPr>
          <a:xfrm>
            <a:off x="5021580" y="3249573"/>
            <a:ext cx="4587121" cy="4587121"/>
          </a:xfrm>
          <a:prstGeom prst="rect">
            <a:avLst/>
          </a:prstGeom>
        </p:spPr>
      </p:pic>
      <p:pic>
        <p:nvPicPr>
          <p:cNvPr id="24" name="Image 9" descr="preencoded.png"/>
          <p:cNvPicPr>
            <a:picLocks noChangeAspect="1"/>
          </p:cNvPicPr>
          <p:nvPr/>
        </p:nvPicPr>
        <p:blipFill>
          <a:blip r:embed="rId12"/>
          <a:stretch>
            <a:fillRect/>
          </a:stretch>
        </p:blipFill>
        <p:spPr>
          <a:xfrm>
            <a:off x="5710476" y="6045756"/>
            <a:ext cx="325755" cy="4071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417558"/>
          </a:xfrm>
          <a:prstGeom prst="rect">
            <a:avLst/>
          </a:prstGeom>
        </p:spPr>
      </p:pic>
      <p:sp>
        <p:nvSpPr>
          <p:cNvPr id="3" name="Text 0"/>
          <p:cNvSpPr/>
          <p:nvPr/>
        </p:nvSpPr>
        <p:spPr>
          <a:xfrm>
            <a:off x="793790" y="2340531"/>
            <a:ext cx="11211401"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Key Differences: Infrastructure vs. Application</a:t>
            </a:r>
            <a:endParaRPr lang="en-US" sz="4450" dirty="0"/>
          </a:p>
        </p:txBody>
      </p:sp>
      <p:sp>
        <p:nvSpPr>
          <p:cNvPr id="4" name="Shape 1"/>
          <p:cNvSpPr/>
          <p:nvPr/>
        </p:nvSpPr>
        <p:spPr>
          <a:xfrm>
            <a:off x="793790" y="3389471"/>
            <a:ext cx="13042821" cy="3917156"/>
          </a:xfrm>
          <a:prstGeom prst="roundRect">
            <a:avLst>
              <a:gd name="adj" fmla="val 2432"/>
            </a:avLst>
          </a:prstGeom>
          <a:noFill/>
          <a:ln w="7620">
            <a:solidFill>
              <a:srgbClr val="000000">
                <a:alpha val="8000"/>
              </a:srgbClr>
            </a:solidFill>
            <a:prstDash val="solid"/>
          </a:ln>
        </p:spPr>
        <p:txBody>
          <a:bodyPr/>
          <a:lstStyle/>
          <a:p>
            <a:endParaRPr lang="en-US"/>
          </a:p>
        </p:txBody>
      </p:sp>
      <p:sp>
        <p:nvSpPr>
          <p:cNvPr id="5" name="Shape 2"/>
          <p:cNvSpPr/>
          <p:nvPr/>
        </p:nvSpPr>
        <p:spPr>
          <a:xfrm>
            <a:off x="801410" y="3397091"/>
            <a:ext cx="13027581" cy="650319"/>
          </a:xfrm>
          <a:prstGeom prst="rect">
            <a:avLst/>
          </a:prstGeom>
          <a:solidFill>
            <a:srgbClr val="FFFFFF">
              <a:alpha val="4000"/>
            </a:srgbClr>
          </a:solidFill>
          <a:ln/>
        </p:spPr>
        <p:txBody>
          <a:bodyPr/>
          <a:lstStyle/>
          <a:p>
            <a:endParaRPr lang="en-US"/>
          </a:p>
        </p:txBody>
      </p:sp>
      <p:sp>
        <p:nvSpPr>
          <p:cNvPr id="6" name="Text 3"/>
          <p:cNvSpPr/>
          <p:nvPr/>
        </p:nvSpPr>
        <p:spPr>
          <a:xfrm>
            <a:off x="1028462" y="3540800"/>
            <a:ext cx="2145387"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Security Area</a:t>
            </a:r>
            <a:endParaRPr lang="en-US" sz="1750" dirty="0"/>
          </a:p>
        </p:txBody>
      </p:sp>
      <p:sp>
        <p:nvSpPr>
          <p:cNvPr id="7" name="Text 4"/>
          <p:cNvSpPr/>
          <p:nvPr/>
        </p:nvSpPr>
        <p:spPr>
          <a:xfrm>
            <a:off x="3635097" y="3540800"/>
            <a:ext cx="4209098"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Infrastructure Projects</a:t>
            </a:r>
            <a:endParaRPr lang="en-US" sz="1750" dirty="0"/>
          </a:p>
        </p:txBody>
      </p:sp>
      <p:sp>
        <p:nvSpPr>
          <p:cNvPr id="8" name="Text 5"/>
          <p:cNvSpPr/>
          <p:nvPr/>
        </p:nvSpPr>
        <p:spPr>
          <a:xfrm>
            <a:off x="8305443" y="3540800"/>
            <a:ext cx="5296733"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Application Projects</a:t>
            </a:r>
            <a:endParaRPr lang="en-US" sz="1750" dirty="0"/>
          </a:p>
        </p:txBody>
      </p:sp>
      <p:sp>
        <p:nvSpPr>
          <p:cNvPr id="9" name="Shape 6"/>
          <p:cNvSpPr/>
          <p:nvPr/>
        </p:nvSpPr>
        <p:spPr>
          <a:xfrm>
            <a:off x="801410" y="4047411"/>
            <a:ext cx="13027581" cy="650319"/>
          </a:xfrm>
          <a:prstGeom prst="rect">
            <a:avLst/>
          </a:prstGeom>
          <a:solidFill>
            <a:srgbClr val="000000">
              <a:alpha val="4000"/>
            </a:srgbClr>
          </a:solidFill>
          <a:ln/>
        </p:spPr>
        <p:txBody>
          <a:bodyPr/>
          <a:lstStyle/>
          <a:p>
            <a:endParaRPr lang="en-US"/>
          </a:p>
        </p:txBody>
      </p:sp>
      <p:sp>
        <p:nvSpPr>
          <p:cNvPr id="10" name="Text 7"/>
          <p:cNvSpPr/>
          <p:nvPr/>
        </p:nvSpPr>
        <p:spPr>
          <a:xfrm>
            <a:off x="1028462" y="4191119"/>
            <a:ext cx="2145387"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Access Control</a:t>
            </a:r>
            <a:endParaRPr lang="en-US" sz="1750" dirty="0"/>
          </a:p>
        </p:txBody>
      </p:sp>
      <p:sp>
        <p:nvSpPr>
          <p:cNvPr id="11" name="Text 8"/>
          <p:cNvSpPr/>
          <p:nvPr/>
        </p:nvSpPr>
        <p:spPr>
          <a:xfrm>
            <a:off x="3635097" y="4191119"/>
            <a:ext cx="4209098"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Admin access to systems and cloud</a:t>
            </a:r>
            <a:endParaRPr lang="en-US" sz="1750" dirty="0"/>
          </a:p>
        </p:txBody>
      </p:sp>
      <p:sp>
        <p:nvSpPr>
          <p:cNvPr id="12" name="Text 9"/>
          <p:cNvSpPr/>
          <p:nvPr/>
        </p:nvSpPr>
        <p:spPr>
          <a:xfrm>
            <a:off x="8305443" y="4191119"/>
            <a:ext cx="5296733"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User authentication, role-based access</a:t>
            </a:r>
            <a:endParaRPr lang="en-US" sz="1750" dirty="0"/>
          </a:p>
        </p:txBody>
      </p:sp>
      <p:sp>
        <p:nvSpPr>
          <p:cNvPr id="13" name="Shape 10"/>
          <p:cNvSpPr/>
          <p:nvPr/>
        </p:nvSpPr>
        <p:spPr>
          <a:xfrm>
            <a:off x="801410" y="4697730"/>
            <a:ext cx="13027581" cy="650319"/>
          </a:xfrm>
          <a:prstGeom prst="rect">
            <a:avLst/>
          </a:prstGeom>
          <a:solidFill>
            <a:srgbClr val="FFFFFF">
              <a:alpha val="4000"/>
            </a:srgbClr>
          </a:solidFill>
          <a:ln/>
        </p:spPr>
        <p:txBody>
          <a:bodyPr/>
          <a:lstStyle/>
          <a:p>
            <a:endParaRPr lang="en-US"/>
          </a:p>
        </p:txBody>
      </p:sp>
      <p:sp>
        <p:nvSpPr>
          <p:cNvPr id="14" name="Text 11"/>
          <p:cNvSpPr/>
          <p:nvPr/>
        </p:nvSpPr>
        <p:spPr>
          <a:xfrm>
            <a:off x="1028462" y="4841438"/>
            <a:ext cx="2145387"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Threat Surface</a:t>
            </a:r>
            <a:endParaRPr lang="en-US" sz="1750" dirty="0"/>
          </a:p>
        </p:txBody>
      </p:sp>
      <p:sp>
        <p:nvSpPr>
          <p:cNvPr id="15" name="Text 12"/>
          <p:cNvSpPr/>
          <p:nvPr/>
        </p:nvSpPr>
        <p:spPr>
          <a:xfrm>
            <a:off x="3635097" y="4841438"/>
            <a:ext cx="4209098"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Networks, servers, cloud services</a:t>
            </a:r>
            <a:endParaRPr lang="en-US" sz="1750" dirty="0"/>
          </a:p>
        </p:txBody>
      </p:sp>
      <p:sp>
        <p:nvSpPr>
          <p:cNvPr id="16" name="Text 13"/>
          <p:cNvSpPr/>
          <p:nvPr/>
        </p:nvSpPr>
        <p:spPr>
          <a:xfrm>
            <a:off x="8305443" y="4841438"/>
            <a:ext cx="5296733"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Web UIs, APIs, code vulnerabilities</a:t>
            </a:r>
            <a:endParaRPr lang="en-US" sz="1750" dirty="0"/>
          </a:p>
        </p:txBody>
      </p:sp>
      <p:sp>
        <p:nvSpPr>
          <p:cNvPr id="17" name="Shape 14"/>
          <p:cNvSpPr/>
          <p:nvPr/>
        </p:nvSpPr>
        <p:spPr>
          <a:xfrm>
            <a:off x="801410" y="5348049"/>
            <a:ext cx="13027581" cy="650319"/>
          </a:xfrm>
          <a:prstGeom prst="rect">
            <a:avLst/>
          </a:prstGeom>
          <a:solidFill>
            <a:srgbClr val="000000">
              <a:alpha val="4000"/>
            </a:srgbClr>
          </a:solidFill>
          <a:ln/>
        </p:spPr>
        <p:txBody>
          <a:bodyPr/>
          <a:lstStyle/>
          <a:p>
            <a:endParaRPr lang="en-US"/>
          </a:p>
        </p:txBody>
      </p:sp>
      <p:sp>
        <p:nvSpPr>
          <p:cNvPr id="18" name="Text 15"/>
          <p:cNvSpPr/>
          <p:nvPr/>
        </p:nvSpPr>
        <p:spPr>
          <a:xfrm>
            <a:off x="1028462" y="5491758"/>
            <a:ext cx="2145387"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Compliance</a:t>
            </a:r>
            <a:endParaRPr lang="en-US" sz="1750" dirty="0"/>
          </a:p>
        </p:txBody>
      </p:sp>
      <p:sp>
        <p:nvSpPr>
          <p:cNvPr id="19" name="Text 16"/>
          <p:cNvSpPr/>
          <p:nvPr/>
        </p:nvSpPr>
        <p:spPr>
          <a:xfrm>
            <a:off x="3635097" y="5491758"/>
            <a:ext cx="4209098"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SOC 2, ISO 27001, NIST</a:t>
            </a:r>
            <a:endParaRPr lang="en-US" sz="1750" dirty="0"/>
          </a:p>
        </p:txBody>
      </p:sp>
      <p:sp>
        <p:nvSpPr>
          <p:cNvPr id="20" name="Text 17"/>
          <p:cNvSpPr/>
          <p:nvPr/>
        </p:nvSpPr>
        <p:spPr>
          <a:xfrm>
            <a:off x="8305443" y="5491758"/>
            <a:ext cx="5296733"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HIPAA, GDPR, OWASP Top 10</a:t>
            </a:r>
            <a:endParaRPr lang="en-US" sz="1750" dirty="0"/>
          </a:p>
        </p:txBody>
      </p:sp>
      <p:sp>
        <p:nvSpPr>
          <p:cNvPr id="21" name="Shape 18"/>
          <p:cNvSpPr/>
          <p:nvPr/>
        </p:nvSpPr>
        <p:spPr>
          <a:xfrm>
            <a:off x="801410" y="5998369"/>
            <a:ext cx="13027581" cy="650319"/>
          </a:xfrm>
          <a:prstGeom prst="rect">
            <a:avLst/>
          </a:prstGeom>
          <a:solidFill>
            <a:srgbClr val="FFFFFF">
              <a:alpha val="4000"/>
            </a:srgbClr>
          </a:solidFill>
          <a:ln/>
        </p:spPr>
        <p:txBody>
          <a:bodyPr/>
          <a:lstStyle/>
          <a:p>
            <a:endParaRPr lang="en-US"/>
          </a:p>
        </p:txBody>
      </p:sp>
      <p:sp>
        <p:nvSpPr>
          <p:cNvPr id="22" name="Text 19"/>
          <p:cNvSpPr/>
          <p:nvPr/>
        </p:nvSpPr>
        <p:spPr>
          <a:xfrm>
            <a:off x="1028462" y="6142077"/>
            <a:ext cx="2145387"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Tools Used</a:t>
            </a:r>
            <a:endParaRPr lang="en-US" sz="1750" dirty="0"/>
          </a:p>
        </p:txBody>
      </p:sp>
      <p:sp>
        <p:nvSpPr>
          <p:cNvPr id="23" name="Text 20"/>
          <p:cNvSpPr/>
          <p:nvPr/>
        </p:nvSpPr>
        <p:spPr>
          <a:xfrm>
            <a:off x="3635097" y="6142077"/>
            <a:ext cx="4209098"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Firewalls, endpoint protection, SIEM</a:t>
            </a:r>
            <a:endParaRPr lang="en-US" sz="1750" dirty="0"/>
          </a:p>
        </p:txBody>
      </p:sp>
      <p:sp>
        <p:nvSpPr>
          <p:cNvPr id="24" name="Text 21"/>
          <p:cNvSpPr/>
          <p:nvPr/>
        </p:nvSpPr>
        <p:spPr>
          <a:xfrm>
            <a:off x="8305443" y="6142077"/>
            <a:ext cx="5296733"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SAST, DAST, API security scanners</a:t>
            </a:r>
            <a:endParaRPr lang="en-US" sz="1750" dirty="0"/>
          </a:p>
        </p:txBody>
      </p:sp>
      <p:sp>
        <p:nvSpPr>
          <p:cNvPr id="25" name="Shape 22"/>
          <p:cNvSpPr/>
          <p:nvPr/>
        </p:nvSpPr>
        <p:spPr>
          <a:xfrm>
            <a:off x="801410" y="6648688"/>
            <a:ext cx="13027581" cy="650319"/>
          </a:xfrm>
          <a:prstGeom prst="rect">
            <a:avLst/>
          </a:prstGeom>
          <a:solidFill>
            <a:srgbClr val="000000">
              <a:alpha val="4000"/>
            </a:srgbClr>
          </a:solidFill>
          <a:ln/>
        </p:spPr>
        <p:txBody>
          <a:bodyPr/>
          <a:lstStyle/>
          <a:p>
            <a:endParaRPr lang="en-US"/>
          </a:p>
        </p:txBody>
      </p:sp>
      <p:sp>
        <p:nvSpPr>
          <p:cNvPr id="26" name="Text 23"/>
          <p:cNvSpPr/>
          <p:nvPr/>
        </p:nvSpPr>
        <p:spPr>
          <a:xfrm>
            <a:off x="1028462" y="6792397"/>
            <a:ext cx="2145387"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Security Timing</a:t>
            </a:r>
            <a:endParaRPr lang="en-US" sz="1750" dirty="0"/>
          </a:p>
        </p:txBody>
      </p:sp>
      <p:sp>
        <p:nvSpPr>
          <p:cNvPr id="27" name="Text 24"/>
          <p:cNvSpPr/>
          <p:nvPr/>
        </p:nvSpPr>
        <p:spPr>
          <a:xfrm>
            <a:off x="3635097" y="6792397"/>
            <a:ext cx="4209098"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Early, during provisioning</a:t>
            </a:r>
            <a:endParaRPr lang="en-US" sz="1750" dirty="0"/>
          </a:p>
        </p:txBody>
      </p:sp>
      <p:sp>
        <p:nvSpPr>
          <p:cNvPr id="28" name="Text 25"/>
          <p:cNvSpPr/>
          <p:nvPr/>
        </p:nvSpPr>
        <p:spPr>
          <a:xfrm>
            <a:off x="8305443" y="6792397"/>
            <a:ext cx="5296733"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Continuous, throughout SDLC</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619375"/>
          </a:xfrm>
          <a:prstGeom prst="rect">
            <a:avLst/>
          </a:prstGeom>
        </p:spPr>
      </p:pic>
      <p:sp>
        <p:nvSpPr>
          <p:cNvPr id="3" name="Text 0"/>
          <p:cNvSpPr/>
          <p:nvPr/>
        </p:nvSpPr>
        <p:spPr>
          <a:xfrm>
            <a:off x="733425" y="3195638"/>
            <a:ext cx="7307580" cy="654844"/>
          </a:xfrm>
          <a:prstGeom prst="rect">
            <a:avLst/>
          </a:prstGeom>
          <a:noFill/>
          <a:ln/>
        </p:spPr>
        <p:txBody>
          <a:bodyPr wrap="none" lIns="0" tIns="0" rIns="0" bIns="0" rtlCol="0" anchor="t"/>
          <a:lstStyle/>
          <a:p>
            <a:pPr marL="0" indent="0" algn="l">
              <a:lnSpc>
                <a:spcPts val="5150"/>
              </a:lnSpc>
              <a:buNone/>
            </a:pPr>
            <a:r>
              <a:rPr lang="en-US" sz="4100" dirty="0">
                <a:solidFill>
                  <a:srgbClr val="272D45"/>
                </a:solidFill>
                <a:latin typeface="Kanit Light" pitchFamily="34" charset="0"/>
                <a:ea typeface="Kanit Light" pitchFamily="34" charset="-122"/>
                <a:cs typeface="Kanit Light" pitchFamily="34" charset="-120"/>
              </a:rPr>
              <a:t>Infrastructure Security in Action</a:t>
            </a:r>
            <a:endParaRPr lang="en-US" sz="4100" dirty="0"/>
          </a:p>
        </p:txBody>
      </p:sp>
      <p:pic>
        <p:nvPicPr>
          <p:cNvPr id="4" name="Image 1" descr="preencoded.png"/>
          <p:cNvPicPr>
            <a:picLocks noChangeAspect="1"/>
          </p:cNvPicPr>
          <p:nvPr/>
        </p:nvPicPr>
        <p:blipFill>
          <a:blip r:embed="rId4"/>
          <a:stretch>
            <a:fillRect/>
          </a:stretch>
        </p:blipFill>
        <p:spPr>
          <a:xfrm>
            <a:off x="733425" y="4164806"/>
            <a:ext cx="3290887" cy="838200"/>
          </a:xfrm>
          <a:prstGeom prst="rect">
            <a:avLst/>
          </a:prstGeom>
        </p:spPr>
      </p:pic>
      <p:sp>
        <p:nvSpPr>
          <p:cNvPr id="5" name="Text 1"/>
          <p:cNvSpPr/>
          <p:nvPr/>
        </p:nvSpPr>
        <p:spPr>
          <a:xfrm>
            <a:off x="942975" y="5317331"/>
            <a:ext cx="2619375" cy="327422"/>
          </a:xfrm>
          <a:prstGeom prst="rect">
            <a:avLst/>
          </a:prstGeom>
          <a:noFill/>
          <a:ln/>
        </p:spPr>
        <p:txBody>
          <a:bodyPr wrap="none" lIns="0" tIns="0" rIns="0" bIns="0" rtlCol="0" anchor="t"/>
          <a:lstStyle/>
          <a:p>
            <a:pPr marL="0" indent="0" algn="l">
              <a:lnSpc>
                <a:spcPts val="2550"/>
              </a:lnSpc>
              <a:buNone/>
            </a:pPr>
            <a:r>
              <a:rPr lang="en-US" sz="2050" dirty="0">
                <a:solidFill>
                  <a:srgbClr val="2C3249"/>
                </a:solidFill>
                <a:latin typeface="Kanit Light" pitchFamily="34" charset="0"/>
                <a:ea typeface="Kanit Light" pitchFamily="34" charset="-122"/>
                <a:cs typeface="Kanit Light" pitchFamily="34" charset="-120"/>
              </a:rPr>
              <a:t>Assessment Phase</a:t>
            </a:r>
            <a:endParaRPr lang="en-US" sz="2050" dirty="0"/>
          </a:p>
        </p:txBody>
      </p:sp>
      <p:sp>
        <p:nvSpPr>
          <p:cNvPr id="6" name="Text 2"/>
          <p:cNvSpPr/>
          <p:nvPr/>
        </p:nvSpPr>
        <p:spPr>
          <a:xfrm>
            <a:off x="942975" y="5770483"/>
            <a:ext cx="2871788" cy="1676400"/>
          </a:xfrm>
          <a:prstGeom prst="rect">
            <a:avLst/>
          </a:prstGeom>
          <a:noFill/>
          <a:ln/>
        </p:spPr>
        <p:txBody>
          <a:bodyPr wrap="square" lIns="0" tIns="0" rIns="0" bIns="0" rtlCol="0" anchor="t"/>
          <a:lstStyle/>
          <a:p>
            <a:pPr marL="0" indent="0" algn="l">
              <a:lnSpc>
                <a:spcPts val="2600"/>
              </a:lnSpc>
              <a:buNone/>
            </a:pPr>
            <a:r>
              <a:rPr lang="en-US" sz="1650" dirty="0">
                <a:solidFill>
                  <a:srgbClr val="2C3249"/>
                </a:solidFill>
                <a:latin typeface="Martel Sans" pitchFamily="34" charset="0"/>
                <a:ea typeface="Martel Sans" pitchFamily="34" charset="-122"/>
                <a:cs typeface="Martel Sans" pitchFamily="34" charset="-120"/>
              </a:rPr>
              <a:t>Conduct security architecture review. Document current state vulnerabilities. Define security requirements.</a:t>
            </a:r>
            <a:endParaRPr lang="en-US" sz="1650" dirty="0"/>
          </a:p>
        </p:txBody>
      </p:sp>
      <p:pic>
        <p:nvPicPr>
          <p:cNvPr id="7" name="Image 2" descr="preencoded.png"/>
          <p:cNvPicPr>
            <a:picLocks noChangeAspect="1"/>
          </p:cNvPicPr>
          <p:nvPr/>
        </p:nvPicPr>
        <p:blipFill>
          <a:blip r:embed="rId5"/>
          <a:stretch>
            <a:fillRect/>
          </a:stretch>
        </p:blipFill>
        <p:spPr>
          <a:xfrm>
            <a:off x="4024313" y="4164806"/>
            <a:ext cx="3290887" cy="838200"/>
          </a:xfrm>
          <a:prstGeom prst="rect">
            <a:avLst/>
          </a:prstGeom>
        </p:spPr>
      </p:pic>
      <p:sp>
        <p:nvSpPr>
          <p:cNvPr id="8" name="Text 3"/>
          <p:cNvSpPr/>
          <p:nvPr/>
        </p:nvSpPr>
        <p:spPr>
          <a:xfrm>
            <a:off x="4233863" y="5317331"/>
            <a:ext cx="2619375" cy="327422"/>
          </a:xfrm>
          <a:prstGeom prst="rect">
            <a:avLst/>
          </a:prstGeom>
          <a:noFill/>
          <a:ln/>
        </p:spPr>
        <p:txBody>
          <a:bodyPr wrap="none" lIns="0" tIns="0" rIns="0" bIns="0" rtlCol="0" anchor="t"/>
          <a:lstStyle/>
          <a:p>
            <a:pPr marL="0" indent="0" algn="l">
              <a:lnSpc>
                <a:spcPts val="2550"/>
              </a:lnSpc>
              <a:buNone/>
            </a:pPr>
            <a:r>
              <a:rPr lang="en-US" sz="2050" dirty="0">
                <a:solidFill>
                  <a:srgbClr val="2C3249"/>
                </a:solidFill>
                <a:latin typeface="Kanit Light" pitchFamily="34" charset="0"/>
                <a:ea typeface="Kanit Light" pitchFamily="34" charset="-122"/>
                <a:cs typeface="Kanit Light" pitchFamily="34" charset="-120"/>
              </a:rPr>
              <a:t>Implementation Phase</a:t>
            </a:r>
            <a:endParaRPr lang="en-US" sz="2050" dirty="0"/>
          </a:p>
        </p:txBody>
      </p:sp>
      <p:sp>
        <p:nvSpPr>
          <p:cNvPr id="9" name="Text 4"/>
          <p:cNvSpPr/>
          <p:nvPr/>
        </p:nvSpPr>
        <p:spPr>
          <a:xfrm>
            <a:off x="4233863" y="5770483"/>
            <a:ext cx="2871788" cy="1341120"/>
          </a:xfrm>
          <a:prstGeom prst="rect">
            <a:avLst/>
          </a:prstGeom>
          <a:noFill/>
          <a:ln/>
        </p:spPr>
        <p:txBody>
          <a:bodyPr wrap="square" lIns="0" tIns="0" rIns="0" bIns="0" rtlCol="0" anchor="t"/>
          <a:lstStyle/>
          <a:p>
            <a:pPr marL="0" indent="0" algn="l">
              <a:lnSpc>
                <a:spcPts val="2600"/>
              </a:lnSpc>
              <a:buNone/>
            </a:pPr>
            <a:r>
              <a:rPr lang="en-US" sz="1650" dirty="0">
                <a:solidFill>
                  <a:srgbClr val="2C3249"/>
                </a:solidFill>
                <a:latin typeface="Martel Sans" pitchFamily="34" charset="0"/>
                <a:ea typeface="Martel Sans" pitchFamily="34" charset="-122"/>
                <a:cs typeface="Martel Sans" pitchFamily="34" charset="-120"/>
              </a:rPr>
              <a:t>Apply hardening standards. Configure firewalls. Set up IAM with least privilege access.</a:t>
            </a:r>
            <a:endParaRPr lang="en-US" sz="1650" dirty="0"/>
          </a:p>
        </p:txBody>
      </p:sp>
      <p:pic>
        <p:nvPicPr>
          <p:cNvPr id="10" name="Image 3" descr="preencoded.png"/>
          <p:cNvPicPr>
            <a:picLocks noChangeAspect="1"/>
          </p:cNvPicPr>
          <p:nvPr/>
        </p:nvPicPr>
        <p:blipFill>
          <a:blip r:embed="rId6"/>
          <a:stretch>
            <a:fillRect/>
          </a:stretch>
        </p:blipFill>
        <p:spPr>
          <a:xfrm>
            <a:off x="7315200" y="4164806"/>
            <a:ext cx="3290887" cy="838200"/>
          </a:xfrm>
          <a:prstGeom prst="rect">
            <a:avLst/>
          </a:prstGeom>
        </p:spPr>
      </p:pic>
      <p:sp>
        <p:nvSpPr>
          <p:cNvPr id="11" name="Text 5"/>
          <p:cNvSpPr/>
          <p:nvPr/>
        </p:nvSpPr>
        <p:spPr>
          <a:xfrm>
            <a:off x="7524750" y="5317331"/>
            <a:ext cx="2619375" cy="327422"/>
          </a:xfrm>
          <a:prstGeom prst="rect">
            <a:avLst/>
          </a:prstGeom>
          <a:noFill/>
          <a:ln/>
        </p:spPr>
        <p:txBody>
          <a:bodyPr wrap="none" lIns="0" tIns="0" rIns="0" bIns="0" rtlCol="0" anchor="t"/>
          <a:lstStyle/>
          <a:p>
            <a:pPr marL="0" indent="0" algn="l">
              <a:lnSpc>
                <a:spcPts val="2550"/>
              </a:lnSpc>
              <a:buNone/>
            </a:pPr>
            <a:r>
              <a:rPr lang="en-US" sz="2050" dirty="0">
                <a:solidFill>
                  <a:srgbClr val="2C3249"/>
                </a:solidFill>
                <a:latin typeface="Kanit Light" pitchFamily="34" charset="0"/>
                <a:ea typeface="Kanit Light" pitchFamily="34" charset="-122"/>
                <a:cs typeface="Kanit Light" pitchFamily="34" charset="-120"/>
              </a:rPr>
              <a:t>Validation Phase</a:t>
            </a:r>
            <a:endParaRPr lang="en-US" sz="2050" dirty="0"/>
          </a:p>
        </p:txBody>
      </p:sp>
      <p:sp>
        <p:nvSpPr>
          <p:cNvPr id="12" name="Text 6"/>
          <p:cNvSpPr/>
          <p:nvPr/>
        </p:nvSpPr>
        <p:spPr>
          <a:xfrm>
            <a:off x="7524750" y="5770483"/>
            <a:ext cx="2871788" cy="1341120"/>
          </a:xfrm>
          <a:prstGeom prst="rect">
            <a:avLst/>
          </a:prstGeom>
          <a:noFill/>
          <a:ln/>
        </p:spPr>
        <p:txBody>
          <a:bodyPr wrap="square" lIns="0" tIns="0" rIns="0" bIns="0" rtlCol="0" anchor="t"/>
          <a:lstStyle/>
          <a:p>
            <a:pPr marL="0" indent="0" algn="l">
              <a:lnSpc>
                <a:spcPts val="2600"/>
              </a:lnSpc>
              <a:buNone/>
            </a:pPr>
            <a:r>
              <a:rPr lang="en-US" sz="1650" dirty="0">
                <a:solidFill>
                  <a:srgbClr val="2C3249"/>
                </a:solidFill>
                <a:latin typeface="Martel Sans" pitchFamily="34" charset="0"/>
                <a:ea typeface="Martel Sans" pitchFamily="34" charset="-122"/>
                <a:cs typeface="Martel Sans" pitchFamily="34" charset="-120"/>
              </a:rPr>
              <a:t>Perform vulnerability scans. Run penetration tests. Complete security sign-off checkpoint.</a:t>
            </a:r>
            <a:endParaRPr lang="en-US" sz="1650" dirty="0"/>
          </a:p>
        </p:txBody>
      </p:sp>
      <p:pic>
        <p:nvPicPr>
          <p:cNvPr id="13" name="Image 4" descr="preencoded.png"/>
          <p:cNvPicPr>
            <a:picLocks noChangeAspect="1"/>
          </p:cNvPicPr>
          <p:nvPr/>
        </p:nvPicPr>
        <p:blipFill>
          <a:blip r:embed="rId7"/>
          <a:stretch>
            <a:fillRect/>
          </a:stretch>
        </p:blipFill>
        <p:spPr>
          <a:xfrm>
            <a:off x="10606087" y="4164806"/>
            <a:ext cx="3290887" cy="838200"/>
          </a:xfrm>
          <a:prstGeom prst="rect">
            <a:avLst/>
          </a:prstGeom>
        </p:spPr>
      </p:pic>
      <p:sp>
        <p:nvSpPr>
          <p:cNvPr id="14" name="Text 7"/>
          <p:cNvSpPr/>
          <p:nvPr/>
        </p:nvSpPr>
        <p:spPr>
          <a:xfrm>
            <a:off x="10815638" y="5317331"/>
            <a:ext cx="2619375" cy="327422"/>
          </a:xfrm>
          <a:prstGeom prst="rect">
            <a:avLst/>
          </a:prstGeom>
          <a:noFill/>
          <a:ln/>
        </p:spPr>
        <p:txBody>
          <a:bodyPr wrap="none" lIns="0" tIns="0" rIns="0" bIns="0" rtlCol="0" anchor="t"/>
          <a:lstStyle/>
          <a:p>
            <a:pPr marL="0" indent="0" algn="l">
              <a:lnSpc>
                <a:spcPts val="2550"/>
              </a:lnSpc>
              <a:buNone/>
            </a:pPr>
            <a:r>
              <a:rPr lang="en-US" sz="2050" dirty="0">
                <a:solidFill>
                  <a:srgbClr val="2C3249"/>
                </a:solidFill>
                <a:latin typeface="Kanit Light" pitchFamily="34" charset="0"/>
                <a:ea typeface="Kanit Light" pitchFamily="34" charset="-122"/>
                <a:cs typeface="Kanit Light" pitchFamily="34" charset="-120"/>
              </a:rPr>
              <a:t>Monitoring Phase</a:t>
            </a:r>
            <a:endParaRPr lang="en-US" sz="2050" dirty="0"/>
          </a:p>
        </p:txBody>
      </p:sp>
      <p:sp>
        <p:nvSpPr>
          <p:cNvPr id="15" name="Text 8"/>
          <p:cNvSpPr/>
          <p:nvPr/>
        </p:nvSpPr>
        <p:spPr>
          <a:xfrm>
            <a:off x="10815638" y="5770483"/>
            <a:ext cx="2871788" cy="1341120"/>
          </a:xfrm>
          <a:prstGeom prst="rect">
            <a:avLst/>
          </a:prstGeom>
          <a:noFill/>
          <a:ln/>
        </p:spPr>
        <p:txBody>
          <a:bodyPr wrap="square" lIns="0" tIns="0" rIns="0" bIns="0" rtlCol="0" anchor="t"/>
          <a:lstStyle/>
          <a:p>
            <a:pPr marL="0" indent="0" algn="l">
              <a:lnSpc>
                <a:spcPts val="2600"/>
              </a:lnSpc>
              <a:buNone/>
            </a:pPr>
            <a:r>
              <a:rPr lang="en-US" sz="1650" dirty="0">
                <a:solidFill>
                  <a:srgbClr val="2C3249"/>
                </a:solidFill>
                <a:latin typeface="Martel Sans" pitchFamily="34" charset="0"/>
                <a:ea typeface="Martel Sans" pitchFamily="34" charset="-122"/>
                <a:cs typeface="Martel Sans" pitchFamily="34" charset="-120"/>
              </a:rPr>
              <a:t>Implement continuous logging. Configure alerts. Establish incident response protocols.</a:t>
            </a:r>
            <a:endParaRPr lang="en-US" sz="16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868561"/>
            <a:ext cx="7517011"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Application Security Workflow</a:t>
            </a:r>
            <a:endParaRPr lang="en-US" sz="4450" dirty="0"/>
          </a:p>
        </p:txBody>
      </p:sp>
      <p:pic>
        <p:nvPicPr>
          <p:cNvPr id="4" name="Image 1" descr="preencoded.png"/>
          <p:cNvPicPr>
            <a:picLocks noChangeAspect="1"/>
          </p:cNvPicPr>
          <p:nvPr/>
        </p:nvPicPr>
        <p:blipFill>
          <a:blip r:embed="rId4"/>
          <a:stretch>
            <a:fillRect/>
          </a:stretch>
        </p:blipFill>
        <p:spPr>
          <a:xfrm>
            <a:off x="793790" y="1917502"/>
            <a:ext cx="1134070" cy="1360884"/>
          </a:xfrm>
          <a:prstGeom prst="rect">
            <a:avLst/>
          </a:prstGeom>
        </p:spPr>
      </p:pic>
      <p:sp>
        <p:nvSpPr>
          <p:cNvPr id="5" name="Text 1"/>
          <p:cNvSpPr/>
          <p:nvPr/>
        </p:nvSpPr>
        <p:spPr>
          <a:xfrm>
            <a:off x="2268022" y="214431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Design</a:t>
            </a:r>
            <a:endParaRPr lang="en-US" sz="2200" dirty="0"/>
          </a:p>
        </p:txBody>
      </p:sp>
      <p:sp>
        <p:nvSpPr>
          <p:cNvPr id="6" name="Text 2"/>
          <p:cNvSpPr/>
          <p:nvPr/>
        </p:nvSpPr>
        <p:spPr>
          <a:xfrm>
            <a:off x="2268022" y="2634734"/>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Threat modeling and security requirements.</a:t>
            </a:r>
            <a:endParaRPr lang="en-US" sz="1750" dirty="0"/>
          </a:p>
        </p:txBody>
      </p:sp>
      <p:pic>
        <p:nvPicPr>
          <p:cNvPr id="7" name="Image 2" descr="preencoded.png"/>
          <p:cNvPicPr>
            <a:picLocks noChangeAspect="1"/>
          </p:cNvPicPr>
          <p:nvPr/>
        </p:nvPicPr>
        <p:blipFill>
          <a:blip r:embed="rId5"/>
          <a:stretch>
            <a:fillRect/>
          </a:stretch>
        </p:blipFill>
        <p:spPr>
          <a:xfrm>
            <a:off x="793790" y="3278386"/>
            <a:ext cx="1134070" cy="1360884"/>
          </a:xfrm>
          <a:prstGeom prst="rect">
            <a:avLst/>
          </a:prstGeom>
        </p:spPr>
      </p:pic>
      <p:sp>
        <p:nvSpPr>
          <p:cNvPr id="8" name="Text 3"/>
          <p:cNvSpPr/>
          <p:nvPr/>
        </p:nvSpPr>
        <p:spPr>
          <a:xfrm>
            <a:off x="2268022" y="350520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Develop</a:t>
            </a:r>
            <a:endParaRPr lang="en-US" sz="2200" dirty="0"/>
          </a:p>
        </p:txBody>
      </p:sp>
      <p:sp>
        <p:nvSpPr>
          <p:cNvPr id="9" name="Text 4"/>
          <p:cNvSpPr/>
          <p:nvPr/>
        </p:nvSpPr>
        <p:spPr>
          <a:xfrm>
            <a:off x="2268022" y="3995618"/>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Secure coding and peer reviews.</a:t>
            </a:r>
            <a:endParaRPr lang="en-US" sz="1750" dirty="0"/>
          </a:p>
        </p:txBody>
      </p:sp>
      <p:pic>
        <p:nvPicPr>
          <p:cNvPr id="10" name="Image 3" descr="preencoded.png"/>
          <p:cNvPicPr>
            <a:picLocks noChangeAspect="1"/>
          </p:cNvPicPr>
          <p:nvPr/>
        </p:nvPicPr>
        <p:blipFill>
          <a:blip r:embed="rId6"/>
          <a:stretch>
            <a:fillRect/>
          </a:stretch>
        </p:blipFill>
        <p:spPr>
          <a:xfrm>
            <a:off x="793790" y="4639270"/>
            <a:ext cx="1134070" cy="1360884"/>
          </a:xfrm>
          <a:prstGeom prst="rect">
            <a:avLst/>
          </a:prstGeom>
        </p:spPr>
      </p:pic>
      <p:sp>
        <p:nvSpPr>
          <p:cNvPr id="11" name="Text 5"/>
          <p:cNvSpPr/>
          <p:nvPr/>
        </p:nvSpPr>
        <p:spPr>
          <a:xfrm>
            <a:off x="2268022" y="486608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Test</a:t>
            </a:r>
            <a:endParaRPr lang="en-US" sz="2200" dirty="0"/>
          </a:p>
        </p:txBody>
      </p:sp>
      <p:sp>
        <p:nvSpPr>
          <p:cNvPr id="12" name="Text 6"/>
          <p:cNvSpPr/>
          <p:nvPr/>
        </p:nvSpPr>
        <p:spPr>
          <a:xfrm>
            <a:off x="2268022" y="5356503"/>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SAST/DAST scanning and remediation.</a:t>
            </a:r>
            <a:endParaRPr lang="en-US" sz="1750" dirty="0"/>
          </a:p>
        </p:txBody>
      </p:sp>
      <p:pic>
        <p:nvPicPr>
          <p:cNvPr id="13" name="Image 4" descr="preencoded.png"/>
          <p:cNvPicPr>
            <a:picLocks noChangeAspect="1"/>
          </p:cNvPicPr>
          <p:nvPr/>
        </p:nvPicPr>
        <p:blipFill>
          <a:blip r:embed="rId7"/>
          <a:stretch>
            <a:fillRect/>
          </a:stretch>
        </p:blipFill>
        <p:spPr>
          <a:xfrm>
            <a:off x="793790" y="6000155"/>
            <a:ext cx="1134070" cy="1360884"/>
          </a:xfrm>
          <a:prstGeom prst="rect">
            <a:avLst/>
          </a:prstGeom>
        </p:spPr>
      </p:pic>
      <p:sp>
        <p:nvSpPr>
          <p:cNvPr id="14" name="Text 7"/>
          <p:cNvSpPr/>
          <p:nvPr/>
        </p:nvSpPr>
        <p:spPr>
          <a:xfrm>
            <a:off x="2268022" y="622696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Deploy</a:t>
            </a:r>
            <a:endParaRPr lang="en-US" sz="2200" dirty="0"/>
          </a:p>
        </p:txBody>
      </p:sp>
      <p:sp>
        <p:nvSpPr>
          <p:cNvPr id="15" name="Text 8"/>
          <p:cNvSpPr/>
          <p:nvPr/>
        </p:nvSpPr>
        <p:spPr>
          <a:xfrm>
            <a:off x="2268022" y="6717387"/>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Final security validation and monitoring.</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34363"/>
          </a:xfrm>
          <a:prstGeom prst="rect">
            <a:avLst/>
          </a:prstGeom>
        </p:spPr>
      </p:pic>
      <p:sp>
        <p:nvSpPr>
          <p:cNvPr id="3" name="Text 0"/>
          <p:cNvSpPr/>
          <p:nvPr/>
        </p:nvSpPr>
        <p:spPr>
          <a:xfrm>
            <a:off x="4391025" y="576263"/>
            <a:ext cx="5849660" cy="654844"/>
          </a:xfrm>
          <a:prstGeom prst="rect">
            <a:avLst/>
          </a:prstGeom>
          <a:noFill/>
          <a:ln/>
        </p:spPr>
        <p:txBody>
          <a:bodyPr wrap="none" lIns="0" tIns="0" rIns="0" bIns="0" rtlCol="0" anchor="t"/>
          <a:lstStyle/>
          <a:p>
            <a:pPr marL="0" indent="0" algn="l">
              <a:lnSpc>
                <a:spcPts val="5150"/>
              </a:lnSpc>
              <a:buNone/>
            </a:pPr>
            <a:r>
              <a:rPr lang="en-US" sz="4100" dirty="0">
                <a:solidFill>
                  <a:srgbClr val="272D45"/>
                </a:solidFill>
                <a:latin typeface="Kanit Light" pitchFamily="34" charset="0"/>
                <a:ea typeface="Kanit Light" pitchFamily="34" charset="-122"/>
                <a:cs typeface="Kanit Light" pitchFamily="34" charset="-120"/>
              </a:rPr>
              <a:t>Security Tools Landscape</a:t>
            </a:r>
            <a:endParaRPr lang="en-US" sz="4100" dirty="0"/>
          </a:p>
        </p:txBody>
      </p:sp>
      <p:sp>
        <p:nvSpPr>
          <p:cNvPr id="4" name="Shape 1"/>
          <p:cNvSpPr/>
          <p:nvPr/>
        </p:nvSpPr>
        <p:spPr>
          <a:xfrm>
            <a:off x="4391025" y="1545431"/>
            <a:ext cx="4648200" cy="3454479"/>
          </a:xfrm>
          <a:prstGeom prst="roundRect">
            <a:avLst>
              <a:gd name="adj" fmla="val 2548"/>
            </a:avLst>
          </a:prstGeom>
          <a:solidFill>
            <a:srgbClr val="DFECE9"/>
          </a:solidFill>
          <a:ln w="7620">
            <a:solidFill>
              <a:srgbClr val="C5D2CF"/>
            </a:solidFill>
            <a:prstDash val="solid"/>
          </a:ln>
        </p:spPr>
        <p:txBody>
          <a:bodyPr/>
          <a:lstStyle/>
          <a:p>
            <a:endParaRPr lang="en-US"/>
          </a:p>
        </p:txBody>
      </p:sp>
      <p:sp>
        <p:nvSpPr>
          <p:cNvPr id="5" name="Text 2"/>
          <p:cNvSpPr/>
          <p:nvPr/>
        </p:nvSpPr>
        <p:spPr>
          <a:xfrm>
            <a:off x="4608195" y="1762601"/>
            <a:ext cx="3233737" cy="327422"/>
          </a:xfrm>
          <a:prstGeom prst="rect">
            <a:avLst/>
          </a:prstGeom>
          <a:noFill/>
          <a:ln/>
        </p:spPr>
        <p:txBody>
          <a:bodyPr wrap="none" lIns="0" tIns="0" rIns="0" bIns="0" rtlCol="0" anchor="t"/>
          <a:lstStyle/>
          <a:p>
            <a:pPr marL="0" indent="0" algn="l">
              <a:lnSpc>
                <a:spcPts val="2550"/>
              </a:lnSpc>
              <a:buNone/>
            </a:pPr>
            <a:r>
              <a:rPr lang="en-US" sz="2050" dirty="0">
                <a:solidFill>
                  <a:srgbClr val="2C3249"/>
                </a:solidFill>
                <a:latin typeface="Kanit Light" pitchFamily="34" charset="0"/>
                <a:ea typeface="Kanit Light" pitchFamily="34" charset="-122"/>
                <a:cs typeface="Kanit Light" pitchFamily="34" charset="-120"/>
              </a:rPr>
              <a:t>Infrastructure Security Tools</a:t>
            </a:r>
            <a:endParaRPr lang="en-US" sz="2050" dirty="0"/>
          </a:p>
        </p:txBody>
      </p:sp>
      <p:sp>
        <p:nvSpPr>
          <p:cNvPr id="6" name="Text 3"/>
          <p:cNvSpPr/>
          <p:nvPr/>
        </p:nvSpPr>
        <p:spPr>
          <a:xfrm>
            <a:off x="4608195" y="2215753"/>
            <a:ext cx="4213860" cy="670560"/>
          </a:xfrm>
          <a:prstGeom prst="rect">
            <a:avLst/>
          </a:prstGeom>
          <a:noFill/>
          <a:ln/>
        </p:spPr>
        <p:txBody>
          <a:bodyPr wrap="square" lIns="0" tIns="0" rIns="0" bIns="0" rtlCol="0" anchor="t"/>
          <a:lstStyle/>
          <a:p>
            <a:pPr marL="342900" indent="-342900" algn="l">
              <a:lnSpc>
                <a:spcPts val="2600"/>
              </a:lnSpc>
              <a:buSzPct val="100000"/>
              <a:buChar char="•"/>
            </a:pPr>
            <a:r>
              <a:rPr lang="en-US" sz="1650" dirty="0">
                <a:solidFill>
                  <a:srgbClr val="2C3249"/>
                </a:solidFill>
                <a:latin typeface="Martel Sans" pitchFamily="34" charset="0"/>
                <a:ea typeface="Martel Sans" pitchFamily="34" charset="-122"/>
                <a:cs typeface="Martel Sans" pitchFamily="34" charset="-120"/>
              </a:rPr>
              <a:t>Cisco Firepower for network protection</a:t>
            </a:r>
            <a:endParaRPr lang="en-US" sz="1650" dirty="0"/>
          </a:p>
        </p:txBody>
      </p:sp>
      <p:sp>
        <p:nvSpPr>
          <p:cNvPr id="7" name="Text 4"/>
          <p:cNvSpPr/>
          <p:nvPr/>
        </p:nvSpPr>
        <p:spPr>
          <a:xfrm>
            <a:off x="4608195" y="2959656"/>
            <a:ext cx="4213860" cy="670560"/>
          </a:xfrm>
          <a:prstGeom prst="rect">
            <a:avLst/>
          </a:prstGeom>
          <a:noFill/>
          <a:ln/>
        </p:spPr>
        <p:txBody>
          <a:bodyPr wrap="square" lIns="0" tIns="0" rIns="0" bIns="0" rtlCol="0" anchor="t"/>
          <a:lstStyle/>
          <a:p>
            <a:pPr marL="342900" indent="-342900" algn="l">
              <a:lnSpc>
                <a:spcPts val="2600"/>
              </a:lnSpc>
              <a:buSzPct val="100000"/>
              <a:buChar char="•"/>
            </a:pPr>
            <a:r>
              <a:rPr lang="en-US" sz="1650" dirty="0">
                <a:solidFill>
                  <a:srgbClr val="2C3249"/>
                </a:solidFill>
                <a:latin typeface="Martel Sans" pitchFamily="34" charset="0"/>
                <a:ea typeface="Martel Sans" pitchFamily="34" charset="-122"/>
                <a:cs typeface="Martel Sans" pitchFamily="34" charset="-120"/>
              </a:rPr>
              <a:t>Microsoft Entra ID for identity management</a:t>
            </a:r>
            <a:endParaRPr lang="en-US" sz="1650" dirty="0"/>
          </a:p>
        </p:txBody>
      </p:sp>
      <p:sp>
        <p:nvSpPr>
          <p:cNvPr id="8" name="Text 5"/>
          <p:cNvSpPr/>
          <p:nvPr/>
        </p:nvSpPr>
        <p:spPr>
          <a:xfrm>
            <a:off x="4608195" y="3703558"/>
            <a:ext cx="4213860" cy="335280"/>
          </a:xfrm>
          <a:prstGeom prst="rect">
            <a:avLst/>
          </a:prstGeom>
          <a:noFill/>
          <a:ln/>
        </p:spPr>
        <p:txBody>
          <a:bodyPr wrap="none" lIns="0" tIns="0" rIns="0" bIns="0" rtlCol="0" anchor="t"/>
          <a:lstStyle/>
          <a:p>
            <a:pPr marL="342900" indent="-342900" algn="l">
              <a:lnSpc>
                <a:spcPts val="2600"/>
              </a:lnSpc>
              <a:buSzPct val="100000"/>
              <a:buChar char="•"/>
            </a:pPr>
            <a:r>
              <a:rPr lang="en-US" sz="1650" dirty="0">
                <a:solidFill>
                  <a:srgbClr val="2C3249"/>
                </a:solidFill>
                <a:latin typeface="Martel Sans" pitchFamily="34" charset="0"/>
                <a:ea typeface="Martel Sans" pitchFamily="34" charset="-122"/>
                <a:cs typeface="Martel Sans" pitchFamily="34" charset="-120"/>
              </a:rPr>
              <a:t>Crowdstrike for endpoint security</a:t>
            </a:r>
            <a:endParaRPr lang="en-US" sz="1650" dirty="0"/>
          </a:p>
        </p:txBody>
      </p:sp>
      <p:sp>
        <p:nvSpPr>
          <p:cNvPr id="9" name="Text 6"/>
          <p:cNvSpPr/>
          <p:nvPr/>
        </p:nvSpPr>
        <p:spPr>
          <a:xfrm>
            <a:off x="4608195" y="4112181"/>
            <a:ext cx="4213860" cy="670560"/>
          </a:xfrm>
          <a:prstGeom prst="rect">
            <a:avLst/>
          </a:prstGeom>
          <a:noFill/>
          <a:ln/>
        </p:spPr>
        <p:txBody>
          <a:bodyPr wrap="square" lIns="0" tIns="0" rIns="0" bIns="0" rtlCol="0" anchor="t"/>
          <a:lstStyle/>
          <a:p>
            <a:pPr marL="342900" indent="-342900" algn="l">
              <a:lnSpc>
                <a:spcPts val="2600"/>
              </a:lnSpc>
              <a:buSzPct val="100000"/>
              <a:buChar char="•"/>
            </a:pPr>
            <a:r>
              <a:rPr lang="en-US" sz="1650" dirty="0">
                <a:solidFill>
                  <a:srgbClr val="2C3249"/>
                </a:solidFill>
                <a:latin typeface="Martel Sans" pitchFamily="34" charset="0"/>
                <a:ea typeface="Martel Sans" pitchFamily="34" charset="-122"/>
                <a:cs typeface="Martel Sans" pitchFamily="34" charset="-120"/>
              </a:rPr>
              <a:t>Splunk for security information management</a:t>
            </a:r>
            <a:endParaRPr lang="en-US" sz="1650" dirty="0"/>
          </a:p>
        </p:txBody>
      </p:sp>
      <p:sp>
        <p:nvSpPr>
          <p:cNvPr id="10" name="Shape 7"/>
          <p:cNvSpPr/>
          <p:nvPr/>
        </p:nvSpPr>
        <p:spPr>
          <a:xfrm>
            <a:off x="9248775" y="1545431"/>
            <a:ext cx="4648200" cy="3454479"/>
          </a:xfrm>
          <a:prstGeom prst="roundRect">
            <a:avLst>
              <a:gd name="adj" fmla="val 2548"/>
            </a:avLst>
          </a:prstGeom>
          <a:solidFill>
            <a:srgbClr val="DFECE9"/>
          </a:solidFill>
          <a:ln w="7620">
            <a:solidFill>
              <a:srgbClr val="C5D2CF"/>
            </a:solidFill>
            <a:prstDash val="solid"/>
          </a:ln>
        </p:spPr>
        <p:txBody>
          <a:bodyPr/>
          <a:lstStyle/>
          <a:p>
            <a:endParaRPr lang="en-US"/>
          </a:p>
        </p:txBody>
      </p:sp>
      <p:sp>
        <p:nvSpPr>
          <p:cNvPr id="11" name="Text 8"/>
          <p:cNvSpPr/>
          <p:nvPr/>
        </p:nvSpPr>
        <p:spPr>
          <a:xfrm>
            <a:off x="9465945" y="1762601"/>
            <a:ext cx="3014305" cy="327422"/>
          </a:xfrm>
          <a:prstGeom prst="rect">
            <a:avLst/>
          </a:prstGeom>
          <a:noFill/>
          <a:ln/>
        </p:spPr>
        <p:txBody>
          <a:bodyPr wrap="none" lIns="0" tIns="0" rIns="0" bIns="0" rtlCol="0" anchor="t"/>
          <a:lstStyle/>
          <a:p>
            <a:pPr marL="0" indent="0" algn="l">
              <a:lnSpc>
                <a:spcPts val="2550"/>
              </a:lnSpc>
              <a:buNone/>
            </a:pPr>
            <a:r>
              <a:rPr lang="en-US" sz="2050" dirty="0">
                <a:solidFill>
                  <a:srgbClr val="2C3249"/>
                </a:solidFill>
                <a:latin typeface="Kanit Light" pitchFamily="34" charset="0"/>
                <a:ea typeface="Kanit Light" pitchFamily="34" charset="-122"/>
                <a:cs typeface="Kanit Light" pitchFamily="34" charset="-120"/>
              </a:rPr>
              <a:t>Application Security Tools</a:t>
            </a:r>
            <a:endParaRPr lang="en-US" sz="2050" dirty="0"/>
          </a:p>
        </p:txBody>
      </p:sp>
      <p:sp>
        <p:nvSpPr>
          <p:cNvPr id="12" name="Text 9"/>
          <p:cNvSpPr/>
          <p:nvPr/>
        </p:nvSpPr>
        <p:spPr>
          <a:xfrm>
            <a:off x="9465945" y="2215753"/>
            <a:ext cx="4213860" cy="335280"/>
          </a:xfrm>
          <a:prstGeom prst="rect">
            <a:avLst/>
          </a:prstGeom>
          <a:noFill/>
          <a:ln/>
        </p:spPr>
        <p:txBody>
          <a:bodyPr wrap="none" lIns="0" tIns="0" rIns="0" bIns="0" rtlCol="0" anchor="t"/>
          <a:lstStyle/>
          <a:p>
            <a:pPr marL="342900" indent="-342900" algn="l">
              <a:lnSpc>
                <a:spcPts val="2600"/>
              </a:lnSpc>
              <a:buSzPct val="100000"/>
              <a:buChar char="•"/>
            </a:pPr>
            <a:r>
              <a:rPr lang="en-US" sz="1650" dirty="0">
                <a:solidFill>
                  <a:srgbClr val="2C3249"/>
                </a:solidFill>
                <a:latin typeface="Martel Sans" pitchFamily="34" charset="0"/>
                <a:ea typeface="Martel Sans" pitchFamily="34" charset="-122"/>
                <a:cs typeface="Martel Sans" pitchFamily="34" charset="-120"/>
              </a:rPr>
              <a:t>SonarQube for static code analysis</a:t>
            </a:r>
            <a:endParaRPr lang="en-US" sz="1650" dirty="0"/>
          </a:p>
        </p:txBody>
      </p:sp>
      <p:sp>
        <p:nvSpPr>
          <p:cNvPr id="13" name="Text 10"/>
          <p:cNvSpPr/>
          <p:nvPr/>
        </p:nvSpPr>
        <p:spPr>
          <a:xfrm>
            <a:off x="9465945" y="2624376"/>
            <a:ext cx="4213860" cy="335280"/>
          </a:xfrm>
          <a:prstGeom prst="rect">
            <a:avLst/>
          </a:prstGeom>
          <a:noFill/>
          <a:ln/>
        </p:spPr>
        <p:txBody>
          <a:bodyPr wrap="none" lIns="0" tIns="0" rIns="0" bIns="0" rtlCol="0" anchor="t"/>
          <a:lstStyle/>
          <a:p>
            <a:pPr marL="342900" indent="-342900" algn="l">
              <a:lnSpc>
                <a:spcPts val="2600"/>
              </a:lnSpc>
              <a:buSzPct val="100000"/>
              <a:buChar char="•"/>
            </a:pPr>
            <a:r>
              <a:rPr lang="en-US" sz="1650" dirty="0">
                <a:solidFill>
                  <a:srgbClr val="2C3249"/>
                </a:solidFill>
                <a:latin typeface="Martel Sans" pitchFamily="34" charset="0"/>
                <a:ea typeface="Martel Sans" pitchFamily="34" charset="-122"/>
                <a:cs typeface="Martel Sans" pitchFamily="34" charset="-120"/>
              </a:rPr>
              <a:t>OWASP ZAP for dynamic testing</a:t>
            </a:r>
            <a:endParaRPr lang="en-US" sz="1650" dirty="0"/>
          </a:p>
        </p:txBody>
      </p:sp>
      <p:sp>
        <p:nvSpPr>
          <p:cNvPr id="14" name="Text 11"/>
          <p:cNvSpPr/>
          <p:nvPr/>
        </p:nvSpPr>
        <p:spPr>
          <a:xfrm>
            <a:off x="9465945" y="3032998"/>
            <a:ext cx="4213860" cy="335280"/>
          </a:xfrm>
          <a:prstGeom prst="rect">
            <a:avLst/>
          </a:prstGeom>
          <a:noFill/>
          <a:ln/>
        </p:spPr>
        <p:txBody>
          <a:bodyPr wrap="none" lIns="0" tIns="0" rIns="0" bIns="0" rtlCol="0" anchor="t"/>
          <a:lstStyle/>
          <a:p>
            <a:pPr marL="342900" indent="-342900" algn="l">
              <a:lnSpc>
                <a:spcPts val="2600"/>
              </a:lnSpc>
              <a:buSzPct val="100000"/>
              <a:buChar char="•"/>
            </a:pPr>
            <a:r>
              <a:rPr lang="en-US" sz="1650" dirty="0">
                <a:solidFill>
                  <a:srgbClr val="2C3249"/>
                </a:solidFill>
                <a:latin typeface="Martel Sans" pitchFamily="34" charset="0"/>
                <a:ea typeface="Martel Sans" pitchFamily="34" charset="-122"/>
                <a:cs typeface="Martel Sans" pitchFamily="34" charset="-120"/>
              </a:rPr>
              <a:t>Snyk for dependency scanning</a:t>
            </a:r>
            <a:endParaRPr lang="en-US" sz="1650" dirty="0"/>
          </a:p>
        </p:txBody>
      </p:sp>
      <p:sp>
        <p:nvSpPr>
          <p:cNvPr id="15" name="Text 12"/>
          <p:cNvSpPr/>
          <p:nvPr/>
        </p:nvSpPr>
        <p:spPr>
          <a:xfrm>
            <a:off x="9465945" y="3441621"/>
            <a:ext cx="4213860" cy="670560"/>
          </a:xfrm>
          <a:prstGeom prst="rect">
            <a:avLst/>
          </a:prstGeom>
          <a:noFill/>
          <a:ln/>
        </p:spPr>
        <p:txBody>
          <a:bodyPr wrap="square" lIns="0" tIns="0" rIns="0" bIns="0" rtlCol="0" anchor="t"/>
          <a:lstStyle/>
          <a:p>
            <a:pPr marL="342900" indent="-342900" algn="l">
              <a:lnSpc>
                <a:spcPts val="2600"/>
              </a:lnSpc>
              <a:buSzPct val="100000"/>
              <a:buChar char="•"/>
            </a:pPr>
            <a:r>
              <a:rPr lang="en-US" sz="1650" dirty="0">
                <a:solidFill>
                  <a:srgbClr val="2C3249"/>
                </a:solidFill>
                <a:latin typeface="Martel Sans" pitchFamily="34" charset="0"/>
                <a:ea typeface="Martel Sans" pitchFamily="34" charset="-122"/>
                <a:cs typeface="Martel Sans" pitchFamily="34" charset="-120"/>
              </a:rPr>
              <a:t>Auth0 for identity and access management</a:t>
            </a:r>
            <a:endParaRPr lang="en-US" sz="1650" dirty="0"/>
          </a:p>
        </p:txBody>
      </p:sp>
      <p:sp>
        <p:nvSpPr>
          <p:cNvPr id="16" name="Shape 13"/>
          <p:cNvSpPr/>
          <p:nvPr/>
        </p:nvSpPr>
        <p:spPr>
          <a:xfrm>
            <a:off x="4391025" y="5209461"/>
            <a:ext cx="9505950" cy="2448639"/>
          </a:xfrm>
          <a:prstGeom prst="roundRect">
            <a:avLst>
              <a:gd name="adj" fmla="val 3594"/>
            </a:avLst>
          </a:prstGeom>
          <a:solidFill>
            <a:srgbClr val="DFECE9"/>
          </a:solidFill>
          <a:ln w="7620">
            <a:solidFill>
              <a:srgbClr val="C5D2CF"/>
            </a:solidFill>
            <a:prstDash val="solid"/>
          </a:ln>
        </p:spPr>
        <p:txBody>
          <a:bodyPr/>
          <a:lstStyle/>
          <a:p>
            <a:endParaRPr lang="en-US"/>
          </a:p>
        </p:txBody>
      </p:sp>
      <p:sp>
        <p:nvSpPr>
          <p:cNvPr id="17" name="Text 14"/>
          <p:cNvSpPr/>
          <p:nvPr/>
        </p:nvSpPr>
        <p:spPr>
          <a:xfrm>
            <a:off x="4608195" y="5426631"/>
            <a:ext cx="2629733" cy="327422"/>
          </a:xfrm>
          <a:prstGeom prst="rect">
            <a:avLst/>
          </a:prstGeom>
          <a:noFill/>
          <a:ln/>
        </p:spPr>
        <p:txBody>
          <a:bodyPr wrap="none" lIns="0" tIns="0" rIns="0" bIns="0" rtlCol="0" anchor="t"/>
          <a:lstStyle/>
          <a:p>
            <a:pPr marL="0" indent="0" algn="l">
              <a:lnSpc>
                <a:spcPts val="2550"/>
              </a:lnSpc>
              <a:buNone/>
            </a:pPr>
            <a:r>
              <a:rPr lang="en-US" sz="2050" dirty="0">
                <a:solidFill>
                  <a:srgbClr val="2C3249"/>
                </a:solidFill>
                <a:latin typeface="Kanit Light" pitchFamily="34" charset="0"/>
                <a:ea typeface="Kanit Light" pitchFamily="34" charset="-122"/>
                <a:cs typeface="Kanit Light" pitchFamily="34" charset="-120"/>
              </a:rPr>
              <a:t>Cross-Functional Tools</a:t>
            </a:r>
            <a:endParaRPr lang="en-US" sz="2050" dirty="0"/>
          </a:p>
        </p:txBody>
      </p:sp>
      <p:sp>
        <p:nvSpPr>
          <p:cNvPr id="18" name="Text 15"/>
          <p:cNvSpPr/>
          <p:nvPr/>
        </p:nvSpPr>
        <p:spPr>
          <a:xfrm>
            <a:off x="4608195" y="5879782"/>
            <a:ext cx="9071610" cy="335280"/>
          </a:xfrm>
          <a:prstGeom prst="rect">
            <a:avLst/>
          </a:prstGeom>
          <a:noFill/>
          <a:ln/>
        </p:spPr>
        <p:txBody>
          <a:bodyPr wrap="none" lIns="0" tIns="0" rIns="0" bIns="0" rtlCol="0" anchor="t"/>
          <a:lstStyle/>
          <a:p>
            <a:pPr marL="342900" indent="-342900" algn="l">
              <a:lnSpc>
                <a:spcPts val="2600"/>
              </a:lnSpc>
              <a:buSzPct val="100000"/>
              <a:buChar char="•"/>
            </a:pPr>
            <a:r>
              <a:rPr lang="en-US" sz="1650" dirty="0">
                <a:solidFill>
                  <a:srgbClr val="2C3249"/>
                </a:solidFill>
                <a:latin typeface="Martel Sans" pitchFamily="34" charset="0"/>
                <a:ea typeface="Martel Sans" pitchFamily="34" charset="-122"/>
                <a:cs typeface="Martel Sans" pitchFamily="34" charset="-120"/>
              </a:rPr>
              <a:t>Jira for security issue tracking</a:t>
            </a:r>
            <a:endParaRPr lang="en-US" sz="1650" dirty="0"/>
          </a:p>
        </p:txBody>
      </p:sp>
      <p:sp>
        <p:nvSpPr>
          <p:cNvPr id="19" name="Text 16"/>
          <p:cNvSpPr/>
          <p:nvPr/>
        </p:nvSpPr>
        <p:spPr>
          <a:xfrm>
            <a:off x="4608195" y="6288405"/>
            <a:ext cx="9071610" cy="335280"/>
          </a:xfrm>
          <a:prstGeom prst="rect">
            <a:avLst/>
          </a:prstGeom>
          <a:noFill/>
          <a:ln/>
        </p:spPr>
        <p:txBody>
          <a:bodyPr wrap="none" lIns="0" tIns="0" rIns="0" bIns="0" rtlCol="0" anchor="t"/>
          <a:lstStyle/>
          <a:p>
            <a:pPr marL="342900" indent="-342900" algn="l">
              <a:lnSpc>
                <a:spcPts val="2600"/>
              </a:lnSpc>
              <a:buSzPct val="100000"/>
              <a:buChar char="•"/>
            </a:pPr>
            <a:r>
              <a:rPr lang="en-US" sz="1650" dirty="0">
                <a:solidFill>
                  <a:srgbClr val="2C3249"/>
                </a:solidFill>
                <a:latin typeface="Martel Sans" pitchFamily="34" charset="0"/>
                <a:ea typeface="Martel Sans" pitchFamily="34" charset="-122"/>
                <a:cs typeface="Martel Sans" pitchFamily="34" charset="-120"/>
              </a:rPr>
              <a:t>Azure DevOps for secure CI/CD pipelines</a:t>
            </a:r>
            <a:endParaRPr lang="en-US" sz="1650" dirty="0"/>
          </a:p>
        </p:txBody>
      </p:sp>
      <p:sp>
        <p:nvSpPr>
          <p:cNvPr id="20" name="Text 17"/>
          <p:cNvSpPr/>
          <p:nvPr/>
        </p:nvSpPr>
        <p:spPr>
          <a:xfrm>
            <a:off x="4608195" y="6697027"/>
            <a:ext cx="9071610" cy="335280"/>
          </a:xfrm>
          <a:prstGeom prst="rect">
            <a:avLst/>
          </a:prstGeom>
          <a:noFill/>
          <a:ln/>
        </p:spPr>
        <p:txBody>
          <a:bodyPr wrap="none" lIns="0" tIns="0" rIns="0" bIns="0" rtlCol="0" anchor="t"/>
          <a:lstStyle/>
          <a:p>
            <a:pPr marL="342900" indent="-342900" algn="l">
              <a:lnSpc>
                <a:spcPts val="2600"/>
              </a:lnSpc>
              <a:buSzPct val="100000"/>
              <a:buChar char="•"/>
            </a:pPr>
            <a:r>
              <a:rPr lang="en-US" sz="1650" dirty="0">
                <a:solidFill>
                  <a:srgbClr val="2C3249"/>
                </a:solidFill>
                <a:latin typeface="Martel Sans" pitchFamily="34" charset="0"/>
                <a:ea typeface="Martel Sans" pitchFamily="34" charset="-122"/>
                <a:cs typeface="Martel Sans" pitchFamily="34" charset="-120"/>
              </a:rPr>
              <a:t>Nessus for vulnerability scanning</a:t>
            </a:r>
            <a:endParaRPr lang="en-US" sz="1650" dirty="0"/>
          </a:p>
        </p:txBody>
      </p:sp>
      <p:sp>
        <p:nvSpPr>
          <p:cNvPr id="21" name="Text 18"/>
          <p:cNvSpPr/>
          <p:nvPr/>
        </p:nvSpPr>
        <p:spPr>
          <a:xfrm>
            <a:off x="4608195" y="7105650"/>
            <a:ext cx="9071610" cy="335280"/>
          </a:xfrm>
          <a:prstGeom prst="rect">
            <a:avLst/>
          </a:prstGeom>
          <a:noFill/>
          <a:ln/>
        </p:spPr>
        <p:txBody>
          <a:bodyPr wrap="none" lIns="0" tIns="0" rIns="0" bIns="0" rtlCol="0" anchor="t"/>
          <a:lstStyle/>
          <a:p>
            <a:pPr marL="342900" indent="-342900" algn="l">
              <a:lnSpc>
                <a:spcPts val="2600"/>
              </a:lnSpc>
              <a:buSzPct val="100000"/>
              <a:buChar char="•"/>
            </a:pPr>
            <a:r>
              <a:rPr lang="en-US" sz="1650" dirty="0">
                <a:solidFill>
                  <a:srgbClr val="2C3249"/>
                </a:solidFill>
                <a:latin typeface="Martel Sans" pitchFamily="34" charset="0"/>
                <a:ea typeface="Martel Sans" pitchFamily="34" charset="-122"/>
                <a:cs typeface="Martel Sans" pitchFamily="34" charset="-120"/>
              </a:rPr>
              <a:t>Qualys for compliance checks</a:t>
            </a:r>
            <a:endParaRPr lang="en-US" sz="16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TotalTime>
  <Words>1044</Words>
  <Application>Microsoft Office PowerPoint</Application>
  <PresentationFormat>Custom</PresentationFormat>
  <Paragraphs>163</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Arial</vt:lpstr>
      <vt:lpstr>Kanit Light</vt:lpstr>
      <vt:lpstr>Martel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Kimberly Wiethoff</cp:lastModifiedBy>
  <cp:revision>5</cp:revision>
  <dcterms:created xsi:type="dcterms:W3CDTF">2025-04-23T19:36:21Z</dcterms:created>
  <dcterms:modified xsi:type="dcterms:W3CDTF">2026-01-06T18:42:29Z</dcterms:modified>
</cp:coreProperties>
</file>