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630400" cy="8229600"/>
  <p:notesSz cx="8229600" cy="14630400"/>
  <p:embeddedFontLst>
    <p:embeddedFont>
      <p:font typeface="Instrument Sans Medium" panose="020B0604020202020204" charset="0"/>
      <p:regular r:id="rId19"/>
    </p:embeddedFont>
    <p:embeddedFont>
      <p:font typeface="Instrument Sans Semi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24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10667"/>
            <a:ext cx="7556421" cy="29689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How to Manage Hybrid Projects with Both Infrastructure and Software Components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89" y="382952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 the world of IT, not all project management approaches are created equal. Let's explore the key differences between infrastructure and software development projects.</a:t>
            </a:r>
            <a:endParaRPr lang="en-US" sz="175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FAC72752-FC87-F286-7487-2CC6C2941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89" y="5168096"/>
            <a:ext cx="7176505" cy="1199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5D7FBB-2918-52CD-FF41-A4CB56E7C21D}"/>
              </a:ext>
            </a:extLst>
          </p:cNvPr>
          <p:cNvSpPr txBox="1"/>
          <p:nvPr/>
        </p:nvSpPr>
        <p:spPr>
          <a:xfrm>
            <a:off x="793790" y="6506682"/>
            <a:ext cx="8075890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#HybridProjects #ITProjectManagement #AgileDelivery #InfrastructurePM #SoftwareDevelopmentPM #CloudMigration #DevOps #DigitalTransformation #ProjectManagerTips #ManagingProjectsTheAgileWay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8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6521" y="578644"/>
            <a:ext cx="5489019" cy="657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Project Dependencies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21" y="1551861"/>
            <a:ext cx="1052274" cy="203311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04430" y="1762244"/>
            <a:ext cx="3556159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Dependencies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104430" y="2217301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Hardware delivery timelines</a:t>
            </a:r>
            <a:endParaRPr lang="en-US" sz="1650" dirty="0"/>
          </a:p>
        </p:txBody>
      </p:sp>
      <p:sp>
        <p:nvSpPr>
          <p:cNvPr id="7" name="Text 3"/>
          <p:cNvSpPr/>
          <p:nvPr/>
        </p:nvSpPr>
        <p:spPr>
          <a:xfrm>
            <a:off x="2104430" y="2627590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Vendor support schedules</a:t>
            </a:r>
            <a:endParaRPr lang="en-US" sz="1650" dirty="0"/>
          </a:p>
        </p:txBody>
      </p:sp>
      <p:sp>
        <p:nvSpPr>
          <p:cNvPr id="8" name="Text 4"/>
          <p:cNvSpPr/>
          <p:nvPr/>
        </p:nvSpPr>
        <p:spPr>
          <a:xfrm>
            <a:off x="2104430" y="3037880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Change control board approvals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21" y="3584972"/>
            <a:ext cx="1052274" cy="203311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04430" y="3795355"/>
            <a:ext cx="2970252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Dependencies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2104430" y="4250412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Developer resource availability</a:t>
            </a:r>
            <a:endParaRPr lang="en-US" sz="1650" dirty="0"/>
          </a:p>
        </p:txBody>
      </p:sp>
      <p:sp>
        <p:nvSpPr>
          <p:cNvPr id="12" name="Text 7"/>
          <p:cNvSpPr/>
          <p:nvPr/>
        </p:nvSpPr>
        <p:spPr>
          <a:xfrm>
            <a:off x="2104430" y="4660702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API integration readiness</a:t>
            </a:r>
            <a:endParaRPr lang="en-US" sz="1650" dirty="0"/>
          </a:p>
        </p:txBody>
      </p:sp>
      <p:sp>
        <p:nvSpPr>
          <p:cNvPr id="13" name="Text 8"/>
          <p:cNvSpPr/>
          <p:nvPr/>
        </p:nvSpPr>
        <p:spPr>
          <a:xfrm>
            <a:off x="2104430" y="5070991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Design approval workflows</a:t>
            </a:r>
            <a:endParaRPr lang="en-US" sz="16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21" y="5618083"/>
            <a:ext cx="1052274" cy="203311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2104430" y="5828467"/>
            <a:ext cx="2728555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Shared Dependencies</a:t>
            </a:r>
            <a:endParaRPr lang="en-US" sz="2050" dirty="0"/>
          </a:p>
        </p:txBody>
      </p:sp>
      <p:sp>
        <p:nvSpPr>
          <p:cNvPr id="16" name="Text 10"/>
          <p:cNvSpPr/>
          <p:nvPr/>
        </p:nvSpPr>
        <p:spPr>
          <a:xfrm>
            <a:off x="2104430" y="6283523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Budget approval cycles</a:t>
            </a:r>
            <a:endParaRPr lang="en-US" sz="1650" dirty="0"/>
          </a:p>
        </p:txBody>
      </p:sp>
      <p:sp>
        <p:nvSpPr>
          <p:cNvPr id="17" name="Text 11"/>
          <p:cNvSpPr/>
          <p:nvPr/>
        </p:nvSpPr>
        <p:spPr>
          <a:xfrm>
            <a:off x="2104430" y="6693813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Stakeholder sign-offs</a:t>
            </a:r>
            <a:endParaRPr lang="en-US" sz="1650" dirty="0"/>
          </a:p>
        </p:txBody>
      </p:sp>
      <p:sp>
        <p:nvSpPr>
          <p:cNvPr id="18" name="Text 12"/>
          <p:cNvSpPr/>
          <p:nvPr/>
        </p:nvSpPr>
        <p:spPr>
          <a:xfrm>
            <a:off x="2104430" y="7104102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Compliance requirements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6341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Tools of the Trade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61235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406140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Tools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250888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ServiceNow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6280190" y="4693087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CMDB systems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6280190" y="5135285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Monitoring dashboards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6280190" y="5940385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Network mapping tools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612350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912304" y="3406140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Development Tools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8912304" y="4250888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Jira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8912304" y="4693087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GitHub/GitLab</a:t>
            </a:r>
            <a:endParaRPr lang="en-US" sz="1750" dirty="0"/>
          </a:p>
        </p:txBody>
      </p:sp>
      <p:sp>
        <p:nvSpPr>
          <p:cNvPr id="14" name="Text 9"/>
          <p:cNvSpPr/>
          <p:nvPr/>
        </p:nvSpPr>
        <p:spPr>
          <a:xfrm>
            <a:off x="8912304" y="5135285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CI/CD pipelines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8912304" y="5577483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Testing frameworks</a:t>
            </a:r>
            <a:endParaRPr lang="en-US" sz="175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612350"/>
            <a:ext cx="566976" cy="56697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1544538" y="3406140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Shared Tools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11544538" y="3896558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Microsoft Project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11544538" y="4338757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Confluence</a:t>
            </a:r>
            <a:endParaRPr lang="en-US" sz="1750" dirty="0"/>
          </a:p>
        </p:txBody>
      </p:sp>
      <p:sp>
        <p:nvSpPr>
          <p:cNvPr id="20" name="Text 14"/>
          <p:cNvSpPr/>
          <p:nvPr/>
        </p:nvSpPr>
        <p:spPr>
          <a:xfrm>
            <a:off x="11544538" y="4780955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Slack/Teams</a:t>
            </a:r>
            <a:endParaRPr lang="en-US" sz="1750" dirty="0"/>
          </a:p>
        </p:txBody>
      </p:sp>
      <p:sp>
        <p:nvSpPr>
          <p:cNvPr id="21" name="Text 15"/>
          <p:cNvSpPr/>
          <p:nvPr/>
        </p:nvSpPr>
        <p:spPr>
          <a:xfrm>
            <a:off x="11544538" y="5223153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Reporting dashboards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85399"/>
            <a:ext cx="91532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Change Management Approaches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054662" y="2447806"/>
            <a:ext cx="30944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Changes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938224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Formal change requests with detailed documentation.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800118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Scheduled maintenance windows, often during off-hours.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481304" y="2447806"/>
            <a:ext cx="38416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Stakeholder Communication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9481304" y="2938224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Advanced notifications of system downtime.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9481304" y="3800118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Detailed impact assessments for business units.</a:t>
            </a:r>
            <a:endParaRPr lang="en-US" sz="17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481304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Changes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9481304" y="535650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Sprint-based releases with regular cadence.</a:t>
            </a:r>
            <a:endParaRPr lang="en-US" sz="1750" dirty="0"/>
          </a:p>
        </p:txBody>
      </p:sp>
      <p:sp>
        <p:nvSpPr>
          <p:cNvPr id="17" name="Text 11"/>
          <p:cNvSpPr/>
          <p:nvPr/>
        </p:nvSpPr>
        <p:spPr>
          <a:xfrm>
            <a:off x="9481304" y="6218396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Feature toggles to control deployment impact.</a:t>
            </a:r>
            <a:endParaRPr lang="en-US" sz="175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9" name="Shape 12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3"/>
          <p:cNvSpPr/>
          <p:nvPr/>
        </p:nvSpPr>
        <p:spPr>
          <a:xfrm>
            <a:off x="8430220" y="5779056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000" dirty="0"/>
          </a:p>
        </p:txBody>
      </p:sp>
      <p:sp>
        <p:nvSpPr>
          <p:cNvPr id="21" name="Text 14"/>
          <p:cNvSpPr/>
          <p:nvPr/>
        </p:nvSpPr>
        <p:spPr>
          <a:xfrm>
            <a:off x="2313861" y="5047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User Notification</a:t>
            </a:r>
            <a:endParaRPr lang="en-US" sz="2200" dirty="0"/>
          </a:p>
        </p:txBody>
      </p:sp>
      <p:sp>
        <p:nvSpPr>
          <p:cNvPr id="22" name="Text 15"/>
          <p:cNvSpPr/>
          <p:nvPr/>
        </p:nvSpPr>
        <p:spPr>
          <a:xfrm>
            <a:off x="793790" y="553795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In-app announcements for new features.</a:t>
            </a:r>
            <a:endParaRPr lang="en-US" sz="1750" dirty="0"/>
          </a:p>
        </p:txBody>
      </p:sp>
      <p:sp>
        <p:nvSpPr>
          <p:cNvPr id="23" name="Text 16"/>
          <p:cNvSpPr/>
          <p:nvPr/>
        </p:nvSpPr>
        <p:spPr>
          <a:xfrm>
            <a:off x="793790" y="6036945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Training materials for significant changes.</a:t>
            </a:r>
            <a:endParaRPr lang="en-US" sz="175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5" name="Shape 17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5928"/>
            <a:ext cx="61256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Budget Considerations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8335"/>
            <a:ext cx="13042583" cy="431696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970961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327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2258735" y="6265783"/>
            <a:ext cx="102155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Hardware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3569970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64E9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857744" y="6265783"/>
            <a:ext cx="192428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Software Licenses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341864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975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629638" y="6265783"/>
            <a:ext cx="165854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Staff Resources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024818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389B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312593" y="6265783"/>
            <a:ext cx="157055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Cloud Services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1349752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81BF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1637526" y="6265783"/>
            <a:ext cx="854869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Training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93790" y="674774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Infrastructure projects often have higher upfront capital expenses. Software development typically involves more ongoing operational costs for maintenance and enhancements.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2232" y="560308"/>
            <a:ext cx="5205174" cy="636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PM Skills Comparison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44" y="1603296"/>
            <a:ext cx="1307306" cy="117252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484" y="2156103"/>
            <a:ext cx="286107" cy="3576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70728" y="1806773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Strategic Vision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4870728" y="2246828"/>
            <a:ext cx="5041344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Understanding how projects align with business goals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4718090" y="2791658"/>
            <a:ext cx="9149239" cy="11430"/>
          </a:xfrm>
          <a:prstGeom prst="roundRect">
            <a:avLst>
              <a:gd name="adj" fmla="val 160257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291" y="2826663"/>
            <a:ext cx="2614732" cy="117252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484" y="3234095"/>
            <a:ext cx="286107" cy="35766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524500" y="3030141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Team Leadership</a:t>
            </a:r>
            <a:endParaRPr lang="en-US" sz="2000" dirty="0"/>
          </a:p>
        </p:txBody>
      </p:sp>
      <p:sp>
        <p:nvSpPr>
          <p:cNvPr id="11" name="Text 5"/>
          <p:cNvSpPr/>
          <p:nvPr/>
        </p:nvSpPr>
        <p:spPr>
          <a:xfrm>
            <a:off x="5524500" y="3470196"/>
            <a:ext cx="4645700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Managing diverse technical specialists effectively</a:t>
            </a: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>
            <a:off x="5371862" y="4015026"/>
            <a:ext cx="8495467" cy="11430"/>
          </a:xfrm>
          <a:prstGeom prst="roundRect">
            <a:avLst>
              <a:gd name="adj" fmla="val 160257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2518" y="4050030"/>
            <a:ext cx="3922157" cy="117252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484" y="4457462"/>
            <a:ext cx="286107" cy="35766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178153" y="4253508"/>
            <a:ext cx="3447812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Stakeholder Communication</a:t>
            </a:r>
            <a:endParaRPr lang="en-US" sz="2000" dirty="0"/>
          </a:p>
        </p:txBody>
      </p:sp>
      <p:sp>
        <p:nvSpPr>
          <p:cNvPr id="16" name="Text 8"/>
          <p:cNvSpPr/>
          <p:nvPr/>
        </p:nvSpPr>
        <p:spPr>
          <a:xfrm>
            <a:off x="6178153" y="4693563"/>
            <a:ext cx="4534495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Translating technical concepts to business value</a:t>
            </a:r>
            <a:endParaRPr lang="en-US" sz="1600" dirty="0"/>
          </a:p>
        </p:txBody>
      </p:sp>
      <p:sp>
        <p:nvSpPr>
          <p:cNvPr id="17" name="Shape 9"/>
          <p:cNvSpPr/>
          <p:nvPr/>
        </p:nvSpPr>
        <p:spPr>
          <a:xfrm>
            <a:off x="6025515" y="5238393"/>
            <a:ext cx="7841813" cy="11430"/>
          </a:xfrm>
          <a:prstGeom prst="roundRect">
            <a:avLst>
              <a:gd name="adj" fmla="val 160257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8865" y="5273397"/>
            <a:ext cx="5229463" cy="1172528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0484" y="5680829"/>
            <a:ext cx="286107" cy="357664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6831806" y="5476875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Risk Management</a:t>
            </a:r>
            <a:endParaRPr lang="en-US" sz="2000" dirty="0"/>
          </a:p>
        </p:txBody>
      </p:sp>
      <p:sp>
        <p:nvSpPr>
          <p:cNvPr id="21" name="Text 11"/>
          <p:cNvSpPr/>
          <p:nvPr/>
        </p:nvSpPr>
        <p:spPr>
          <a:xfrm>
            <a:off x="6831806" y="5916930"/>
            <a:ext cx="3947874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Identifying and mitigating potential issues</a:t>
            </a:r>
            <a:endParaRPr lang="en-US" sz="1600" dirty="0"/>
          </a:p>
        </p:txBody>
      </p:sp>
      <p:sp>
        <p:nvSpPr>
          <p:cNvPr id="22" name="Shape 12"/>
          <p:cNvSpPr/>
          <p:nvPr/>
        </p:nvSpPr>
        <p:spPr>
          <a:xfrm>
            <a:off x="6679168" y="6461760"/>
            <a:ext cx="7188160" cy="11430"/>
          </a:xfrm>
          <a:prstGeom prst="roundRect">
            <a:avLst>
              <a:gd name="adj" fmla="val 160257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212" y="6496764"/>
            <a:ext cx="6536888" cy="1172528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0484" y="6904196"/>
            <a:ext cx="286107" cy="357664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7485578" y="6700242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Domain Knowledge</a:t>
            </a:r>
            <a:endParaRPr lang="en-US" sz="2000" dirty="0"/>
          </a:p>
        </p:txBody>
      </p:sp>
      <p:sp>
        <p:nvSpPr>
          <p:cNvPr id="26" name="Text 14"/>
          <p:cNvSpPr/>
          <p:nvPr/>
        </p:nvSpPr>
        <p:spPr>
          <a:xfrm>
            <a:off x="7485578" y="7140297"/>
            <a:ext cx="4957882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Understanding technical specifics of the project area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256" y="0"/>
            <a:ext cx="1536144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868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050971"/>
            <a:ext cx="561975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218598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Project Types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573185"/>
            <a:ext cx="56197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Infrastructure focuses on operational stability while software emphasizes user value.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753701" y="2050971"/>
            <a:ext cx="561986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4+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814601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Methodologies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753701" y="3573185"/>
            <a:ext cx="561986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From traditional waterfall to agile approaches, each has its place.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5092779"/>
            <a:ext cx="561975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5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218598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Critical Skills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93790" y="6614993"/>
            <a:ext cx="56197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Project managers need both technical understanding and business acumen.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753701" y="5092779"/>
            <a:ext cx="561986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814601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Adaptability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753701" y="6614993"/>
            <a:ext cx="561986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most valuable PMs can bridge both infrastructure and software worlds.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612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82368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Project managers in both domains require similar core skills but with different emphasis based on their area of focus: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41734"/>
            <a:ext cx="4120753" cy="254674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5271968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Project Managers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116717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Focus on operational stability and system integrity, ensuring reliable technical foundations and minimal disruptions.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441734"/>
            <a:ext cx="4120872" cy="254686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54704" y="5272088"/>
            <a:ext cx="36235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Project Managers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54704" y="5762506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Prioritize product value, feature delivery, and user experience, driving innovation while meeting business requirements.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441734"/>
            <a:ext cx="4120753" cy="254674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5271968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Cross-Trained Project Managers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715738" y="61167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Professionals who understand both domains become invaluable assets in today's hybrid tech environments.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1049" y="605790"/>
            <a:ext cx="8149828" cy="688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Understanding IT Project Types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49" y="1734741"/>
            <a:ext cx="4519315" cy="27931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71049" y="4740555"/>
            <a:ext cx="2927866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Projects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71049" y="5216924"/>
            <a:ext cx="637889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Focus on hardware, networks, and systems integration.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70930" y="5696283"/>
            <a:ext cx="637889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Build the foundation that supports business operations.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71049" y="6186092"/>
            <a:ext cx="637889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Emphasize stability and security.</a:t>
            </a:r>
            <a:endParaRPr lang="en-US" sz="17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340" y="1734742"/>
            <a:ext cx="4519398" cy="279319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0340" y="4740674"/>
            <a:ext cx="4126706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Development Projects</a:t>
            </a:r>
            <a:endParaRPr lang="en-US" sz="2150" dirty="0"/>
          </a:p>
        </p:txBody>
      </p:sp>
      <p:sp>
        <p:nvSpPr>
          <p:cNvPr id="10" name="Text 6"/>
          <p:cNvSpPr/>
          <p:nvPr/>
        </p:nvSpPr>
        <p:spPr>
          <a:xfrm>
            <a:off x="7480340" y="5217043"/>
            <a:ext cx="6379012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Center on building or enhancing applications.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7480340" y="5701627"/>
            <a:ext cx="6379012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Create solutions for users and businesses.</a:t>
            </a:r>
            <a:endParaRPr lang="en-US" sz="1700" dirty="0"/>
          </a:p>
        </p:txBody>
      </p:sp>
      <p:sp>
        <p:nvSpPr>
          <p:cNvPr id="12" name="Text 8"/>
          <p:cNvSpPr/>
          <p:nvPr/>
        </p:nvSpPr>
        <p:spPr>
          <a:xfrm>
            <a:off x="7480340" y="6186212"/>
            <a:ext cx="6379012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Prioritize functionality and user experience.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523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7241" y="3430429"/>
            <a:ext cx="7490341" cy="702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Project Scope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7241" y="4723686"/>
            <a:ext cx="506135" cy="506135"/>
          </a:xfrm>
          <a:prstGeom prst="roundRect">
            <a:avLst>
              <a:gd name="adj" fmla="val 4000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8" y="4765834"/>
            <a:ext cx="337423" cy="42171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18285" y="4723686"/>
            <a:ext cx="388155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Server Setup &amp; Configuration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18285" y="5210056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Physical and virtual server deployment with precise specifications.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427714" y="4723686"/>
            <a:ext cx="506135" cy="506135"/>
          </a:xfrm>
          <a:prstGeom prst="roundRect">
            <a:avLst>
              <a:gd name="adj" fmla="val 4000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010" y="4765834"/>
            <a:ext cx="337423" cy="42171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58758" y="4723686"/>
            <a:ext cx="4469963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Network Security Implementation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58758" y="5210056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Firewalls, VPNs, and security measures to protect organizational assets.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87241" y="6407587"/>
            <a:ext cx="506135" cy="506135"/>
          </a:xfrm>
          <a:prstGeom prst="roundRect">
            <a:avLst>
              <a:gd name="adj" fmla="val 4000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38" y="6449735"/>
            <a:ext cx="337423" cy="42171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18285" y="6407587"/>
            <a:ext cx="3795236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Cloud Resource Provisioning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18285" y="6893957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AWS, Azure, or GCP environments configured for optimal performance.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427714" y="6407587"/>
            <a:ext cx="506135" cy="506135"/>
          </a:xfrm>
          <a:prstGeom prst="roundRect">
            <a:avLst>
              <a:gd name="adj" fmla="val 4000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010" y="6449735"/>
            <a:ext cx="337423" cy="421719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58758" y="6407587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System Integration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158758" y="6893957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Connecting disparate systems to work seamlessly together.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41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Development Project Scope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1879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651879"/>
            <a:ext cx="31403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Requirement Gathering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142298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Collecting user stories and defining functional specifications.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732014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732014"/>
            <a:ext cx="29603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Iterative Development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222433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Building features in sprints with regular feedback loops.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812149"/>
            <a:ext cx="170021" cy="1216223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812149"/>
            <a:ext cx="37572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Testing &amp; Quality Assurance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30256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Ensuring code works correctly through unit and integration tests.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6255187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324695" y="6255187"/>
            <a:ext cx="39607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Deployment &amp; User Feedback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745605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Releasing code and gathering real-world usage insights.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2082" y="705803"/>
            <a:ext cx="7258050" cy="621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Team Composition Differences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182082" y="1625084"/>
            <a:ext cx="3777020" cy="3005257"/>
          </a:xfrm>
          <a:prstGeom prst="roundRect">
            <a:avLst>
              <a:gd name="adj" fmla="val 5953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80798" y="1823799"/>
            <a:ext cx="248459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Teams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380798" y="2253496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System administrators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380798" y="2640925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Network engineers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6380798" y="3028355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Cybersecurity experts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380798" y="3415784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Cloud architects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380798" y="3803213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Database administrators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10157817" y="1625084"/>
            <a:ext cx="3777020" cy="3005257"/>
          </a:xfrm>
          <a:prstGeom prst="roundRect">
            <a:avLst>
              <a:gd name="adj" fmla="val 5953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356533" y="1823799"/>
            <a:ext cx="3379589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Development Teams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10356533" y="2564011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Frontend/backend developers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10356533" y="2951440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UX/UI designers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10356533" y="3338870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QA testers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10356533" y="3726299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Product managers</a:t>
            </a:r>
            <a:endParaRPr lang="en-US" sz="1550" dirty="0"/>
          </a:p>
        </p:txBody>
      </p:sp>
      <p:sp>
        <p:nvSpPr>
          <p:cNvPr id="17" name="Text 14"/>
          <p:cNvSpPr/>
          <p:nvPr/>
        </p:nvSpPr>
        <p:spPr>
          <a:xfrm>
            <a:off x="10356533" y="4113728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Scrum masters</a:t>
            </a:r>
            <a:endParaRPr lang="en-US" sz="1550" dirty="0"/>
          </a:p>
        </p:txBody>
      </p:sp>
      <p:sp>
        <p:nvSpPr>
          <p:cNvPr id="18" name="Shape 15"/>
          <p:cNvSpPr/>
          <p:nvPr/>
        </p:nvSpPr>
        <p:spPr>
          <a:xfrm>
            <a:off x="6182082" y="4829056"/>
            <a:ext cx="7752636" cy="2694742"/>
          </a:xfrm>
          <a:prstGeom prst="roundRect">
            <a:avLst>
              <a:gd name="adj" fmla="val 6639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6380798" y="5027771"/>
            <a:ext cx="248459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Shared Roles</a:t>
            </a:r>
            <a:endParaRPr lang="en-US" sz="1950" dirty="0"/>
          </a:p>
        </p:txBody>
      </p:sp>
      <p:sp>
        <p:nvSpPr>
          <p:cNvPr id="20" name="Text 17"/>
          <p:cNvSpPr/>
          <p:nvPr/>
        </p:nvSpPr>
        <p:spPr>
          <a:xfrm>
            <a:off x="6380798" y="5457468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Project managers</a:t>
            </a:r>
            <a:endParaRPr lang="en-US" sz="1550" dirty="0"/>
          </a:p>
        </p:txBody>
      </p:sp>
      <p:sp>
        <p:nvSpPr>
          <p:cNvPr id="21" name="Text 18"/>
          <p:cNvSpPr/>
          <p:nvPr/>
        </p:nvSpPr>
        <p:spPr>
          <a:xfrm>
            <a:off x="6380798" y="5844897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Business analysts</a:t>
            </a:r>
            <a:endParaRPr lang="en-US" sz="1550" dirty="0"/>
          </a:p>
        </p:txBody>
      </p:sp>
      <p:sp>
        <p:nvSpPr>
          <p:cNvPr id="22" name="Text 19"/>
          <p:cNvSpPr/>
          <p:nvPr/>
        </p:nvSpPr>
        <p:spPr>
          <a:xfrm>
            <a:off x="6380798" y="6232327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Technical writers</a:t>
            </a:r>
            <a:endParaRPr lang="en-US" sz="1550" dirty="0"/>
          </a:p>
        </p:txBody>
      </p:sp>
      <p:sp>
        <p:nvSpPr>
          <p:cNvPr id="23" name="Text 20"/>
          <p:cNvSpPr/>
          <p:nvPr/>
        </p:nvSpPr>
        <p:spPr>
          <a:xfrm>
            <a:off x="6380798" y="6619756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Executive sponsors</a:t>
            </a:r>
            <a:endParaRPr lang="en-US" sz="1550" dirty="0"/>
          </a:p>
        </p:txBody>
      </p:sp>
      <p:sp>
        <p:nvSpPr>
          <p:cNvPr id="24" name="Text 21"/>
          <p:cNvSpPr/>
          <p:nvPr/>
        </p:nvSpPr>
        <p:spPr>
          <a:xfrm>
            <a:off x="6380798" y="7007185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End-user representatives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5578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Methodological Approaches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Traditional/Waterfall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Often used in infrastructure for linear, sequential progress.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Agile/Scrum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Preferred in software for iterative development and adaptation.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ITIL Framework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Common in infrastructure for standardized service management.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DevOps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Bridges both worlds, emphasizing automation and collaboration.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63887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Risk Profile Comparison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Risk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53844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High operational impact, affects entire organization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Mitigation Strategy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50469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Careful change control, redundancy, and testing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Risk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42344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Feature-specific impact, easier rollbacks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Mitigation Strategy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52138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Version control, feature flags, and CI/CD pipelines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5030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Success Metrics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99241"/>
            <a:ext cx="7556421" cy="4280059"/>
          </a:xfrm>
          <a:prstGeom prst="roundRect">
            <a:avLst>
              <a:gd name="adj" fmla="val 477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01410" y="2506861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28224" y="265056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Infrastructure Projects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02624" y="2650569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Software Development Projects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3520083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28224" y="366379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System uptime (99.9%+)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802624" y="366379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Feature completion rate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4170402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28224" y="431411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Performance benchmarks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02624" y="431411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Code quality metrics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01410" y="4820722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1028224" y="496443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Security compliance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4802624" y="496443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User adoption rates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471041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8224" y="561474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Service continuity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4802624" y="561474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Sprint velocity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801410" y="6121360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1028224" y="626506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Capacity utilization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4802624" y="626506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Bug resolution time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68348"/>
            <a:ext cx="74059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Key Differences at a Glance: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30755"/>
            <a:ext cx="13042821" cy="4930378"/>
          </a:xfrm>
          <a:prstGeom prst="roundRect">
            <a:avLst>
              <a:gd name="adj" fmla="val 414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01410" y="2238375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28343" y="2382083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Aspect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3774400" y="2382083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Infrastructure PM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8917662" y="2382083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Software Development PM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01410" y="2888694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28343" y="3032403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Focus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3774400" y="3032403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Physical/virtual systems, environments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8917662" y="3032403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Application features, code functionality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01410" y="3539014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028343" y="3682722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Methodologies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3774400" y="3682722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Waterfall, ITIL, hybrid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8917662" y="3682722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Agile, Scrum, Kanban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801410" y="4189333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028343" y="4333042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Team Roles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3774400" y="4333042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Network/Cloud Engineers, Security Analysts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8917662" y="4333042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Developers, QA, Designers, Product Owners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801410" y="4839653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1028343" y="4983361"/>
            <a:ext cx="22848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Change Management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3774400" y="4983361"/>
            <a:ext cx="46820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Formal CRs, scheduled maintenance windows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8917662" y="4983361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Agile sprints, version control, hotfixes</a:t>
            </a:r>
            <a:endParaRPr lang="en-US" sz="1750" dirty="0"/>
          </a:p>
        </p:txBody>
      </p:sp>
      <p:sp>
        <p:nvSpPr>
          <p:cNvPr id="24" name="Shape 22"/>
          <p:cNvSpPr/>
          <p:nvPr/>
        </p:nvSpPr>
        <p:spPr>
          <a:xfrm>
            <a:off x="801410" y="5852874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1028343" y="5996583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Tools</a:t>
            </a:r>
            <a:endParaRPr lang="en-US" sz="1750" dirty="0"/>
          </a:p>
        </p:txBody>
      </p:sp>
      <p:sp>
        <p:nvSpPr>
          <p:cNvPr id="26" name="Text 24"/>
          <p:cNvSpPr/>
          <p:nvPr/>
        </p:nvSpPr>
        <p:spPr>
          <a:xfrm>
            <a:off x="3774400" y="5996583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ServiceNow, CMDB, monitoring dashboards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8917662" y="5996583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Jira, GitHub, CI/CD tools</a:t>
            </a:r>
            <a:endParaRPr lang="en-US" sz="1750" dirty="0"/>
          </a:p>
        </p:txBody>
      </p:sp>
      <p:sp>
        <p:nvSpPr>
          <p:cNvPr id="28" name="Shape 26"/>
          <p:cNvSpPr/>
          <p:nvPr/>
        </p:nvSpPr>
        <p:spPr>
          <a:xfrm>
            <a:off x="801410" y="6503194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1028343" y="6646902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Risk Profile</a:t>
            </a:r>
            <a:endParaRPr lang="en-US" sz="1750" dirty="0"/>
          </a:p>
        </p:txBody>
      </p:sp>
      <p:sp>
        <p:nvSpPr>
          <p:cNvPr id="30" name="Text 28"/>
          <p:cNvSpPr/>
          <p:nvPr/>
        </p:nvSpPr>
        <p:spPr>
          <a:xfrm>
            <a:off x="3774400" y="6646902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High operational risk</a:t>
            </a:r>
            <a:endParaRPr lang="en-US" sz="1750" dirty="0"/>
          </a:p>
        </p:txBody>
      </p:sp>
      <p:sp>
        <p:nvSpPr>
          <p:cNvPr id="31" name="Text 29"/>
          <p:cNvSpPr/>
          <p:nvPr/>
        </p:nvSpPr>
        <p:spPr>
          <a:xfrm>
            <a:off x="8917662" y="6646902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Lower, with faster iteration cycles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840</Words>
  <Application>Microsoft Office PowerPoint</Application>
  <PresentationFormat>Custom</PresentationFormat>
  <Paragraphs>200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Instrument Sans Medium</vt:lpstr>
      <vt:lpstr>Aptos</vt:lpstr>
      <vt:lpstr>Arial</vt:lpstr>
      <vt:lpstr>Instrument Sans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2025-04-23T17:56:26Z</dcterms:created>
  <dcterms:modified xsi:type="dcterms:W3CDTF">2026-01-08T19:30:04Z</dcterms:modified>
</cp:coreProperties>
</file>