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4630400" cy="8229600"/>
  <p:notesSz cx="8229600" cy="14630400"/>
  <p:embeddedFontLst>
    <p:embeddedFont>
      <p:font typeface="Instrument Sans Medium" panose="020B0604020202020204" charset="0"/>
      <p:regular r:id="rId19"/>
    </p:embeddedFont>
    <p:embeddedFont>
      <p:font typeface="Instrument Sans Semi Bold" panose="020B0604020202020204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66" d="100"/>
          <a:sy n="66" d="100"/>
        </p:scale>
        <p:origin x="79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32240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DEEEFF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Relationship Id="rId9" Type="http://schemas.openxmlformats.org/officeDocument/2006/relationships/image" Target="../media/image3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1.png"/><Relationship Id="rId7" Type="http://schemas.openxmlformats.org/officeDocument/2006/relationships/image" Target="../media/image45.png"/><Relationship Id="rId12" Type="http://schemas.openxmlformats.org/officeDocument/2006/relationships/image" Target="../media/image5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4.png"/><Relationship Id="rId11" Type="http://schemas.openxmlformats.org/officeDocument/2006/relationships/image" Target="../media/image49.png"/><Relationship Id="rId5" Type="http://schemas.openxmlformats.org/officeDocument/2006/relationships/image" Target="../media/image43.png"/><Relationship Id="rId10" Type="http://schemas.openxmlformats.org/officeDocument/2006/relationships/image" Target="../media/image48.png"/><Relationship Id="rId4" Type="http://schemas.openxmlformats.org/officeDocument/2006/relationships/image" Target="../media/image42.png"/><Relationship Id="rId9" Type="http://schemas.openxmlformats.org/officeDocument/2006/relationships/image" Target="../media/image4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610667"/>
            <a:ext cx="7556421" cy="29689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How to Manage Hybrid Projects with Both Infrastructure and Software Components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89" y="3829521"/>
            <a:ext cx="7556421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In the world of IT, not all project management approaches are created equal. Let's explore the key differences between infrastructure and software development projects.</a:t>
            </a:r>
            <a:endParaRPr lang="en-US" sz="1750" dirty="0"/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FAC72752-FC87-F286-7487-2CC6C29416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89" y="5168096"/>
            <a:ext cx="7176505" cy="1199031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0C5D7FBB-2918-52CD-FF41-A4CB56E7C21D}"/>
              </a:ext>
            </a:extLst>
          </p:cNvPr>
          <p:cNvSpPr txBox="1"/>
          <p:nvPr/>
        </p:nvSpPr>
        <p:spPr>
          <a:xfrm>
            <a:off x="793790" y="6506682"/>
            <a:ext cx="8075890" cy="13508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#HybridProjects #ITProjectManagement #AgileDelivery #InfrastructurePM #SoftwareDevelopmentPM #CloudMigration #DevOps #DigitalTransformation #ProjectManagerTips #ManagingProjectsTheAgileWay</a:t>
            </a:r>
            <a:endParaRPr lang="en-US" sz="18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838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36521" y="578644"/>
            <a:ext cx="5489019" cy="6575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150"/>
              </a:lnSpc>
              <a:buNone/>
            </a:pPr>
            <a:r>
              <a:rPr lang="en-US" sz="41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Project Dependencies</a:t>
            </a:r>
            <a:endParaRPr lang="en-US" sz="41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6521" y="1551861"/>
            <a:ext cx="1052274" cy="203311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2104430" y="1762244"/>
            <a:ext cx="3556159" cy="3288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Infrastructure Dependencies</a:t>
            </a:r>
            <a:endParaRPr lang="en-US" sz="2050" dirty="0"/>
          </a:p>
        </p:txBody>
      </p:sp>
      <p:sp>
        <p:nvSpPr>
          <p:cNvPr id="6" name="Text 2"/>
          <p:cNvSpPr/>
          <p:nvPr/>
        </p:nvSpPr>
        <p:spPr>
          <a:xfrm>
            <a:off x="2104430" y="2217301"/>
            <a:ext cx="6303050" cy="3367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Hardware delivery timelines</a:t>
            </a:r>
            <a:endParaRPr lang="en-US" sz="1650" dirty="0"/>
          </a:p>
        </p:txBody>
      </p:sp>
      <p:sp>
        <p:nvSpPr>
          <p:cNvPr id="7" name="Text 3"/>
          <p:cNvSpPr/>
          <p:nvPr/>
        </p:nvSpPr>
        <p:spPr>
          <a:xfrm>
            <a:off x="2104430" y="2627590"/>
            <a:ext cx="6303050" cy="3367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Vendor support schedules</a:t>
            </a:r>
            <a:endParaRPr lang="en-US" sz="1650" dirty="0"/>
          </a:p>
        </p:txBody>
      </p:sp>
      <p:sp>
        <p:nvSpPr>
          <p:cNvPr id="8" name="Text 4"/>
          <p:cNvSpPr/>
          <p:nvPr/>
        </p:nvSpPr>
        <p:spPr>
          <a:xfrm>
            <a:off x="2104430" y="3037880"/>
            <a:ext cx="6303050" cy="3367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Change control board approvals</a:t>
            </a:r>
            <a:endParaRPr lang="en-US" sz="16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6521" y="3584972"/>
            <a:ext cx="1052274" cy="2033111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2104430" y="3795355"/>
            <a:ext cx="2970252" cy="3288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Software Dependencies</a:t>
            </a:r>
            <a:endParaRPr lang="en-US" sz="2050" dirty="0"/>
          </a:p>
        </p:txBody>
      </p:sp>
      <p:sp>
        <p:nvSpPr>
          <p:cNvPr id="11" name="Text 6"/>
          <p:cNvSpPr/>
          <p:nvPr/>
        </p:nvSpPr>
        <p:spPr>
          <a:xfrm>
            <a:off x="2104430" y="4250412"/>
            <a:ext cx="6303050" cy="3367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Developer resource availability</a:t>
            </a:r>
            <a:endParaRPr lang="en-US" sz="1650" dirty="0"/>
          </a:p>
        </p:txBody>
      </p:sp>
      <p:sp>
        <p:nvSpPr>
          <p:cNvPr id="12" name="Text 7"/>
          <p:cNvSpPr/>
          <p:nvPr/>
        </p:nvSpPr>
        <p:spPr>
          <a:xfrm>
            <a:off x="2104430" y="4660702"/>
            <a:ext cx="6303050" cy="3367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API integration readiness</a:t>
            </a:r>
            <a:endParaRPr lang="en-US" sz="1650" dirty="0"/>
          </a:p>
        </p:txBody>
      </p:sp>
      <p:sp>
        <p:nvSpPr>
          <p:cNvPr id="13" name="Text 8"/>
          <p:cNvSpPr/>
          <p:nvPr/>
        </p:nvSpPr>
        <p:spPr>
          <a:xfrm>
            <a:off x="2104430" y="5070991"/>
            <a:ext cx="6303050" cy="3367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Design approval workflows</a:t>
            </a:r>
            <a:endParaRPr lang="en-US" sz="1650" dirty="0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6521" y="5618083"/>
            <a:ext cx="1052274" cy="2033111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2104430" y="5828467"/>
            <a:ext cx="2728555" cy="3288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20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Shared Dependencies</a:t>
            </a:r>
            <a:endParaRPr lang="en-US" sz="2050" dirty="0"/>
          </a:p>
        </p:txBody>
      </p:sp>
      <p:sp>
        <p:nvSpPr>
          <p:cNvPr id="16" name="Text 10"/>
          <p:cNvSpPr/>
          <p:nvPr/>
        </p:nvSpPr>
        <p:spPr>
          <a:xfrm>
            <a:off x="2104430" y="6283523"/>
            <a:ext cx="6303050" cy="3367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Budget approval cycles</a:t>
            </a:r>
            <a:endParaRPr lang="en-US" sz="1650" dirty="0"/>
          </a:p>
        </p:txBody>
      </p:sp>
      <p:sp>
        <p:nvSpPr>
          <p:cNvPr id="17" name="Text 11"/>
          <p:cNvSpPr/>
          <p:nvPr/>
        </p:nvSpPr>
        <p:spPr>
          <a:xfrm>
            <a:off x="2104430" y="6693813"/>
            <a:ext cx="6303050" cy="3367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Stakeholder sign-offs</a:t>
            </a:r>
            <a:endParaRPr lang="en-US" sz="1650" dirty="0"/>
          </a:p>
        </p:txBody>
      </p:sp>
      <p:sp>
        <p:nvSpPr>
          <p:cNvPr id="18" name="Text 12"/>
          <p:cNvSpPr/>
          <p:nvPr/>
        </p:nvSpPr>
        <p:spPr>
          <a:xfrm>
            <a:off x="2104430" y="7104102"/>
            <a:ext cx="6303050" cy="33670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650"/>
              </a:lnSpc>
              <a:buSzPct val="100000"/>
              <a:buChar char="•"/>
            </a:pPr>
            <a:r>
              <a:rPr lang="en-US" sz="16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Compliance requirements</a:t>
            </a:r>
            <a:endParaRPr lang="en-US" sz="16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563410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Tools of the Trade</a:t>
            </a:r>
            <a:endParaRPr lang="en-US" sz="44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80190" y="2612350"/>
            <a:ext cx="566976" cy="566976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280190" y="3406140"/>
            <a:ext cx="2291953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Infrastructure Tools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280190" y="4250888"/>
            <a:ext cx="22919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ServiceNow</a:t>
            </a:r>
            <a:endParaRPr lang="en-US" sz="1750" dirty="0"/>
          </a:p>
        </p:txBody>
      </p:sp>
      <p:sp>
        <p:nvSpPr>
          <p:cNvPr id="7" name="Text 3"/>
          <p:cNvSpPr/>
          <p:nvPr/>
        </p:nvSpPr>
        <p:spPr>
          <a:xfrm>
            <a:off x="6280190" y="4693087"/>
            <a:ext cx="22919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CMDB systems</a:t>
            </a:r>
            <a:endParaRPr lang="en-US" sz="1750" dirty="0"/>
          </a:p>
        </p:txBody>
      </p:sp>
      <p:sp>
        <p:nvSpPr>
          <p:cNvPr id="8" name="Text 4"/>
          <p:cNvSpPr/>
          <p:nvPr/>
        </p:nvSpPr>
        <p:spPr>
          <a:xfrm>
            <a:off x="6280190" y="5135285"/>
            <a:ext cx="22919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Monitoring dashboards</a:t>
            </a:r>
            <a:endParaRPr lang="en-US" sz="1750" dirty="0"/>
          </a:p>
        </p:txBody>
      </p:sp>
      <p:sp>
        <p:nvSpPr>
          <p:cNvPr id="9" name="Text 5"/>
          <p:cNvSpPr/>
          <p:nvPr/>
        </p:nvSpPr>
        <p:spPr>
          <a:xfrm>
            <a:off x="6280190" y="5940385"/>
            <a:ext cx="22919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Network mapping tools</a:t>
            </a:r>
            <a:endParaRPr lang="en-US" sz="17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12304" y="2612350"/>
            <a:ext cx="566976" cy="566976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8912304" y="3406140"/>
            <a:ext cx="2292072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Development Tools</a:t>
            </a:r>
            <a:endParaRPr lang="en-US" sz="2200" dirty="0"/>
          </a:p>
        </p:txBody>
      </p:sp>
      <p:sp>
        <p:nvSpPr>
          <p:cNvPr id="12" name="Text 7"/>
          <p:cNvSpPr/>
          <p:nvPr/>
        </p:nvSpPr>
        <p:spPr>
          <a:xfrm>
            <a:off x="8912304" y="4250888"/>
            <a:ext cx="229207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Jira</a:t>
            </a:r>
            <a:endParaRPr lang="en-US" sz="1750" dirty="0"/>
          </a:p>
        </p:txBody>
      </p:sp>
      <p:sp>
        <p:nvSpPr>
          <p:cNvPr id="13" name="Text 8"/>
          <p:cNvSpPr/>
          <p:nvPr/>
        </p:nvSpPr>
        <p:spPr>
          <a:xfrm>
            <a:off x="8912304" y="4693087"/>
            <a:ext cx="229207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GitHub/GitLab</a:t>
            </a:r>
            <a:endParaRPr lang="en-US" sz="1750" dirty="0"/>
          </a:p>
        </p:txBody>
      </p:sp>
      <p:sp>
        <p:nvSpPr>
          <p:cNvPr id="14" name="Text 9"/>
          <p:cNvSpPr/>
          <p:nvPr/>
        </p:nvSpPr>
        <p:spPr>
          <a:xfrm>
            <a:off x="8912304" y="5135285"/>
            <a:ext cx="229207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CI/CD pipelines</a:t>
            </a:r>
            <a:endParaRPr lang="en-US" sz="1750" dirty="0"/>
          </a:p>
        </p:txBody>
      </p:sp>
      <p:sp>
        <p:nvSpPr>
          <p:cNvPr id="15" name="Text 10"/>
          <p:cNvSpPr/>
          <p:nvPr/>
        </p:nvSpPr>
        <p:spPr>
          <a:xfrm>
            <a:off x="8912304" y="5577483"/>
            <a:ext cx="229207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Testing frameworks</a:t>
            </a:r>
            <a:endParaRPr lang="en-US" sz="1750" dirty="0"/>
          </a:p>
        </p:txBody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44538" y="2612350"/>
            <a:ext cx="566976" cy="566976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1544538" y="3406140"/>
            <a:ext cx="229195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Shared Tools</a:t>
            </a:r>
            <a:endParaRPr lang="en-US" sz="2200" dirty="0"/>
          </a:p>
        </p:txBody>
      </p:sp>
      <p:sp>
        <p:nvSpPr>
          <p:cNvPr id="18" name="Text 12"/>
          <p:cNvSpPr/>
          <p:nvPr/>
        </p:nvSpPr>
        <p:spPr>
          <a:xfrm>
            <a:off x="11544538" y="3896558"/>
            <a:ext cx="22919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Microsoft Project</a:t>
            </a:r>
            <a:endParaRPr lang="en-US" sz="1750" dirty="0"/>
          </a:p>
        </p:txBody>
      </p:sp>
      <p:sp>
        <p:nvSpPr>
          <p:cNvPr id="19" name="Text 13"/>
          <p:cNvSpPr/>
          <p:nvPr/>
        </p:nvSpPr>
        <p:spPr>
          <a:xfrm>
            <a:off x="11544538" y="4338757"/>
            <a:ext cx="22919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Confluence</a:t>
            </a:r>
            <a:endParaRPr lang="en-US" sz="1750" dirty="0"/>
          </a:p>
        </p:txBody>
      </p:sp>
      <p:sp>
        <p:nvSpPr>
          <p:cNvPr id="20" name="Text 14"/>
          <p:cNvSpPr/>
          <p:nvPr/>
        </p:nvSpPr>
        <p:spPr>
          <a:xfrm>
            <a:off x="11544538" y="4780955"/>
            <a:ext cx="2291953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Slack/Teams</a:t>
            </a:r>
            <a:endParaRPr lang="en-US" sz="1750" dirty="0"/>
          </a:p>
        </p:txBody>
      </p:sp>
      <p:sp>
        <p:nvSpPr>
          <p:cNvPr id="21" name="Text 15"/>
          <p:cNvSpPr/>
          <p:nvPr/>
        </p:nvSpPr>
        <p:spPr>
          <a:xfrm>
            <a:off x="11544538" y="5223153"/>
            <a:ext cx="2291953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850"/>
              </a:lnSpc>
              <a:buSzPct val="100000"/>
              <a:buChar char="•"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Reporting dashboards</a:t>
            </a:r>
            <a:endParaRPr lang="en-US" sz="17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85399"/>
            <a:ext cx="915328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Change Management Approaches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2054662" y="2447806"/>
            <a:ext cx="3094434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Infrastructure Changes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2938224"/>
            <a:ext cx="435530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Formal change requests with detailed documentation.</a:t>
            </a:r>
            <a:endParaRPr lang="en-US" sz="1750" dirty="0"/>
          </a:p>
        </p:txBody>
      </p:sp>
      <p:sp>
        <p:nvSpPr>
          <p:cNvPr id="5" name="Text 3"/>
          <p:cNvSpPr/>
          <p:nvPr/>
        </p:nvSpPr>
        <p:spPr>
          <a:xfrm>
            <a:off x="793790" y="3800118"/>
            <a:ext cx="435530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Scheduled maintenance windows, often during off-hours.</a:t>
            </a:r>
            <a:endParaRPr lang="en-US" sz="17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89258" y="2870002"/>
            <a:ext cx="3651885" cy="3651885"/>
          </a:xfrm>
          <a:prstGeom prst="rect">
            <a:avLst/>
          </a:prstGeom>
        </p:spPr>
      </p:pic>
      <p:sp>
        <p:nvSpPr>
          <p:cNvPr id="7" name="Shape 4"/>
          <p:cNvSpPr/>
          <p:nvPr/>
        </p:nvSpPr>
        <p:spPr>
          <a:xfrm>
            <a:off x="5788938" y="3169682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44791" y="3293626"/>
            <a:ext cx="255151" cy="318968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9481304" y="2447806"/>
            <a:ext cx="3841671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Stakeholder Communication</a:t>
            </a:r>
            <a:endParaRPr lang="en-US" sz="2200" dirty="0"/>
          </a:p>
        </p:txBody>
      </p:sp>
      <p:sp>
        <p:nvSpPr>
          <p:cNvPr id="10" name="Text 6"/>
          <p:cNvSpPr/>
          <p:nvPr/>
        </p:nvSpPr>
        <p:spPr>
          <a:xfrm>
            <a:off x="9481304" y="2938224"/>
            <a:ext cx="435530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Advanced notifications of system downtime.</a:t>
            </a:r>
            <a:endParaRPr lang="en-US" sz="1750" dirty="0"/>
          </a:p>
        </p:txBody>
      </p:sp>
      <p:sp>
        <p:nvSpPr>
          <p:cNvPr id="11" name="Text 7"/>
          <p:cNvSpPr/>
          <p:nvPr/>
        </p:nvSpPr>
        <p:spPr>
          <a:xfrm>
            <a:off x="9481304" y="3800118"/>
            <a:ext cx="435530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Detailed impact assessments for business units.</a:t>
            </a:r>
            <a:endParaRPr lang="en-US" sz="1750" dirty="0"/>
          </a:p>
        </p:txBody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9258" y="2870002"/>
            <a:ext cx="3651885" cy="3651885"/>
          </a:xfrm>
          <a:prstGeom prst="rect">
            <a:avLst/>
          </a:prstGeom>
        </p:spPr>
      </p:pic>
      <p:sp>
        <p:nvSpPr>
          <p:cNvPr id="13" name="Shape 8"/>
          <p:cNvSpPr/>
          <p:nvPr/>
        </p:nvSpPr>
        <p:spPr>
          <a:xfrm>
            <a:off x="8274368" y="3169682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30220" y="3293626"/>
            <a:ext cx="255151" cy="318968"/>
          </a:xfrm>
          <a:prstGeom prst="rect">
            <a:avLst/>
          </a:prstGeom>
        </p:spPr>
      </p:pic>
      <p:sp>
        <p:nvSpPr>
          <p:cNvPr id="15" name="Text 9"/>
          <p:cNvSpPr/>
          <p:nvPr/>
        </p:nvSpPr>
        <p:spPr>
          <a:xfrm>
            <a:off x="9481304" y="4866084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Software Changes</a:t>
            </a:r>
            <a:endParaRPr lang="en-US" sz="2200" dirty="0"/>
          </a:p>
        </p:txBody>
      </p:sp>
      <p:sp>
        <p:nvSpPr>
          <p:cNvPr id="16" name="Text 10"/>
          <p:cNvSpPr/>
          <p:nvPr/>
        </p:nvSpPr>
        <p:spPr>
          <a:xfrm>
            <a:off x="9481304" y="5356503"/>
            <a:ext cx="435530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Sprint-based releases with regular cadence.</a:t>
            </a:r>
            <a:endParaRPr lang="en-US" sz="1750" dirty="0"/>
          </a:p>
        </p:txBody>
      </p:sp>
      <p:sp>
        <p:nvSpPr>
          <p:cNvPr id="17" name="Text 11"/>
          <p:cNvSpPr/>
          <p:nvPr/>
        </p:nvSpPr>
        <p:spPr>
          <a:xfrm>
            <a:off x="9481304" y="6218396"/>
            <a:ext cx="435530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Feature toggles to control deployment impact.</a:t>
            </a:r>
            <a:endParaRPr lang="en-US" sz="1750" dirty="0"/>
          </a:p>
        </p:txBody>
      </p:sp>
      <p:pic>
        <p:nvPicPr>
          <p:cNvPr id="18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489258" y="2870002"/>
            <a:ext cx="3651885" cy="3651885"/>
          </a:xfrm>
          <a:prstGeom prst="rect">
            <a:avLst/>
          </a:prstGeom>
        </p:spPr>
      </p:pic>
      <p:sp>
        <p:nvSpPr>
          <p:cNvPr id="19" name="Shape 12"/>
          <p:cNvSpPr/>
          <p:nvPr/>
        </p:nvSpPr>
        <p:spPr>
          <a:xfrm>
            <a:off x="8274368" y="5655112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0" name="Text 13"/>
          <p:cNvSpPr/>
          <p:nvPr/>
        </p:nvSpPr>
        <p:spPr>
          <a:xfrm>
            <a:off x="8430220" y="5779056"/>
            <a:ext cx="255151" cy="31896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2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3</a:t>
            </a:r>
            <a:endParaRPr lang="en-US" sz="2000" dirty="0"/>
          </a:p>
        </p:txBody>
      </p:sp>
      <p:sp>
        <p:nvSpPr>
          <p:cNvPr id="21" name="Text 14"/>
          <p:cNvSpPr/>
          <p:nvPr/>
        </p:nvSpPr>
        <p:spPr>
          <a:xfrm>
            <a:off x="2313861" y="504753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User Notification</a:t>
            </a:r>
            <a:endParaRPr lang="en-US" sz="2200" dirty="0"/>
          </a:p>
        </p:txBody>
      </p:sp>
      <p:sp>
        <p:nvSpPr>
          <p:cNvPr id="22" name="Text 15"/>
          <p:cNvSpPr/>
          <p:nvPr/>
        </p:nvSpPr>
        <p:spPr>
          <a:xfrm>
            <a:off x="793790" y="5537954"/>
            <a:ext cx="435530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In-app announcements for new features.</a:t>
            </a:r>
            <a:endParaRPr lang="en-US" sz="1750" dirty="0"/>
          </a:p>
        </p:txBody>
      </p:sp>
      <p:sp>
        <p:nvSpPr>
          <p:cNvPr id="23" name="Text 16"/>
          <p:cNvSpPr/>
          <p:nvPr/>
        </p:nvSpPr>
        <p:spPr>
          <a:xfrm>
            <a:off x="793790" y="6036945"/>
            <a:ext cx="435530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Training materials for significant changes.</a:t>
            </a:r>
            <a:endParaRPr lang="en-US" sz="1750" dirty="0"/>
          </a:p>
        </p:txBody>
      </p:sp>
      <p:pic>
        <p:nvPicPr>
          <p:cNvPr id="2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89258" y="2870002"/>
            <a:ext cx="3651885" cy="3651885"/>
          </a:xfrm>
          <a:prstGeom prst="rect">
            <a:avLst/>
          </a:prstGeom>
        </p:spPr>
      </p:pic>
      <p:sp>
        <p:nvSpPr>
          <p:cNvPr id="25" name="Shape 17"/>
          <p:cNvSpPr/>
          <p:nvPr/>
        </p:nvSpPr>
        <p:spPr>
          <a:xfrm>
            <a:off x="5788938" y="5655112"/>
            <a:ext cx="566976" cy="566976"/>
          </a:xfrm>
          <a:prstGeom prst="roundRect">
            <a:avLst>
              <a:gd name="adj" fmla="val 1611154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6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44791" y="5779056"/>
            <a:ext cx="255151" cy="31896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55928"/>
            <a:ext cx="6125647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Budget Considerations</a:t>
            </a:r>
            <a:endParaRPr lang="en-US" sz="44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1918335"/>
            <a:ext cx="13042583" cy="4316968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1970961" y="6265783"/>
            <a:ext cx="226814" cy="226814"/>
          </a:xfrm>
          <a:prstGeom prst="roundRect">
            <a:avLst>
              <a:gd name="adj" fmla="val 8063"/>
            </a:avLst>
          </a:prstGeom>
          <a:solidFill>
            <a:srgbClr val="03274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2258735" y="6265783"/>
            <a:ext cx="1021556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Hardware</a:t>
            </a:r>
            <a:endParaRPr lang="en-US" sz="1750" dirty="0"/>
          </a:p>
        </p:txBody>
      </p:sp>
      <p:sp>
        <p:nvSpPr>
          <p:cNvPr id="6" name="Shape 3"/>
          <p:cNvSpPr/>
          <p:nvPr/>
        </p:nvSpPr>
        <p:spPr>
          <a:xfrm>
            <a:off x="3569970" y="6265783"/>
            <a:ext cx="226814" cy="226814"/>
          </a:xfrm>
          <a:prstGeom prst="roundRect">
            <a:avLst>
              <a:gd name="adj" fmla="val 8063"/>
            </a:avLst>
          </a:prstGeom>
          <a:solidFill>
            <a:srgbClr val="064E92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7" name="Text 4"/>
          <p:cNvSpPr/>
          <p:nvPr/>
        </p:nvSpPr>
        <p:spPr>
          <a:xfrm>
            <a:off x="3857744" y="6265783"/>
            <a:ext cx="1924288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Software Licenses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6341864" y="6265783"/>
            <a:ext cx="226814" cy="226814"/>
          </a:xfrm>
          <a:prstGeom prst="roundRect">
            <a:avLst>
              <a:gd name="adj" fmla="val 8063"/>
            </a:avLst>
          </a:prstGeom>
          <a:solidFill>
            <a:srgbClr val="0975DB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6629638" y="6265783"/>
            <a:ext cx="1658541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Staff Resources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9024818" y="6265783"/>
            <a:ext cx="226814" cy="226814"/>
          </a:xfrm>
          <a:prstGeom prst="roundRect">
            <a:avLst>
              <a:gd name="adj" fmla="val 8063"/>
            </a:avLst>
          </a:prstGeom>
          <a:solidFill>
            <a:srgbClr val="389BF7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9312593" y="6265783"/>
            <a:ext cx="157055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Cloud Services</a:t>
            </a:r>
            <a:endParaRPr lang="en-US" sz="1750" dirty="0"/>
          </a:p>
        </p:txBody>
      </p:sp>
      <p:sp>
        <p:nvSpPr>
          <p:cNvPr id="12" name="Shape 9"/>
          <p:cNvSpPr/>
          <p:nvPr/>
        </p:nvSpPr>
        <p:spPr>
          <a:xfrm>
            <a:off x="11349752" y="6265783"/>
            <a:ext cx="226814" cy="226814"/>
          </a:xfrm>
          <a:prstGeom prst="roundRect">
            <a:avLst>
              <a:gd name="adj" fmla="val 8063"/>
            </a:avLst>
          </a:prstGeom>
          <a:solidFill>
            <a:srgbClr val="81BFFA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0"/>
          <p:cNvSpPr/>
          <p:nvPr/>
        </p:nvSpPr>
        <p:spPr>
          <a:xfrm>
            <a:off x="11637526" y="6265783"/>
            <a:ext cx="85486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Training</a:t>
            </a:r>
            <a:endParaRPr lang="en-US" sz="1750" dirty="0"/>
          </a:p>
        </p:txBody>
      </p:sp>
      <p:sp>
        <p:nvSpPr>
          <p:cNvPr id="14" name="Text 11"/>
          <p:cNvSpPr/>
          <p:nvPr/>
        </p:nvSpPr>
        <p:spPr>
          <a:xfrm>
            <a:off x="793790" y="6747748"/>
            <a:ext cx="13042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Infrastructure projects often have higher upfront capital expenses. Software development typically involves more ongoing operational costs for maintenance and enhancements.</a:t>
            </a:r>
            <a:endParaRPr lang="en-US" sz="175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12232" y="560308"/>
            <a:ext cx="5205174" cy="6360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000"/>
              </a:lnSpc>
              <a:buNone/>
            </a:pPr>
            <a:r>
              <a:rPr lang="en-US" sz="40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PM Skills Comparison</a:t>
            </a:r>
            <a:endParaRPr lang="en-US" sz="40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9944" y="1603296"/>
            <a:ext cx="1307306" cy="1172528"/>
          </a:xfrm>
          <a:prstGeom prst="rect">
            <a:avLst/>
          </a:prstGeom>
        </p:spPr>
      </p:pic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0484" y="2156103"/>
            <a:ext cx="286107" cy="35766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870728" y="1806773"/>
            <a:ext cx="2544008" cy="318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Strategic Vision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4870728" y="2246828"/>
            <a:ext cx="5041344" cy="325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Understanding how projects align with business goals</a:t>
            </a:r>
            <a:endParaRPr lang="en-US" sz="1600" dirty="0"/>
          </a:p>
        </p:txBody>
      </p:sp>
      <p:sp>
        <p:nvSpPr>
          <p:cNvPr id="7" name="Shape 3"/>
          <p:cNvSpPr/>
          <p:nvPr/>
        </p:nvSpPr>
        <p:spPr>
          <a:xfrm>
            <a:off x="4718090" y="2791658"/>
            <a:ext cx="9149239" cy="11430"/>
          </a:xfrm>
          <a:prstGeom prst="roundRect">
            <a:avLst>
              <a:gd name="adj" fmla="val 160257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06291" y="2826663"/>
            <a:ext cx="2614732" cy="1172528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70484" y="3234095"/>
            <a:ext cx="286107" cy="357664"/>
          </a:xfrm>
          <a:prstGeom prst="rect">
            <a:avLst/>
          </a:prstGeom>
        </p:spPr>
      </p:pic>
      <p:sp>
        <p:nvSpPr>
          <p:cNvPr id="10" name="Text 4"/>
          <p:cNvSpPr/>
          <p:nvPr/>
        </p:nvSpPr>
        <p:spPr>
          <a:xfrm>
            <a:off x="5524500" y="3030141"/>
            <a:ext cx="2544008" cy="318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Team Leadership</a:t>
            </a:r>
            <a:endParaRPr lang="en-US" sz="2000" dirty="0"/>
          </a:p>
        </p:txBody>
      </p:sp>
      <p:sp>
        <p:nvSpPr>
          <p:cNvPr id="11" name="Text 5"/>
          <p:cNvSpPr/>
          <p:nvPr/>
        </p:nvSpPr>
        <p:spPr>
          <a:xfrm>
            <a:off x="5524500" y="3470196"/>
            <a:ext cx="4645700" cy="325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Managing diverse technical specialists effectively</a:t>
            </a:r>
            <a:endParaRPr lang="en-US" sz="1600" dirty="0"/>
          </a:p>
        </p:txBody>
      </p:sp>
      <p:sp>
        <p:nvSpPr>
          <p:cNvPr id="12" name="Shape 6"/>
          <p:cNvSpPr/>
          <p:nvPr/>
        </p:nvSpPr>
        <p:spPr>
          <a:xfrm>
            <a:off x="5371862" y="4015026"/>
            <a:ext cx="8495467" cy="11430"/>
          </a:xfrm>
          <a:prstGeom prst="roundRect">
            <a:avLst>
              <a:gd name="adj" fmla="val 160257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52518" y="4050030"/>
            <a:ext cx="3922157" cy="1172528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870484" y="4457462"/>
            <a:ext cx="286107" cy="357664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6178153" y="4253508"/>
            <a:ext cx="3447812" cy="318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Stakeholder Communication</a:t>
            </a:r>
            <a:endParaRPr lang="en-US" sz="2000" dirty="0"/>
          </a:p>
        </p:txBody>
      </p:sp>
      <p:sp>
        <p:nvSpPr>
          <p:cNvPr id="16" name="Text 8"/>
          <p:cNvSpPr/>
          <p:nvPr/>
        </p:nvSpPr>
        <p:spPr>
          <a:xfrm>
            <a:off x="6178153" y="4693563"/>
            <a:ext cx="4534495" cy="325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Translating technical concepts to business value</a:t>
            </a:r>
            <a:endParaRPr lang="en-US" sz="1600" dirty="0"/>
          </a:p>
        </p:txBody>
      </p:sp>
      <p:sp>
        <p:nvSpPr>
          <p:cNvPr id="17" name="Shape 9"/>
          <p:cNvSpPr/>
          <p:nvPr/>
        </p:nvSpPr>
        <p:spPr>
          <a:xfrm>
            <a:off x="6025515" y="5238393"/>
            <a:ext cx="7841813" cy="11430"/>
          </a:xfrm>
          <a:prstGeom prst="roundRect">
            <a:avLst>
              <a:gd name="adj" fmla="val 160257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8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98865" y="5273397"/>
            <a:ext cx="5229463" cy="1172528"/>
          </a:xfrm>
          <a:prstGeom prst="rect">
            <a:avLst/>
          </a:prstGeom>
        </p:spPr>
      </p:pic>
      <p:pic>
        <p:nvPicPr>
          <p:cNvPr id="19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870484" y="5680829"/>
            <a:ext cx="286107" cy="357664"/>
          </a:xfrm>
          <a:prstGeom prst="rect">
            <a:avLst/>
          </a:prstGeom>
        </p:spPr>
      </p:pic>
      <p:sp>
        <p:nvSpPr>
          <p:cNvPr id="20" name="Text 10"/>
          <p:cNvSpPr/>
          <p:nvPr/>
        </p:nvSpPr>
        <p:spPr>
          <a:xfrm>
            <a:off x="6831806" y="5476875"/>
            <a:ext cx="2544008" cy="318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Risk Management</a:t>
            </a:r>
            <a:endParaRPr lang="en-US" sz="2000" dirty="0"/>
          </a:p>
        </p:txBody>
      </p:sp>
      <p:sp>
        <p:nvSpPr>
          <p:cNvPr id="21" name="Text 11"/>
          <p:cNvSpPr/>
          <p:nvPr/>
        </p:nvSpPr>
        <p:spPr>
          <a:xfrm>
            <a:off x="6831806" y="5916930"/>
            <a:ext cx="3947874" cy="325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Identifying and mitigating potential issues</a:t>
            </a:r>
            <a:endParaRPr lang="en-US" sz="1600" dirty="0"/>
          </a:p>
        </p:txBody>
      </p:sp>
      <p:sp>
        <p:nvSpPr>
          <p:cNvPr id="22" name="Shape 12"/>
          <p:cNvSpPr/>
          <p:nvPr/>
        </p:nvSpPr>
        <p:spPr>
          <a:xfrm>
            <a:off x="6679168" y="6461760"/>
            <a:ext cx="7188160" cy="11430"/>
          </a:xfrm>
          <a:prstGeom prst="roundRect">
            <a:avLst>
              <a:gd name="adj" fmla="val 160257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23" name="Image 8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5212" y="6496764"/>
            <a:ext cx="6536888" cy="1172528"/>
          </a:xfrm>
          <a:prstGeom prst="rect">
            <a:avLst/>
          </a:prstGeom>
        </p:spPr>
      </p:pic>
      <p:pic>
        <p:nvPicPr>
          <p:cNvPr id="24" name="Image 9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870484" y="6904196"/>
            <a:ext cx="286107" cy="357664"/>
          </a:xfrm>
          <a:prstGeom prst="rect">
            <a:avLst/>
          </a:prstGeom>
        </p:spPr>
      </p:pic>
      <p:sp>
        <p:nvSpPr>
          <p:cNvPr id="25" name="Text 13"/>
          <p:cNvSpPr/>
          <p:nvPr/>
        </p:nvSpPr>
        <p:spPr>
          <a:xfrm>
            <a:off x="7485578" y="6700242"/>
            <a:ext cx="2544008" cy="31801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20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Domain Knowledge</a:t>
            </a:r>
            <a:endParaRPr lang="en-US" sz="2000" dirty="0"/>
          </a:p>
        </p:txBody>
      </p:sp>
      <p:sp>
        <p:nvSpPr>
          <p:cNvPr id="26" name="Text 14"/>
          <p:cNvSpPr/>
          <p:nvPr/>
        </p:nvSpPr>
        <p:spPr>
          <a:xfrm>
            <a:off x="7485578" y="7140297"/>
            <a:ext cx="4957882" cy="32551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50"/>
              </a:lnSpc>
              <a:buNone/>
            </a:pPr>
            <a:r>
              <a:rPr lang="en-US" sz="16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Understanding technical specifics of the project area</a:t>
            </a:r>
            <a:endParaRPr lang="en-US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94256" y="0"/>
            <a:ext cx="1536144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888682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Key Takeaways</a:t>
            </a:r>
            <a:endParaRPr lang="en-US" sz="4450" dirty="0"/>
          </a:p>
        </p:txBody>
      </p:sp>
      <p:sp>
        <p:nvSpPr>
          <p:cNvPr id="4" name="Text 1"/>
          <p:cNvSpPr/>
          <p:nvPr/>
        </p:nvSpPr>
        <p:spPr>
          <a:xfrm>
            <a:off x="793790" y="2050971"/>
            <a:ext cx="5619750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2</a:t>
            </a:r>
            <a:endParaRPr lang="en-US" sz="5850" dirty="0"/>
          </a:p>
        </p:txBody>
      </p:sp>
      <p:sp>
        <p:nvSpPr>
          <p:cNvPr id="5" name="Text 2"/>
          <p:cNvSpPr/>
          <p:nvPr/>
        </p:nvSpPr>
        <p:spPr>
          <a:xfrm>
            <a:off x="2185988" y="30827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Project Types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93790" y="3573185"/>
            <a:ext cx="561975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Infrastructure focuses on operational stability while software emphasizes user value.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6753701" y="2050971"/>
            <a:ext cx="561986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4+</a:t>
            </a:r>
            <a:endParaRPr lang="en-US" sz="5850" dirty="0"/>
          </a:p>
        </p:txBody>
      </p:sp>
      <p:sp>
        <p:nvSpPr>
          <p:cNvPr id="8" name="Text 5"/>
          <p:cNvSpPr/>
          <p:nvPr/>
        </p:nvSpPr>
        <p:spPr>
          <a:xfrm>
            <a:off x="8146018" y="3082766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Methodologies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6753701" y="3573185"/>
            <a:ext cx="561986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From traditional waterfall to agile approaches, each has its place.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793790" y="5092779"/>
            <a:ext cx="5619750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5</a:t>
            </a:r>
            <a:endParaRPr lang="en-US" sz="5850" dirty="0"/>
          </a:p>
        </p:txBody>
      </p:sp>
      <p:sp>
        <p:nvSpPr>
          <p:cNvPr id="11" name="Text 8"/>
          <p:cNvSpPr/>
          <p:nvPr/>
        </p:nvSpPr>
        <p:spPr>
          <a:xfrm>
            <a:off x="2185988" y="612457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Critical Skills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793790" y="6614993"/>
            <a:ext cx="5619750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Project managers need both technical understanding and business acumen.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6753701" y="5092779"/>
            <a:ext cx="5619869" cy="74842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850"/>
              </a:lnSpc>
              <a:buNone/>
            </a:pPr>
            <a:r>
              <a:rPr lang="en-US" sz="58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1</a:t>
            </a:r>
            <a:endParaRPr lang="en-US" sz="5850" dirty="0"/>
          </a:p>
        </p:txBody>
      </p:sp>
      <p:sp>
        <p:nvSpPr>
          <p:cNvPr id="14" name="Text 11"/>
          <p:cNvSpPr/>
          <p:nvPr/>
        </p:nvSpPr>
        <p:spPr>
          <a:xfrm>
            <a:off x="8146018" y="612457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Adaptability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6753701" y="6614993"/>
            <a:ext cx="561986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The most valuable PMs can bridge both infrastructure and software worlds.</a:t>
            </a:r>
            <a:endParaRPr lang="en-US" sz="17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61273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Final Thoughts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793790" y="1823680"/>
            <a:ext cx="13042821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Project managers in both domains require similar core skills but with different emphasis based on their area of focus:</a:t>
            </a:r>
            <a:endParaRPr lang="en-US" sz="1750" dirty="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441734"/>
            <a:ext cx="4120753" cy="2546747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793790" y="5271968"/>
            <a:ext cx="4120753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Infrastructure Project Managers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793790" y="6116717"/>
            <a:ext cx="4120753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Focus on operational stability and system integrity, ensuring reliable technical foundations and minimal disruptions.</a:t>
            </a:r>
            <a:endParaRPr lang="en-US" sz="1750" dirty="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54704" y="2441734"/>
            <a:ext cx="4120872" cy="254686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254704" y="5272088"/>
            <a:ext cx="3623548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Software Project Managers</a:t>
            </a:r>
            <a:endParaRPr lang="en-US" sz="2200" dirty="0"/>
          </a:p>
        </p:txBody>
      </p:sp>
      <p:sp>
        <p:nvSpPr>
          <p:cNvPr id="9" name="Text 5"/>
          <p:cNvSpPr/>
          <p:nvPr/>
        </p:nvSpPr>
        <p:spPr>
          <a:xfrm>
            <a:off x="5254704" y="5762506"/>
            <a:ext cx="4120872" cy="14516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Prioritize product value, feature delivery, and user experience, driving innovation while meeting business requirements.</a:t>
            </a:r>
            <a:endParaRPr lang="en-US" sz="17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15738" y="2441734"/>
            <a:ext cx="4120753" cy="2546747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9715738" y="5271968"/>
            <a:ext cx="4120753" cy="70866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Cross-Trained Project Managers</a:t>
            </a:r>
            <a:endParaRPr lang="en-US" sz="2200" dirty="0"/>
          </a:p>
        </p:txBody>
      </p:sp>
      <p:sp>
        <p:nvSpPr>
          <p:cNvPr id="12" name="Text 7"/>
          <p:cNvSpPr/>
          <p:nvPr/>
        </p:nvSpPr>
        <p:spPr>
          <a:xfrm>
            <a:off x="9715738" y="6116717"/>
            <a:ext cx="4120753" cy="10887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Professionals who understand both domains become invaluable assets in today's hybrid tech environments.</a:t>
            </a:r>
            <a:endParaRPr lang="en-US" sz="17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71049" y="605790"/>
            <a:ext cx="8149828" cy="6884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400"/>
              </a:lnSpc>
              <a:buNone/>
            </a:pPr>
            <a:r>
              <a:rPr lang="en-US" sz="43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Understanding IT Project Types</a:t>
            </a:r>
            <a:endParaRPr lang="en-US" sz="43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049" y="1734741"/>
            <a:ext cx="4519315" cy="2793108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71049" y="4740555"/>
            <a:ext cx="2927866" cy="344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Infrastructure Projects</a:t>
            </a:r>
            <a:endParaRPr lang="en-US" sz="2150" dirty="0"/>
          </a:p>
        </p:txBody>
      </p:sp>
      <p:sp>
        <p:nvSpPr>
          <p:cNvPr id="5" name="Text 2"/>
          <p:cNvSpPr/>
          <p:nvPr/>
        </p:nvSpPr>
        <p:spPr>
          <a:xfrm>
            <a:off x="771049" y="5216924"/>
            <a:ext cx="6378893" cy="352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Focus on hardware, networks, and systems integration.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770930" y="5696283"/>
            <a:ext cx="6378893" cy="352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Build the foundation that supports business operations.</a:t>
            </a:r>
            <a:endParaRPr lang="en-US" sz="1700" dirty="0"/>
          </a:p>
        </p:txBody>
      </p:sp>
      <p:sp>
        <p:nvSpPr>
          <p:cNvPr id="7" name="Text 4"/>
          <p:cNvSpPr/>
          <p:nvPr/>
        </p:nvSpPr>
        <p:spPr>
          <a:xfrm>
            <a:off x="771049" y="6186092"/>
            <a:ext cx="6378893" cy="352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Emphasize stability and security.</a:t>
            </a:r>
            <a:endParaRPr lang="en-US" sz="1700" dirty="0"/>
          </a:p>
        </p:txBody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80340" y="1734742"/>
            <a:ext cx="4519398" cy="2793192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7480340" y="4740674"/>
            <a:ext cx="4126706" cy="3442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Software Development Projects</a:t>
            </a:r>
            <a:endParaRPr lang="en-US" sz="2150" dirty="0"/>
          </a:p>
        </p:txBody>
      </p:sp>
      <p:sp>
        <p:nvSpPr>
          <p:cNvPr id="10" name="Text 6"/>
          <p:cNvSpPr/>
          <p:nvPr/>
        </p:nvSpPr>
        <p:spPr>
          <a:xfrm>
            <a:off x="7480340" y="5217043"/>
            <a:ext cx="6379012" cy="352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Center on building or enhancing applications.</a:t>
            </a:r>
            <a:endParaRPr lang="en-US" sz="1700" dirty="0"/>
          </a:p>
        </p:txBody>
      </p:sp>
      <p:sp>
        <p:nvSpPr>
          <p:cNvPr id="11" name="Text 7"/>
          <p:cNvSpPr/>
          <p:nvPr/>
        </p:nvSpPr>
        <p:spPr>
          <a:xfrm>
            <a:off x="7480340" y="5701627"/>
            <a:ext cx="6379012" cy="352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Create solutions for users and businesses.</a:t>
            </a:r>
            <a:endParaRPr lang="en-US" sz="1700" dirty="0"/>
          </a:p>
        </p:txBody>
      </p:sp>
      <p:sp>
        <p:nvSpPr>
          <p:cNvPr id="12" name="Text 8"/>
          <p:cNvSpPr/>
          <p:nvPr/>
        </p:nvSpPr>
        <p:spPr>
          <a:xfrm>
            <a:off x="7480340" y="6186212"/>
            <a:ext cx="6379012" cy="3524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170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Prioritize functionality and user experience.</a:t>
            </a:r>
            <a:endParaRPr lang="en-US" sz="17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4630400" cy="2952393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87241" y="3430429"/>
            <a:ext cx="7490341" cy="70282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00"/>
              </a:lnSpc>
              <a:buNone/>
            </a:pPr>
            <a:r>
              <a:rPr lang="en-US" sz="44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Infrastructure Project Scope</a:t>
            </a:r>
            <a:endParaRPr lang="en-US" sz="4400" dirty="0"/>
          </a:p>
        </p:txBody>
      </p:sp>
      <p:sp>
        <p:nvSpPr>
          <p:cNvPr id="4" name="Shape 1"/>
          <p:cNvSpPr/>
          <p:nvPr/>
        </p:nvSpPr>
        <p:spPr>
          <a:xfrm>
            <a:off x="787241" y="4723686"/>
            <a:ext cx="506135" cy="506135"/>
          </a:xfrm>
          <a:prstGeom prst="roundRect">
            <a:avLst>
              <a:gd name="adj" fmla="val 4000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1538" y="4765834"/>
            <a:ext cx="337423" cy="42171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518285" y="4723686"/>
            <a:ext cx="3881557" cy="35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Server Setup &amp; Configuration</a:t>
            </a:r>
            <a:endParaRPr lang="en-US" sz="2200" dirty="0"/>
          </a:p>
        </p:txBody>
      </p:sp>
      <p:sp>
        <p:nvSpPr>
          <p:cNvPr id="7" name="Text 3"/>
          <p:cNvSpPr/>
          <p:nvPr/>
        </p:nvSpPr>
        <p:spPr>
          <a:xfrm>
            <a:off x="1518285" y="5210056"/>
            <a:ext cx="5684520" cy="7196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Physical and virtual server deployment with precise specifications.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7427714" y="4723686"/>
            <a:ext cx="506135" cy="506135"/>
          </a:xfrm>
          <a:prstGeom prst="roundRect">
            <a:avLst>
              <a:gd name="adj" fmla="val 4000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2010" y="4765834"/>
            <a:ext cx="337423" cy="421719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8158758" y="4723686"/>
            <a:ext cx="4469963" cy="35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Network Security Implementation</a:t>
            </a:r>
            <a:endParaRPr lang="en-US" sz="2200" dirty="0"/>
          </a:p>
        </p:txBody>
      </p:sp>
      <p:sp>
        <p:nvSpPr>
          <p:cNvPr id="11" name="Text 6"/>
          <p:cNvSpPr/>
          <p:nvPr/>
        </p:nvSpPr>
        <p:spPr>
          <a:xfrm>
            <a:off x="8158758" y="5210056"/>
            <a:ext cx="5684520" cy="7196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Firewalls, VPNs, and security measures to protect organizational assets.</a:t>
            </a:r>
            <a:endParaRPr lang="en-US" sz="1750" dirty="0"/>
          </a:p>
        </p:txBody>
      </p:sp>
      <p:sp>
        <p:nvSpPr>
          <p:cNvPr id="12" name="Shape 7"/>
          <p:cNvSpPr/>
          <p:nvPr/>
        </p:nvSpPr>
        <p:spPr>
          <a:xfrm>
            <a:off x="787241" y="6407587"/>
            <a:ext cx="506135" cy="506135"/>
          </a:xfrm>
          <a:prstGeom prst="roundRect">
            <a:avLst>
              <a:gd name="adj" fmla="val 4000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1538" y="6449735"/>
            <a:ext cx="337423" cy="421719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518285" y="6407587"/>
            <a:ext cx="3795236" cy="35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Cloud Resource Provisioning</a:t>
            </a:r>
            <a:endParaRPr lang="en-US" sz="2200" dirty="0"/>
          </a:p>
        </p:txBody>
      </p:sp>
      <p:sp>
        <p:nvSpPr>
          <p:cNvPr id="15" name="Text 9"/>
          <p:cNvSpPr/>
          <p:nvPr/>
        </p:nvSpPr>
        <p:spPr>
          <a:xfrm>
            <a:off x="1518285" y="6893957"/>
            <a:ext cx="5684520" cy="7196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AWS, Azure, or GCP environments configured for optimal performance.</a:t>
            </a:r>
            <a:endParaRPr lang="en-US" sz="1750" dirty="0"/>
          </a:p>
        </p:txBody>
      </p:sp>
      <p:sp>
        <p:nvSpPr>
          <p:cNvPr id="16" name="Shape 10"/>
          <p:cNvSpPr/>
          <p:nvPr/>
        </p:nvSpPr>
        <p:spPr>
          <a:xfrm>
            <a:off x="7427714" y="6407587"/>
            <a:ext cx="506135" cy="506135"/>
          </a:xfrm>
          <a:prstGeom prst="roundRect">
            <a:avLst>
              <a:gd name="adj" fmla="val 4000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7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2010" y="6449735"/>
            <a:ext cx="337423" cy="421719"/>
          </a:xfrm>
          <a:prstGeom prst="rect">
            <a:avLst/>
          </a:prstGeom>
        </p:spPr>
      </p:pic>
      <p:sp>
        <p:nvSpPr>
          <p:cNvPr id="18" name="Text 11"/>
          <p:cNvSpPr/>
          <p:nvPr/>
        </p:nvSpPr>
        <p:spPr>
          <a:xfrm>
            <a:off x="8158758" y="6407587"/>
            <a:ext cx="2811899" cy="3514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System Integration</a:t>
            </a:r>
            <a:endParaRPr lang="en-US" sz="2200" dirty="0"/>
          </a:p>
        </p:txBody>
      </p:sp>
      <p:sp>
        <p:nvSpPr>
          <p:cNvPr id="19" name="Text 12"/>
          <p:cNvSpPr/>
          <p:nvPr/>
        </p:nvSpPr>
        <p:spPr>
          <a:xfrm>
            <a:off x="8158758" y="6893957"/>
            <a:ext cx="5684520" cy="71961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0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Connecting disparate systems to work seamlessly together.</a:t>
            </a:r>
            <a:endParaRPr lang="en-US" sz="17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894159"/>
            <a:ext cx="7556421" cy="141755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Software Development Project Scope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651879"/>
            <a:ext cx="170021" cy="853321"/>
          </a:xfrm>
          <a:prstGeom prst="roundRect">
            <a:avLst>
              <a:gd name="adj" fmla="val 12007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1303973" y="2651879"/>
            <a:ext cx="314039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Requirement Gathering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1303973" y="3142298"/>
            <a:ext cx="704623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Collecting user stories and defining functional specifications.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1133951" y="3732014"/>
            <a:ext cx="170021" cy="853321"/>
          </a:xfrm>
          <a:prstGeom prst="roundRect">
            <a:avLst>
              <a:gd name="adj" fmla="val 12007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Text 5"/>
          <p:cNvSpPr/>
          <p:nvPr/>
        </p:nvSpPr>
        <p:spPr>
          <a:xfrm>
            <a:off x="1644134" y="3732014"/>
            <a:ext cx="2960370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Iterative Development</a:t>
            </a:r>
            <a:endParaRPr lang="en-US" sz="2200" dirty="0"/>
          </a:p>
        </p:txBody>
      </p:sp>
      <p:sp>
        <p:nvSpPr>
          <p:cNvPr id="9" name="Text 6"/>
          <p:cNvSpPr/>
          <p:nvPr/>
        </p:nvSpPr>
        <p:spPr>
          <a:xfrm>
            <a:off x="1644134" y="4222433"/>
            <a:ext cx="670607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Building features in sprints with regular feedback loops.</a:t>
            </a:r>
            <a:endParaRPr lang="en-US" sz="1750" dirty="0"/>
          </a:p>
        </p:txBody>
      </p:sp>
      <p:sp>
        <p:nvSpPr>
          <p:cNvPr id="10" name="Shape 7"/>
          <p:cNvSpPr/>
          <p:nvPr/>
        </p:nvSpPr>
        <p:spPr>
          <a:xfrm>
            <a:off x="1474232" y="4812149"/>
            <a:ext cx="170021" cy="1216223"/>
          </a:xfrm>
          <a:prstGeom prst="roundRect">
            <a:avLst>
              <a:gd name="adj" fmla="val 12007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1" name="Text 8"/>
          <p:cNvSpPr/>
          <p:nvPr/>
        </p:nvSpPr>
        <p:spPr>
          <a:xfrm>
            <a:off x="1984415" y="4812149"/>
            <a:ext cx="375725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Testing &amp; Quality Assurance</a:t>
            </a:r>
            <a:endParaRPr lang="en-US" sz="2200" dirty="0"/>
          </a:p>
        </p:txBody>
      </p:sp>
      <p:sp>
        <p:nvSpPr>
          <p:cNvPr id="12" name="Text 9"/>
          <p:cNvSpPr/>
          <p:nvPr/>
        </p:nvSpPr>
        <p:spPr>
          <a:xfrm>
            <a:off x="1984415" y="5302568"/>
            <a:ext cx="6365796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Ensuring code works correctly through unit and integration tests.</a:t>
            </a:r>
            <a:endParaRPr lang="en-US" sz="1750" dirty="0"/>
          </a:p>
        </p:txBody>
      </p:sp>
      <p:sp>
        <p:nvSpPr>
          <p:cNvPr id="13" name="Shape 10"/>
          <p:cNvSpPr/>
          <p:nvPr/>
        </p:nvSpPr>
        <p:spPr>
          <a:xfrm>
            <a:off x="1814513" y="6255187"/>
            <a:ext cx="170021" cy="853321"/>
          </a:xfrm>
          <a:prstGeom prst="roundRect">
            <a:avLst>
              <a:gd name="adj" fmla="val 120071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4" name="Text 11"/>
          <p:cNvSpPr/>
          <p:nvPr/>
        </p:nvSpPr>
        <p:spPr>
          <a:xfrm>
            <a:off x="2324695" y="6255187"/>
            <a:ext cx="3960733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Deployment &amp; User Feedback</a:t>
            </a:r>
            <a:endParaRPr lang="en-US" sz="2200" dirty="0"/>
          </a:p>
        </p:txBody>
      </p:sp>
      <p:sp>
        <p:nvSpPr>
          <p:cNvPr id="15" name="Text 12"/>
          <p:cNvSpPr/>
          <p:nvPr/>
        </p:nvSpPr>
        <p:spPr>
          <a:xfrm>
            <a:off x="2324695" y="6745605"/>
            <a:ext cx="6025515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Releasing code and gathering real-world usage insights.</a:t>
            </a:r>
            <a:endParaRPr lang="en-US" sz="17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182082" y="705803"/>
            <a:ext cx="7258050" cy="6211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Team Composition Differences</a:t>
            </a:r>
            <a:endParaRPr lang="en-US" sz="3900" dirty="0"/>
          </a:p>
        </p:txBody>
      </p:sp>
      <p:sp>
        <p:nvSpPr>
          <p:cNvPr id="4" name="Shape 1"/>
          <p:cNvSpPr/>
          <p:nvPr/>
        </p:nvSpPr>
        <p:spPr>
          <a:xfrm>
            <a:off x="6182082" y="1625084"/>
            <a:ext cx="3777020" cy="3005257"/>
          </a:xfrm>
          <a:prstGeom prst="roundRect">
            <a:avLst>
              <a:gd name="adj" fmla="val 5953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2"/>
          <p:cNvSpPr/>
          <p:nvPr/>
        </p:nvSpPr>
        <p:spPr>
          <a:xfrm>
            <a:off x="6380798" y="1823799"/>
            <a:ext cx="2484596" cy="310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Infrastructure Teams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6380798" y="2253496"/>
            <a:ext cx="3379589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System administrators</a:t>
            </a:r>
            <a:endParaRPr lang="en-US" sz="1550" dirty="0"/>
          </a:p>
        </p:txBody>
      </p:sp>
      <p:sp>
        <p:nvSpPr>
          <p:cNvPr id="7" name="Text 4"/>
          <p:cNvSpPr/>
          <p:nvPr/>
        </p:nvSpPr>
        <p:spPr>
          <a:xfrm>
            <a:off x="6380798" y="2640925"/>
            <a:ext cx="3379589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Network engineers</a:t>
            </a:r>
            <a:endParaRPr lang="en-US" sz="1550" dirty="0"/>
          </a:p>
        </p:txBody>
      </p:sp>
      <p:sp>
        <p:nvSpPr>
          <p:cNvPr id="8" name="Text 5"/>
          <p:cNvSpPr/>
          <p:nvPr/>
        </p:nvSpPr>
        <p:spPr>
          <a:xfrm>
            <a:off x="6380798" y="3028355"/>
            <a:ext cx="3379589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Cybersecurity experts</a:t>
            </a:r>
            <a:endParaRPr lang="en-US" sz="1550" dirty="0"/>
          </a:p>
        </p:txBody>
      </p:sp>
      <p:sp>
        <p:nvSpPr>
          <p:cNvPr id="9" name="Text 6"/>
          <p:cNvSpPr/>
          <p:nvPr/>
        </p:nvSpPr>
        <p:spPr>
          <a:xfrm>
            <a:off x="6380798" y="3415784"/>
            <a:ext cx="3379589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Cloud architects</a:t>
            </a:r>
            <a:endParaRPr lang="en-US" sz="1550" dirty="0"/>
          </a:p>
        </p:txBody>
      </p:sp>
      <p:sp>
        <p:nvSpPr>
          <p:cNvPr id="10" name="Text 7"/>
          <p:cNvSpPr/>
          <p:nvPr/>
        </p:nvSpPr>
        <p:spPr>
          <a:xfrm>
            <a:off x="6380798" y="3803213"/>
            <a:ext cx="3379589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Database administrators</a:t>
            </a:r>
            <a:endParaRPr lang="en-US" sz="1550" dirty="0"/>
          </a:p>
        </p:txBody>
      </p:sp>
      <p:sp>
        <p:nvSpPr>
          <p:cNvPr id="11" name="Shape 8"/>
          <p:cNvSpPr/>
          <p:nvPr/>
        </p:nvSpPr>
        <p:spPr>
          <a:xfrm>
            <a:off x="10157817" y="1625084"/>
            <a:ext cx="3777020" cy="3005257"/>
          </a:xfrm>
          <a:prstGeom prst="roundRect">
            <a:avLst>
              <a:gd name="adj" fmla="val 5953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0356533" y="1823799"/>
            <a:ext cx="3379589" cy="6210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Software Development Teams</a:t>
            </a:r>
            <a:endParaRPr lang="en-US" sz="1950" dirty="0"/>
          </a:p>
        </p:txBody>
      </p:sp>
      <p:sp>
        <p:nvSpPr>
          <p:cNvPr id="13" name="Text 10"/>
          <p:cNvSpPr/>
          <p:nvPr/>
        </p:nvSpPr>
        <p:spPr>
          <a:xfrm>
            <a:off x="10356533" y="2564011"/>
            <a:ext cx="3379589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Frontend/backend developers</a:t>
            </a:r>
            <a:endParaRPr lang="en-US" sz="1550" dirty="0"/>
          </a:p>
        </p:txBody>
      </p:sp>
      <p:sp>
        <p:nvSpPr>
          <p:cNvPr id="14" name="Text 11"/>
          <p:cNvSpPr/>
          <p:nvPr/>
        </p:nvSpPr>
        <p:spPr>
          <a:xfrm>
            <a:off x="10356533" y="2951440"/>
            <a:ext cx="3379589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UX/UI designers</a:t>
            </a:r>
            <a:endParaRPr lang="en-US" sz="1550" dirty="0"/>
          </a:p>
        </p:txBody>
      </p:sp>
      <p:sp>
        <p:nvSpPr>
          <p:cNvPr id="15" name="Text 12"/>
          <p:cNvSpPr/>
          <p:nvPr/>
        </p:nvSpPr>
        <p:spPr>
          <a:xfrm>
            <a:off x="10356533" y="3338870"/>
            <a:ext cx="3379589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QA testers</a:t>
            </a:r>
            <a:endParaRPr lang="en-US" sz="1550" dirty="0"/>
          </a:p>
        </p:txBody>
      </p:sp>
      <p:sp>
        <p:nvSpPr>
          <p:cNvPr id="16" name="Text 13"/>
          <p:cNvSpPr/>
          <p:nvPr/>
        </p:nvSpPr>
        <p:spPr>
          <a:xfrm>
            <a:off x="10356533" y="3726299"/>
            <a:ext cx="3379589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Product managers</a:t>
            </a:r>
            <a:endParaRPr lang="en-US" sz="1550" dirty="0"/>
          </a:p>
        </p:txBody>
      </p:sp>
      <p:sp>
        <p:nvSpPr>
          <p:cNvPr id="17" name="Text 14"/>
          <p:cNvSpPr/>
          <p:nvPr/>
        </p:nvSpPr>
        <p:spPr>
          <a:xfrm>
            <a:off x="10356533" y="4113728"/>
            <a:ext cx="3379589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Scrum masters</a:t>
            </a:r>
            <a:endParaRPr lang="en-US" sz="1550" dirty="0"/>
          </a:p>
        </p:txBody>
      </p:sp>
      <p:sp>
        <p:nvSpPr>
          <p:cNvPr id="18" name="Shape 15"/>
          <p:cNvSpPr/>
          <p:nvPr/>
        </p:nvSpPr>
        <p:spPr>
          <a:xfrm>
            <a:off x="6182082" y="4829056"/>
            <a:ext cx="7752636" cy="2694742"/>
          </a:xfrm>
          <a:prstGeom prst="roundRect">
            <a:avLst>
              <a:gd name="adj" fmla="val 6639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9" name="Text 16"/>
          <p:cNvSpPr/>
          <p:nvPr/>
        </p:nvSpPr>
        <p:spPr>
          <a:xfrm>
            <a:off x="6380798" y="5027771"/>
            <a:ext cx="2484596" cy="31051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Shared Roles</a:t>
            </a:r>
            <a:endParaRPr lang="en-US" sz="1950" dirty="0"/>
          </a:p>
        </p:txBody>
      </p:sp>
      <p:sp>
        <p:nvSpPr>
          <p:cNvPr id="20" name="Text 17"/>
          <p:cNvSpPr/>
          <p:nvPr/>
        </p:nvSpPr>
        <p:spPr>
          <a:xfrm>
            <a:off x="6380798" y="5457468"/>
            <a:ext cx="7355205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Project managers</a:t>
            </a:r>
            <a:endParaRPr lang="en-US" sz="1550" dirty="0"/>
          </a:p>
        </p:txBody>
      </p:sp>
      <p:sp>
        <p:nvSpPr>
          <p:cNvPr id="21" name="Text 18"/>
          <p:cNvSpPr/>
          <p:nvPr/>
        </p:nvSpPr>
        <p:spPr>
          <a:xfrm>
            <a:off x="6380798" y="5844897"/>
            <a:ext cx="7355205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Business analysts</a:t>
            </a:r>
            <a:endParaRPr lang="en-US" sz="1550" dirty="0"/>
          </a:p>
        </p:txBody>
      </p:sp>
      <p:sp>
        <p:nvSpPr>
          <p:cNvPr id="22" name="Text 19"/>
          <p:cNvSpPr/>
          <p:nvPr/>
        </p:nvSpPr>
        <p:spPr>
          <a:xfrm>
            <a:off x="6380798" y="6232327"/>
            <a:ext cx="7355205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Technical writers</a:t>
            </a:r>
            <a:endParaRPr lang="en-US" sz="1550" dirty="0"/>
          </a:p>
        </p:txBody>
      </p:sp>
      <p:sp>
        <p:nvSpPr>
          <p:cNvPr id="23" name="Text 20"/>
          <p:cNvSpPr/>
          <p:nvPr/>
        </p:nvSpPr>
        <p:spPr>
          <a:xfrm>
            <a:off x="6380798" y="6619756"/>
            <a:ext cx="7355205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Executive sponsors</a:t>
            </a:r>
            <a:endParaRPr lang="en-US" sz="1550" dirty="0"/>
          </a:p>
        </p:txBody>
      </p:sp>
      <p:sp>
        <p:nvSpPr>
          <p:cNvPr id="24" name="Text 21"/>
          <p:cNvSpPr/>
          <p:nvPr/>
        </p:nvSpPr>
        <p:spPr>
          <a:xfrm>
            <a:off x="6380798" y="7007185"/>
            <a:ext cx="7355205" cy="31789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End-user representatives</a:t>
            </a:r>
            <a:endParaRPr lang="en-US" sz="15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251109"/>
            <a:ext cx="7557849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Methodological Approaches</a:t>
            </a:r>
            <a:endParaRPr lang="en-US" sz="4450" dirty="0"/>
          </a:p>
        </p:txBody>
      </p:sp>
      <p:sp>
        <p:nvSpPr>
          <p:cNvPr id="3" name="Text 1"/>
          <p:cNvSpPr/>
          <p:nvPr/>
        </p:nvSpPr>
        <p:spPr>
          <a:xfrm>
            <a:off x="1857256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Traditional/Waterfall</a:t>
            </a:r>
            <a:endParaRPr lang="en-US" sz="2200" dirty="0"/>
          </a:p>
        </p:txBody>
      </p:sp>
      <p:sp>
        <p:nvSpPr>
          <p:cNvPr id="4" name="Text 2"/>
          <p:cNvSpPr/>
          <p:nvPr/>
        </p:nvSpPr>
        <p:spPr>
          <a:xfrm>
            <a:off x="793790" y="3351967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Often used in infrastructure for linear, sequential progress.</a:t>
            </a:r>
            <a:endParaRPr lang="en-US" sz="1750" dirty="0"/>
          </a:p>
        </p:txBody>
      </p:sp>
      <p:pic>
        <p:nvPicPr>
          <p:cNvPr id="5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6731" y="3176588"/>
            <a:ext cx="339328" cy="42422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9937790" y="286154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Agile/Scrum</a:t>
            </a:r>
            <a:endParaRPr lang="en-US" sz="2200" dirty="0"/>
          </a:p>
        </p:txBody>
      </p:sp>
      <p:sp>
        <p:nvSpPr>
          <p:cNvPr id="8" name="Text 4"/>
          <p:cNvSpPr/>
          <p:nvPr/>
        </p:nvSpPr>
        <p:spPr>
          <a:xfrm>
            <a:off x="9937790" y="3351967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Preferred in software for iterative development and adaptation.</a:t>
            </a:r>
            <a:endParaRPr lang="en-US" sz="175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452604" y="3565088"/>
            <a:ext cx="339328" cy="42422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9937790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ITIL Framework</a:t>
            </a:r>
            <a:endParaRPr lang="en-US" sz="2200" dirty="0"/>
          </a:p>
        </p:txBody>
      </p:sp>
      <p:sp>
        <p:nvSpPr>
          <p:cNvPr id="12" name="Text 6"/>
          <p:cNvSpPr/>
          <p:nvPr/>
        </p:nvSpPr>
        <p:spPr>
          <a:xfrm>
            <a:off x="9937790" y="5804535"/>
            <a:ext cx="3898821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Common in infrastructure for standardized service management.</a:t>
            </a:r>
            <a:endParaRPr lang="en-US" sz="175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4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64103" y="5790962"/>
            <a:ext cx="339328" cy="424220"/>
          </a:xfrm>
          <a:prstGeom prst="rect">
            <a:avLst/>
          </a:prstGeom>
        </p:spPr>
      </p:pic>
      <p:sp>
        <p:nvSpPr>
          <p:cNvPr id="15" name="Text 7"/>
          <p:cNvSpPr/>
          <p:nvPr/>
        </p:nvSpPr>
        <p:spPr>
          <a:xfrm>
            <a:off x="1857256" y="5314117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DevOps</a:t>
            </a:r>
            <a:endParaRPr lang="en-US" sz="2200" dirty="0"/>
          </a:p>
        </p:txBody>
      </p:sp>
      <p:sp>
        <p:nvSpPr>
          <p:cNvPr id="16" name="Text 8"/>
          <p:cNvSpPr/>
          <p:nvPr/>
        </p:nvSpPr>
        <p:spPr>
          <a:xfrm>
            <a:off x="793790" y="5804535"/>
            <a:ext cx="389870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Bridges both worlds, emphasizing automation and collaboration.</a:t>
            </a:r>
            <a:endParaRPr lang="en-US" sz="1750" dirty="0"/>
          </a:p>
        </p:txBody>
      </p:sp>
      <p:pic>
        <p:nvPicPr>
          <p:cNvPr id="17" name="Image 6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032653" y="2413516"/>
            <a:ext cx="4564975" cy="4564975"/>
          </a:xfrm>
          <a:prstGeom prst="rect">
            <a:avLst/>
          </a:prstGeom>
        </p:spPr>
      </p:pic>
      <p:pic>
        <p:nvPicPr>
          <p:cNvPr id="18" name="Image 7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838230" y="5402461"/>
            <a:ext cx="339328" cy="42422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749617"/>
            <a:ext cx="6388775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Risk Profile Comparison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1912025"/>
            <a:ext cx="1630323" cy="1306949"/>
          </a:xfrm>
          <a:prstGeom prst="roundRect">
            <a:avLst>
              <a:gd name="adj" fmla="val 15620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9467" y="2366129"/>
            <a:ext cx="318968" cy="398621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2650927" y="2138839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Infrastructure Risk</a:t>
            </a:r>
            <a:endParaRPr lang="en-US" sz="2200" dirty="0"/>
          </a:p>
        </p:txBody>
      </p:sp>
      <p:sp>
        <p:nvSpPr>
          <p:cNvPr id="6" name="Text 3"/>
          <p:cNvSpPr/>
          <p:nvPr/>
        </p:nvSpPr>
        <p:spPr>
          <a:xfrm>
            <a:off x="2650927" y="2629257"/>
            <a:ext cx="538448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High operational impact, affects entire organization</a:t>
            </a:r>
            <a:endParaRPr lang="en-US" sz="1750" dirty="0"/>
          </a:p>
        </p:txBody>
      </p:sp>
      <p:sp>
        <p:nvSpPr>
          <p:cNvPr id="7" name="Shape 4"/>
          <p:cNvSpPr/>
          <p:nvPr/>
        </p:nvSpPr>
        <p:spPr>
          <a:xfrm>
            <a:off x="2537460" y="3203734"/>
            <a:ext cx="11185803" cy="15240"/>
          </a:xfrm>
          <a:prstGeom prst="roundRect">
            <a:avLst>
              <a:gd name="adj" fmla="val 133953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8" name="Shape 5"/>
          <p:cNvSpPr/>
          <p:nvPr/>
        </p:nvSpPr>
        <p:spPr>
          <a:xfrm>
            <a:off x="793790" y="3332321"/>
            <a:ext cx="3260646" cy="1306949"/>
          </a:xfrm>
          <a:prstGeom prst="roundRect">
            <a:avLst>
              <a:gd name="adj" fmla="val 15620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9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64569" y="3786426"/>
            <a:ext cx="318968" cy="39862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4281249" y="3559135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Mitigation Strategy</a:t>
            </a:r>
            <a:endParaRPr lang="en-US" sz="2200" dirty="0"/>
          </a:p>
        </p:txBody>
      </p:sp>
      <p:sp>
        <p:nvSpPr>
          <p:cNvPr id="11" name="Text 7"/>
          <p:cNvSpPr/>
          <p:nvPr/>
        </p:nvSpPr>
        <p:spPr>
          <a:xfrm>
            <a:off x="4281249" y="4049554"/>
            <a:ext cx="5046940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Careful change control, redundancy, and testing</a:t>
            </a:r>
            <a:endParaRPr lang="en-US" sz="1750" dirty="0"/>
          </a:p>
        </p:txBody>
      </p:sp>
      <p:sp>
        <p:nvSpPr>
          <p:cNvPr id="12" name="Shape 8"/>
          <p:cNvSpPr/>
          <p:nvPr/>
        </p:nvSpPr>
        <p:spPr>
          <a:xfrm>
            <a:off x="4167783" y="4624030"/>
            <a:ext cx="9555480" cy="15240"/>
          </a:xfrm>
          <a:prstGeom prst="roundRect">
            <a:avLst>
              <a:gd name="adj" fmla="val 133953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Shape 9"/>
          <p:cNvSpPr/>
          <p:nvPr/>
        </p:nvSpPr>
        <p:spPr>
          <a:xfrm>
            <a:off x="793790" y="4752618"/>
            <a:ext cx="4890968" cy="1306949"/>
          </a:xfrm>
          <a:prstGeom prst="roundRect">
            <a:avLst>
              <a:gd name="adj" fmla="val 15620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4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9790" y="5206722"/>
            <a:ext cx="318968" cy="398621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5911572" y="4979432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Software Risk</a:t>
            </a:r>
            <a:endParaRPr lang="en-US" sz="2200" dirty="0"/>
          </a:p>
        </p:txBody>
      </p:sp>
      <p:sp>
        <p:nvSpPr>
          <p:cNvPr id="16" name="Text 11"/>
          <p:cNvSpPr/>
          <p:nvPr/>
        </p:nvSpPr>
        <p:spPr>
          <a:xfrm>
            <a:off x="5911572" y="5469850"/>
            <a:ext cx="4234458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Feature-specific impact, easier rollbacks</a:t>
            </a:r>
            <a:endParaRPr lang="en-US" sz="1750" dirty="0"/>
          </a:p>
        </p:txBody>
      </p:sp>
      <p:sp>
        <p:nvSpPr>
          <p:cNvPr id="17" name="Shape 12"/>
          <p:cNvSpPr/>
          <p:nvPr/>
        </p:nvSpPr>
        <p:spPr>
          <a:xfrm>
            <a:off x="5798106" y="6044327"/>
            <a:ext cx="7925157" cy="15240"/>
          </a:xfrm>
          <a:prstGeom prst="roundRect">
            <a:avLst>
              <a:gd name="adj" fmla="val 1339536"/>
            </a:avLst>
          </a:prstGeom>
          <a:solidFill>
            <a:srgbClr val="B4CCE3"/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Shape 13"/>
          <p:cNvSpPr/>
          <p:nvPr/>
        </p:nvSpPr>
        <p:spPr>
          <a:xfrm>
            <a:off x="793790" y="6172914"/>
            <a:ext cx="6521410" cy="1306949"/>
          </a:xfrm>
          <a:prstGeom prst="roundRect">
            <a:avLst>
              <a:gd name="adj" fmla="val 15620"/>
            </a:avLst>
          </a:prstGeom>
          <a:solidFill>
            <a:srgbClr val="CEE6FD"/>
          </a:solidFill>
          <a:ln/>
        </p:spPr>
        <p:txBody>
          <a:bodyPr/>
          <a:lstStyle/>
          <a:p>
            <a:endParaRPr lang="en-US"/>
          </a:p>
        </p:txBody>
      </p:sp>
      <p:pic>
        <p:nvPicPr>
          <p:cNvPr id="19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95011" y="6627019"/>
            <a:ext cx="318968" cy="398621"/>
          </a:xfrm>
          <a:prstGeom prst="rect">
            <a:avLst/>
          </a:prstGeom>
        </p:spPr>
      </p:pic>
      <p:sp>
        <p:nvSpPr>
          <p:cNvPr id="20" name="Text 14"/>
          <p:cNvSpPr/>
          <p:nvPr/>
        </p:nvSpPr>
        <p:spPr>
          <a:xfrm>
            <a:off x="7542014" y="6399728"/>
            <a:ext cx="2835235" cy="35433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 dirty="0">
                <a:solidFill>
                  <a:srgbClr val="1E306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Mitigation Strategy</a:t>
            </a:r>
            <a:endParaRPr lang="en-US" sz="2200" dirty="0"/>
          </a:p>
        </p:txBody>
      </p:sp>
      <p:sp>
        <p:nvSpPr>
          <p:cNvPr id="21" name="Text 15"/>
          <p:cNvSpPr/>
          <p:nvPr/>
        </p:nvSpPr>
        <p:spPr>
          <a:xfrm>
            <a:off x="7542014" y="6890147"/>
            <a:ext cx="5213866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Version control, feature flags, and CI/CD pipelines</a:t>
            </a:r>
            <a:endParaRPr lang="en-US" sz="17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69680" y="0"/>
            <a:ext cx="576072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450300"/>
            <a:ext cx="5670590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Success Metrics</a:t>
            </a:r>
            <a:endParaRPr lang="en-US" sz="4450" dirty="0"/>
          </a:p>
        </p:txBody>
      </p:sp>
      <p:sp>
        <p:nvSpPr>
          <p:cNvPr id="4" name="Shape 1"/>
          <p:cNvSpPr/>
          <p:nvPr/>
        </p:nvSpPr>
        <p:spPr>
          <a:xfrm>
            <a:off x="793790" y="2499241"/>
            <a:ext cx="7556421" cy="4280059"/>
          </a:xfrm>
          <a:prstGeom prst="roundRect">
            <a:avLst>
              <a:gd name="adj" fmla="val 4770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Shape 2"/>
          <p:cNvSpPr/>
          <p:nvPr/>
        </p:nvSpPr>
        <p:spPr>
          <a:xfrm>
            <a:off x="801410" y="2506861"/>
            <a:ext cx="7541181" cy="101322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6" name="Text 3"/>
          <p:cNvSpPr/>
          <p:nvPr/>
        </p:nvSpPr>
        <p:spPr>
          <a:xfrm>
            <a:off x="1028224" y="2650569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Infrastructure Projects</a:t>
            </a:r>
            <a:endParaRPr lang="en-US" sz="1750" dirty="0"/>
          </a:p>
        </p:txBody>
      </p:sp>
      <p:sp>
        <p:nvSpPr>
          <p:cNvPr id="7" name="Text 4"/>
          <p:cNvSpPr/>
          <p:nvPr/>
        </p:nvSpPr>
        <p:spPr>
          <a:xfrm>
            <a:off x="4802624" y="2650569"/>
            <a:ext cx="3313152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b="1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Software Development Projects</a:t>
            </a:r>
            <a:endParaRPr lang="en-US" sz="1750" dirty="0"/>
          </a:p>
        </p:txBody>
      </p:sp>
      <p:sp>
        <p:nvSpPr>
          <p:cNvPr id="8" name="Shape 5"/>
          <p:cNvSpPr/>
          <p:nvPr/>
        </p:nvSpPr>
        <p:spPr>
          <a:xfrm>
            <a:off x="801410" y="3520083"/>
            <a:ext cx="75411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6"/>
          <p:cNvSpPr/>
          <p:nvPr/>
        </p:nvSpPr>
        <p:spPr>
          <a:xfrm>
            <a:off x="1028224" y="3663791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System uptime (99.9%+)</a:t>
            </a:r>
            <a:endParaRPr lang="en-US" sz="1750" dirty="0"/>
          </a:p>
        </p:txBody>
      </p:sp>
      <p:sp>
        <p:nvSpPr>
          <p:cNvPr id="10" name="Text 7"/>
          <p:cNvSpPr/>
          <p:nvPr/>
        </p:nvSpPr>
        <p:spPr>
          <a:xfrm>
            <a:off x="4802624" y="3663791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Feature completion rate</a:t>
            </a:r>
            <a:endParaRPr lang="en-US" sz="1750" dirty="0"/>
          </a:p>
        </p:txBody>
      </p:sp>
      <p:sp>
        <p:nvSpPr>
          <p:cNvPr id="11" name="Shape 8"/>
          <p:cNvSpPr/>
          <p:nvPr/>
        </p:nvSpPr>
        <p:spPr>
          <a:xfrm>
            <a:off x="801410" y="4170402"/>
            <a:ext cx="75411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2" name="Text 9"/>
          <p:cNvSpPr/>
          <p:nvPr/>
        </p:nvSpPr>
        <p:spPr>
          <a:xfrm>
            <a:off x="1028224" y="4314111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Performance benchmarks</a:t>
            </a:r>
            <a:endParaRPr lang="en-US" sz="1750" dirty="0"/>
          </a:p>
        </p:txBody>
      </p:sp>
      <p:sp>
        <p:nvSpPr>
          <p:cNvPr id="13" name="Text 10"/>
          <p:cNvSpPr/>
          <p:nvPr/>
        </p:nvSpPr>
        <p:spPr>
          <a:xfrm>
            <a:off x="4802624" y="4314111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Code quality metrics</a:t>
            </a:r>
            <a:endParaRPr lang="en-US" sz="1750" dirty="0"/>
          </a:p>
        </p:txBody>
      </p:sp>
      <p:sp>
        <p:nvSpPr>
          <p:cNvPr id="14" name="Shape 11"/>
          <p:cNvSpPr/>
          <p:nvPr/>
        </p:nvSpPr>
        <p:spPr>
          <a:xfrm>
            <a:off x="801410" y="4820722"/>
            <a:ext cx="75411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5" name="Text 12"/>
          <p:cNvSpPr/>
          <p:nvPr/>
        </p:nvSpPr>
        <p:spPr>
          <a:xfrm>
            <a:off x="1028224" y="4964430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Security compliance</a:t>
            </a:r>
            <a:endParaRPr lang="en-US" sz="1750" dirty="0"/>
          </a:p>
        </p:txBody>
      </p:sp>
      <p:sp>
        <p:nvSpPr>
          <p:cNvPr id="16" name="Text 13"/>
          <p:cNvSpPr/>
          <p:nvPr/>
        </p:nvSpPr>
        <p:spPr>
          <a:xfrm>
            <a:off x="4802624" y="4964430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User adoption rates</a:t>
            </a:r>
            <a:endParaRPr lang="en-US" sz="1750" dirty="0"/>
          </a:p>
        </p:txBody>
      </p:sp>
      <p:sp>
        <p:nvSpPr>
          <p:cNvPr id="17" name="Shape 14"/>
          <p:cNvSpPr/>
          <p:nvPr/>
        </p:nvSpPr>
        <p:spPr>
          <a:xfrm>
            <a:off x="801410" y="5471041"/>
            <a:ext cx="75411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8" name="Text 15"/>
          <p:cNvSpPr/>
          <p:nvPr/>
        </p:nvSpPr>
        <p:spPr>
          <a:xfrm>
            <a:off x="1028224" y="5614749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Service continuity</a:t>
            </a:r>
            <a:endParaRPr lang="en-US" sz="1750" dirty="0"/>
          </a:p>
        </p:txBody>
      </p:sp>
      <p:sp>
        <p:nvSpPr>
          <p:cNvPr id="19" name="Text 16"/>
          <p:cNvSpPr/>
          <p:nvPr/>
        </p:nvSpPr>
        <p:spPr>
          <a:xfrm>
            <a:off x="4802624" y="5614749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Sprint velocity</a:t>
            </a:r>
            <a:endParaRPr lang="en-US" sz="1750" dirty="0"/>
          </a:p>
        </p:txBody>
      </p:sp>
      <p:sp>
        <p:nvSpPr>
          <p:cNvPr id="20" name="Shape 17"/>
          <p:cNvSpPr/>
          <p:nvPr/>
        </p:nvSpPr>
        <p:spPr>
          <a:xfrm>
            <a:off x="801410" y="6121360"/>
            <a:ext cx="75411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8"/>
          <p:cNvSpPr/>
          <p:nvPr/>
        </p:nvSpPr>
        <p:spPr>
          <a:xfrm>
            <a:off x="1028224" y="6265069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Capacity utilization</a:t>
            </a:r>
            <a:endParaRPr lang="en-US" sz="1750" dirty="0"/>
          </a:p>
        </p:txBody>
      </p:sp>
      <p:sp>
        <p:nvSpPr>
          <p:cNvPr id="22" name="Text 19"/>
          <p:cNvSpPr/>
          <p:nvPr/>
        </p:nvSpPr>
        <p:spPr>
          <a:xfrm>
            <a:off x="4802624" y="6265069"/>
            <a:ext cx="3313152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Bug resolution time</a:t>
            </a:r>
            <a:endParaRPr lang="en-US" sz="17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1068348"/>
            <a:ext cx="7405926" cy="7087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5550"/>
              </a:lnSpc>
              <a:buNone/>
            </a:pPr>
            <a:r>
              <a:rPr lang="en-US" sz="4450" dirty="0">
                <a:solidFill>
                  <a:srgbClr val="091C53"/>
                </a:solidFill>
                <a:latin typeface="Instrument Sans Semi Bold" pitchFamily="34" charset="0"/>
                <a:ea typeface="Instrument Sans Semi Bold" pitchFamily="34" charset="-122"/>
                <a:cs typeface="Instrument Sans Semi Bold" pitchFamily="34" charset="-120"/>
              </a:rPr>
              <a:t>Key Differences at a Glance:</a:t>
            </a:r>
            <a:endParaRPr lang="en-US" sz="4450" dirty="0"/>
          </a:p>
        </p:txBody>
      </p:sp>
      <p:sp>
        <p:nvSpPr>
          <p:cNvPr id="3" name="Shape 1"/>
          <p:cNvSpPr/>
          <p:nvPr/>
        </p:nvSpPr>
        <p:spPr>
          <a:xfrm>
            <a:off x="793790" y="2230755"/>
            <a:ext cx="13042821" cy="4930378"/>
          </a:xfrm>
          <a:prstGeom prst="roundRect">
            <a:avLst>
              <a:gd name="adj" fmla="val 4141"/>
            </a:avLst>
          </a:prstGeom>
          <a:noFill/>
          <a:ln w="7620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Shape 2"/>
          <p:cNvSpPr/>
          <p:nvPr/>
        </p:nvSpPr>
        <p:spPr>
          <a:xfrm>
            <a:off x="801410" y="2238375"/>
            <a:ext cx="130275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1028343" y="2382083"/>
            <a:ext cx="22848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Aspect</a:t>
            </a:r>
            <a:endParaRPr lang="en-US" sz="1750" dirty="0"/>
          </a:p>
        </p:txBody>
      </p:sp>
      <p:sp>
        <p:nvSpPr>
          <p:cNvPr id="6" name="Text 4"/>
          <p:cNvSpPr/>
          <p:nvPr/>
        </p:nvSpPr>
        <p:spPr>
          <a:xfrm>
            <a:off x="3774400" y="2382083"/>
            <a:ext cx="46820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Infrastructure PM</a:t>
            </a:r>
            <a:endParaRPr lang="en-US" sz="1750" dirty="0"/>
          </a:p>
        </p:txBody>
      </p:sp>
      <p:sp>
        <p:nvSpPr>
          <p:cNvPr id="7" name="Text 5"/>
          <p:cNvSpPr/>
          <p:nvPr/>
        </p:nvSpPr>
        <p:spPr>
          <a:xfrm>
            <a:off x="8917662" y="2382083"/>
            <a:ext cx="46845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Software Development PM</a:t>
            </a:r>
            <a:endParaRPr lang="en-US" sz="1750" dirty="0"/>
          </a:p>
        </p:txBody>
      </p:sp>
      <p:sp>
        <p:nvSpPr>
          <p:cNvPr id="8" name="Shape 6"/>
          <p:cNvSpPr/>
          <p:nvPr/>
        </p:nvSpPr>
        <p:spPr>
          <a:xfrm>
            <a:off x="801410" y="2888694"/>
            <a:ext cx="130275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9" name="Text 7"/>
          <p:cNvSpPr/>
          <p:nvPr/>
        </p:nvSpPr>
        <p:spPr>
          <a:xfrm>
            <a:off x="1028343" y="3032403"/>
            <a:ext cx="22848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Focus</a:t>
            </a:r>
            <a:endParaRPr lang="en-US" sz="1750" dirty="0"/>
          </a:p>
        </p:txBody>
      </p:sp>
      <p:sp>
        <p:nvSpPr>
          <p:cNvPr id="10" name="Text 8"/>
          <p:cNvSpPr/>
          <p:nvPr/>
        </p:nvSpPr>
        <p:spPr>
          <a:xfrm>
            <a:off x="3774400" y="3032403"/>
            <a:ext cx="46820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Physical/virtual systems, environments</a:t>
            </a:r>
            <a:endParaRPr lang="en-US" sz="1750" dirty="0"/>
          </a:p>
        </p:txBody>
      </p:sp>
      <p:sp>
        <p:nvSpPr>
          <p:cNvPr id="11" name="Text 9"/>
          <p:cNvSpPr/>
          <p:nvPr/>
        </p:nvSpPr>
        <p:spPr>
          <a:xfrm>
            <a:off x="8917662" y="3032403"/>
            <a:ext cx="46845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Application features, code functionality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801410" y="3539014"/>
            <a:ext cx="130275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3" name="Text 11"/>
          <p:cNvSpPr/>
          <p:nvPr/>
        </p:nvSpPr>
        <p:spPr>
          <a:xfrm>
            <a:off x="1028343" y="3682722"/>
            <a:ext cx="22848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Methodologies</a:t>
            </a:r>
            <a:endParaRPr lang="en-US" sz="1750" dirty="0"/>
          </a:p>
        </p:txBody>
      </p:sp>
      <p:sp>
        <p:nvSpPr>
          <p:cNvPr id="14" name="Text 12"/>
          <p:cNvSpPr/>
          <p:nvPr/>
        </p:nvSpPr>
        <p:spPr>
          <a:xfrm>
            <a:off x="3774400" y="3682722"/>
            <a:ext cx="46820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Waterfall, ITIL, hybrid</a:t>
            </a:r>
            <a:endParaRPr lang="en-US" sz="1750" dirty="0"/>
          </a:p>
        </p:txBody>
      </p:sp>
      <p:sp>
        <p:nvSpPr>
          <p:cNvPr id="15" name="Text 13"/>
          <p:cNvSpPr/>
          <p:nvPr/>
        </p:nvSpPr>
        <p:spPr>
          <a:xfrm>
            <a:off x="8917662" y="3682722"/>
            <a:ext cx="46845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Agile, Scrum, Kanban</a:t>
            </a:r>
            <a:endParaRPr lang="en-US" sz="1750" dirty="0"/>
          </a:p>
        </p:txBody>
      </p:sp>
      <p:sp>
        <p:nvSpPr>
          <p:cNvPr id="16" name="Shape 14"/>
          <p:cNvSpPr/>
          <p:nvPr/>
        </p:nvSpPr>
        <p:spPr>
          <a:xfrm>
            <a:off x="801410" y="4189333"/>
            <a:ext cx="130275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1028343" y="4333042"/>
            <a:ext cx="22848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Team Roles</a:t>
            </a:r>
            <a:endParaRPr lang="en-US" sz="1750" dirty="0"/>
          </a:p>
        </p:txBody>
      </p:sp>
      <p:sp>
        <p:nvSpPr>
          <p:cNvPr id="18" name="Text 16"/>
          <p:cNvSpPr/>
          <p:nvPr/>
        </p:nvSpPr>
        <p:spPr>
          <a:xfrm>
            <a:off x="3774400" y="4333042"/>
            <a:ext cx="46820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Network/Cloud Engineers, Security Analysts</a:t>
            </a:r>
            <a:endParaRPr lang="en-US" sz="1750" dirty="0"/>
          </a:p>
        </p:txBody>
      </p:sp>
      <p:sp>
        <p:nvSpPr>
          <p:cNvPr id="19" name="Text 17"/>
          <p:cNvSpPr/>
          <p:nvPr/>
        </p:nvSpPr>
        <p:spPr>
          <a:xfrm>
            <a:off x="8917662" y="4333042"/>
            <a:ext cx="46845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Developers, QA, Designers, Product Owners</a:t>
            </a:r>
            <a:endParaRPr lang="en-US" sz="1750" dirty="0"/>
          </a:p>
        </p:txBody>
      </p:sp>
      <p:sp>
        <p:nvSpPr>
          <p:cNvPr id="20" name="Shape 18"/>
          <p:cNvSpPr/>
          <p:nvPr/>
        </p:nvSpPr>
        <p:spPr>
          <a:xfrm>
            <a:off x="801410" y="4839653"/>
            <a:ext cx="13027581" cy="1013222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1" name="Text 19"/>
          <p:cNvSpPr/>
          <p:nvPr/>
        </p:nvSpPr>
        <p:spPr>
          <a:xfrm>
            <a:off x="1028343" y="4983361"/>
            <a:ext cx="2284809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Change Management</a:t>
            </a:r>
            <a:endParaRPr lang="en-US" sz="1750" dirty="0"/>
          </a:p>
        </p:txBody>
      </p:sp>
      <p:sp>
        <p:nvSpPr>
          <p:cNvPr id="22" name="Text 20"/>
          <p:cNvSpPr/>
          <p:nvPr/>
        </p:nvSpPr>
        <p:spPr>
          <a:xfrm>
            <a:off x="3774400" y="4983361"/>
            <a:ext cx="4682014" cy="7258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Formal CRs, scheduled maintenance windows</a:t>
            </a:r>
            <a:endParaRPr lang="en-US" sz="1750" dirty="0"/>
          </a:p>
        </p:txBody>
      </p:sp>
      <p:sp>
        <p:nvSpPr>
          <p:cNvPr id="23" name="Text 21"/>
          <p:cNvSpPr/>
          <p:nvPr/>
        </p:nvSpPr>
        <p:spPr>
          <a:xfrm>
            <a:off x="8917662" y="4983361"/>
            <a:ext cx="46845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Agile sprints, version control, hotfixes</a:t>
            </a:r>
            <a:endParaRPr lang="en-US" sz="1750" dirty="0"/>
          </a:p>
        </p:txBody>
      </p:sp>
      <p:sp>
        <p:nvSpPr>
          <p:cNvPr id="24" name="Shape 22"/>
          <p:cNvSpPr/>
          <p:nvPr/>
        </p:nvSpPr>
        <p:spPr>
          <a:xfrm>
            <a:off x="801410" y="5852874"/>
            <a:ext cx="13027581" cy="650319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5" name="Text 23"/>
          <p:cNvSpPr/>
          <p:nvPr/>
        </p:nvSpPr>
        <p:spPr>
          <a:xfrm>
            <a:off x="1028343" y="5996583"/>
            <a:ext cx="22848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Tools</a:t>
            </a:r>
            <a:endParaRPr lang="en-US" sz="1750" dirty="0"/>
          </a:p>
        </p:txBody>
      </p:sp>
      <p:sp>
        <p:nvSpPr>
          <p:cNvPr id="26" name="Text 24"/>
          <p:cNvSpPr/>
          <p:nvPr/>
        </p:nvSpPr>
        <p:spPr>
          <a:xfrm>
            <a:off x="3774400" y="5996583"/>
            <a:ext cx="46820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ServiceNow, CMDB, monitoring dashboards</a:t>
            </a:r>
            <a:endParaRPr lang="en-US" sz="1750" dirty="0"/>
          </a:p>
        </p:txBody>
      </p:sp>
      <p:sp>
        <p:nvSpPr>
          <p:cNvPr id="27" name="Text 25"/>
          <p:cNvSpPr/>
          <p:nvPr/>
        </p:nvSpPr>
        <p:spPr>
          <a:xfrm>
            <a:off x="8917662" y="5996583"/>
            <a:ext cx="46845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Jira, GitHub, CI/CD tools</a:t>
            </a:r>
            <a:endParaRPr lang="en-US" sz="1750" dirty="0"/>
          </a:p>
        </p:txBody>
      </p:sp>
      <p:sp>
        <p:nvSpPr>
          <p:cNvPr id="28" name="Shape 26"/>
          <p:cNvSpPr/>
          <p:nvPr/>
        </p:nvSpPr>
        <p:spPr>
          <a:xfrm>
            <a:off x="801410" y="6503194"/>
            <a:ext cx="13027581" cy="650319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en-US"/>
          </a:p>
        </p:txBody>
      </p:sp>
      <p:sp>
        <p:nvSpPr>
          <p:cNvPr id="29" name="Text 27"/>
          <p:cNvSpPr/>
          <p:nvPr/>
        </p:nvSpPr>
        <p:spPr>
          <a:xfrm>
            <a:off x="1028343" y="6646902"/>
            <a:ext cx="2284809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Risk Profile</a:t>
            </a:r>
            <a:endParaRPr lang="en-US" sz="1750" dirty="0"/>
          </a:p>
        </p:txBody>
      </p:sp>
      <p:sp>
        <p:nvSpPr>
          <p:cNvPr id="30" name="Text 28"/>
          <p:cNvSpPr/>
          <p:nvPr/>
        </p:nvSpPr>
        <p:spPr>
          <a:xfrm>
            <a:off x="3774400" y="6646902"/>
            <a:ext cx="46820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High operational risk</a:t>
            </a:r>
            <a:endParaRPr lang="en-US" sz="1750" dirty="0"/>
          </a:p>
        </p:txBody>
      </p:sp>
      <p:sp>
        <p:nvSpPr>
          <p:cNvPr id="31" name="Text 29"/>
          <p:cNvSpPr/>
          <p:nvPr/>
        </p:nvSpPr>
        <p:spPr>
          <a:xfrm>
            <a:off x="8917662" y="6646902"/>
            <a:ext cx="4684514" cy="36290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850"/>
              </a:lnSpc>
              <a:buNone/>
            </a:pPr>
            <a:r>
              <a:rPr lang="en-US" sz="1750" dirty="0">
                <a:solidFill>
                  <a:srgbClr val="1E3063"/>
                </a:solidFill>
                <a:latin typeface="Instrument Sans Medium" pitchFamily="34" charset="0"/>
                <a:ea typeface="Instrument Sans Medium" pitchFamily="34" charset="-122"/>
                <a:cs typeface="Instrument Sans Medium" pitchFamily="34" charset="-120"/>
              </a:rPr>
              <a:t>Lower, with faster iteration cycles</a:t>
            </a:r>
            <a:endParaRPr lang="en-US" sz="17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840</Words>
  <Application>Microsoft Office PowerPoint</Application>
  <PresentationFormat>Custom</PresentationFormat>
  <Paragraphs>200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Instrument Sans Medium</vt:lpstr>
      <vt:lpstr>Aptos</vt:lpstr>
      <vt:lpstr>Arial</vt:lpstr>
      <vt:lpstr>Instrument Sans Semi 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Kimberly Wiethoff</cp:lastModifiedBy>
  <cp:revision>3</cp:revision>
  <dcterms:created xsi:type="dcterms:W3CDTF">2025-04-23T17:56:26Z</dcterms:created>
  <dcterms:modified xsi:type="dcterms:W3CDTF">2026-01-08T19:30:04Z</dcterms:modified>
</cp:coreProperties>
</file>