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5143500" cy="9144000"/>
  <p:embeddedFontLst>
    <p:embeddedFont>
      <p:font typeface="Kanit Light" panose="020B0604020202020204" charset="-34"/>
      <p:regular r:id="rId17"/>
    </p:embeddedFont>
    <p:embeddedFont>
      <p:font typeface="Martel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5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29741"/>
            <a:ext cx="4722763" cy="11626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Program Manager's Guide to AI-Enabled Business Transformation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778422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From pilot projects to enterprise-scale impact — how Program Managers are becoming the essential leaders of AI transformation in the modern organization.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2513335"/>
            <a:ext cx="4722763" cy="8701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925119" y="3522985"/>
            <a:ext cx="4722763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#ArtificialIntelligence #AITransformation #ProgramManagement #DigitalTransformation #Leadership #BusinessTransformation #AgenticAI #GenerativeAI #DataGovernance #ChangeManagement #EnterpriseAI #ProjectManagement #PMO #AgileLeadership #Innovation #BusinessValue #StrategyExecution #FutureOfWork #ManagingProjectsTheAgileWay #TransformationLeadership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56184"/>
            <a:ext cx="695972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Change Management Is the Real Transformation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891754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Technology implementation is often the easiest part of an AI initiative. The harder challenge is helping people adapt. Unaddressed concerns create resistance that quietly undermines even well-designed programs.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428205"/>
            <a:ext cx="574997" cy="57499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6121" y="242820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Employee Concerns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1226121" y="2696468"/>
            <a:ext cx="188386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Fear of job displacement and uncertainty about new roles must be addressed proactively through transparent communication and reskilling programs.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1" y="2428205"/>
            <a:ext cx="574997" cy="57499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94993" y="242820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Manager Skepticism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994993" y="2696468"/>
            <a:ext cx="1883941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Leaders who question AI-generated recommendations need structured trust-building — including explainability, pilot evidence, and peer validation.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9" y="2428205"/>
            <a:ext cx="574997" cy="57499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63941" y="242820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Customer Hesitation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763941" y="2696468"/>
            <a:ext cx="1883941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Customers may distrust automated interactions. Gradual rollouts with human oversight and clear feedback channels help build confidence over time.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4561"/>
            <a:ext cx="267563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Change Management Framework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657969"/>
            <a:ext cx="556900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 Program Manager's People Strategy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41" y="1231553"/>
            <a:ext cx="7890644" cy="296093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73609" y="3473694"/>
            <a:ext cx="1418747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Sustain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273699" y="3473694"/>
            <a:ext cx="1418746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Measure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3781940" y="3473694"/>
            <a:ext cx="1418746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Engage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2290181" y="3473694"/>
            <a:ext cx="1418746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Train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65815" y="3473694"/>
            <a:ext cx="1418746" cy="229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Communicate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496119" y="4332015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organizations that achieve the greatest success with AI are those that invest as much in people strategy as they do in technology. A structured change management approach is not optional — it is a core program deliverable.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7379" y="429071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Next Frontier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3917379" y="667866"/>
            <a:ext cx="3509888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Rise of Agentic AI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3917379" y="1229618"/>
            <a:ext cx="4738241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next phase of AI transformation is already emerging. Traditional AI systems provide recommendations and insights.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Agentic AI goes further — it takes action.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3917379" y="1946374"/>
            <a:ext cx="4738241" cy="2767980"/>
          </a:xfrm>
          <a:prstGeom prst="roundRect">
            <a:avLst>
              <a:gd name="adj" fmla="val 185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3922142" y="1951137"/>
            <a:ext cx="2364358" cy="1670000"/>
          </a:xfrm>
          <a:prstGeom prst="roundRect">
            <a:avLst>
              <a:gd name="adj" fmla="val 3071"/>
            </a:avLst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044181" y="2073176"/>
            <a:ext cx="1548259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AI Agents Can Do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044181" y="2336006"/>
            <a:ext cx="2120280" cy="11630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Execute multi-step workflows, coordinate tasks across systems, interact with enterprise platforms, resolve customer issues autonomously, and perform routine business processes end-to-end.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6286500" y="1951137"/>
            <a:ext cx="2364358" cy="1670000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286500" y="1951137"/>
            <a:ext cx="14288" cy="1670000"/>
          </a:xfrm>
          <a:prstGeom prst="roundRect">
            <a:avLst>
              <a:gd name="adj" fmla="val 358941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08539" y="2073176"/>
            <a:ext cx="1781770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New Governance Demands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408539" y="2336006"/>
            <a:ext cx="2120280" cy="11630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As organizations deploy AI agents, Program Managers will face heightened questions around accountability, human oversight, security boundaries, and real-time performance monitoring.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3922142" y="3621137"/>
            <a:ext cx="4728716" cy="1088454"/>
          </a:xfrm>
          <a:prstGeom prst="rect">
            <a:avLst/>
          </a:prstGeom>
          <a:solidFill>
            <a:srgbClr val="DFEC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3922142" y="3621137"/>
            <a:ext cx="4728716" cy="14288"/>
          </a:xfrm>
          <a:prstGeom prst="roundRect">
            <a:avLst>
              <a:gd name="adj" fmla="val 358941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4044181" y="3743176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Why Prepare Now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4044181" y="4006007"/>
            <a:ext cx="4484638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that build governance, risk, and operational frameworks today will be significantly better positioned to scale agentic AI capabilities as they mature.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37319"/>
            <a:ext cx="19593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Looking Ahead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480640" y="571574"/>
            <a:ext cx="6036171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Evolving Role of the Program Manager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480640" y="1121643"/>
            <a:ext cx="818271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AI is reshaping how organizations operate, compete, and innovate. As a result, the Program Manager's role is expanding well beyond traditional project delivery.</a:t>
            </a:r>
            <a:endParaRPr lang="en-US" sz="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829" y="1631007"/>
            <a:ext cx="4776267" cy="266580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829" y="1631007"/>
            <a:ext cx="4776267" cy="266580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80640" y="4427711"/>
            <a:ext cx="818271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Tomorrow's Program Managers will serve as translators between business leaders, technical experts, and operational teams — ensuring AI investments generate real, lasting business outcomes rather than isolated technical achievements.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87028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Final Thoughts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472901" y="740718"/>
            <a:ext cx="8509397" cy="50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Leadership Is the Future of AI Transformation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387772" y="1419523"/>
            <a:ext cx="3361283" cy="2722811"/>
          </a:xfrm>
          <a:prstGeom prst="roundRect">
            <a:avLst>
              <a:gd name="adj" fmla="val 3126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05941" y="1532186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Core Truth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05941" y="1829544"/>
            <a:ext cx="3124944" cy="15789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spcAft>
                <a:spcPts val="750"/>
              </a:spcAft>
              <a:buNone/>
            </a:pPr>
            <a:r>
              <a:rPr lang="en-US" sz="90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Artificial Intelligence is not simply another technology trend. It represents a fundamental shift in how organizations make decisions, engage customers, and operate at scale.</a:t>
            </a:r>
            <a:endParaRPr lang="en-US" sz="900" dirty="0"/>
          </a:p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organizations that succeed will not necessarily be those with the most advanced algorithms. They will be the ones that effectively align </a:t>
            </a:r>
            <a:r>
              <a:rPr lang="en-US" sz="900" b="1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strategy, governance, people, processes, and technology.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957117" y="1532186"/>
            <a:ext cx="196505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Your Strategic Mandate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3957117" y="1843608"/>
            <a:ext cx="236413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01</a:t>
            </a:r>
            <a:endParaRPr lang="en-US" sz="900" dirty="0"/>
          </a:p>
        </p:txBody>
      </p:sp>
      <p:sp>
        <p:nvSpPr>
          <p:cNvPr id="9" name="Shape 7"/>
          <p:cNvSpPr/>
          <p:nvPr/>
        </p:nvSpPr>
        <p:spPr>
          <a:xfrm>
            <a:off x="3957117" y="2030239"/>
            <a:ext cx="2302966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957117" y="2117899"/>
            <a:ext cx="194094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Anchor to Business Outcomes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3957117" y="2415257"/>
            <a:ext cx="2302966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Keep every AI initiative tied to measurable value.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6372746" y="1843608"/>
            <a:ext cx="236413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02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6372746" y="2030239"/>
            <a:ext cx="2303041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372746" y="2117899"/>
            <a:ext cx="1501676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Build Governance Early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6372746" y="2415257"/>
            <a:ext cx="2303041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Establish frameworks before risk becomes crisis.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3957117" y="2985939"/>
            <a:ext cx="236413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03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3957117" y="3172569"/>
            <a:ext cx="2302966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957117" y="3260229"/>
            <a:ext cx="1585540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Lead the People Agenda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3957117" y="3557588"/>
            <a:ext cx="2302966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Champion change management as a core program workstream.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6372746" y="2985939"/>
            <a:ext cx="236413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04</a:t>
            </a:r>
            <a:endParaRPr lang="en-US" sz="900" dirty="0"/>
          </a:p>
        </p:txBody>
      </p:sp>
      <p:sp>
        <p:nvSpPr>
          <p:cNvPr id="21" name="Shape 19"/>
          <p:cNvSpPr/>
          <p:nvPr/>
        </p:nvSpPr>
        <p:spPr>
          <a:xfrm>
            <a:off x="6372746" y="3172569"/>
            <a:ext cx="2303041" cy="14288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372746" y="3260229"/>
            <a:ext cx="1771278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Measure and Communicate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6372746" y="3557588"/>
            <a:ext cx="2303041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Connect AI performance to the metrics executives care about.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472901" y="4269060"/>
            <a:ext cx="8198197" cy="487338"/>
          </a:xfrm>
          <a:prstGeom prst="roundRect">
            <a:avLst>
              <a:gd name="adj" fmla="val 1019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71" y="4432399"/>
            <a:ext cx="147786" cy="118170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857027" y="4411266"/>
            <a:ext cx="815310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Program Managers are uniquely positioned to lead AI transformation — from experimentation to enterprise-scale impact.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9115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Core Challenge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1534567"/>
            <a:ext cx="692251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AI Is Moving from Experimentation to Execution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06822" y="2108150"/>
            <a:ext cx="4103191" cy="1744191"/>
          </a:xfrm>
          <a:prstGeom prst="roundRect">
            <a:avLst>
              <a:gd name="adj" fmla="val 5121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232124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Reality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549947"/>
            <a:ext cx="3855244" cy="11039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across every industry are investing billions in AI to improve customer experiences, automate workflows, enhance decision-making, and unlock new revenue. Yet most struggle to move beyond pilots and proof-of-concepts.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challenge is rarely the technology itself.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232124"/>
            <a:ext cx="241399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Where Programs Break Down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549947"/>
            <a:ext cx="3924598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fail when they underestimate the complexity of integrating AI into business operations, processes, governance structures, and culture. This is precisely where Program Managers become indispensable — connecting strategy to execution, aligning stakeholders, managing dependencies, and guiding organizations through transformational change.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94162" y="322064"/>
            <a:ext cx="4784675" cy="726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AI Projects Are Different from Traditional Technology Projects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3894162" y="1212279"/>
            <a:ext cx="4784675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Many organizations approach AI as a standard technology implementation — set a timeline, allocate resources, expect predictable outcomes. AI initiatives require a fundamentally different mindset.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3894162" y="1875606"/>
            <a:ext cx="2337792" cy="1029742"/>
          </a:xfrm>
          <a:prstGeom prst="roundRect">
            <a:avLst>
              <a:gd name="adj" fmla="val 474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015160" y="1996604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Uncertain Outcomes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4015160" y="2243658"/>
            <a:ext cx="2095798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Models improve iteratively; results cannot be fully predicted at project start.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6340971" y="1875606"/>
            <a:ext cx="2337867" cy="1029742"/>
          </a:xfrm>
          <a:prstGeom prst="roundRect">
            <a:avLst>
              <a:gd name="adj" fmla="val 474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61968" y="1996604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Data Complexity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461968" y="2243658"/>
            <a:ext cx="2095872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Data quality, access, and governance challenges frequently derail initiatives.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3894162" y="3014365"/>
            <a:ext cx="2337792" cy="1029742"/>
          </a:xfrm>
          <a:prstGeom prst="roundRect">
            <a:avLst>
              <a:gd name="adj" fmla="val 474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015160" y="3135362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Regulatory &amp; Ethics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4015160" y="3382417"/>
            <a:ext cx="2095798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Bias monitoring, compliance, and responsible AI require ongoing attention.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6340971" y="3014365"/>
            <a:ext cx="2337867" cy="1029742"/>
          </a:xfrm>
          <a:prstGeom prst="roundRect">
            <a:avLst>
              <a:gd name="adj" fmla="val 4743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461968" y="3135362"/>
            <a:ext cx="1620887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Continuous Improvement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6461968" y="3382417"/>
            <a:ext cx="2095872" cy="540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AI programs never truly "finish" — models require continuous refinement and monitoring.</a:t>
            </a:r>
            <a:endParaRPr lang="en-US" sz="900" dirty="0"/>
          </a:p>
        </p:txBody>
      </p:sp>
      <p:sp>
        <p:nvSpPr>
          <p:cNvPr id="17" name="Shape 14"/>
          <p:cNvSpPr/>
          <p:nvPr/>
        </p:nvSpPr>
        <p:spPr>
          <a:xfrm>
            <a:off x="3894162" y="4166741"/>
            <a:ext cx="4784675" cy="654695"/>
          </a:xfrm>
          <a:prstGeom prst="roundRect">
            <a:avLst>
              <a:gd name="adj" fmla="val 746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397" y="4324573"/>
            <a:ext cx="145331" cy="116235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4271963" y="4304779"/>
            <a:ext cx="4290640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Success means creating measurable business outcomes while adapting to rapidly changing conditions — not simply delivering a system on schedule.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3527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Foundational Principle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1015157"/>
            <a:ext cx="8151763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Start with Business Problems, Not Technology</a:t>
            </a:r>
            <a:endParaRPr lang="en-US" sz="3350" dirty="0"/>
          </a:p>
        </p:txBody>
      </p:sp>
      <p:sp>
        <p:nvSpPr>
          <p:cNvPr id="4" name="Text 2"/>
          <p:cNvSpPr/>
          <p:nvPr/>
        </p:nvSpPr>
        <p:spPr>
          <a:xfrm>
            <a:off x="496119" y="239494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Wrong Question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82154" y="2728317"/>
            <a:ext cx="4195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"How can we use AI?"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728317"/>
            <a:ext cx="14288" cy="198462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96119" y="3066306"/>
            <a:ext cx="39245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This framing leads teams to chase technology capabilities before understanding whether those capabilities solve a real business need. The result is AI initiatives that impress technically but fail to deliver value.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4728046" y="2394942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Right Question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914081" y="2728317"/>
            <a:ext cx="4195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"What business problem are we trying to solve?"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4728046" y="2728317"/>
            <a:ext cx="14288" cy="198462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728046" y="3066306"/>
            <a:ext cx="39245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When AI becomes the solution to a clearly defined challenge — reducing costs, improving retention, accelerating decisions — organizations are far more likely to achieve meaningful and measurable results.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496119" y="4111303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Program Managers must continuously guide stakeholder discussions back to outcomes, benefits, and value realization. Every AI conversation should be anchored to a specific business objective.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162" y="344463"/>
            <a:ext cx="4812804" cy="36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Build a Cross-Functional Coalition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465162" y="871314"/>
            <a:ext cx="4784675" cy="7209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AI transformation is not owned by a single department. Many initiatives fail because teams work in silos rather than in collaboration. Program Managers must establish governance structures that encourage alignment, transparency, and shared ownership.</a:t>
            </a:r>
            <a:endParaRPr lang="en-US" sz="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1714872"/>
            <a:ext cx="290661" cy="29066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92076" y="1714872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Business &amp; Product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892076" y="1961927"/>
            <a:ext cx="4357762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Executive leadership and product teams define priorities, own outcomes, and provide strategic direction for AI investments.</a:t>
            </a:r>
            <a:endParaRPr lang="en-US" sz="9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162" y="2540422"/>
            <a:ext cx="290661" cy="2906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92076" y="2540422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Technology &amp; Data</a:t>
            </a:r>
            <a:endParaRPr lang="en-US" sz="1100" dirty="0"/>
          </a:p>
        </p:txBody>
      </p:sp>
      <p:sp>
        <p:nvSpPr>
          <p:cNvPr id="10" name="Text 5"/>
          <p:cNvSpPr/>
          <p:nvPr/>
        </p:nvSpPr>
        <p:spPr>
          <a:xfrm>
            <a:off x="892076" y="2787476"/>
            <a:ext cx="4357762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Engineering, data science, and architecture teams build and deploy the capabilities that power AI solutions.</a:t>
            </a:r>
            <a:endParaRPr lang="en-US" sz="9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162" y="3365971"/>
            <a:ext cx="290661" cy="29066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92076" y="3365971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Risk &amp; Legal</a:t>
            </a:r>
            <a:endParaRPr lang="en-US" sz="1100" dirty="0"/>
          </a:p>
        </p:txBody>
      </p:sp>
      <p:sp>
        <p:nvSpPr>
          <p:cNvPr id="13" name="Text 7"/>
          <p:cNvSpPr/>
          <p:nvPr/>
        </p:nvSpPr>
        <p:spPr>
          <a:xfrm>
            <a:off x="892076" y="3613026"/>
            <a:ext cx="4357762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Compliance, security, and legal teams ensure AI initiatives meet regulatory requirements and manage organizational exposure.</a:t>
            </a:r>
            <a:endParaRPr lang="en-US" sz="9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162" y="4191521"/>
            <a:ext cx="290661" cy="29066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92076" y="4191521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Operations &amp; CX</a:t>
            </a:r>
            <a:endParaRPr lang="en-US" sz="1100" dirty="0"/>
          </a:p>
        </p:txBody>
      </p:sp>
      <p:sp>
        <p:nvSpPr>
          <p:cNvPr id="16" name="Text 9"/>
          <p:cNvSpPr/>
          <p:nvPr/>
        </p:nvSpPr>
        <p:spPr>
          <a:xfrm>
            <a:off x="892076" y="4438576"/>
            <a:ext cx="4357762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Operations and customer experience teams ground AI in real-world workflows and ensure adoption at the front line.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57795"/>
            <a:ext cx="217341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Chapter 2 — Foundations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701204"/>
            <a:ext cx="510294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Focus on Data as a Strategic Asset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496119" y="1386408"/>
            <a:ext cx="3586386" cy="20962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frequently discover that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data — not AI — is their biggest challenge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AI systems rely on accurate, accessible, and trustworthy data. Without addressing foundational data issues, even the most advanced models will fail to produce meaningful results.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Program Managers should ensure data readiness is incorporated into program planning, risk management, and governance from day one. In many cases, data modernization becomes the </a:t>
            </a:r>
            <a:r>
              <a:rPr lang="en-US" sz="9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first phase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of AI transformation.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96119" y="3622179"/>
            <a:ext cx="3586386" cy="923925"/>
          </a:xfrm>
          <a:prstGeom prst="roundRect">
            <a:avLst>
              <a:gd name="adj" fmla="val 5639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792438"/>
            <a:ext cx="155004" cy="1239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9071" y="3777109"/>
            <a:ext cx="3059460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Never treat data preparation as a downstream concern — it is the critical path of every AI program.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4389834" y="1398761"/>
            <a:ext cx="213732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Common Data Obstacles</a:t>
            </a:r>
            <a:endParaRPr lang="en-US" sz="1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547" y="1732136"/>
            <a:ext cx="4277023" cy="7928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570958" y="187039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Poor Data Quality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4570958" y="2188220"/>
            <a:ext cx="394335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Inaccurate or outdated records undermine model reliability.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547" y="2648917"/>
            <a:ext cx="4277023" cy="7928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570958" y="278717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Data Silos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4570958" y="3105001"/>
            <a:ext cx="394335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Fragmented systems prevent unified, accessible data assets.</a:t>
            </a:r>
            <a:endParaRPr lang="en-US" sz="9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547" y="3565699"/>
            <a:ext cx="4277023" cy="792807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570958" y="37039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Governance Gaps</a:t>
            </a:r>
            <a:endParaRPr lang="en-US" sz="1200" dirty="0"/>
          </a:p>
        </p:txBody>
      </p:sp>
      <p:sp>
        <p:nvSpPr>
          <p:cNvPr id="17" name="Text 11"/>
          <p:cNvSpPr/>
          <p:nvPr/>
        </p:nvSpPr>
        <p:spPr>
          <a:xfrm>
            <a:off x="4570958" y="4021782"/>
            <a:ext cx="394335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Undefined ownership and inconsistent definitions create risk.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349" y="347811"/>
            <a:ext cx="4169792" cy="357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Establish AI Governance Early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457349" y="863278"/>
            <a:ext cx="4800302" cy="5275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As AI capabilities expand, governance becomes critical infrastructure — not an afterthought. Without it, organizations expose themselves to operational, legal, reputational, and compliance risks.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57349" y="1680865"/>
            <a:ext cx="2347466" cy="1183853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57349" y="1666577"/>
            <a:ext cx="2347466" cy="57150"/>
          </a:xfrm>
          <a:prstGeom prst="roundRect">
            <a:avLst>
              <a:gd name="adj" fmla="val 84041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1459557" y="1509340"/>
            <a:ext cx="343049" cy="343049"/>
          </a:xfrm>
          <a:prstGeom prst="roundRect">
            <a:avLst>
              <a:gd name="adj" fmla="val 166594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562472" y="1595065"/>
            <a:ext cx="137220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585936" y="1966689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Decision Authority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85936" y="2208609"/>
            <a:ext cx="2090291" cy="5275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Define who is accountable for AI-driven decisions and outcomes across the organization.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2910185" y="1680865"/>
            <a:ext cx="2347466" cy="1183853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2910185" y="1666577"/>
            <a:ext cx="2347466" cy="57150"/>
          </a:xfrm>
          <a:prstGeom prst="roundRect">
            <a:avLst>
              <a:gd name="adj" fmla="val 84041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3912394" y="1509340"/>
            <a:ext cx="343049" cy="343049"/>
          </a:xfrm>
          <a:prstGeom prst="roundRect">
            <a:avLst>
              <a:gd name="adj" fmla="val 166594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4015308" y="1595065"/>
            <a:ext cx="137220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3038773" y="1966689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Risk &amp; Compliance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3038773" y="2208609"/>
            <a:ext cx="2090291" cy="5275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Document regulatory requirements and establish controls for bias monitoring and data privacy.</a:t>
            </a:r>
            <a:endParaRPr lang="en-US" sz="900" dirty="0"/>
          </a:p>
        </p:txBody>
      </p:sp>
      <p:sp>
        <p:nvSpPr>
          <p:cNvPr id="17" name="Shape 14"/>
          <p:cNvSpPr/>
          <p:nvPr/>
        </p:nvSpPr>
        <p:spPr>
          <a:xfrm>
            <a:off x="457349" y="3141613"/>
            <a:ext cx="2347466" cy="1183853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457349" y="3127325"/>
            <a:ext cx="2347466" cy="57150"/>
          </a:xfrm>
          <a:prstGeom prst="roundRect">
            <a:avLst>
              <a:gd name="adj" fmla="val 84041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1459557" y="2970088"/>
            <a:ext cx="343049" cy="343049"/>
          </a:xfrm>
          <a:prstGeom prst="roundRect">
            <a:avLst>
              <a:gd name="adj" fmla="val 166594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1562472" y="3055813"/>
            <a:ext cx="137220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1050" dirty="0"/>
          </a:p>
        </p:txBody>
      </p:sp>
      <p:sp>
        <p:nvSpPr>
          <p:cNvPr id="21" name="Text 18"/>
          <p:cNvSpPr/>
          <p:nvPr/>
        </p:nvSpPr>
        <p:spPr>
          <a:xfrm>
            <a:off x="585936" y="3427437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Model Monitoring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585936" y="3669357"/>
            <a:ext cx="2090291" cy="5275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Define performance thresholds, drift detection processes, and model refresh cadences.</a:t>
            </a:r>
            <a:endParaRPr lang="en-US" sz="900" dirty="0"/>
          </a:p>
        </p:txBody>
      </p:sp>
      <p:sp>
        <p:nvSpPr>
          <p:cNvPr id="23" name="Shape 20"/>
          <p:cNvSpPr/>
          <p:nvPr/>
        </p:nvSpPr>
        <p:spPr>
          <a:xfrm>
            <a:off x="2910185" y="3141613"/>
            <a:ext cx="2347466" cy="1183853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4288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2910185" y="3127325"/>
            <a:ext cx="2347466" cy="57150"/>
          </a:xfrm>
          <a:prstGeom prst="roundRect">
            <a:avLst>
              <a:gd name="adj" fmla="val 84041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2"/>
          <p:cNvSpPr/>
          <p:nvPr/>
        </p:nvSpPr>
        <p:spPr>
          <a:xfrm>
            <a:off x="3912394" y="2970088"/>
            <a:ext cx="343049" cy="343049"/>
          </a:xfrm>
          <a:prstGeom prst="roundRect">
            <a:avLst>
              <a:gd name="adj" fmla="val 166594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4015308" y="3055813"/>
            <a:ext cx="137220" cy="17152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3038773" y="3427437"/>
            <a:ext cx="1429420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AI Content Controls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3038773" y="3669357"/>
            <a:ext cx="2090291" cy="5275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Establish guardrails for AI-generated content, including review workflows and approval standards.</a:t>
            </a:r>
            <a:endParaRPr lang="en-US" sz="900" dirty="0"/>
          </a:p>
        </p:txBody>
      </p:sp>
      <p:sp>
        <p:nvSpPr>
          <p:cNvPr id="29" name="Text 26"/>
          <p:cNvSpPr/>
          <p:nvPr/>
        </p:nvSpPr>
        <p:spPr>
          <a:xfrm>
            <a:off x="457349" y="4444008"/>
            <a:ext cx="4800302" cy="3516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Strong governance creates organizational confidence and enables responsible, sustainable AI scaling.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9433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Scaling AI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737741"/>
            <a:ext cx="576619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Move Beyond Pilots to Enterprise Scale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06822" y="1311325"/>
            <a:ext cx="3173164" cy="2671316"/>
          </a:xfrm>
          <a:prstGeom prst="roundRect">
            <a:avLst>
              <a:gd name="adj" fmla="val 3343"/>
            </a:avLst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14352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Why Pilots Stall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1753121"/>
            <a:ext cx="2925217" cy="1699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Many organizations successfully launch AI pilots but struggle to achieve enterprise adoption. A pilot demonstrates technical feasibility — but scaling requires an entirely different level of coordination across technology, operations, people, and culture.</a:t>
            </a:r>
            <a:endParaRPr lang="en-US" sz="9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The transition from pilot to production is where the greatest transformation challenges emerge.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3798019" y="14352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Scaling Requires</a:t>
            </a:r>
            <a:endParaRPr lang="en-US" sz="1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4528" y="1772469"/>
            <a:ext cx="186035" cy="18603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201046" y="1768673"/>
            <a:ext cx="156879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Technology Integration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201046" y="2086496"/>
            <a:ext cx="194674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Connect AI capabilities to enterprise systems and workflows.</a:t>
            </a:r>
            <a:endParaRPr lang="en-US" sz="9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305" y="1772469"/>
            <a:ext cx="186035" cy="18603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705823" y="176867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Process Redesign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6705823" y="2086496"/>
            <a:ext cx="194674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Remap operational processes to take full advantage of AI capabilities.</a:t>
            </a:r>
            <a:endParaRPr lang="en-US" sz="9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4528" y="2933700"/>
            <a:ext cx="186035" cy="18603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201046" y="292990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Training &amp; Adoption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201046" y="3247727"/>
            <a:ext cx="194674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Equip employees with skills and drive behavioral change organization-wide.</a:t>
            </a:r>
            <a:endParaRPr lang="en-US" sz="9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305" y="2933700"/>
            <a:ext cx="186035" cy="18603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705823" y="2929905"/>
            <a:ext cx="172878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Continuous Improvement</a:t>
            </a:r>
            <a:endParaRPr lang="en-US" sz="1200" dirty="0"/>
          </a:p>
        </p:txBody>
      </p:sp>
      <p:sp>
        <p:nvSpPr>
          <p:cNvPr id="19" name="Text 13"/>
          <p:cNvSpPr/>
          <p:nvPr/>
        </p:nvSpPr>
        <p:spPr>
          <a:xfrm>
            <a:off x="6705823" y="3247727"/>
            <a:ext cx="194674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Monitor performance, gather feedback, and iterate after go-live.</a:t>
            </a:r>
            <a:endParaRPr lang="en-US" sz="950" dirty="0"/>
          </a:p>
        </p:txBody>
      </p:sp>
      <p:sp>
        <p:nvSpPr>
          <p:cNvPr id="20" name="Shape 14"/>
          <p:cNvSpPr/>
          <p:nvPr/>
        </p:nvSpPr>
        <p:spPr>
          <a:xfrm>
            <a:off x="496119" y="4122167"/>
            <a:ext cx="8151763" cy="527000"/>
          </a:xfrm>
          <a:prstGeom prst="roundRect">
            <a:avLst>
              <a:gd name="adj" fmla="val 9886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" y="4292426"/>
            <a:ext cx="155004" cy="12397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899071" y="4277097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Organizations that successfully scale AI treat implementation as an enterprise change initiative — not a technology deployment.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43024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Value Realization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986433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Measure What Matters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496119" y="1560016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One of the most important responsibilities of a Program Manager is defining — and communicating — success. AI teams and executives often speak different languages when it comes to measurement.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496119" y="222044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AI Teams Track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496119" y="2553816"/>
            <a:ext cx="1900312" cy="972220"/>
          </a:xfrm>
          <a:prstGeom prst="roundRect">
            <a:avLst>
              <a:gd name="adj" fmla="val 535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24855" y="268255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Model Accuracy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4855" y="3000375"/>
            <a:ext cx="1642839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Prediction precision and error rates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2520404" y="2553816"/>
            <a:ext cx="1900312" cy="972220"/>
          </a:xfrm>
          <a:prstGeom prst="roundRect">
            <a:avLst>
              <a:gd name="adj" fmla="val 5359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2649141" y="268255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System Performance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649141" y="3000375"/>
            <a:ext cx="1642839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Response times and processing speed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4728046" y="2220441"/>
            <a:ext cx="237447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What Executives Care About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4728046" y="2553816"/>
            <a:ext cx="1900312" cy="1170682"/>
          </a:xfrm>
          <a:prstGeom prst="roundRect">
            <a:avLst>
              <a:gd name="adj" fmla="val 4450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856783" y="268255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Business Impact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856783" y="3000375"/>
            <a:ext cx="1642839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Revenue growth, cost savings, and productivity gains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6752332" y="2553816"/>
            <a:ext cx="1900312" cy="1170682"/>
          </a:xfrm>
          <a:prstGeom prst="roundRect">
            <a:avLst>
              <a:gd name="adj" fmla="val 4450"/>
            </a:avLst>
          </a:prstGeom>
          <a:solidFill>
            <a:srgbClr val="DFECE9"/>
          </a:solidFill>
          <a:ln w="4763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881068" y="268255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Customer Outcomes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6881068" y="3000375"/>
            <a:ext cx="1642839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Satisfaction scores, retention rates, and experience improvements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496119" y="400355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Program Managers must establish measurement frameworks that </a:t>
            </a:r>
            <a:r>
              <a:rPr lang="en-US" sz="950" b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connect AI capabilities directly to business results</a:t>
            </a:r>
            <a:r>
              <a:rPr lang="en-US" sz="9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This alignment sustains executive support and ensures investment decisions remain focused on value creation rather than technical milestones.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1568</Words>
  <Application>Microsoft Office PowerPoint</Application>
  <PresentationFormat>On-screen Show (16:9)</PresentationFormat>
  <Paragraphs>158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Kanit Light</vt:lpstr>
      <vt:lpstr>Martel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2026-05-29T13:25:10Z</dcterms:created>
  <dcterms:modified xsi:type="dcterms:W3CDTF">2026-05-29T13:29:35Z</dcterms:modified>
</cp:coreProperties>
</file>