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0" d="100"/>
          <a:sy n="90" d="100"/>
        </p:scale>
        <p:origin x="6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476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537573"/>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How to Study for the PMI-PMOCP® Certification</a:t>
            </a:r>
            <a:endParaRPr lang="en-US" sz="3900" dirty="0"/>
          </a:p>
        </p:txBody>
      </p:sp>
      <p:sp>
        <p:nvSpPr>
          <p:cNvPr id="4" name="Text 1"/>
          <p:cNvSpPr/>
          <p:nvPr/>
        </p:nvSpPr>
        <p:spPr>
          <a:xfrm>
            <a:off x="6280190" y="3075384"/>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 practical guide to passing on the first try through strategic preparation, governance mastery, and scenario-driven thinking</a:t>
            </a:r>
            <a:endParaRPr lang="en-US" sz="1550" dirty="0"/>
          </a:p>
        </p:txBody>
      </p:sp>
      <p:pic>
        <p:nvPicPr>
          <p:cNvPr id="5" name="Image 1" descr="preencoded.png"/>
          <p:cNvPicPr>
            <a:picLocks noChangeAspect="1"/>
          </p:cNvPicPr>
          <p:nvPr/>
        </p:nvPicPr>
        <p:blipFill>
          <a:blip r:embed="rId4"/>
          <a:stretch>
            <a:fillRect/>
          </a:stretch>
        </p:blipFill>
        <p:spPr>
          <a:xfrm>
            <a:off x="6280190" y="3933706"/>
            <a:ext cx="7556421" cy="1264682"/>
          </a:xfrm>
          <a:prstGeom prst="rect">
            <a:avLst/>
          </a:prstGeom>
        </p:spPr>
      </p:pic>
      <p:sp>
        <p:nvSpPr>
          <p:cNvPr id="6" name="Text 2"/>
          <p:cNvSpPr/>
          <p:nvPr/>
        </p:nvSpPr>
        <p:spPr>
          <a:xfrm>
            <a:off x="6280190" y="5421630"/>
            <a:ext cx="7556421" cy="1270397"/>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#PMOCP #PMOCertification #PMOLeadership #PMOExamPrep #PMI</a:t>
            </a:r>
            <a:r>
              <a:rPr lang="en-US" sz="1250" b="1" dirty="0">
                <a:solidFill>
                  <a:srgbClr val="404155"/>
                </a:solidFill>
                <a:latin typeface="Nobile" pitchFamily="34" charset="0"/>
                <a:ea typeface="Nobile" pitchFamily="34" charset="-122"/>
                <a:cs typeface="Nobile" pitchFamily="34" charset="-120"/>
              </a:rPr>
              <a:t> </a:t>
            </a:r>
            <a:r>
              <a:rPr lang="en-US" sz="1250" dirty="0">
                <a:solidFill>
                  <a:srgbClr val="404155"/>
                </a:solidFill>
                <a:latin typeface="Nobile" pitchFamily="34" charset="0"/>
                <a:ea typeface="Nobile" pitchFamily="34" charset="-122"/>
                <a:cs typeface="Nobile" pitchFamily="34" charset="-120"/>
              </a:rPr>
              <a:t>#ProjectManagement #ProgramManagement #PortfolioManagement #Governance #AgilePMO #HybridDelivery #PredictiveDelivery #BusinessAcumen #StrategicAlignment #BenefitsRealization #PMOOperations #PMOKPIs #PMOValue #PMOTransformation #StudyPlan #ExamStrategy #ScenarioBasedQuestions #MemoryHooks #PMOFrameworks #ManagingProjectsTheAgileWay</a:t>
            </a:r>
            <a:endParaRPr lang="en-US" sz="12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3669" y="539948"/>
            <a:ext cx="8384738" cy="612219"/>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How to Approach Exam Questions</a:t>
            </a:r>
            <a:endParaRPr lang="en-US" sz="3850" dirty="0"/>
          </a:p>
        </p:txBody>
      </p:sp>
      <p:sp>
        <p:nvSpPr>
          <p:cNvPr id="3" name="Text 1"/>
          <p:cNvSpPr/>
          <p:nvPr/>
        </p:nvSpPr>
        <p:spPr>
          <a:xfrm>
            <a:off x="783669" y="1544002"/>
            <a:ext cx="13063061" cy="626983"/>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The PMOCP exam consistently rewards answers that demonstrate PMO leadership thinking. Understanding these principles helps you eliminate wrong answers quickly:</a:t>
            </a:r>
            <a:endParaRPr lang="en-US" sz="1500" dirty="0"/>
          </a:p>
        </p:txBody>
      </p:sp>
      <p:sp>
        <p:nvSpPr>
          <p:cNvPr id="4" name="Shape 2"/>
          <p:cNvSpPr/>
          <p:nvPr/>
        </p:nvSpPr>
        <p:spPr>
          <a:xfrm>
            <a:off x="783669" y="2391370"/>
            <a:ext cx="6433542" cy="1457563"/>
          </a:xfrm>
          <a:prstGeom prst="roundRect">
            <a:avLst>
              <a:gd name="adj" fmla="val 5646"/>
            </a:avLst>
          </a:prstGeom>
          <a:solidFill>
            <a:srgbClr val="D2DDF9"/>
          </a:solidFill>
          <a:ln w="7620">
            <a:solidFill>
              <a:srgbClr val="B8C3DF"/>
            </a:solidFill>
            <a:prstDash val="solid"/>
          </a:ln>
        </p:spPr>
        <p:txBody>
          <a:bodyPr/>
          <a:lstStyle/>
          <a:p>
            <a:endParaRPr lang="en-US"/>
          </a:p>
        </p:txBody>
      </p:sp>
      <p:sp>
        <p:nvSpPr>
          <p:cNvPr id="5" name="Text 3"/>
          <p:cNvSpPr/>
          <p:nvPr/>
        </p:nvSpPr>
        <p:spPr>
          <a:xfrm>
            <a:off x="987147" y="2594848"/>
            <a:ext cx="2726769" cy="30611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Strategic Over Tactical</a:t>
            </a:r>
            <a:endParaRPr lang="en-US" sz="1900" dirty="0"/>
          </a:p>
        </p:txBody>
      </p:sp>
      <p:sp>
        <p:nvSpPr>
          <p:cNvPr id="6" name="Text 4"/>
          <p:cNvSpPr/>
          <p:nvPr/>
        </p:nvSpPr>
        <p:spPr>
          <a:xfrm>
            <a:off x="987147" y="3018473"/>
            <a:ext cx="6026587" cy="626983"/>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Choose long-term, organizational solutions rather than quick fixes or reactive responses</a:t>
            </a:r>
            <a:endParaRPr lang="en-US" sz="1500" dirty="0"/>
          </a:p>
        </p:txBody>
      </p:sp>
      <p:sp>
        <p:nvSpPr>
          <p:cNvPr id="7" name="Shape 5"/>
          <p:cNvSpPr/>
          <p:nvPr/>
        </p:nvSpPr>
        <p:spPr>
          <a:xfrm>
            <a:off x="7413069" y="2391370"/>
            <a:ext cx="6433661" cy="1457563"/>
          </a:xfrm>
          <a:prstGeom prst="roundRect">
            <a:avLst>
              <a:gd name="adj" fmla="val 5646"/>
            </a:avLst>
          </a:prstGeom>
          <a:solidFill>
            <a:srgbClr val="D2DDF9"/>
          </a:solidFill>
          <a:ln w="7620">
            <a:solidFill>
              <a:srgbClr val="B8C3DF"/>
            </a:solidFill>
            <a:prstDash val="solid"/>
          </a:ln>
        </p:spPr>
        <p:txBody>
          <a:bodyPr/>
          <a:lstStyle/>
          <a:p>
            <a:endParaRPr lang="en-US"/>
          </a:p>
        </p:txBody>
      </p:sp>
      <p:sp>
        <p:nvSpPr>
          <p:cNvPr id="8" name="Text 6"/>
          <p:cNvSpPr/>
          <p:nvPr/>
        </p:nvSpPr>
        <p:spPr>
          <a:xfrm>
            <a:off x="7616547" y="2594848"/>
            <a:ext cx="3669983" cy="30611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Aligned to Enterprise Strategy</a:t>
            </a:r>
            <a:endParaRPr lang="en-US" sz="1900" dirty="0"/>
          </a:p>
        </p:txBody>
      </p:sp>
      <p:sp>
        <p:nvSpPr>
          <p:cNvPr id="9" name="Text 7"/>
          <p:cNvSpPr/>
          <p:nvPr/>
        </p:nvSpPr>
        <p:spPr>
          <a:xfrm>
            <a:off x="7616547" y="3018473"/>
            <a:ext cx="6026706" cy="626983"/>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Tie decisions to value delivery, benefits realization, and organizational objectives</a:t>
            </a:r>
            <a:endParaRPr lang="en-US" sz="1500" dirty="0"/>
          </a:p>
        </p:txBody>
      </p:sp>
      <p:sp>
        <p:nvSpPr>
          <p:cNvPr id="10" name="Shape 8"/>
          <p:cNvSpPr/>
          <p:nvPr/>
        </p:nvSpPr>
        <p:spPr>
          <a:xfrm>
            <a:off x="783669" y="4044791"/>
            <a:ext cx="6433542" cy="1457563"/>
          </a:xfrm>
          <a:prstGeom prst="roundRect">
            <a:avLst>
              <a:gd name="adj" fmla="val 5646"/>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987147" y="4248269"/>
            <a:ext cx="2449116" cy="30611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Governance-Driven</a:t>
            </a:r>
            <a:endParaRPr lang="en-US" sz="1900" dirty="0"/>
          </a:p>
        </p:txBody>
      </p:sp>
      <p:sp>
        <p:nvSpPr>
          <p:cNvPr id="12" name="Text 10"/>
          <p:cNvSpPr/>
          <p:nvPr/>
        </p:nvSpPr>
        <p:spPr>
          <a:xfrm>
            <a:off x="987147" y="4671893"/>
            <a:ext cx="6026587" cy="626983"/>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Clarify escalation paths, decision rights, and stage gates before taking action</a:t>
            </a:r>
            <a:endParaRPr lang="en-US" sz="1500" dirty="0"/>
          </a:p>
        </p:txBody>
      </p:sp>
      <p:sp>
        <p:nvSpPr>
          <p:cNvPr id="13" name="Shape 11"/>
          <p:cNvSpPr/>
          <p:nvPr/>
        </p:nvSpPr>
        <p:spPr>
          <a:xfrm>
            <a:off x="7413069" y="4044791"/>
            <a:ext cx="6433661" cy="1457563"/>
          </a:xfrm>
          <a:prstGeom prst="roundRect">
            <a:avLst>
              <a:gd name="adj" fmla="val 5646"/>
            </a:avLst>
          </a:prstGeom>
          <a:solidFill>
            <a:srgbClr val="D2DDF9"/>
          </a:solidFill>
          <a:ln w="7620">
            <a:solidFill>
              <a:srgbClr val="B8C3DF"/>
            </a:solidFill>
            <a:prstDash val="solid"/>
          </a:ln>
        </p:spPr>
        <p:txBody>
          <a:bodyPr/>
          <a:lstStyle/>
          <a:p>
            <a:endParaRPr lang="en-US"/>
          </a:p>
        </p:txBody>
      </p:sp>
      <p:sp>
        <p:nvSpPr>
          <p:cNvPr id="14" name="Text 12"/>
          <p:cNvSpPr/>
          <p:nvPr/>
        </p:nvSpPr>
        <p:spPr>
          <a:xfrm>
            <a:off x="7616547" y="4248269"/>
            <a:ext cx="3532703" cy="30611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Standardized and Consistent</a:t>
            </a:r>
            <a:endParaRPr lang="en-US" sz="1900" dirty="0"/>
          </a:p>
        </p:txBody>
      </p:sp>
      <p:sp>
        <p:nvSpPr>
          <p:cNvPr id="15" name="Text 13"/>
          <p:cNvSpPr/>
          <p:nvPr/>
        </p:nvSpPr>
        <p:spPr>
          <a:xfrm>
            <a:off x="7616547" y="4671893"/>
            <a:ext cx="6026706" cy="626983"/>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PMI prefers established structures and processes over improvised solutions</a:t>
            </a:r>
            <a:endParaRPr lang="en-US" sz="1500" dirty="0"/>
          </a:p>
        </p:txBody>
      </p:sp>
      <p:sp>
        <p:nvSpPr>
          <p:cNvPr id="16" name="Shape 14"/>
          <p:cNvSpPr/>
          <p:nvPr/>
        </p:nvSpPr>
        <p:spPr>
          <a:xfrm>
            <a:off x="783669" y="5698212"/>
            <a:ext cx="6433542" cy="1457563"/>
          </a:xfrm>
          <a:prstGeom prst="roundRect">
            <a:avLst>
              <a:gd name="adj" fmla="val 5646"/>
            </a:avLst>
          </a:prstGeom>
          <a:solidFill>
            <a:srgbClr val="D2DDF9"/>
          </a:solidFill>
          <a:ln w="7620">
            <a:solidFill>
              <a:srgbClr val="B8C3DF"/>
            </a:solidFill>
            <a:prstDash val="solid"/>
          </a:ln>
        </p:spPr>
        <p:txBody>
          <a:bodyPr/>
          <a:lstStyle/>
          <a:p>
            <a:endParaRPr lang="en-US"/>
          </a:p>
        </p:txBody>
      </p:sp>
      <p:sp>
        <p:nvSpPr>
          <p:cNvPr id="17" name="Text 15"/>
          <p:cNvSpPr/>
          <p:nvPr/>
        </p:nvSpPr>
        <p:spPr>
          <a:xfrm>
            <a:off x="987147" y="5901690"/>
            <a:ext cx="2582823" cy="30611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Stakeholder-Focused</a:t>
            </a:r>
            <a:endParaRPr lang="en-US" sz="1900" dirty="0"/>
          </a:p>
        </p:txBody>
      </p:sp>
      <p:sp>
        <p:nvSpPr>
          <p:cNvPr id="18" name="Text 16"/>
          <p:cNvSpPr/>
          <p:nvPr/>
        </p:nvSpPr>
        <p:spPr>
          <a:xfrm>
            <a:off x="987147" y="6325314"/>
            <a:ext cx="6026587" cy="626983"/>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Emphasize influence, communication, and engagement in your approach</a:t>
            </a:r>
            <a:endParaRPr lang="en-US" sz="1500" dirty="0"/>
          </a:p>
        </p:txBody>
      </p:sp>
      <p:sp>
        <p:nvSpPr>
          <p:cNvPr id="19" name="Shape 17"/>
          <p:cNvSpPr/>
          <p:nvPr/>
        </p:nvSpPr>
        <p:spPr>
          <a:xfrm>
            <a:off x="7413069" y="5698212"/>
            <a:ext cx="6433661" cy="1457563"/>
          </a:xfrm>
          <a:prstGeom prst="roundRect">
            <a:avLst>
              <a:gd name="adj" fmla="val 5646"/>
            </a:avLst>
          </a:prstGeom>
          <a:solidFill>
            <a:srgbClr val="D2DDF9"/>
          </a:solidFill>
          <a:ln w="7620">
            <a:solidFill>
              <a:srgbClr val="B8C3DF"/>
            </a:solidFill>
            <a:prstDash val="solid"/>
          </a:ln>
        </p:spPr>
        <p:txBody>
          <a:bodyPr/>
          <a:lstStyle/>
          <a:p>
            <a:endParaRPr lang="en-US"/>
          </a:p>
        </p:txBody>
      </p:sp>
      <p:sp>
        <p:nvSpPr>
          <p:cNvPr id="20" name="Text 18"/>
          <p:cNvSpPr/>
          <p:nvPr/>
        </p:nvSpPr>
        <p:spPr>
          <a:xfrm>
            <a:off x="7616547" y="5901690"/>
            <a:ext cx="2449116" cy="306110"/>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Value-Centric</a:t>
            </a:r>
            <a:endParaRPr lang="en-US" sz="1900" dirty="0"/>
          </a:p>
        </p:txBody>
      </p:sp>
      <p:sp>
        <p:nvSpPr>
          <p:cNvPr id="21" name="Text 19"/>
          <p:cNvSpPr/>
          <p:nvPr/>
        </p:nvSpPr>
        <p:spPr>
          <a:xfrm>
            <a:off x="7616547" y="6325314"/>
            <a:ext cx="6026706" cy="626983"/>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Remember: benefits matter more than outputs or deliverables alone</a:t>
            </a:r>
            <a:endParaRPr lang="en-US" sz="1500" dirty="0"/>
          </a:p>
        </p:txBody>
      </p:sp>
      <p:sp>
        <p:nvSpPr>
          <p:cNvPr id="22" name="Text 20"/>
          <p:cNvSpPr/>
          <p:nvPr/>
        </p:nvSpPr>
        <p:spPr>
          <a:xfrm>
            <a:off x="783669" y="7376160"/>
            <a:ext cx="13063061" cy="313492"/>
          </a:xfrm>
          <a:prstGeom prst="rect">
            <a:avLst/>
          </a:prstGeom>
          <a:noFill/>
          <a:ln/>
        </p:spPr>
        <p:txBody>
          <a:bodyPr wrap="non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Your scenario practice files are specifically designed to reinforce this decision-making style.</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30329" y="502087"/>
            <a:ext cx="6348532" cy="570548"/>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Common Question Patterns</a:t>
            </a:r>
            <a:endParaRPr lang="en-US" sz="3550" dirty="0"/>
          </a:p>
        </p:txBody>
      </p:sp>
      <p:sp>
        <p:nvSpPr>
          <p:cNvPr id="3" name="Text 1"/>
          <p:cNvSpPr/>
          <p:nvPr/>
        </p:nvSpPr>
        <p:spPr>
          <a:xfrm>
            <a:off x="730329" y="1437799"/>
            <a:ext cx="13169741" cy="292179"/>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These patterns appear repeatedly throughout the PMOCP exam. Recognizing them instantly is key to success:</a:t>
            </a:r>
            <a:endParaRPr lang="en-US" sz="1400" dirty="0"/>
          </a:p>
        </p:txBody>
      </p:sp>
      <p:sp>
        <p:nvSpPr>
          <p:cNvPr id="4" name="Shape 2"/>
          <p:cNvSpPr/>
          <p:nvPr/>
        </p:nvSpPr>
        <p:spPr>
          <a:xfrm>
            <a:off x="7303770" y="1935361"/>
            <a:ext cx="22860" cy="5295067"/>
          </a:xfrm>
          <a:prstGeom prst="roundRect">
            <a:avLst>
              <a:gd name="adj" fmla="val 335454"/>
            </a:avLst>
          </a:prstGeom>
          <a:solidFill>
            <a:srgbClr val="B8C3DF"/>
          </a:solidFill>
          <a:ln/>
        </p:spPr>
        <p:txBody>
          <a:bodyPr/>
          <a:lstStyle/>
          <a:p>
            <a:endParaRPr lang="en-US"/>
          </a:p>
        </p:txBody>
      </p:sp>
      <p:sp>
        <p:nvSpPr>
          <p:cNvPr id="5" name="Shape 3"/>
          <p:cNvSpPr/>
          <p:nvPr/>
        </p:nvSpPr>
        <p:spPr>
          <a:xfrm>
            <a:off x="6790373" y="2654260"/>
            <a:ext cx="547688" cy="22860"/>
          </a:xfrm>
          <a:prstGeom prst="roundRect">
            <a:avLst>
              <a:gd name="adj" fmla="val 335454"/>
            </a:avLst>
          </a:prstGeom>
          <a:solidFill>
            <a:srgbClr val="B8C3DF"/>
          </a:solidFill>
          <a:ln/>
        </p:spPr>
        <p:txBody>
          <a:bodyPr/>
          <a:lstStyle/>
          <a:p>
            <a:endParaRPr lang="en-US"/>
          </a:p>
        </p:txBody>
      </p:sp>
      <p:sp>
        <p:nvSpPr>
          <p:cNvPr id="6" name="Shape 4"/>
          <p:cNvSpPr/>
          <p:nvPr/>
        </p:nvSpPr>
        <p:spPr>
          <a:xfrm>
            <a:off x="7246739" y="2597229"/>
            <a:ext cx="136922" cy="136922"/>
          </a:xfrm>
          <a:prstGeom prst="roundRect">
            <a:avLst>
              <a:gd name="adj" fmla="val 333913"/>
            </a:avLst>
          </a:prstGeom>
          <a:solidFill>
            <a:srgbClr val="1B54DA"/>
          </a:solidFill>
          <a:ln/>
        </p:spPr>
        <p:txBody>
          <a:bodyPr/>
          <a:lstStyle/>
          <a:p>
            <a:endParaRPr lang="en-US"/>
          </a:p>
        </p:txBody>
      </p:sp>
      <p:sp>
        <p:nvSpPr>
          <p:cNvPr id="7" name="Shape 5"/>
          <p:cNvSpPr/>
          <p:nvPr/>
        </p:nvSpPr>
        <p:spPr>
          <a:xfrm>
            <a:off x="730329" y="1935361"/>
            <a:ext cx="6037183" cy="1460659"/>
          </a:xfrm>
          <a:prstGeom prst="roundRect">
            <a:avLst>
              <a:gd name="adj" fmla="val 5250"/>
            </a:avLst>
          </a:prstGeom>
          <a:solidFill>
            <a:srgbClr val="D2DDF9"/>
          </a:solidFill>
          <a:ln w="7620">
            <a:solidFill>
              <a:srgbClr val="B8C3DF"/>
            </a:solidFill>
            <a:prstDash val="solid"/>
          </a:ln>
        </p:spPr>
        <p:txBody>
          <a:bodyPr/>
          <a:lstStyle/>
          <a:p>
            <a:endParaRPr lang="en-US"/>
          </a:p>
        </p:txBody>
      </p:sp>
      <p:sp>
        <p:nvSpPr>
          <p:cNvPr id="8" name="Text 6"/>
          <p:cNvSpPr/>
          <p:nvPr/>
        </p:nvSpPr>
        <p:spPr>
          <a:xfrm>
            <a:off x="2737723" y="2125504"/>
            <a:ext cx="3839647" cy="285274"/>
          </a:xfrm>
          <a:prstGeom prst="rect">
            <a:avLst/>
          </a:prstGeom>
          <a:noFill/>
          <a:ln/>
        </p:spPr>
        <p:txBody>
          <a:bodyPr wrap="none" lIns="0" tIns="0" rIns="0" bIns="0" rtlCol="0" anchor="t"/>
          <a:lstStyle/>
          <a:p>
            <a:pPr marL="0" indent="0" algn="r">
              <a:lnSpc>
                <a:spcPts val="2200"/>
              </a:lnSpc>
              <a:buNone/>
            </a:pPr>
            <a:r>
              <a:rPr lang="en-US" sz="1750" dirty="0">
                <a:solidFill>
                  <a:srgbClr val="404155"/>
                </a:solidFill>
                <a:latin typeface="Alexandria" pitchFamily="34" charset="0"/>
                <a:ea typeface="Alexandria" pitchFamily="34" charset="-122"/>
                <a:cs typeface="Alexandria" pitchFamily="34" charset="-120"/>
              </a:rPr>
              <a:t>"What should the PMO do FIRST?"</a:t>
            </a:r>
            <a:endParaRPr lang="en-US" sz="1750" dirty="0"/>
          </a:p>
        </p:txBody>
      </p:sp>
      <p:sp>
        <p:nvSpPr>
          <p:cNvPr id="9" name="Text 7"/>
          <p:cNvSpPr/>
          <p:nvPr/>
        </p:nvSpPr>
        <p:spPr>
          <a:xfrm>
            <a:off x="920472" y="2520315"/>
            <a:ext cx="5656898" cy="292179"/>
          </a:xfrm>
          <a:prstGeom prst="rect">
            <a:avLst/>
          </a:prstGeom>
          <a:noFill/>
          <a:ln/>
        </p:spPr>
        <p:txBody>
          <a:bodyPr wrap="none" lIns="0" tIns="0" rIns="0" bIns="0" rtlCol="0" anchor="t"/>
          <a:lstStyle/>
          <a:p>
            <a:pPr marL="0" indent="0" algn="r">
              <a:lnSpc>
                <a:spcPts val="2300"/>
              </a:lnSpc>
              <a:buNone/>
            </a:pPr>
            <a:r>
              <a:rPr lang="en-US" sz="1400" dirty="0">
                <a:solidFill>
                  <a:srgbClr val="1B54DA"/>
                </a:solidFill>
                <a:latin typeface="Nobile" pitchFamily="34" charset="0"/>
                <a:ea typeface="Nobile" pitchFamily="34" charset="-122"/>
                <a:cs typeface="Nobile" pitchFamily="34" charset="-120"/>
              </a:rPr>
              <a:t>→ Assess, align, clarify, or secure sponsorship</a:t>
            </a:r>
            <a:endParaRPr lang="en-US" sz="1400" dirty="0"/>
          </a:p>
        </p:txBody>
      </p:sp>
      <p:sp>
        <p:nvSpPr>
          <p:cNvPr id="10" name="Shape 8"/>
          <p:cNvSpPr/>
          <p:nvPr/>
        </p:nvSpPr>
        <p:spPr>
          <a:xfrm>
            <a:off x="7292340" y="3749754"/>
            <a:ext cx="547688" cy="22860"/>
          </a:xfrm>
          <a:prstGeom prst="roundRect">
            <a:avLst>
              <a:gd name="adj" fmla="val 335454"/>
            </a:avLst>
          </a:prstGeom>
          <a:solidFill>
            <a:srgbClr val="B8C3DF"/>
          </a:solidFill>
          <a:ln/>
        </p:spPr>
        <p:txBody>
          <a:bodyPr/>
          <a:lstStyle/>
          <a:p>
            <a:endParaRPr lang="en-US"/>
          </a:p>
        </p:txBody>
      </p:sp>
      <p:sp>
        <p:nvSpPr>
          <p:cNvPr id="11" name="Shape 9"/>
          <p:cNvSpPr/>
          <p:nvPr/>
        </p:nvSpPr>
        <p:spPr>
          <a:xfrm>
            <a:off x="7246739" y="3692723"/>
            <a:ext cx="136922" cy="136922"/>
          </a:xfrm>
          <a:prstGeom prst="roundRect">
            <a:avLst>
              <a:gd name="adj" fmla="val 333913"/>
            </a:avLst>
          </a:prstGeom>
          <a:solidFill>
            <a:srgbClr val="1B54DA"/>
          </a:solidFill>
          <a:ln/>
        </p:spPr>
        <p:txBody>
          <a:bodyPr/>
          <a:lstStyle/>
          <a:p>
            <a:endParaRPr lang="en-US"/>
          </a:p>
        </p:txBody>
      </p:sp>
      <p:sp>
        <p:nvSpPr>
          <p:cNvPr id="12" name="Shape 10"/>
          <p:cNvSpPr/>
          <p:nvPr/>
        </p:nvSpPr>
        <p:spPr>
          <a:xfrm>
            <a:off x="7862888" y="3030855"/>
            <a:ext cx="6037183" cy="1460659"/>
          </a:xfrm>
          <a:prstGeom prst="roundRect">
            <a:avLst>
              <a:gd name="adj" fmla="val 5250"/>
            </a:avLst>
          </a:prstGeom>
          <a:solidFill>
            <a:srgbClr val="D2DDF9"/>
          </a:solidFill>
          <a:ln w="7620">
            <a:solidFill>
              <a:srgbClr val="B8C3DF"/>
            </a:solidFill>
            <a:prstDash val="solid"/>
          </a:ln>
        </p:spPr>
        <p:txBody>
          <a:bodyPr/>
          <a:lstStyle/>
          <a:p>
            <a:endParaRPr lang="en-US"/>
          </a:p>
        </p:txBody>
      </p:sp>
      <p:sp>
        <p:nvSpPr>
          <p:cNvPr id="13" name="Text 11"/>
          <p:cNvSpPr/>
          <p:nvPr/>
        </p:nvSpPr>
        <p:spPr>
          <a:xfrm>
            <a:off x="8053030" y="3220998"/>
            <a:ext cx="4149804" cy="285274"/>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"Which model should the PMO use?"</a:t>
            </a:r>
            <a:endParaRPr lang="en-US" sz="1750" dirty="0"/>
          </a:p>
        </p:txBody>
      </p:sp>
      <p:sp>
        <p:nvSpPr>
          <p:cNvPr id="14" name="Text 12"/>
          <p:cNvSpPr/>
          <p:nvPr/>
        </p:nvSpPr>
        <p:spPr>
          <a:xfrm>
            <a:off x="8053030" y="3615809"/>
            <a:ext cx="5656898" cy="584359"/>
          </a:xfrm>
          <a:prstGeom prst="rect">
            <a:avLst/>
          </a:prstGeom>
          <a:noFill/>
          <a:ln/>
        </p:spPr>
        <p:txBody>
          <a:bodyPr wrap="square" lIns="0" tIns="0" rIns="0" bIns="0" rtlCol="0" anchor="t"/>
          <a:lstStyle/>
          <a:p>
            <a:pPr marL="0" indent="0" algn="l">
              <a:lnSpc>
                <a:spcPts val="2300"/>
              </a:lnSpc>
              <a:buNone/>
            </a:pPr>
            <a:r>
              <a:rPr lang="en-US" sz="1400" dirty="0">
                <a:solidFill>
                  <a:srgbClr val="1B54DA"/>
                </a:solidFill>
                <a:latin typeface="Nobile" pitchFamily="34" charset="0"/>
                <a:ea typeface="Nobile" pitchFamily="34" charset="-122"/>
                <a:cs typeface="Nobile" pitchFamily="34" charset="-120"/>
              </a:rPr>
              <a:t>→ Agile = uncertainty, Predictive = compliance, Hybrid = mixed expectations</a:t>
            </a:r>
            <a:endParaRPr lang="en-US" sz="1400" dirty="0"/>
          </a:p>
        </p:txBody>
      </p:sp>
      <p:sp>
        <p:nvSpPr>
          <p:cNvPr id="15" name="Shape 13"/>
          <p:cNvSpPr/>
          <p:nvPr/>
        </p:nvSpPr>
        <p:spPr>
          <a:xfrm>
            <a:off x="6790373" y="4662607"/>
            <a:ext cx="547688" cy="22860"/>
          </a:xfrm>
          <a:prstGeom prst="roundRect">
            <a:avLst>
              <a:gd name="adj" fmla="val 335454"/>
            </a:avLst>
          </a:prstGeom>
          <a:solidFill>
            <a:srgbClr val="B8C3DF"/>
          </a:solidFill>
          <a:ln/>
        </p:spPr>
        <p:txBody>
          <a:bodyPr/>
          <a:lstStyle/>
          <a:p>
            <a:endParaRPr lang="en-US"/>
          </a:p>
        </p:txBody>
      </p:sp>
      <p:sp>
        <p:nvSpPr>
          <p:cNvPr id="16" name="Shape 14"/>
          <p:cNvSpPr/>
          <p:nvPr/>
        </p:nvSpPr>
        <p:spPr>
          <a:xfrm>
            <a:off x="7246739" y="4605576"/>
            <a:ext cx="136922" cy="136922"/>
          </a:xfrm>
          <a:prstGeom prst="roundRect">
            <a:avLst>
              <a:gd name="adj" fmla="val 333913"/>
            </a:avLst>
          </a:prstGeom>
          <a:solidFill>
            <a:srgbClr val="1B54DA"/>
          </a:solidFill>
          <a:ln/>
        </p:spPr>
        <p:txBody>
          <a:bodyPr/>
          <a:lstStyle/>
          <a:p>
            <a:endParaRPr lang="en-US"/>
          </a:p>
        </p:txBody>
      </p:sp>
      <p:sp>
        <p:nvSpPr>
          <p:cNvPr id="17" name="Shape 15"/>
          <p:cNvSpPr/>
          <p:nvPr/>
        </p:nvSpPr>
        <p:spPr>
          <a:xfrm>
            <a:off x="730329" y="3943707"/>
            <a:ext cx="6037183" cy="1460659"/>
          </a:xfrm>
          <a:prstGeom prst="roundRect">
            <a:avLst>
              <a:gd name="adj" fmla="val 5250"/>
            </a:avLst>
          </a:prstGeom>
          <a:solidFill>
            <a:srgbClr val="D2DDF9"/>
          </a:solidFill>
          <a:ln w="7620">
            <a:solidFill>
              <a:srgbClr val="B8C3DF"/>
            </a:solidFill>
            <a:prstDash val="solid"/>
          </a:ln>
        </p:spPr>
        <p:txBody>
          <a:bodyPr/>
          <a:lstStyle/>
          <a:p>
            <a:endParaRPr lang="en-US"/>
          </a:p>
        </p:txBody>
      </p:sp>
      <p:sp>
        <p:nvSpPr>
          <p:cNvPr id="18" name="Text 16"/>
          <p:cNvSpPr/>
          <p:nvPr/>
        </p:nvSpPr>
        <p:spPr>
          <a:xfrm>
            <a:off x="2282428" y="4133850"/>
            <a:ext cx="4294942" cy="285274"/>
          </a:xfrm>
          <a:prstGeom prst="rect">
            <a:avLst/>
          </a:prstGeom>
          <a:noFill/>
          <a:ln/>
        </p:spPr>
        <p:txBody>
          <a:bodyPr wrap="none" lIns="0" tIns="0" rIns="0" bIns="0" rtlCol="0" anchor="t"/>
          <a:lstStyle/>
          <a:p>
            <a:pPr marL="0" indent="0" algn="r">
              <a:lnSpc>
                <a:spcPts val="2200"/>
              </a:lnSpc>
              <a:buNone/>
            </a:pPr>
            <a:r>
              <a:rPr lang="en-US" sz="1750" dirty="0">
                <a:solidFill>
                  <a:srgbClr val="404155"/>
                </a:solidFill>
                <a:latin typeface="Alexandria" pitchFamily="34" charset="0"/>
                <a:ea typeface="Alexandria" pitchFamily="34" charset="-122"/>
                <a:cs typeface="Alexandria" pitchFamily="34" charset="-120"/>
              </a:rPr>
              <a:t>"How can the PMO improve visibility?"</a:t>
            </a:r>
            <a:endParaRPr lang="en-US" sz="1750" dirty="0"/>
          </a:p>
        </p:txBody>
      </p:sp>
      <p:sp>
        <p:nvSpPr>
          <p:cNvPr id="19" name="Text 17"/>
          <p:cNvSpPr/>
          <p:nvPr/>
        </p:nvSpPr>
        <p:spPr>
          <a:xfrm>
            <a:off x="920472" y="4528661"/>
            <a:ext cx="5656898" cy="292179"/>
          </a:xfrm>
          <a:prstGeom prst="rect">
            <a:avLst/>
          </a:prstGeom>
          <a:noFill/>
          <a:ln/>
        </p:spPr>
        <p:txBody>
          <a:bodyPr wrap="none" lIns="0" tIns="0" rIns="0" bIns="0" rtlCol="0" anchor="t"/>
          <a:lstStyle/>
          <a:p>
            <a:pPr marL="0" indent="0" algn="r">
              <a:lnSpc>
                <a:spcPts val="2300"/>
              </a:lnSpc>
              <a:buNone/>
            </a:pPr>
            <a:r>
              <a:rPr lang="en-US" sz="1400" dirty="0">
                <a:solidFill>
                  <a:srgbClr val="1B54DA"/>
                </a:solidFill>
                <a:latin typeface="Nobile" pitchFamily="34" charset="0"/>
                <a:ea typeface="Nobile" pitchFamily="34" charset="-122"/>
                <a:cs typeface="Nobile" pitchFamily="34" charset="-120"/>
              </a:rPr>
              <a:t>→ Dashboards, KPIs, trend reporting</a:t>
            </a:r>
            <a:endParaRPr lang="en-US" sz="1400" dirty="0"/>
          </a:p>
        </p:txBody>
      </p:sp>
      <p:sp>
        <p:nvSpPr>
          <p:cNvPr id="20" name="Shape 18"/>
          <p:cNvSpPr/>
          <p:nvPr/>
        </p:nvSpPr>
        <p:spPr>
          <a:xfrm>
            <a:off x="7292340" y="5575578"/>
            <a:ext cx="547688" cy="22860"/>
          </a:xfrm>
          <a:prstGeom prst="roundRect">
            <a:avLst>
              <a:gd name="adj" fmla="val 335454"/>
            </a:avLst>
          </a:prstGeom>
          <a:solidFill>
            <a:srgbClr val="B8C3DF"/>
          </a:solidFill>
          <a:ln/>
        </p:spPr>
        <p:txBody>
          <a:bodyPr/>
          <a:lstStyle/>
          <a:p>
            <a:endParaRPr lang="en-US"/>
          </a:p>
        </p:txBody>
      </p:sp>
      <p:sp>
        <p:nvSpPr>
          <p:cNvPr id="21" name="Shape 19"/>
          <p:cNvSpPr/>
          <p:nvPr/>
        </p:nvSpPr>
        <p:spPr>
          <a:xfrm>
            <a:off x="7246739" y="5518547"/>
            <a:ext cx="136922" cy="136922"/>
          </a:xfrm>
          <a:prstGeom prst="roundRect">
            <a:avLst>
              <a:gd name="adj" fmla="val 333913"/>
            </a:avLst>
          </a:prstGeom>
          <a:solidFill>
            <a:srgbClr val="1B54DA"/>
          </a:solidFill>
          <a:ln/>
        </p:spPr>
        <p:txBody>
          <a:bodyPr/>
          <a:lstStyle/>
          <a:p>
            <a:endParaRPr lang="en-US"/>
          </a:p>
        </p:txBody>
      </p:sp>
      <p:sp>
        <p:nvSpPr>
          <p:cNvPr id="22" name="Shape 20"/>
          <p:cNvSpPr/>
          <p:nvPr/>
        </p:nvSpPr>
        <p:spPr>
          <a:xfrm>
            <a:off x="7862888" y="4856678"/>
            <a:ext cx="6037183" cy="1460659"/>
          </a:xfrm>
          <a:prstGeom prst="roundRect">
            <a:avLst>
              <a:gd name="adj" fmla="val 5250"/>
            </a:avLst>
          </a:prstGeom>
          <a:solidFill>
            <a:srgbClr val="D2DDF9"/>
          </a:solidFill>
          <a:ln w="7620">
            <a:solidFill>
              <a:srgbClr val="B8C3DF"/>
            </a:solidFill>
            <a:prstDash val="solid"/>
          </a:ln>
        </p:spPr>
        <p:txBody>
          <a:bodyPr/>
          <a:lstStyle/>
          <a:p>
            <a:endParaRPr lang="en-US"/>
          </a:p>
        </p:txBody>
      </p:sp>
      <p:sp>
        <p:nvSpPr>
          <p:cNvPr id="23" name="Text 21"/>
          <p:cNvSpPr/>
          <p:nvPr/>
        </p:nvSpPr>
        <p:spPr>
          <a:xfrm>
            <a:off x="8053030" y="5046821"/>
            <a:ext cx="4200287" cy="285274"/>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"How can the PMO reduce overload?"</a:t>
            </a:r>
            <a:endParaRPr lang="en-US" sz="1750" dirty="0"/>
          </a:p>
        </p:txBody>
      </p:sp>
      <p:sp>
        <p:nvSpPr>
          <p:cNvPr id="24" name="Text 22"/>
          <p:cNvSpPr/>
          <p:nvPr/>
        </p:nvSpPr>
        <p:spPr>
          <a:xfrm>
            <a:off x="8053030" y="5441633"/>
            <a:ext cx="5656898" cy="292179"/>
          </a:xfrm>
          <a:prstGeom prst="rect">
            <a:avLst/>
          </a:prstGeom>
          <a:noFill/>
          <a:ln/>
        </p:spPr>
        <p:txBody>
          <a:bodyPr wrap="none" lIns="0" tIns="0" rIns="0" bIns="0" rtlCol="0" anchor="t"/>
          <a:lstStyle/>
          <a:p>
            <a:pPr marL="0" indent="0" algn="l">
              <a:lnSpc>
                <a:spcPts val="2300"/>
              </a:lnSpc>
              <a:buNone/>
            </a:pPr>
            <a:r>
              <a:rPr lang="en-US" sz="1400" dirty="0">
                <a:solidFill>
                  <a:srgbClr val="1B54DA"/>
                </a:solidFill>
                <a:latin typeface="Nobile" pitchFamily="34" charset="0"/>
                <a:ea typeface="Nobile" pitchFamily="34" charset="-122"/>
                <a:cs typeface="Nobile" pitchFamily="34" charset="-120"/>
              </a:rPr>
              <a:t>→ Portfolio prioritization, resource capacity planning</a:t>
            </a:r>
            <a:endParaRPr lang="en-US" sz="1400" dirty="0"/>
          </a:p>
        </p:txBody>
      </p:sp>
      <p:sp>
        <p:nvSpPr>
          <p:cNvPr id="25" name="Shape 23"/>
          <p:cNvSpPr/>
          <p:nvPr/>
        </p:nvSpPr>
        <p:spPr>
          <a:xfrm>
            <a:off x="6790373" y="6488549"/>
            <a:ext cx="547688" cy="22860"/>
          </a:xfrm>
          <a:prstGeom prst="roundRect">
            <a:avLst>
              <a:gd name="adj" fmla="val 335454"/>
            </a:avLst>
          </a:prstGeom>
          <a:solidFill>
            <a:srgbClr val="B8C3DF"/>
          </a:solidFill>
          <a:ln/>
        </p:spPr>
        <p:txBody>
          <a:bodyPr/>
          <a:lstStyle/>
          <a:p>
            <a:endParaRPr lang="en-US"/>
          </a:p>
        </p:txBody>
      </p:sp>
      <p:sp>
        <p:nvSpPr>
          <p:cNvPr id="26" name="Shape 24"/>
          <p:cNvSpPr/>
          <p:nvPr/>
        </p:nvSpPr>
        <p:spPr>
          <a:xfrm>
            <a:off x="7246739" y="6431518"/>
            <a:ext cx="136922" cy="136922"/>
          </a:xfrm>
          <a:prstGeom prst="roundRect">
            <a:avLst>
              <a:gd name="adj" fmla="val 333913"/>
            </a:avLst>
          </a:prstGeom>
          <a:solidFill>
            <a:srgbClr val="1B54DA"/>
          </a:solidFill>
          <a:ln/>
        </p:spPr>
        <p:txBody>
          <a:bodyPr/>
          <a:lstStyle/>
          <a:p>
            <a:endParaRPr lang="en-US"/>
          </a:p>
        </p:txBody>
      </p:sp>
      <p:sp>
        <p:nvSpPr>
          <p:cNvPr id="27" name="Shape 25"/>
          <p:cNvSpPr/>
          <p:nvPr/>
        </p:nvSpPr>
        <p:spPr>
          <a:xfrm>
            <a:off x="730329" y="5769650"/>
            <a:ext cx="6037183" cy="1460659"/>
          </a:xfrm>
          <a:prstGeom prst="roundRect">
            <a:avLst>
              <a:gd name="adj" fmla="val 5250"/>
            </a:avLst>
          </a:prstGeom>
          <a:solidFill>
            <a:srgbClr val="D2DDF9"/>
          </a:solidFill>
          <a:ln w="7620">
            <a:solidFill>
              <a:srgbClr val="B8C3DF"/>
            </a:solidFill>
            <a:prstDash val="solid"/>
          </a:ln>
        </p:spPr>
        <p:txBody>
          <a:bodyPr/>
          <a:lstStyle/>
          <a:p>
            <a:endParaRPr lang="en-US"/>
          </a:p>
        </p:txBody>
      </p:sp>
      <p:sp>
        <p:nvSpPr>
          <p:cNvPr id="28" name="Text 26"/>
          <p:cNvSpPr/>
          <p:nvPr/>
        </p:nvSpPr>
        <p:spPr>
          <a:xfrm>
            <a:off x="2788206" y="5959793"/>
            <a:ext cx="3789164" cy="285274"/>
          </a:xfrm>
          <a:prstGeom prst="rect">
            <a:avLst/>
          </a:prstGeom>
          <a:noFill/>
          <a:ln/>
        </p:spPr>
        <p:txBody>
          <a:bodyPr wrap="none" lIns="0" tIns="0" rIns="0" bIns="0" rtlCol="0" anchor="t"/>
          <a:lstStyle/>
          <a:p>
            <a:pPr marL="0" indent="0" algn="r">
              <a:lnSpc>
                <a:spcPts val="2200"/>
              </a:lnSpc>
              <a:buNone/>
            </a:pPr>
            <a:r>
              <a:rPr lang="en-US" sz="1750" dirty="0">
                <a:solidFill>
                  <a:srgbClr val="404155"/>
                </a:solidFill>
                <a:latin typeface="Alexandria" pitchFamily="34" charset="0"/>
                <a:ea typeface="Alexandria" pitchFamily="34" charset="-122"/>
                <a:cs typeface="Alexandria" pitchFamily="34" charset="-120"/>
              </a:rPr>
              <a:t>"Why were benefits not realized?"</a:t>
            </a:r>
            <a:endParaRPr lang="en-US" sz="1750" dirty="0"/>
          </a:p>
        </p:txBody>
      </p:sp>
      <p:sp>
        <p:nvSpPr>
          <p:cNvPr id="29" name="Text 27"/>
          <p:cNvSpPr/>
          <p:nvPr/>
        </p:nvSpPr>
        <p:spPr>
          <a:xfrm>
            <a:off x="920472" y="6354604"/>
            <a:ext cx="5656898" cy="292179"/>
          </a:xfrm>
          <a:prstGeom prst="rect">
            <a:avLst/>
          </a:prstGeom>
          <a:noFill/>
          <a:ln/>
        </p:spPr>
        <p:txBody>
          <a:bodyPr wrap="none" lIns="0" tIns="0" rIns="0" bIns="0" rtlCol="0" anchor="t"/>
          <a:lstStyle/>
          <a:p>
            <a:pPr marL="0" indent="0" algn="r">
              <a:lnSpc>
                <a:spcPts val="2300"/>
              </a:lnSpc>
              <a:buNone/>
            </a:pPr>
            <a:r>
              <a:rPr lang="en-US" sz="1400" dirty="0">
                <a:solidFill>
                  <a:srgbClr val="1B54DA"/>
                </a:solidFill>
                <a:latin typeface="Nobile" pitchFamily="34" charset="0"/>
                <a:ea typeface="Nobile" pitchFamily="34" charset="-122"/>
                <a:cs typeface="Nobile" pitchFamily="34" charset="-120"/>
              </a:rPr>
              <a:t>→ Missing benefits realization plan</a:t>
            </a:r>
            <a:endParaRPr lang="en-US" sz="1400" dirty="0"/>
          </a:p>
        </p:txBody>
      </p:sp>
      <p:sp>
        <p:nvSpPr>
          <p:cNvPr id="30" name="Text 28"/>
          <p:cNvSpPr/>
          <p:nvPr/>
        </p:nvSpPr>
        <p:spPr>
          <a:xfrm>
            <a:off x="730329" y="7435810"/>
            <a:ext cx="13169741" cy="292179"/>
          </a:xfrm>
          <a:prstGeom prst="rect">
            <a:avLst/>
          </a:prstGeom>
          <a:noFill/>
          <a:ln/>
        </p:spPr>
        <p:txBody>
          <a:bodyPr wrap="none" lIns="0" tIns="0" rIns="0" bIns="0" rtlCol="0" anchor="t"/>
          <a:lstStyle/>
          <a:p>
            <a:pPr marL="0" indent="0" algn="l">
              <a:lnSpc>
                <a:spcPts val="2300"/>
              </a:lnSpc>
              <a:buNone/>
            </a:pPr>
            <a:r>
              <a:rPr lang="en-US" sz="1400" dirty="0">
                <a:solidFill>
                  <a:srgbClr val="404155"/>
                </a:solidFill>
                <a:latin typeface="Nobile" pitchFamily="34" charset="0"/>
                <a:ea typeface="Nobile" pitchFamily="34" charset="-122"/>
                <a:cs typeface="Nobile" pitchFamily="34" charset="-120"/>
              </a:rPr>
              <a:t>The memory hook and scenario files reinforce these patterns until they become automatic.</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873687"/>
            <a:ext cx="670036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Day-Before-Exam Checklist</a:t>
            </a:r>
            <a:endParaRPr lang="en-US" sz="3900" dirty="0"/>
          </a:p>
        </p:txBody>
      </p:sp>
      <p:sp>
        <p:nvSpPr>
          <p:cNvPr id="3" name="Text 1"/>
          <p:cNvSpPr/>
          <p:nvPr/>
        </p:nvSpPr>
        <p:spPr>
          <a:xfrm>
            <a:off x="793790" y="298977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Essential Reviews</a:t>
            </a:r>
            <a:endParaRPr lang="en-US" sz="1950" dirty="0"/>
          </a:p>
        </p:txBody>
      </p:sp>
      <p:sp>
        <p:nvSpPr>
          <p:cNvPr id="4" name="Text 2"/>
          <p:cNvSpPr/>
          <p:nvPr/>
        </p:nvSpPr>
        <p:spPr>
          <a:xfrm>
            <a:off x="793790" y="349829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Master Memory Hooks</a:t>
            </a:r>
            <a:r>
              <a:rPr lang="en-US" sz="1550" dirty="0">
                <a:solidFill>
                  <a:srgbClr val="404155"/>
                </a:solidFill>
                <a:latin typeface="Nobile" pitchFamily="34" charset="0"/>
                <a:ea typeface="Nobile" pitchFamily="34" charset="-122"/>
                <a:cs typeface="Nobile" pitchFamily="34" charset="-120"/>
              </a:rPr>
              <a:t> — Pattern recognition</a:t>
            </a:r>
            <a:endParaRPr lang="en-US" sz="1550" dirty="0"/>
          </a:p>
        </p:txBody>
      </p:sp>
      <p:sp>
        <p:nvSpPr>
          <p:cNvPr id="5" name="Text 3"/>
          <p:cNvSpPr/>
          <p:nvPr/>
        </p:nvSpPr>
        <p:spPr>
          <a:xfrm>
            <a:off x="793790" y="388524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PMOCP Cheat Sheet</a:t>
            </a:r>
            <a:r>
              <a:rPr lang="en-US" sz="1550" dirty="0">
                <a:solidFill>
                  <a:srgbClr val="404155"/>
                </a:solidFill>
                <a:latin typeface="Nobile" pitchFamily="34" charset="0"/>
                <a:ea typeface="Nobile" pitchFamily="34" charset="-122"/>
                <a:cs typeface="Nobile" pitchFamily="34" charset="-120"/>
              </a:rPr>
              <a:t> — Quick reference</a:t>
            </a:r>
            <a:endParaRPr lang="en-US" sz="1550" dirty="0"/>
          </a:p>
        </p:txBody>
      </p:sp>
      <p:sp>
        <p:nvSpPr>
          <p:cNvPr id="6" name="Text 4"/>
          <p:cNvSpPr/>
          <p:nvPr/>
        </p:nvSpPr>
        <p:spPr>
          <a:xfrm>
            <a:off x="793790" y="427220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"When the Question Says..."</a:t>
            </a:r>
            <a:r>
              <a:rPr lang="en-US" sz="1550" dirty="0">
                <a:solidFill>
                  <a:srgbClr val="404155"/>
                </a:solidFill>
                <a:latin typeface="Nobile" pitchFamily="34" charset="0"/>
                <a:ea typeface="Nobile" pitchFamily="34" charset="-122"/>
                <a:cs typeface="Nobile" pitchFamily="34" charset="-120"/>
              </a:rPr>
              <a:t> — Trigger words</a:t>
            </a:r>
            <a:endParaRPr lang="en-US" sz="1550" dirty="0"/>
          </a:p>
        </p:txBody>
      </p:sp>
      <p:sp>
        <p:nvSpPr>
          <p:cNvPr id="7" name="Text 5"/>
          <p:cNvSpPr/>
          <p:nvPr/>
        </p:nvSpPr>
        <p:spPr>
          <a:xfrm>
            <a:off x="793790" y="465915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20-40 Scenario Questions</a:t>
            </a:r>
            <a:r>
              <a:rPr lang="en-US" sz="1550" dirty="0">
                <a:solidFill>
                  <a:srgbClr val="404155"/>
                </a:solidFill>
                <a:latin typeface="Nobile" pitchFamily="34" charset="0"/>
                <a:ea typeface="Nobile" pitchFamily="34" charset="-122"/>
                <a:cs typeface="Nobile" pitchFamily="34" charset="-120"/>
              </a:rPr>
              <a:t> — Warm up your thinking</a:t>
            </a:r>
            <a:endParaRPr lang="en-US" sz="1550" dirty="0"/>
          </a:p>
        </p:txBody>
      </p:sp>
      <p:sp>
        <p:nvSpPr>
          <p:cNvPr id="8" name="Text 6"/>
          <p:cNvSpPr/>
          <p:nvPr/>
        </p:nvSpPr>
        <p:spPr>
          <a:xfrm>
            <a:off x="793790" y="504610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404155"/>
                </a:solidFill>
                <a:latin typeface="Nobile" pitchFamily="34" charset="0"/>
                <a:ea typeface="Nobile" pitchFamily="34" charset="-122"/>
                <a:cs typeface="Nobile" pitchFamily="34" charset="-120"/>
              </a:rPr>
              <a:t>Mind Maps</a:t>
            </a:r>
            <a:r>
              <a:rPr lang="en-US" sz="1550" dirty="0">
                <a:solidFill>
                  <a:srgbClr val="404155"/>
                </a:solidFill>
                <a:latin typeface="Nobile" pitchFamily="34" charset="0"/>
                <a:ea typeface="Nobile" pitchFamily="34" charset="-122"/>
                <a:cs typeface="Nobile" pitchFamily="34" charset="-120"/>
              </a:rPr>
              <a:t> — Domain visualization</a:t>
            </a:r>
            <a:endParaRPr lang="en-US" sz="1550" dirty="0"/>
          </a:p>
        </p:txBody>
      </p:sp>
      <p:sp>
        <p:nvSpPr>
          <p:cNvPr id="9" name="Text 7"/>
          <p:cNvSpPr/>
          <p:nvPr/>
        </p:nvSpPr>
        <p:spPr>
          <a:xfrm>
            <a:off x="793790" y="5542240"/>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highlight>
                  <a:srgbClr val="D2DDF8"/>
                </a:highlight>
                <a:latin typeface="Nobile" pitchFamily="34" charset="0"/>
                <a:ea typeface="Nobile" pitchFamily="34" charset="-122"/>
                <a:cs typeface="Nobile" pitchFamily="34" charset="-120"/>
              </a:rPr>
              <a:t>Avoid memorizing</a:t>
            </a:r>
            <a:r>
              <a:rPr lang="en-US" sz="1550" dirty="0">
                <a:solidFill>
                  <a:srgbClr val="404155"/>
                </a:solidFill>
                <a:latin typeface="Nobile" pitchFamily="34" charset="0"/>
                <a:ea typeface="Nobile" pitchFamily="34" charset="-122"/>
                <a:cs typeface="Nobile" pitchFamily="34" charset="-120"/>
              </a:rPr>
              <a:t>—focus on recognizing patterns and eliminating distractors.</a:t>
            </a:r>
            <a:endParaRPr lang="en-US" sz="1550" dirty="0"/>
          </a:p>
        </p:txBody>
      </p:sp>
      <p:sp>
        <p:nvSpPr>
          <p:cNvPr id="10" name="Text 8"/>
          <p:cNvSpPr/>
          <p:nvPr/>
        </p:nvSpPr>
        <p:spPr>
          <a:xfrm>
            <a:off x="7564874" y="298977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Mental Preparation</a:t>
            </a:r>
            <a:endParaRPr lang="en-US" sz="1950" dirty="0"/>
          </a:p>
        </p:txBody>
      </p:sp>
      <p:sp>
        <p:nvSpPr>
          <p:cNvPr id="11" name="Text 9"/>
          <p:cNvSpPr/>
          <p:nvPr/>
        </p:nvSpPr>
        <p:spPr>
          <a:xfrm>
            <a:off x="7564874" y="3498294"/>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Get adequate rest. Trust your preparation. Remember that you've practiced the exact thinking patterns the exam requires. Your study system has prepared you for success.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140500"/>
            <a:ext cx="825222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Path to PMI-PMOCP Success</a:t>
            </a:r>
            <a:endParaRPr lang="en-US" sz="3900" dirty="0"/>
          </a:p>
        </p:txBody>
      </p:sp>
      <p:sp>
        <p:nvSpPr>
          <p:cNvPr id="3" name="Shape 1"/>
          <p:cNvSpPr/>
          <p:nvPr/>
        </p:nvSpPr>
        <p:spPr>
          <a:xfrm>
            <a:off x="793790" y="2157413"/>
            <a:ext cx="13042821" cy="3755827"/>
          </a:xfrm>
          <a:prstGeom prst="roundRect">
            <a:avLst>
              <a:gd name="adj" fmla="val 2219"/>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801410" y="2165033"/>
            <a:ext cx="6513790" cy="1143476"/>
          </a:xfrm>
          <a:prstGeom prst="roundRect">
            <a:avLst>
              <a:gd name="adj" fmla="val 7290"/>
            </a:avLst>
          </a:prstGeom>
          <a:solidFill>
            <a:srgbClr val="D2DDF9"/>
          </a:solidFill>
          <a:ln/>
        </p:spPr>
        <p:txBody>
          <a:bodyPr/>
          <a:lstStyle/>
          <a:p>
            <a:endParaRPr lang="en-US"/>
          </a:p>
        </p:txBody>
      </p:sp>
      <p:sp>
        <p:nvSpPr>
          <p:cNvPr id="5" name="Text 3"/>
          <p:cNvSpPr/>
          <p:nvPr/>
        </p:nvSpPr>
        <p:spPr>
          <a:xfrm>
            <a:off x="999768" y="236339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Study concepts first</a:t>
            </a:r>
            <a:endParaRPr lang="en-US" sz="1950" dirty="0"/>
          </a:p>
        </p:txBody>
      </p:sp>
      <p:sp>
        <p:nvSpPr>
          <p:cNvPr id="6" name="Text 4"/>
          <p:cNvSpPr/>
          <p:nvPr/>
        </p:nvSpPr>
        <p:spPr>
          <a:xfrm>
            <a:off x="999768" y="2792611"/>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 a solid foundation before practicing questions</a:t>
            </a:r>
            <a:endParaRPr lang="en-US" sz="1550" dirty="0"/>
          </a:p>
        </p:txBody>
      </p:sp>
      <p:sp>
        <p:nvSpPr>
          <p:cNvPr id="7" name="Shape 5"/>
          <p:cNvSpPr/>
          <p:nvPr/>
        </p:nvSpPr>
        <p:spPr>
          <a:xfrm>
            <a:off x="7315200" y="2165033"/>
            <a:ext cx="6513790" cy="1143476"/>
          </a:xfrm>
          <a:prstGeom prst="rect">
            <a:avLst/>
          </a:prstGeom>
          <a:solidFill>
            <a:srgbClr val="D2DDF9"/>
          </a:solidFill>
          <a:ln/>
        </p:spPr>
        <p:txBody>
          <a:bodyPr/>
          <a:lstStyle/>
          <a:p>
            <a:endParaRPr lang="en-US"/>
          </a:p>
        </p:txBody>
      </p:sp>
      <p:sp>
        <p:nvSpPr>
          <p:cNvPr id="8" name="Shape 6"/>
          <p:cNvSpPr/>
          <p:nvPr/>
        </p:nvSpPr>
        <p:spPr>
          <a:xfrm>
            <a:off x="7315200" y="2165033"/>
            <a:ext cx="22860" cy="1143476"/>
          </a:xfrm>
          <a:prstGeom prst="roundRect">
            <a:avLst>
              <a:gd name="adj" fmla="val 364651"/>
            </a:avLst>
          </a:prstGeom>
          <a:solidFill>
            <a:srgbClr val="B8C3DF"/>
          </a:solidFill>
          <a:ln/>
        </p:spPr>
        <p:txBody>
          <a:bodyPr/>
          <a:lstStyle/>
          <a:p>
            <a:endParaRPr lang="en-US"/>
          </a:p>
        </p:txBody>
      </p:sp>
      <p:sp>
        <p:nvSpPr>
          <p:cNvPr id="9" name="Text 7"/>
          <p:cNvSpPr/>
          <p:nvPr/>
        </p:nvSpPr>
        <p:spPr>
          <a:xfrm>
            <a:off x="7513558" y="2363391"/>
            <a:ext cx="515981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Practice until patterns become automatic</a:t>
            </a:r>
            <a:endParaRPr lang="en-US" sz="1950" dirty="0"/>
          </a:p>
        </p:txBody>
      </p:sp>
      <p:sp>
        <p:nvSpPr>
          <p:cNvPr id="10" name="Text 8"/>
          <p:cNvSpPr/>
          <p:nvPr/>
        </p:nvSpPr>
        <p:spPr>
          <a:xfrm>
            <a:off x="7513558" y="2792611"/>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Repetition creates instinctive recognition</a:t>
            </a:r>
            <a:endParaRPr lang="en-US" sz="1550" dirty="0"/>
          </a:p>
        </p:txBody>
      </p:sp>
      <p:sp>
        <p:nvSpPr>
          <p:cNvPr id="11" name="Shape 9"/>
          <p:cNvSpPr/>
          <p:nvPr/>
        </p:nvSpPr>
        <p:spPr>
          <a:xfrm>
            <a:off x="801410" y="3308509"/>
            <a:ext cx="6513790" cy="1143476"/>
          </a:xfrm>
          <a:prstGeom prst="rect">
            <a:avLst/>
          </a:prstGeom>
          <a:solidFill>
            <a:srgbClr val="D2DDF9"/>
          </a:solidFill>
          <a:ln/>
        </p:spPr>
        <p:txBody>
          <a:bodyPr/>
          <a:lstStyle/>
          <a:p>
            <a:endParaRPr lang="en-US"/>
          </a:p>
        </p:txBody>
      </p:sp>
      <p:sp>
        <p:nvSpPr>
          <p:cNvPr id="12" name="Shape 10"/>
          <p:cNvSpPr/>
          <p:nvPr/>
        </p:nvSpPr>
        <p:spPr>
          <a:xfrm>
            <a:off x="801410" y="3308509"/>
            <a:ext cx="6513790" cy="22860"/>
          </a:xfrm>
          <a:prstGeom prst="roundRect">
            <a:avLst>
              <a:gd name="adj" fmla="val 364651"/>
            </a:avLst>
          </a:prstGeom>
          <a:solidFill>
            <a:srgbClr val="B8C3DF"/>
          </a:solidFill>
          <a:ln/>
        </p:spPr>
        <p:txBody>
          <a:bodyPr/>
          <a:lstStyle/>
          <a:p>
            <a:endParaRPr lang="en-US"/>
          </a:p>
        </p:txBody>
      </p:sp>
      <p:sp>
        <p:nvSpPr>
          <p:cNvPr id="13" name="Text 11"/>
          <p:cNvSpPr/>
          <p:nvPr/>
        </p:nvSpPr>
        <p:spPr>
          <a:xfrm>
            <a:off x="999768" y="3506867"/>
            <a:ext cx="447925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Use memory hooks during scenarios</a:t>
            </a:r>
            <a:endParaRPr lang="en-US" sz="1950" dirty="0"/>
          </a:p>
        </p:txBody>
      </p:sp>
      <p:sp>
        <p:nvSpPr>
          <p:cNvPr id="14" name="Text 12"/>
          <p:cNvSpPr/>
          <p:nvPr/>
        </p:nvSpPr>
        <p:spPr>
          <a:xfrm>
            <a:off x="999768" y="3936087"/>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Let trigger words guide you to correct answers</a:t>
            </a:r>
            <a:endParaRPr lang="en-US" sz="1550" dirty="0"/>
          </a:p>
        </p:txBody>
      </p:sp>
      <p:sp>
        <p:nvSpPr>
          <p:cNvPr id="15" name="Shape 13"/>
          <p:cNvSpPr/>
          <p:nvPr/>
        </p:nvSpPr>
        <p:spPr>
          <a:xfrm>
            <a:off x="7315200" y="3308509"/>
            <a:ext cx="6513790" cy="1143476"/>
          </a:xfrm>
          <a:prstGeom prst="rect">
            <a:avLst/>
          </a:prstGeom>
          <a:solidFill>
            <a:srgbClr val="D2DDF9"/>
          </a:solidFill>
          <a:ln/>
        </p:spPr>
        <p:txBody>
          <a:bodyPr/>
          <a:lstStyle/>
          <a:p>
            <a:endParaRPr lang="en-US"/>
          </a:p>
        </p:txBody>
      </p:sp>
      <p:sp>
        <p:nvSpPr>
          <p:cNvPr id="16" name="Shape 14"/>
          <p:cNvSpPr/>
          <p:nvPr/>
        </p:nvSpPr>
        <p:spPr>
          <a:xfrm>
            <a:off x="7315200" y="3308509"/>
            <a:ext cx="22860" cy="1143476"/>
          </a:xfrm>
          <a:prstGeom prst="roundRect">
            <a:avLst>
              <a:gd name="adj" fmla="val 364651"/>
            </a:avLst>
          </a:prstGeom>
          <a:solidFill>
            <a:srgbClr val="B8C3DF"/>
          </a:solidFill>
          <a:ln/>
        </p:spPr>
        <p:txBody>
          <a:bodyPr/>
          <a:lstStyle/>
          <a:p>
            <a:endParaRPr lang="en-US"/>
          </a:p>
        </p:txBody>
      </p:sp>
      <p:sp>
        <p:nvSpPr>
          <p:cNvPr id="17" name="Shape 15"/>
          <p:cNvSpPr/>
          <p:nvPr/>
        </p:nvSpPr>
        <p:spPr>
          <a:xfrm>
            <a:off x="7315200" y="3308509"/>
            <a:ext cx="6513790" cy="22860"/>
          </a:xfrm>
          <a:prstGeom prst="roundRect">
            <a:avLst>
              <a:gd name="adj" fmla="val 364651"/>
            </a:avLst>
          </a:prstGeom>
          <a:solidFill>
            <a:srgbClr val="B8C3DF"/>
          </a:solidFill>
          <a:ln/>
        </p:spPr>
        <p:txBody>
          <a:bodyPr/>
          <a:lstStyle/>
          <a:p>
            <a:endParaRPr lang="en-US"/>
          </a:p>
        </p:txBody>
      </p:sp>
      <p:sp>
        <p:nvSpPr>
          <p:cNvPr id="18" name="Text 16"/>
          <p:cNvSpPr/>
          <p:nvPr/>
        </p:nvSpPr>
        <p:spPr>
          <a:xfrm>
            <a:off x="7513558" y="3506867"/>
            <a:ext cx="467963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Choose strategic over tactical answers</a:t>
            </a:r>
            <a:endParaRPr lang="en-US" sz="1950" dirty="0"/>
          </a:p>
        </p:txBody>
      </p:sp>
      <p:sp>
        <p:nvSpPr>
          <p:cNvPr id="19" name="Text 17"/>
          <p:cNvSpPr/>
          <p:nvPr/>
        </p:nvSpPr>
        <p:spPr>
          <a:xfrm>
            <a:off x="7513558" y="3936087"/>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Think like a PMO Director, not a project manager</a:t>
            </a:r>
            <a:endParaRPr lang="en-US" sz="1550" dirty="0"/>
          </a:p>
        </p:txBody>
      </p:sp>
      <p:sp>
        <p:nvSpPr>
          <p:cNvPr id="20" name="Shape 18"/>
          <p:cNvSpPr/>
          <p:nvPr/>
        </p:nvSpPr>
        <p:spPr>
          <a:xfrm>
            <a:off x="801410" y="4451985"/>
            <a:ext cx="6513790" cy="1453634"/>
          </a:xfrm>
          <a:prstGeom prst="rect">
            <a:avLst/>
          </a:prstGeom>
          <a:solidFill>
            <a:srgbClr val="D2DDF9"/>
          </a:solidFill>
          <a:ln/>
        </p:spPr>
        <p:txBody>
          <a:bodyPr/>
          <a:lstStyle/>
          <a:p>
            <a:endParaRPr lang="en-US"/>
          </a:p>
        </p:txBody>
      </p:sp>
      <p:sp>
        <p:nvSpPr>
          <p:cNvPr id="21" name="Shape 19"/>
          <p:cNvSpPr/>
          <p:nvPr/>
        </p:nvSpPr>
        <p:spPr>
          <a:xfrm>
            <a:off x="801410" y="4451985"/>
            <a:ext cx="6513790" cy="22860"/>
          </a:xfrm>
          <a:prstGeom prst="roundRect">
            <a:avLst>
              <a:gd name="adj" fmla="val 364651"/>
            </a:avLst>
          </a:prstGeom>
          <a:solidFill>
            <a:srgbClr val="B8C3DF"/>
          </a:solidFill>
          <a:ln/>
        </p:spPr>
        <p:txBody>
          <a:bodyPr/>
          <a:lstStyle/>
          <a:p>
            <a:endParaRPr lang="en-US"/>
          </a:p>
        </p:txBody>
      </p:sp>
      <p:sp>
        <p:nvSpPr>
          <p:cNvPr id="22" name="Text 20"/>
          <p:cNvSpPr/>
          <p:nvPr/>
        </p:nvSpPr>
        <p:spPr>
          <a:xfrm>
            <a:off x="999768" y="4650343"/>
            <a:ext cx="6117074"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Prioritize stakeholder engagement and governance</a:t>
            </a:r>
            <a:endParaRPr lang="en-US" sz="1950" dirty="0"/>
          </a:p>
        </p:txBody>
      </p:sp>
      <p:sp>
        <p:nvSpPr>
          <p:cNvPr id="23" name="Text 21"/>
          <p:cNvSpPr/>
          <p:nvPr/>
        </p:nvSpPr>
        <p:spPr>
          <a:xfrm>
            <a:off x="999768" y="5389721"/>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themes appear throughout the exam</a:t>
            </a:r>
            <a:endParaRPr lang="en-US" sz="1550" dirty="0"/>
          </a:p>
        </p:txBody>
      </p:sp>
      <p:sp>
        <p:nvSpPr>
          <p:cNvPr id="24" name="Shape 22"/>
          <p:cNvSpPr/>
          <p:nvPr/>
        </p:nvSpPr>
        <p:spPr>
          <a:xfrm>
            <a:off x="7315200" y="4451985"/>
            <a:ext cx="6513790" cy="1453634"/>
          </a:xfrm>
          <a:prstGeom prst="rect">
            <a:avLst/>
          </a:prstGeom>
          <a:solidFill>
            <a:srgbClr val="D2DDF9"/>
          </a:solidFill>
          <a:ln/>
        </p:spPr>
        <p:txBody>
          <a:bodyPr/>
          <a:lstStyle/>
          <a:p>
            <a:endParaRPr lang="en-US"/>
          </a:p>
        </p:txBody>
      </p:sp>
      <p:sp>
        <p:nvSpPr>
          <p:cNvPr id="25" name="Shape 23"/>
          <p:cNvSpPr/>
          <p:nvPr/>
        </p:nvSpPr>
        <p:spPr>
          <a:xfrm>
            <a:off x="7315200" y="4451985"/>
            <a:ext cx="22860" cy="1453634"/>
          </a:xfrm>
          <a:prstGeom prst="roundRect">
            <a:avLst>
              <a:gd name="adj" fmla="val 364651"/>
            </a:avLst>
          </a:prstGeom>
          <a:solidFill>
            <a:srgbClr val="B8C3DF"/>
          </a:solidFill>
          <a:ln/>
        </p:spPr>
        <p:txBody>
          <a:bodyPr/>
          <a:lstStyle/>
          <a:p>
            <a:endParaRPr lang="en-US"/>
          </a:p>
        </p:txBody>
      </p:sp>
      <p:sp>
        <p:nvSpPr>
          <p:cNvPr id="26" name="Shape 24"/>
          <p:cNvSpPr/>
          <p:nvPr/>
        </p:nvSpPr>
        <p:spPr>
          <a:xfrm>
            <a:off x="7315200" y="4451985"/>
            <a:ext cx="6513790" cy="22860"/>
          </a:xfrm>
          <a:prstGeom prst="roundRect">
            <a:avLst>
              <a:gd name="adj" fmla="val 364651"/>
            </a:avLst>
          </a:prstGeom>
          <a:solidFill>
            <a:srgbClr val="B8C3DF"/>
          </a:solidFill>
          <a:ln/>
        </p:spPr>
        <p:txBody>
          <a:bodyPr/>
          <a:lstStyle/>
          <a:p>
            <a:endParaRPr lang="en-US"/>
          </a:p>
        </p:txBody>
      </p:sp>
      <p:sp>
        <p:nvSpPr>
          <p:cNvPr id="27" name="Text 25"/>
          <p:cNvSpPr/>
          <p:nvPr/>
        </p:nvSpPr>
        <p:spPr>
          <a:xfrm>
            <a:off x="7513558" y="4650343"/>
            <a:ext cx="437138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Look for root causes, not symptoms</a:t>
            </a:r>
            <a:endParaRPr lang="en-US" sz="1950" dirty="0"/>
          </a:p>
        </p:txBody>
      </p:sp>
      <p:sp>
        <p:nvSpPr>
          <p:cNvPr id="28" name="Text 26"/>
          <p:cNvSpPr/>
          <p:nvPr/>
        </p:nvSpPr>
        <p:spPr>
          <a:xfrm>
            <a:off x="7513558" y="5079563"/>
            <a:ext cx="611707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Address underlying issues rather than surface problems</a:t>
            </a:r>
            <a:endParaRPr lang="en-US" sz="1550" dirty="0"/>
          </a:p>
        </p:txBody>
      </p:sp>
      <p:sp>
        <p:nvSpPr>
          <p:cNvPr id="29" name="Text 27"/>
          <p:cNvSpPr/>
          <p:nvPr/>
        </p:nvSpPr>
        <p:spPr>
          <a:xfrm>
            <a:off x="793790" y="6136481"/>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With consistent practice using your comprehensive study resources, you're positioned not just to pass—but to </a:t>
            </a:r>
            <a:r>
              <a:rPr lang="en-US" sz="1550" b="1" dirty="0">
                <a:solidFill>
                  <a:srgbClr val="404155"/>
                </a:solidFill>
                <a:latin typeface="Nobile" pitchFamily="34" charset="0"/>
                <a:ea typeface="Nobile" pitchFamily="34" charset="-122"/>
                <a:cs typeface="Nobile" pitchFamily="34" charset="-120"/>
              </a:rPr>
              <a:t>excel with confidence</a:t>
            </a:r>
            <a:r>
              <a:rPr lang="en-US" sz="1550" dirty="0">
                <a:solidFill>
                  <a:srgbClr val="404155"/>
                </a:solidFill>
                <a:latin typeface="Nobile" pitchFamily="34" charset="0"/>
                <a:ea typeface="Nobile" pitchFamily="34" charset="-122"/>
                <a:cs typeface="Nobile" pitchFamily="34" charset="-120"/>
              </a:rPr>
              <a:t>. Your structured approach to mastering concepts, patterns, and scenario-based thinking gives you everything needed for first-try success.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13453"/>
            <a:ext cx="957500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Why the PMI-PMOCP Exam Is Different</a:t>
            </a:r>
            <a:endParaRPr lang="en-US" sz="3900" dirty="0"/>
          </a:p>
        </p:txBody>
      </p:sp>
      <p:sp>
        <p:nvSpPr>
          <p:cNvPr id="3" name="Text 1"/>
          <p:cNvSpPr/>
          <p:nvPr/>
        </p:nvSpPr>
        <p:spPr>
          <a:xfrm>
            <a:off x="793790" y="3009781"/>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PMOCP exam doesn't test memory—it tests how you </a:t>
            </a:r>
            <a:r>
              <a:rPr lang="en-US" sz="1550" i="1" dirty="0">
                <a:solidFill>
                  <a:srgbClr val="404155"/>
                </a:solidFill>
                <a:latin typeface="Nobile" pitchFamily="34" charset="0"/>
                <a:ea typeface="Nobile" pitchFamily="34" charset="-122"/>
                <a:cs typeface="Nobile" pitchFamily="34" charset="-120"/>
              </a:rPr>
              <a:t>think</a:t>
            </a:r>
            <a:r>
              <a:rPr lang="en-US" sz="1550" dirty="0">
                <a:solidFill>
                  <a:srgbClr val="404155"/>
                </a:solidFill>
                <a:latin typeface="Nobile" pitchFamily="34" charset="0"/>
                <a:ea typeface="Nobile" pitchFamily="34" charset="-122"/>
                <a:cs typeface="Nobile" pitchFamily="34" charset="-120"/>
              </a:rPr>
              <a:t> like a PMO leader. Unlike the PMP® which focuses on project execution, the PMOCP centers on aligning enterprise strategy with governance, value delivery, and portfolio-level decision-making through the lens of a modern PMO.</a:t>
            </a:r>
            <a:endParaRPr lang="en-US" sz="1550" dirty="0"/>
          </a:p>
        </p:txBody>
      </p:sp>
      <p:sp>
        <p:nvSpPr>
          <p:cNvPr id="4" name="Text 2"/>
          <p:cNvSpPr/>
          <p:nvPr/>
        </p:nvSpPr>
        <p:spPr>
          <a:xfrm>
            <a:off x="793790" y="4458533"/>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certification requires a unique blend of strategic thinking, governance knowledge, delivery frameworks, business acumen, and strong PMO leadership skills. Success depends on mastering not just the content, but the </a:t>
            </a:r>
            <a:r>
              <a:rPr lang="en-US" sz="1550" b="1" dirty="0">
                <a:solidFill>
                  <a:srgbClr val="404155"/>
                </a:solidFill>
                <a:latin typeface="Nobile" pitchFamily="34" charset="0"/>
                <a:ea typeface="Nobile" pitchFamily="34" charset="-122"/>
                <a:cs typeface="Nobile" pitchFamily="34" charset="-120"/>
              </a:rPr>
              <a:t>logic pattern</a:t>
            </a:r>
            <a:r>
              <a:rPr lang="en-US" sz="1550" dirty="0">
                <a:solidFill>
                  <a:srgbClr val="404155"/>
                </a:solidFill>
                <a:latin typeface="Nobile" pitchFamily="34" charset="0"/>
                <a:ea typeface="Nobile" pitchFamily="34" charset="-122"/>
                <a:cs typeface="Nobile" pitchFamily="34" charset="-120"/>
              </a:rPr>
              <a:t> behind PMI's preferred answers.</a:t>
            </a:r>
            <a:endParaRPr lang="en-US" sz="1550" dirty="0"/>
          </a:p>
        </p:txBody>
      </p:sp>
      <p:sp>
        <p:nvSpPr>
          <p:cNvPr id="5" name="Shape 3"/>
          <p:cNvSpPr/>
          <p:nvPr/>
        </p:nvSpPr>
        <p:spPr>
          <a:xfrm>
            <a:off x="8917543" y="3054429"/>
            <a:ext cx="4926568" cy="3038475"/>
          </a:xfrm>
          <a:prstGeom prst="roundRect">
            <a:avLst>
              <a:gd name="adj" fmla="val 2743"/>
            </a:avLst>
          </a:prstGeom>
          <a:solidFill>
            <a:srgbClr val="BBCDF7"/>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9115901" y="3329107"/>
            <a:ext cx="310039" cy="248007"/>
          </a:xfrm>
          <a:prstGeom prst="rect">
            <a:avLst/>
          </a:prstGeom>
        </p:spPr>
      </p:pic>
      <p:sp>
        <p:nvSpPr>
          <p:cNvPr id="7" name="Text 4"/>
          <p:cNvSpPr/>
          <p:nvPr/>
        </p:nvSpPr>
        <p:spPr>
          <a:xfrm>
            <a:off x="9624298" y="330231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What to Expect</a:t>
            </a:r>
            <a:endParaRPr lang="en-US" sz="1950" dirty="0"/>
          </a:p>
        </p:txBody>
      </p:sp>
      <p:sp>
        <p:nvSpPr>
          <p:cNvPr id="8" name="Text 5"/>
          <p:cNvSpPr/>
          <p:nvPr/>
        </p:nvSpPr>
        <p:spPr>
          <a:xfrm>
            <a:off x="9624298" y="3810833"/>
            <a:ext cx="402145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"What should the PMO do first?"</a:t>
            </a:r>
            <a:endParaRPr lang="en-US" sz="1550" dirty="0"/>
          </a:p>
        </p:txBody>
      </p:sp>
      <p:sp>
        <p:nvSpPr>
          <p:cNvPr id="9" name="Text 6"/>
          <p:cNvSpPr/>
          <p:nvPr/>
        </p:nvSpPr>
        <p:spPr>
          <a:xfrm>
            <a:off x="9624298" y="4197787"/>
            <a:ext cx="402145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"What is the best strategic approach?"</a:t>
            </a:r>
            <a:endParaRPr lang="en-US" sz="1550" dirty="0"/>
          </a:p>
        </p:txBody>
      </p:sp>
      <p:sp>
        <p:nvSpPr>
          <p:cNvPr id="10" name="Text 7"/>
          <p:cNvSpPr/>
          <p:nvPr/>
        </p:nvSpPr>
        <p:spPr>
          <a:xfrm>
            <a:off x="9624298" y="4584740"/>
            <a:ext cx="402145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"Which governance adjustment solves this?"</a:t>
            </a:r>
            <a:endParaRPr lang="en-US" sz="1550" dirty="0"/>
          </a:p>
        </p:txBody>
      </p:sp>
      <p:sp>
        <p:nvSpPr>
          <p:cNvPr id="11" name="Text 8"/>
          <p:cNvSpPr/>
          <p:nvPr/>
        </p:nvSpPr>
        <p:spPr>
          <a:xfrm>
            <a:off x="9624298" y="5289233"/>
            <a:ext cx="402145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000000"/>
                </a:solidFill>
                <a:latin typeface="Nobile" pitchFamily="34" charset="0"/>
                <a:ea typeface="Nobile" pitchFamily="34" charset="-122"/>
                <a:cs typeface="Nobile" pitchFamily="34" charset="-120"/>
              </a:rPr>
              <a:t>"How should the PMO influence executives?"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49248"/>
            <a:ext cx="719994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Complete Study System</a:t>
            </a:r>
            <a:endParaRPr lang="en-US" sz="3900" dirty="0"/>
          </a:p>
        </p:txBody>
      </p:sp>
      <p:sp>
        <p:nvSpPr>
          <p:cNvPr id="3" name="Text 1"/>
          <p:cNvSpPr/>
          <p:nvPr/>
        </p:nvSpPr>
        <p:spPr>
          <a:xfrm>
            <a:off x="793790" y="166616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seven core resources create a comprehensive preparation framework that covers foundation building, pattern recognition, and exam readiness:</a:t>
            </a:r>
            <a:endParaRPr lang="en-US" sz="1550" dirty="0"/>
          </a:p>
        </p:txBody>
      </p:sp>
      <p:sp>
        <p:nvSpPr>
          <p:cNvPr id="4" name="Shape 2"/>
          <p:cNvSpPr/>
          <p:nvPr/>
        </p:nvSpPr>
        <p:spPr>
          <a:xfrm>
            <a:off x="793790" y="2524482"/>
            <a:ext cx="6422231"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5" name="Shape 3"/>
          <p:cNvSpPr/>
          <p:nvPr/>
        </p:nvSpPr>
        <p:spPr>
          <a:xfrm>
            <a:off x="999768" y="2730460"/>
            <a:ext cx="595313" cy="595313"/>
          </a:xfrm>
          <a:prstGeom prst="roundRect">
            <a:avLst>
              <a:gd name="adj" fmla="val 15358451"/>
            </a:avLst>
          </a:prstGeom>
          <a:solidFill>
            <a:srgbClr val="1B54DA"/>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2894052"/>
            <a:ext cx="267891" cy="267891"/>
          </a:xfrm>
          <a:prstGeom prst="rect">
            <a:avLst/>
          </a:prstGeom>
        </p:spPr>
      </p:pic>
      <p:sp>
        <p:nvSpPr>
          <p:cNvPr id="7" name="Text 4"/>
          <p:cNvSpPr/>
          <p:nvPr/>
        </p:nvSpPr>
        <p:spPr>
          <a:xfrm>
            <a:off x="999768" y="352413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30-Day Study Plan</a:t>
            </a:r>
            <a:endParaRPr lang="en-US" sz="1950" dirty="0"/>
          </a:p>
        </p:txBody>
      </p:sp>
      <p:sp>
        <p:nvSpPr>
          <p:cNvPr id="8" name="Text 5"/>
          <p:cNvSpPr/>
          <p:nvPr/>
        </p:nvSpPr>
        <p:spPr>
          <a:xfrm>
            <a:off x="999768" y="3953351"/>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Structured daily roadmap covering strategy, governance, methods, operations, KPIs, value delivery, and exam preparation</a:t>
            </a:r>
            <a:endParaRPr lang="en-US" sz="1550" dirty="0"/>
          </a:p>
        </p:txBody>
      </p:sp>
      <p:sp>
        <p:nvSpPr>
          <p:cNvPr id="9" name="Shape 6"/>
          <p:cNvSpPr/>
          <p:nvPr/>
        </p:nvSpPr>
        <p:spPr>
          <a:xfrm>
            <a:off x="7414379" y="2524482"/>
            <a:ext cx="6422231"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10" name="Shape 7"/>
          <p:cNvSpPr/>
          <p:nvPr/>
        </p:nvSpPr>
        <p:spPr>
          <a:xfrm>
            <a:off x="7620357" y="2730460"/>
            <a:ext cx="595313" cy="595313"/>
          </a:xfrm>
          <a:prstGeom prst="roundRect">
            <a:avLst>
              <a:gd name="adj" fmla="val 15358451"/>
            </a:avLst>
          </a:prstGeom>
          <a:solidFill>
            <a:srgbClr val="1B54DA"/>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068" y="2894052"/>
            <a:ext cx="267891" cy="267891"/>
          </a:xfrm>
          <a:prstGeom prst="rect">
            <a:avLst/>
          </a:prstGeom>
        </p:spPr>
      </p:pic>
      <p:sp>
        <p:nvSpPr>
          <p:cNvPr id="12" name="Text 8"/>
          <p:cNvSpPr/>
          <p:nvPr/>
        </p:nvSpPr>
        <p:spPr>
          <a:xfrm>
            <a:off x="7620357" y="3524131"/>
            <a:ext cx="280868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100 Practice Questions</a:t>
            </a:r>
            <a:endParaRPr lang="en-US" sz="1950" dirty="0"/>
          </a:p>
        </p:txBody>
      </p:sp>
      <p:sp>
        <p:nvSpPr>
          <p:cNvPr id="13" name="Text 9"/>
          <p:cNvSpPr/>
          <p:nvPr/>
        </p:nvSpPr>
        <p:spPr>
          <a:xfrm>
            <a:off x="7620357" y="3953351"/>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Section-based questions with correct answers and detailed explanations across all exam domains</a:t>
            </a:r>
            <a:endParaRPr lang="en-US" sz="1550" dirty="0"/>
          </a:p>
        </p:txBody>
      </p:sp>
      <p:sp>
        <p:nvSpPr>
          <p:cNvPr id="14" name="Shape 10"/>
          <p:cNvSpPr/>
          <p:nvPr/>
        </p:nvSpPr>
        <p:spPr>
          <a:xfrm>
            <a:off x="793790" y="5310307"/>
            <a:ext cx="6422231" cy="2269927"/>
          </a:xfrm>
          <a:prstGeom prst="roundRect">
            <a:avLst>
              <a:gd name="adj" fmla="val 3672"/>
            </a:avLst>
          </a:prstGeom>
          <a:solidFill>
            <a:srgbClr val="D2DDF9"/>
          </a:solidFill>
          <a:ln w="7620">
            <a:solidFill>
              <a:srgbClr val="B8C3DF"/>
            </a:solidFill>
            <a:prstDash val="solid"/>
          </a:ln>
        </p:spPr>
        <p:txBody>
          <a:bodyPr/>
          <a:lstStyle/>
          <a:p>
            <a:endParaRPr lang="en-US"/>
          </a:p>
        </p:txBody>
      </p:sp>
      <p:sp>
        <p:nvSpPr>
          <p:cNvPr id="15" name="Shape 11"/>
          <p:cNvSpPr/>
          <p:nvPr/>
        </p:nvSpPr>
        <p:spPr>
          <a:xfrm>
            <a:off x="999768" y="5516285"/>
            <a:ext cx="595313" cy="595313"/>
          </a:xfrm>
          <a:prstGeom prst="roundRect">
            <a:avLst>
              <a:gd name="adj" fmla="val 15358451"/>
            </a:avLst>
          </a:prstGeom>
          <a:solidFill>
            <a:srgbClr val="1B54DA"/>
          </a:solidFill>
          <a:ln/>
        </p:spPr>
        <p:txBody>
          <a:bodyPr/>
          <a:lstStyle/>
          <a:p>
            <a:endParaRPr lang="en-US"/>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479" y="5679877"/>
            <a:ext cx="267891" cy="267891"/>
          </a:xfrm>
          <a:prstGeom prst="rect">
            <a:avLst/>
          </a:prstGeom>
        </p:spPr>
      </p:pic>
      <p:sp>
        <p:nvSpPr>
          <p:cNvPr id="17" name="Text 12"/>
          <p:cNvSpPr/>
          <p:nvPr/>
        </p:nvSpPr>
        <p:spPr>
          <a:xfrm>
            <a:off x="999768" y="6309955"/>
            <a:ext cx="293203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200 Scenario Questions</a:t>
            </a:r>
            <a:endParaRPr lang="en-US" sz="1950" dirty="0"/>
          </a:p>
        </p:txBody>
      </p:sp>
      <p:sp>
        <p:nvSpPr>
          <p:cNvPr id="18" name="Text 13"/>
          <p:cNvSpPr/>
          <p:nvPr/>
        </p:nvSpPr>
        <p:spPr>
          <a:xfrm>
            <a:off x="999768" y="6739176"/>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Real-world scenarios with memory hooks and reasoning—your most powerful exam preparation tool</a:t>
            </a:r>
            <a:endParaRPr lang="en-US" sz="1550" dirty="0"/>
          </a:p>
        </p:txBody>
      </p:sp>
      <p:sp>
        <p:nvSpPr>
          <p:cNvPr id="19" name="Shape 14"/>
          <p:cNvSpPr/>
          <p:nvPr/>
        </p:nvSpPr>
        <p:spPr>
          <a:xfrm>
            <a:off x="7414379" y="5310307"/>
            <a:ext cx="6422231" cy="2269927"/>
          </a:xfrm>
          <a:prstGeom prst="roundRect">
            <a:avLst>
              <a:gd name="adj" fmla="val 3672"/>
            </a:avLst>
          </a:prstGeom>
          <a:solidFill>
            <a:srgbClr val="D2DDF9"/>
          </a:solidFill>
          <a:ln w="7620">
            <a:solidFill>
              <a:srgbClr val="B8C3DF"/>
            </a:solidFill>
            <a:prstDash val="solid"/>
          </a:ln>
        </p:spPr>
        <p:txBody>
          <a:bodyPr/>
          <a:lstStyle/>
          <a:p>
            <a:endParaRPr lang="en-US"/>
          </a:p>
        </p:txBody>
      </p:sp>
      <p:sp>
        <p:nvSpPr>
          <p:cNvPr id="20" name="Shape 15"/>
          <p:cNvSpPr/>
          <p:nvPr/>
        </p:nvSpPr>
        <p:spPr>
          <a:xfrm>
            <a:off x="7620357" y="5516285"/>
            <a:ext cx="595313" cy="595313"/>
          </a:xfrm>
          <a:prstGeom prst="roundRect">
            <a:avLst>
              <a:gd name="adj" fmla="val 15358451"/>
            </a:avLst>
          </a:prstGeom>
          <a:solidFill>
            <a:srgbClr val="1B54DA"/>
          </a:solidFill>
          <a:ln/>
        </p:spPr>
        <p:txBody>
          <a:bodyPr/>
          <a:lstStyle/>
          <a:p>
            <a:endParaRPr lang="en-US"/>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4068" y="5679877"/>
            <a:ext cx="267891" cy="267891"/>
          </a:xfrm>
          <a:prstGeom prst="rect">
            <a:avLst/>
          </a:prstGeom>
        </p:spPr>
      </p:pic>
      <p:sp>
        <p:nvSpPr>
          <p:cNvPr id="22" name="Text 16"/>
          <p:cNvSpPr/>
          <p:nvPr/>
        </p:nvSpPr>
        <p:spPr>
          <a:xfrm>
            <a:off x="7620357" y="6309955"/>
            <a:ext cx="276856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Master Memory Hooks</a:t>
            </a:r>
            <a:endParaRPr lang="en-US" sz="1950" dirty="0"/>
          </a:p>
        </p:txBody>
      </p:sp>
      <p:sp>
        <p:nvSpPr>
          <p:cNvPr id="23" name="Text 17"/>
          <p:cNvSpPr/>
          <p:nvPr/>
        </p:nvSpPr>
        <p:spPr>
          <a:xfrm>
            <a:off x="7620357" y="6739176"/>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Decode question phrasing and map to correct PMI logic patterns instantly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838"/>
          </a:xfrm>
          <a:prstGeom prst="rect">
            <a:avLst/>
          </a:prstGeom>
        </p:spPr>
      </p:pic>
      <p:sp>
        <p:nvSpPr>
          <p:cNvPr id="3" name="Text 0"/>
          <p:cNvSpPr/>
          <p:nvPr/>
        </p:nvSpPr>
        <p:spPr>
          <a:xfrm>
            <a:off x="4422338" y="525780"/>
            <a:ext cx="6551771" cy="597456"/>
          </a:xfrm>
          <a:prstGeom prst="rect">
            <a:avLst/>
          </a:prstGeom>
          <a:noFill/>
          <a:ln/>
        </p:spPr>
        <p:txBody>
          <a:bodyPr wrap="none" lIns="0" tIns="0" rIns="0" bIns="0" rtlCol="0" anchor="t"/>
          <a:lstStyle/>
          <a:p>
            <a:pPr marL="0" indent="0" algn="l">
              <a:lnSpc>
                <a:spcPts val="4700"/>
              </a:lnSpc>
              <a:buNone/>
            </a:pPr>
            <a:r>
              <a:rPr lang="en-US" sz="3750" dirty="0">
                <a:solidFill>
                  <a:srgbClr val="1B1B27"/>
                </a:solidFill>
                <a:latin typeface="Alexandria" pitchFamily="34" charset="0"/>
                <a:ea typeface="Alexandria" pitchFamily="34" charset="-122"/>
                <a:cs typeface="Alexandria" pitchFamily="34" charset="-120"/>
              </a:rPr>
              <a:t>Additional Study Resources</a:t>
            </a:r>
            <a:endParaRPr lang="en-US" sz="3750" dirty="0"/>
          </a:p>
        </p:txBody>
      </p:sp>
      <p:sp>
        <p:nvSpPr>
          <p:cNvPr id="4" name="Shape 1"/>
          <p:cNvSpPr/>
          <p:nvPr/>
        </p:nvSpPr>
        <p:spPr>
          <a:xfrm>
            <a:off x="4422338" y="1409938"/>
            <a:ext cx="9443323" cy="1452920"/>
          </a:xfrm>
          <a:prstGeom prst="roundRect">
            <a:avLst>
              <a:gd name="adj" fmla="val 7552"/>
            </a:avLst>
          </a:prstGeom>
          <a:solidFill>
            <a:srgbClr val="F9F9FF"/>
          </a:solidFill>
          <a:ln w="22860">
            <a:solidFill>
              <a:srgbClr val="B8C3DF"/>
            </a:solidFill>
            <a:prstDash val="solid"/>
          </a:ln>
        </p:spPr>
        <p:txBody>
          <a:bodyPr/>
          <a:lstStyle/>
          <a:p>
            <a:endParaRPr lang="en-US"/>
          </a:p>
        </p:txBody>
      </p:sp>
      <p:sp>
        <p:nvSpPr>
          <p:cNvPr id="5" name="Shape 2"/>
          <p:cNvSpPr/>
          <p:nvPr/>
        </p:nvSpPr>
        <p:spPr>
          <a:xfrm>
            <a:off x="4399478" y="1409938"/>
            <a:ext cx="91440" cy="1452920"/>
          </a:xfrm>
          <a:prstGeom prst="roundRect">
            <a:avLst>
              <a:gd name="adj" fmla="val 87826"/>
            </a:avLst>
          </a:prstGeom>
          <a:solidFill>
            <a:srgbClr val="1B54DA"/>
          </a:solidFill>
          <a:ln/>
        </p:spPr>
        <p:txBody>
          <a:bodyPr/>
          <a:lstStyle/>
          <a:p>
            <a:endParaRPr lang="en-US"/>
          </a:p>
        </p:txBody>
      </p:sp>
      <p:sp>
        <p:nvSpPr>
          <p:cNvPr id="6" name="Text 3"/>
          <p:cNvSpPr/>
          <p:nvPr/>
        </p:nvSpPr>
        <p:spPr>
          <a:xfrm>
            <a:off x="4704874" y="1623893"/>
            <a:ext cx="3091696" cy="298609"/>
          </a:xfrm>
          <a:prstGeom prst="rect">
            <a:avLst/>
          </a:prstGeom>
          <a:noFill/>
          <a:ln/>
        </p:spPr>
        <p:txBody>
          <a:bodyPr wrap="none" lIns="0" tIns="0" rIns="0" bIns="0" rtlCol="0" anchor="t"/>
          <a:lstStyle/>
          <a:p>
            <a:pPr marL="0" indent="0" algn="l">
              <a:lnSpc>
                <a:spcPts val="2350"/>
              </a:lnSpc>
              <a:buNone/>
            </a:pPr>
            <a:r>
              <a:rPr lang="en-US" sz="1850" dirty="0">
                <a:solidFill>
                  <a:srgbClr val="404155"/>
                </a:solidFill>
                <a:latin typeface="Alexandria" pitchFamily="34" charset="0"/>
                <a:ea typeface="Alexandria" pitchFamily="34" charset="-122"/>
                <a:cs typeface="Alexandria" pitchFamily="34" charset="-120"/>
              </a:rPr>
              <a:t>Section-Based Mind Maps</a:t>
            </a:r>
            <a:endParaRPr lang="en-US" sz="1850" dirty="0"/>
          </a:p>
        </p:txBody>
      </p:sp>
      <p:sp>
        <p:nvSpPr>
          <p:cNvPr id="7" name="Text 4"/>
          <p:cNvSpPr/>
          <p:nvPr/>
        </p:nvSpPr>
        <p:spPr>
          <a:xfrm>
            <a:off x="4704874" y="2037159"/>
            <a:ext cx="8946833" cy="611743"/>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Visual representations of exam domains that help you understand the structure and relationships between key concepts</a:t>
            </a:r>
            <a:endParaRPr lang="en-US" sz="1500" dirty="0"/>
          </a:p>
        </p:txBody>
      </p:sp>
      <p:sp>
        <p:nvSpPr>
          <p:cNvPr id="8" name="Shape 5"/>
          <p:cNvSpPr/>
          <p:nvPr/>
        </p:nvSpPr>
        <p:spPr>
          <a:xfrm>
            <a:off x="4422338" y="3053953"/>
            <a:ext cx="9443323" cy="1147048"/>
          </a:xfrm>
          <a:prstGeom prst="roundRect">
            <a:avLst>
              <a:gd name="adj" fmla="val 9566"/>
            </a:avLst>
          </a:prstGeom>
          <a:solidFill>
            <a:srgbClr val="F9F9FF"/>
          </a:solidFill>
          <a:ln w="22860">
            <a:solidFill>
              <a:srgbClr val="B8C3DF"/>
            </a:solidFill>
            <a:prstDash val="solid"/>
          </a:ln>
        </p:spPr>
        <p:txBody>
          <a:bodyPr/>
          <a:lstStyle/>
          <a:p>
            <a:endParaRPr lang="en-US"/>
          </a:p>
        </p:txBody>
      </p:sp>
      <p:sp>
        <p:nvSpPr>
          <p:cNvPr id="9" name="Shape 6"/>
          <p:cNvSpPr/>
          <p:nvPr/>
        </p:nvSpPr>
        <p:spPr>
          <a:xfrm>
            <a:off x="4399478" y="3053953"/>
            <a:ext cx="91440" cy="1147048"/>
          </a:xfrm>
          <a:prstGeom prst="roundRect">
            <a:avLst>
              <a:gd name="adj" fmla="val 87826"/>
            </a:avLst>
          </a:prstGeom>
          <a:solidFill>
            <a:srgbClr val="1B54DA"/>
          </a:solidFill>
          <a:ln/>
        </p:spPr>
        <p:txBody>
          <a:bodyPr/>
          <a:lstStyle/>
          <a:p>
            <a:endParaRPr lang="en-US"/>
          </a:p>
        </p:txBody>
      </p:sp>
      <p:sp>
        <p:nvSpPr>
          <p:cNvPr id="10" name="Text 7"/>
          <p:cNvSpPr/>
          <p:nvPr/>
        </p:nvSpPr>
        <p:spPr>
          <a:xfrm>
            <a:off x="4704874" y="3267908"/>
            <a:ext cx="2698671" cy="298609"/>
          </a:xfrm>
          <a:prstGeom prst="rect">
            <a:avLst/>
          </a:prstGeom>
          <a:noFill/>
          <a:ln/>
        </p:spPr>
        <p:txBody>
          <a:bodyPr wrap="none" lIns="0" tIns="0" rIns="0" bIns="0" rtlCol="0" anchor="t"/>
          <a:lstStyle/>
          <a:p>
            <a:pPr marL="0" indent="0" algn="l">
              <a:lnSpc>
                <a:spcPts val="2350"/>
              </a:lnSpc>
              <a:buNone/>
            </a:pPr>
            <a:r>
              <a:rPr lang="en-US" sz="1850" dirty="0">
                <a:solidFill>
                  <a:srgbClr val="404155"/>
                </a:solidFill>
                <a:latin typeface="Alexandria" pitchFamily="34" charset="0"/>
                <a:ea typeface="Alexandria" pitchFamily="34" charset="-122"/>
                <a:cs typeface="Alexandria" pitchFamily="34" charset="-120"/>
              </a:rPr>
              <a:t>Complete Study Guide</a:t>
            </a:r>
            <a:endParaRPr lang="en-US" sz="1850" dirty="0"/>
          </a:p>
        </p:txBody>
      </p:sp>
      <p:sp>
        <p:nvSpPr>
          <p:cNvPr id="11" name="Text 8"/>
          <p:cNvSpPr/>
          <p:nvPr/>
        </p:nvSpPr>
        <p:spPr>
          <a:xfrm>
            <a:off x="4704874" y="3681174"/>
            <a:ext cx="8946833" cy="305872"/>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Foundational knowledge builder organized by section, covering all exam topics in depth</a:t>
            </a:r>
            <a:endParaRPr lang="en-US" sz="1500" dirty="0"/>
          </a:p>
        </p:txBody>
      </p:sp>
      <p:sp>
        <p:nvSpPr>
          <p:cNvPr id="12" name="Shape 9"/>
          <p:cNvSpPr/>
          <p:nvPr/>
        </p:nvSpPr>
        <p:spPr>
          <a:xfrm>
            <a:off x="4422338" y="4392097"/>
            <a:ext cx="9443323" cy="1147048"/>
          </a:xfrm>
          <a:prstGeom prst="roundRect">
            <a:avLst>
              <a:gd name="adj" fmla="val 9566"/>
            </a:avLst>
          </a:prstGeom>
          <a:solidFill>
            <a:srgbClr val="F9F9FF"/>
          </a:solidFill>
          <a:ln w="22860">
            <a:solidFill>
              <a:srgbClr val="B8C3DF"/>
            </a:solidFill>
            <a:prstDash val="solid"/>
          </a:ln>
        </p:spPr>
        <p:txBody>
          <a:bodyPr/>
          <a:lstStyle/>
          <a:p>
            <a:endParaRPr lang="en-US"/>
          </a:p>
        </p:txBody>
      </p:sp>
      <p:sp>
        <p:nvSpPr>
          <p:cNvPr id="13" name="Shape 10"/>
          <p:cNvSpPr/>
          <p:nvPr/>
        </p:nvSpPr>
        <p:spPr>
          <a:xfrm>
            <a:off x="4399478" y="4392097"/>
            <a:ext cx="91440" cy="1147048"/>
          </a:xfrm>
          <a:prstGeom prst="roundRect">
            <a:avLst>
              <a:gd name="adj" fmla="val 87826"/>
            </a:avLst>
          </a:prstGeom>
          <a:solidFill>
            <a:srgbClr val="1B54DA"/>
          </a:solidFill>
          <a:ln/>
        </p:spPr>
        <p:txBody>
          <a:bodyPr/>
          <a:lstStyle/>
          <a:p>
            <a:endParaRPr lang="en-US"/>
          </a:p>
        </p:txBody>
      </p:sp>
      <p:sp>
        <p:nvSpPr>
          <p:cNvPr id="14" name="Text 11"/>
          <p:cNvSpPr/>
          <p:nvPr/>
        </p:nvSpPr>
        <p:spPr>
          <a:xfrm>
            <a:off x="4704874" y="4606052"/>
            <a:ext cx="3534728" cy="298609"/>
          </a:xfrm>
          <a:prstGeom prst="rect">
            <a:avLst/>
          </a:prstGeom>
          <a:noFill/>
          <a:ln/>
        </p:spPr>
        <p:txBody>
          <a:bodyPr wrap="none" lIns="0" tIns="0" rIns="0" bIns="0" rtlCol="0" anchor="t"/>
          <a:lstStyle/>
          <a:p>
            <a:pPr marL="0" indent="0" algn="l">
              <a:lnSpc>
                <a:spcPts val="2350"/>
              </a:lnSpc>
              <a:buNone/>
            </a:pPr>
            <a:r>
              <a:rPr lang="en-US" sz="1850" dirty="0">
                <a:solidFill>
                  <a:srgbClr val="404155"/>
                </a:solidFill>
                <a:latin typeface="Alexandria" pitchFamily="34" charset="0"/>
                <a:ea typeface="Alexandria" pitchFamily="34" charset="-122"/>
                <a:cs typeface="Alexandria" pitchFamily="34" charset="-120"/>
              </a:rPr>
              <a:t>Ultra-Condensed Cheat Sheet</a:t>
            </a:r>
            <a:endParaRPr lang="en-US" sz="1850" dirty="0"/>
          </a:p>
        </p:txBody>
      </p:sp>
      <p:sp>
        <p:nvSpPr>
          <p:cNvPr id="15" name="Text 12"/>
          <p:cNvSpPr/>
          <p:nvPr/>
        </p:nvSpPr>
        <p:spPr>
          <a:xfrm>
            <a:off x="4704874" y="5019318"/>
            <a:ext cx="8946833" cy="305872"/>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Quick reference for keyword-to-answer correlation, perfect for last-minute review</a:t>
            </a:r>
            <a:endParaRPr lang="en-US" sz="1500" dirty="0"/>
          </a:p>
        </p:txBody>
      </p:sp>
      <p:sp>
        <p:nvSpPr>
          <p:cNvPr id="16" name="Shape 13"/>
          <p:cNvSpPr/>
          <p:nvPr/>
        </p:nvSpPr>
        <p:spPr>
          <a:xfrm>
            <a:off x="4422338" y="5730240"/>
            <a:ext cx="9443323" cy="1147048"/>
          </a:xfrm>
          <a:prstGeom prst="roundRect">
            <a:avLst>
              <a:gd name="adj" fmla="val 9566"/>
            </a:avLst>
          </a:prstGeom>
          <a:solidFill>
            <a:srgbClr val="F9F9FF"/>
          </a:solidFill>
          <a:ln w="22860">
            <a:solidFill>
              <a:srgbClr val="B8C3DF"/>
            </a:solidFill>
            <a:prstDash val="solid"/>
          </a:ln>
        </p:spPr>
        <p:txBody>
          <a:bodyPr/>
          <a:lstStyle/>
          <a:p>
            <a:endParaRPr lang="en-US"/>
          </a:p>
        </p:txBody>
      </p:sp>
      <p:sp>
        <p:nvSpPr>
          <p:cNvPr id="17" name="Shape 14"/>
          <p:cNvSpPr/>
          <p:nvPr/>
        </p:nvSpPr>
        <p:spPr>
          <a:xfrm>
            <a:off x="4399478" y="5730240"/>
            <a:ext cx="91440" cy="1147048"/>
          </a:xfrm>
          <a:prstGeom prst="roundRect">
            <a:avLst>
              <a:gd name="adj" fmla="val 87826"/>
            </a:avLst>
          </a:prstGeom>
          <a:solidFill>
            <a:srgbClr val="1B54DA"/>
          </a:solidFill>
          <a:ln/>
        </p:spPr>
        <p:txBody>
          <a:bodyPr/>
          <a:lstStyle/>
          <a:p>
            <a:endParaRPr lang="en-US"/>
          </a:p>
        </p:txBody>
      </p:sp>
      <p:sp>
        <p:nvSpPr>
          <p:cNvPr id="18" name="Text 15"/>
          <p:cNvSpPr/>
          <p:nvPr/>
        </p:nvSpPr>
        <p:spPr>
          <a:xfrm>
            <a:off x="4704874" y="5944195"/>
            <a:ext cx="2390061" cy="298609"/>
          </a:xfrm>
          <a:prstGeom prst="rect">
            <a:avLst/>
          </a:prstGeom>
          <a:noFill/>
          <a:ln/>
        </p:spPr>
        <p:txBody>
          <a:bodyPr wrap="none" lIns="0" tIns="0" rIns="0" bIns="0" rtlCol="0" anchor="t"/>
          <a:lstStyle/>
          <a:p>
            <a:pPr marL="0" indent="0" algn="l">
              <a:lnSpc>
                <a:spcPts val="2350"/>
              </a:lnSpc>
              <a:buNone/>
            </a:pPr>
            <a:r>
              <a:rPr lang="en-US" sz="1850" dirty="0">
                <a:solidFill>
                  <a:srgbClr val="404155"/>
                </a:solidFill>
                <a:latin typeface="Alexandria" pitchFamily="34" charset="0"/>
                <a:ea typeface="Alexandria" pitchFamily="34" charset="-122"/>
                <a:cs typeface="Alexandria" pitchFamily="34" charset="-120"/>
              </a:rPr>
              <a:t>Keyword Decoder</a:t>
            </a:r>
            <a:endParaRPr lang="en-US" sz="1850" dirty="0"/>
          </a:p>
        </p:txBody>
      </p:sp>
      <p:sp>
        <p:nvSpPr>
          <p:cNvPr id="19" name="Text 16"/>
          <p:cNvSpPr/>
          <p:nvPr/>
        </p:nvSpPr>
        <p:spPr>
          <a:xfrm>
            <a:off x="4704874" y="6357461"/>
            <a:ext cx="8946833" cy="305872"/>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"When the Question Says..." guide that maps exam language to correct concepts and actions</a:t>
            </a:r>
            <a:endParaRPr lang="en-US" sz="1500" dirty="0"/>
          </a:p>
        </p:txBody>
      </p:sp>
      <p:sp>
        <p:nvSpPr>
          <p:cNvPr id="20" name="Text 17"/>
          <p:cNvSpPr/>
          <p:nvPr/>
        </p:nvSpPr>
        <p:spPr>
          <a:xfrm>
            <a:off x="4422338" y="7092315"/>
            <a:ext cx="9443323" cy="611743"/>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Together, these materials support the full lifecycle of exam mastery: foundation → practice → pattern recognition → readiness.</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205151"/>
            <a:ext cx="724459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Step 1: Build Your Foundation</a:t>
            </a:r>
            <a:endParaRPr lang="en-US" sz="3900" dirty="0"/>
          </a:p>
        </p:txBody>
      </p:sp>
      <p:sp>
        <p:nvSpPr>
          <p:cNvPr id="3" name="Text 1"/>
          <p:cNvSpPr/>
          <p:nvPr/>
        </p:nvSpPr>
        <p:spPr>
          <a:xfrm>
            <a:off x="793790" y="2301478"/>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Begin with the </a:t>
            </a:r>
            <a:r>
              <a:rPr lang="en-US" sz="1550" b="1" dirty="0">
                <a:solidFill>
                  <a:srgbClr val="404155"/>
                </a:solidFill>
                <a:latin typeface="Nobile" pitchFamily="34" charset="0"/>
                <a:ea typeface="Nobile" pitchFamily="34" charset="-122"/>
                <a:cs typeface="Nobile" pitchFamily="34" charset="-120"/>
              </a:rPr>
              <a:t>PMOCP Study Guide by Section</a:t>
            </a:r>
            <a:r>
              <a:rPr lang="en-US" sz="1550" dirty="0">
                <a:solidFill>
                  <a:srgbClr val="404155"/>
                </a:solidFill>
                <a:latin typeface="Nobile" pitchFamily="34" charset="0"/>
                <a:ea typeface="Nobile" pitchFamily="34" charset="-122"/>
                <a:cs typeface="Nobile" pitchFamily="34" charset="-120"/>
              </a:rPr>
              <a:t> to establish your foundational understanding. This first week is about creating a mental model of what the exam expects you to know.</a:t>
            </a:r>
            <a:endParaRPr lang="en-US" sz="1550" dirty="0"/>
          </a:p>
        </p:txBody>
      </p:sp>
      <p:sp>
        <p:nvSpPr>
          <p:cNvPr id="4" name="Text 2"/>
          <p:cNvSpPr/>
          <p:nvPr/>
        </p:nvSpPr>
        <p:spPr>
          <a:xfrm>
            <a:off x="793790" y="3432691"/>
            <a:ext cx="695563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Focus on these critical areas:</a:t>
            </a:r>
            <a:endParaRPr lang="en-US" sz="1550" dirty="0"/>
          </a:p>
        </p:txBody>
      </p:sp>
      <p:sp>
        <p:nvSpPr>
          <p:cNvPr id="5" name="Text 3"/>
          <p:cNvSpPr/>
          <p:nvPr/>
        </p:nvSpPr>
        <p:spPr>
          <a:xfrm>
            <a:off x="793790" y="3928824"/>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PMO mission, vision, and purpose</a:t>
            </a:r>
            <a:endParaRPr lang="en-US" sz="1550" dirty="0"/>
          </a:p>
        </p:txBody>
      </p:sp>
      <p:sp>
        <p:nvSpPr>
          <p:cNvPr id="6" name="Text 4"/>
          <p:cNvSpPr/>
          <p:nvPr/>
        </p:nvSpPr>
        <p:spPr>
          <a:xfrm>
            <a:off x="793790" y="4315778"/>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Governance structures and frameworks</a:t>
            </a:r>
            <a:endParaRPr lang="en-US" sz="1550" dirty="0"/>
          </a:p>
        </p:txBody>
      </p:sp>
      <p:sp>
        <p:nvSpPr>
          <p:cNvPr id="7" name="Text 5"/>
          <p:cNvSpPr/>
          <p:nvPr/>
        </p:nvSpPr>
        <p:spPr>
          <a:xfrm>
            <a:off x="793790" y="4702731"/>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Portfolio alignment and prioritization</a:t>
            </a:r>
            <a:endParaRPr lang="en-US" sz="1550" dirty="0"/>
          </a:p>
        </p:txBody>
      </p:sp>
      <p:sp>
        <p:nvSpPr>
          <p:cNvPr id="8" name="Text 6"/>
          <p:cNvSpPr/>
          <p:nvPr/>
        </p:nvSpPr>
        <p:spPr>
          <a:xfrm>
            <a:off x="793790" y="5089684"/>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Benefits realization processes</a:t>
            </a:r>
            <a:endParaRPr lang="en-US" sz="1550" dirty="0"/>
          </a:p>
        </p:txBody>
      </p:sp>
      <p:sp>
        <p:nvSpPr>
          <p:cNvPr id="9" name="Text 7"/>
          <p:cNvSpPr/>
          <p:nvPr/>
        </p:nvSpPr>
        <p:spPr>
          <a:xfrm>
            <a:off x="793790" y="5476637"/>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Delivery models: Agile, Hybrid, Predictive</a:t>
            </a:r>
            <a:endParaRPr lang="en-US" sz="1550" dirty="0"/>
          </a:p>
        </p:txBody>
      </p:sp>
      <p:sp>
        <p:nvSpPr>
          <p:cNvPr id="10" name="Text 8"/>
          <p:cNvSpPr/>
          <p:nvPr/>
        </p:nvSpPr>
        <p:spPr>
          <a:xfrm>
            <a:off x="793790" y="5863590"/>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PMO operations and service catalog</a:t>
            </a:r>
            <a:endParaRPr lang="en-US" sz="1550" dirty="0"/>
          </a:p>
        </p:txBody>
      </p:sp>
      <p:sp>
        <p:nvSpPr>
          <p:cNvPr id="11" name="Text 9"/>
          <p:cNvSpPr/>
          <p:nvPr/>
        </p:nvSpPr>
        <p:spPr>
          <a:xfrm>
            <a:off x="793790" y="6250543"/>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Stakeholder leadership strategies</a:t>
            </a:r>
            <a:endParaRPr lang="en-US" sz="1550" dirty="0"/>
          </a:p>
        </p:txBody>
      </p:sp>
      <p:sp>
        <p:nvSpPr>
          <p:cNvPr id="12" name="Text 10"/>
          <p:cNvSpPr/>
          <p:nvPr/>
        </p:nvSpPr>
        <p:spPr>
          <a:xfrm>
            <a:off x="793790" y="6637496"/>
            <a:ext cx="695563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Value delivery methodologies</a:t>
            </a:r>
            <a:endParaRPr lang="en-US" sz="1550" dirty="0"/>
          </a:p>
        </p:txBody>
      </p:sp>
      <p:pic>
        <p:nvPicPr>
          <p:cNvPr id="13" name="Image 0" descr="preencoded.png"/>
          <p:cNvPicPr>
            <a:picLocks noChangeAspect="1"/>
          </p:cNvPicPr>
          <p:nvPr/>
        </p:nvPicPr>
        <p:blipFill>
          <a:blip r:embed="rId3"/>
          <a:stretch>
            <a:fillRect/>
          </a:stretch>
        </p:blipFill>
        <p:spPr>
          <a:xfrm>
            <a:off x="8241149" y="2346127"/>
            <a:ext cx="3604022" cy="3604022"/>
          </a:xfrm>
          <a:prstGeom prst="rect">
            <a:avLst/>
          </a:prstGeom>
        </p:spPr>
      </p:pic>
      <p:sp>
        <p:nvSpPr>
          <p:cNvPr id="14" name="Text 11"/>
          <p:cNvSpPr/>
          <p:nvPr/>
        </p:nvSpPr>
        <p:spPr>
          <a:xfrm>
            <a:off x="8241149" y="6173391"/>
            <a:ext cx="560296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highlight>
                  <a:srgbClr val="D2DDF8"/>
                </a:highlight>
                <a:latin typeface="Nobile" pitchFamily="34" charset="0"/>
                <a:ea typeface="Nobile" pitchFamily="34" charset="-122"/>
                <a:cs typeface="Nobile" pitchFamily="34" charset="-120"/>
              </a:rPr>
              <a:t>Reinforce your learning visually</a:t>
            </a:r>
            <a:r>
              <a:rPr lang="en-US" sz="1550" dirty="0">
                <a:solidFill>
                  <a:srgbClr val="404155"/>
                </a:solidFill>
                <a:latin typeface="Nobile" pitchFamily="34" charset="0"/>
                <a:ea typeface="Nobile" pitchFamily="34" charset="-122"/>
                <a:cs typeface="Nobile" pitchFamily="34" charset="-120"/>
              </a:rPr>
              <a:t> using the mind maps to see how concepts interconnect across domains.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810697"/>
            <a:ext cx="921877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Step 2: Recognize PMI's Logic Pattern</a:t>
            </a:r>
            <a:endParaRPr lang="en-US" sz="3900" dirty="0"/>
          </a:p>
        </p:txBody>
      </p:sp>
      <p:sp>
        <p:nvSpPr>
          <p:cNvPr id="3" name="Text 1"/>
          <p:cNvSpPr/>
          <p:nvPr/>
        </p:nvSpPr>
        <p:spPr>
          <a:xfrm>
            <a:off x="793790" y="182760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a:t>
            </a:r>
            <a:r>
              <a:rPr lang="en-US" sz="1550" b="1" dirty="0">
                <a:solidFill>
                  <a:srgbClr val="404155"/>
                </a:solidFill>
                <a:latin typeface="Nobile" pitchFamily="34" charset="0"/>
                <a:ea typeface="Nobile" pitchFamily="34" charset="-122"/>
                <a:cs typeface="Nobile" pitchFamily="34" charset="-120"/>
              </a:rPr>
              <a:t>Master Memory Hooks</a:t>
            </a:r>
            <a:r>
              <a:rPr lang="en-US" sz="1550" dirty="0">
                <a:solidFill>
                  <a:srgbClr val="404155"/>
                </a:solidFill>
                <a:latin typeface="Nobile" pitchFamily="34" charset="0"/>
                <a:ea typeface="Nobile" pitchFamily="34" charset="-122"/>
                <a:cs typeface="Nobile" pitchFamily="34" charset="-120"/>
              </a:rPr>
              <a:t> document is essential for understanding how PMI thinks. These recurring logic patterns appear constantly in PMOCP scenarios:</a:t>
            </a:r>
            <a:endParaRPr lang="en-US" sz="1550" dirty="0"/>
          </a:p>
        </p:txBody>
      </p:sp>
      <p:pic>
        <p:nvPicPr>
          <p:cNvPr id="4" name="Image 0" descr="preencoded.png"/>
          <p:cNvPicPr>
            <a:picLocks noChangeAspect="1"/>
          </p:cNvPicPr>
          <p:nvPr/>
        </p:nvPicPr>
        <p:blipFill>
          <a:blip r:embed="rId3"/>
          <a:stretch>
            <a:fillRect/>
          </a:stretch>
        </p:blipFill>
        <p:spPr>
          <a:xfrm>
            <a:off x="793790" y="2685931"/>
            <a:ext cx="6521410" cy="793790"/>
          </a:xfrm>
          <a:prstGeom prst="rect">
            <a:avLst/>
          </a:prstGeom>
        </p:spPr>
      </p:pic>
      <p:sp>
        <p:nvSpPr>
          <p:cNvPr id="5" name="Text 2"/>
          <p:cNvSpPr/>
          <p:nvPr/>
        </p:nvSpPr>
        <p:spPr>
          <a:xfrm>
            <a:off x="992148" y="367807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"Too many projects"</a:t>
            </a:r>
            <a:endParaRPr lang="en-US" sz="1950" dirty="0"/>
          </a:p>
        </p:txBody>
      </p:sp>
      <p:sp>
        <p:nvSpPr>
          <p:cNvPr id="6" name="Text 3"/>
          <p:cNvSpPr/>
          <p:nvPr/>
        </p:nvSpPr>
        <p:spPr>
          <a:xfrm>
            <a:off x="992148" y="4107299"/>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Answer: Portfolio prioritization</a:t>
            </a:r>
            <a:endParaRPr lang="en-US" sz="1550" dirty="0"/>
          </a:p>
        </p:txBody>
      </p:sp>
      <p:pic>
        <p:nvPicPr>
          <p:cNvPr id="7" name="Image 1" descr="preencoded.png"/>
          <p:cNvPicPr>
            <a:picLocks noChangeAspect="1"/>
          </p:cNvPicPr>
          <p:nvPr/>
        </p:nvPicPr>
        <p:blipFill>
          <a:blip r:embed="rId4"/>
          <a:stretch>
            <a:fillRect/>
          </a:stretch>
        </p:blipFill>
        <p:spPr>
          <a:xfrm>
            <a:off x="7315200" y="2685931"/>
            <a:ext cx="6521410" cy="793790"/>
          </a:xfrm>
          <a:prstGeom prst="rect">
            <a:avLst/>
          </a:prstGeom>
        </p:spPr>
      </p:pic>
      <p:sp>
        <p:nvSpPr>
          <p:cNvPr id="8" name="Text 4"/>
          <p:cNvSpPr/>
          <p:nvPr/>
        </p:nvSpPr>
        <p:spPr>
          <a:xfrm>
            <a:off x="7513558" y="367807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"Unclear roles"</a:t>
            </a:r>
            <a:endParaRPr lang="en-US" sz="1950" dirty="0"/>
          </a:p>
        </p:txBody>
      </p:sp>
      <p:sp>
        <p:nvSpPr>
          <p:cNvPr id="9" name="Text 5"/>
          <p:cNvSpPr/>
          <p:nvPr/>
        </p:nvSpPr>
        <p:spPr>
          <a:xfrm>
            <a:off x="7513558" y="4107299"/>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Answer: RACI matrix</a:t>
            </a:r>
            <a:endParaRPr lang="en-US" sz="1550" dirty="0"/>
          </a:p>
        </p:txBody>
      </p:sp>
      <p:pic>
        <p:nvPicPr>
          <p:cNvPr id="10" name="Image 2" descr="preencoded.png"/>
          <p:cNvPicPr>
            <a:picLocks noChangeAspect="1"/>
          </p:cNvPicPr>
          <p:nvPr/>
        </p:nvPicPr>
        <p:blipFill>
          <a:blip r:embed="rId5"/>
          <a:stretch>
            <a:fillRect/>
          </a:stretch>
        </p:blipFill>
        <p:spPr>
          <a:xfrm>
            <a:off x="793790" y="4623197"/>
            <a:ext cx="6521410" cy="793790"/>
          </a:xfrm>
          <a:prstGeom prst="rect">
            <a:avLst/>
          </a:prstGeom>
        </p:spPr>
      </p:pic>
      <p:sp>
        <p:nvSpPr>
          <p:cNvPr id="11" name="Text 6"/>
          <p:cNvSpPr/>
          <p:nvPr/>
        </p:nvSpPr>
        <p:spPr>
          <a:xfrm>
            <a:off x="992148" y="5615345"/>
            <a:ext cx="280677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"No benefits delivered"</a:t>
            </a:r>
            <a:endParaRPr lang="en-US" sz="1950" dirty="0"/>
          </a:p>
        </p:txBody>
      </p:sp>
      <p:sp>
        <p:nvSpPr>
          <p:cNvPr id="12" name="Text 7"/>
          <p:cNvSpPr/>
          <p:nvPr/>
        </p:nvSpPr>
        <p:spPr>
          <a:xfrm>
            <a:off x="992148" y="6044565"/>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Answer: Benefits realization plan</a:t>
            </a:r>
            <a:endParaRPr lang="en-US" sz="1550" dirty="0"/>
          </a:p>
        </p:txBody>
      </p:sp>
      <p:pic>
        <p:nvPicPr>
          <p:cNvPr id="13" name="Image 3" descr="preencoded.png"/>
          <p:cNvPicPr>
            <a:picLocks noChangeAspect="1"/>
          </p:cNvPicPr>
          <p:nvPr/>
        </p:nvPicPr>
        <p:blipFill>
          <a:blip r:embed="rId6"/>
          <a:stretch>
            <a:fillRect/>
          </a:stretch>
        </p:blipFill>
        <p:spPr>
          <a:xfrm>
            <a:off x="7315200" y="4623197"/>
            <a:ext cx="6521410" cy="793790"/>
          </a:xfrm>
          <a:prstGeom prst="rect">
            <a:avLst/>
          </a:prstGeom>
        </p:spPr>
      </p:pic>
      <p:sp>
        <p:nvSpPr>
          <p:cNvPr id="14" name="Text 8"/>
          <p:cNvSpPr/>
          <p:nvPr/>
        </p:nvSpPr>
        <p:spPr>
          <a:xfrm>
            <a:off x="7513558" y="5615345"/>
            <a:ext cx="295453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"Next step after charter"</a:t>
            </a:r>
            <a:endParaRPr lang="en-US" sz="1950" dirty="0"/>
          </a:p>
        </p:txBody>
      </p:sp>
      <p:sp>
        <p:nvSpPr>
          <p:cNvPr id="15" name="Text 9"/>
          <p:cNvSpPr/>
          <p:nvPr/>
        </p:nvSpPr>
        <p:spPr>
          <a:xfrm>
            <a:off x="7513558" y="6044565"/>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Answer: Executive sponsorship</a:t>
            </a:r>
            <a:endParaRPr lang="en-US" sz="1550" dirty="0"/>
          </a:p>
        </p:txBody>
      </p:sp>
      <p:sp>
        <p:nvSpPr>
          <p:cNvPr id="16" name="Text 10"/>
          <p:cNvSpPr/>
          <p:nvPr/>
        </p:nvSpPr>
        <p:spPr>
          <a:xfrm>
            <a:off x="793790" y="678370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Mastering these patterns transforms how you read questions. You'll begin to instinctively recognize what PMI is really asking and which answer type they prefer.</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548182"/>
            <a:ext cx="1008495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Step 3: Practice Section-Based Questions</a:t>
            </a:r>
            <a:endParaRPr lang="en-US" sz="3900" dirty="0"/>
          </a:p>
        </p:txBody>
      </p:sp>
      <p:sp>
        <p:nvSpPr>
          <p:cNvPr id="4" name="Text 1"/>
          <p:cNvSpPr/>
          <p:nvPr/>
        </p:nvSpPr>
        <p:spPr>
          <a:xfrm>
            <a:off x="793790" y="446591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Use the </a:t>
            </a:r>
            <a:r>
              <a:rPr lang="en-US" sz="1550" b="1" dirty="0">
                <a:solidFill>
                  <a:srgbClr val="404155"/>
                </a:solidFill>
                <a:latin typeface="Nobile" pitchFamily="34" charset="0"/>
                <a:ea typeface="Nobile" pitchFamily="34" charset="-122"/>
                <a:cs typeface="Nobile" pitchFamily="34" charset="-120"/>
              </a:rPr>
              <a:t>100 Practice Questions by Section</a:t>
            </a:r>
            <a:r>
              <a:rPr lang="en-US" sz="1550" dirty="0">
                <a:solidFill>
                  <a:srgbClr val="404155"/>
                </a:solidFill>
                <a:latin typeface="Nobile" pitchFamily="34" charset="0"/>
                <a:ea typeface="Nobile" pitchFamily="34" charset="-122"/>
                <a:cs typeface="Nobile" pitchFamily="34" charset="-120"/>
              </a:rPr>
              <a:t> to test your foundational knowledge before moving into complex scenarios. This phase builds confidence and exposes knowledge gaps early.</a:t>
            </a:r>
            <a:endParaRPr lang="en-US" sz="1550" dirty="0"/>
          </a:p>
        </p:txBody>
      </p:sp>
      <p:sp>
        <p:nvSpPr>
          <p:cNvPr id="5" name="Text 2"/>
          <p:cNvSpPr/>
          <p:nvPr/>
        </p:nvSpPr>
        <p:spPr>
          <a:xfrm>
            <a:off x="793790" y="5522595"/>
            <a:ext cx="4467701"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Why Section-Based Practice Matters</a:t>
            </a:r>
            <a:endParaRPr lang="en-US" sz="1950" dirty="0"/>
          </a:p>
        </p:txBody>
      </p:sp>
      <p:sp>
        <p:nvSpPr>
          <p:cNvPr id="6" name="Text 3"/>
          <p:cNvSpPr/>
          <p:nvPr/>
        </p:nvSpPr>
        <p:spPr>
          <a:xfrm>
            <a:off x="793790" y="6031111"/>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Working through questions organized by domain helps you identify specific areas needing more attention. You'll see patterns in how PMI frames questions within each knowledge area.</a:t>
            </a:r>
            <a:endParaRPr lang="en-US" sz="1550" dirty="0"/>
          </a:p>
        </p:txBody>
      </p:sp>
      <p:sp>
        <p:nvSpPr>
          <p:cNvPr id="7" name="Text 4"/>
          <p:cNvSpPr/>
          <p:nvPr/>
        </p:nvSpPr>
        <p:spPr>
          <a:xfrm>
            <a:off x="7564874" y="5522595"/>
            <a:ext cx="2893100"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Best Practice Approach</a:t>
            </a:r>
            <a:endParaRPr lang="en-US" sz="1950" dirty="0"/>
          </a:p>
        </p:txBody>
      </p:sp>
      <p:sp>
        <p:nvSpPr>
          <p:cNvPr id="8" name="Text 5"/>
          <p:cNvSpPr/>
          <p:nvPr/>
        </p:nvSpPr>
        <p:spPr>
          <a:xfrm>
            <a:off x="7564874" y="6031111"/>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Don't just answer—understand </a:t>
            </a:r>
            <a:r>
              <a:rPr lang="en-US" sz="1550" i="1" dirty="0">
                <a:solidFill>
                  <a:srgbClr val="404155"/>
                </a:solidFill>
                <a:latin typeface="Nobile" pitchFamily="34" charset="0"/>
                <a:ea typeface="Nobile" pitchFamily="34" charset="-122"/>
                <a:cs typeface="Nobile" pitchFamily="34" charset="-120"/>
              </a:rPr>
              <a:t>why</a:t>
            </a:r>
            <a:r>
              <a:rPr lang="en-US" sz="1550" dirty="0">
                <a:solidFill>
                  <a:srgbClr val="404155"/>
                </a:solidFill>
                <a:latin typeface="Nobile" pitchFamily="34" charset="0"/>
                <a:ea typeface="Nobile" pitchFamily="34" charset="-122"/>
                <a:cs typeface="Nobile" pitchFamily="34" charset="-120"/>
              </a:rPr>
              <a:t> each option is right or wrong. Read all explanations thoroughly, even for questions you answered correctly.</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135261"/>
            <a:ext cx="972133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Step 4: Master Scenario-Based Thinking</a:t>
            </a:r>
            <a:endParaRPr lang="en-US" sz="3900" dirty="0"/>
          </a:p>
        </p:txBody>
      </p:sp>
      <p:sp>
        <p:nvSpPr>
          <p:cNvPr id="3" name="Text 1"/>
          <p:cNvSpPr/>
          <p:nvPr/>
        </p:nvSpPr>
        <p:spPr>
          <a:xfrm>
            <a:off x="793790" y="2152174"/>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a:t>
            </a:r>
            <a:r>
              <a:rPr lang="en-US" sz="1550" b="1" dirty="0">
                <a:solidFill>
                  <a:srgbClr val="404155"/>
                </a:solidFill>
                <a:latin typeface="Nobile" pitchFamily="34" charset="0"/>
                <a:ea typeface="Nobile" pitchFamily="34" charset="-122"/>
                <a:cs typeface="Nobile" pitchFamily="34" charset="-120"/>
              </a:rPr>
              <a:t>200 Scenario-Based Questions</a:t>
            </a:r>
            <a:r>
              <a:rPr lang="en-US" sz="1550" dirty="0">
                <a:solidFill>
                  <a:srgbClr val="404155"/>
                </a:solidFill>
                <a:latin typeface="Nobile" pitchFamily="34" charset="0"/>
                <a:ea typeface="Nobile" pitchFamily="34" charset="-122"/>
                <a:cs typeface="Nobile" pitchFamily="34" charset="-120"/>
              </a:rPr>
              <a:t> document is where you truly learn to think like PMI. This is your most critical study phase.</a:t>
            </a:r>
            <a:endParaRPr lang="en-US" sz="1550" dirty="0"/>
          </a:p>
        </p:txBody>
      </p:sp>
      <p:sp>
        <p:nvSpPr>
          <p:cNvPr id="4" name="Text 2"/>
          <p:cNvSpPr/>
          <p:nvPr/>
        </p:nvSpPr>
        <p:spPr>
          <a:xfrm>
            <a:off x="793790" y="26929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5" name="Shape 3"/>
          <p:cNvSpPr/>
          <p:nvPr/>
        </p:nvSpPr>
        <p:spPr>
          <a:xfrm>
            <a:off x="793790" y="3007281"/>
            <a:ext cx="6422231" cy="22860"/>
          </a:xfrm>
          <a:prstGeom prst="rect">
            <a:avLst/>
          </a:prstGeom>
          <a:solidFill>
            <a:srgbClr val="1B54DA"/>
          </a:solidFill>
          <a:ln/>
        </p:spPr>
        <p:txBody>
          <a:bodyPr/>
          <a:lstStyle/>
          <a:p>
            <a:endParaRPr lang="en-US"/>
          </a:p>
        </p:txBody>
      </p:sp>
      <p:sp>
        <p:nvSpPr>
          <p:cNvPr id="6" name="Text 4"/>
          <p:cNvSpPr/>
          <p:nvPr/>
        </p:nvSpPr>
        <p:spPr>
          <a:xfrm>
            <a:off x="793790" y="3152180"/>
            <a:ext cx="341161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Read the Scenario Carefully</a:t>
            </a:r>
            <a:endParaRPr lang="en-US" sz="1950" dirty="0"/>
          </a:p>
        </p:txBody>
      </p:sp>
      <p:sp>
        <p:nvSpPr>
          <p:cNvPr id="7" name="Text 5"/>
          <p:cNvSpPr/>
          <p:nvPr/>
        </p:nvSpPr>
        <p:spPr>
          <a:xfrm>
            <a:off x="793790" y="3581400"/>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Identify the situation, stakeholders, and the specific problem being addressed</a:t>
            </a:r>
            <a:endParaRPr lang="en-US" sz="1550" dirty="0"/>
          </a:p>
        </p:txBody>
      </p:sp>
      <p:sp>
        <p:nvSpPr>
          <p:cNvPr id="8" name="Text 6"/>
          <p:cNvSpPr/>
          <p:nvPr/>
        </p:nvSpPr>
        <p:spPr>
          <a:xfrm>
            <a:off x="7414379" y="26929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9" name="Shape 7"/>
          <p:cNvSpPr/>
          <p:nvPr/>
        </p:nvSpPr>
        <p:spPr>
          <a:xfrm>
            <a:off x="7414379" y="3007281"/>
            <a:ext cx="6422231" cy="22860"/>
          </a:xfrm>
          <a:prstGeom prst="rect">
            <a:avLst/>
          </a:prstGeom>
          <a:solidFill>
            <a:srgbClr val="1B54DA"/>
          </a:solidFill>
          <a:ln/>
        </p:spPr>
        <p:txBody>
          <a:bodyPr/>
          <a:lstStyle/>
          <a:p>
            <a:endParaRPr lang="en-US"/>
          </a:p>
        </p:txBody>
      </p:sp>
      <p:sp>
        <p:nvSpPr>
          <p:cNvPr id="10" name="Text 8"/>
          <p:cNvSpPr/>
          <p:nvPr/>
        </p:nvSpPr>
        <p:spPr>
          <a:xfrm>
            <a:off x="7414379" y="31521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Spot Trigger Words</a:t>
            </a:r>
            <a:endParaRPr lang="en-US" sz="1950" dirty="0"/>
          </a:p>
        </p:txBody>
      </p:sp>
      <p:sp>
        <p:nvSpPr>
          <p:cNvPr id="11" name="Text 9"/>
          <p:cNvSpPr/>
          <p:nvPr/>
        </p:nvSpPr>
        <p:spPr>
          <a:xfrm>
            <a:off x="7414379" y="3581400"/>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Look for key phrases that signal what type of solution PMI expects</a:t>
            </a:r>
            <a:endParaRPr lang="en-US" sz="1550" dirty="0"/>
          </a:p>
        </p:txBody>
      </p:sp>
      <p:sp>
        <p:nvSpPr>
          <p:cNvPr id="12" name="Text 10"/>
          <p:cNvSpPr/>
          <p:nvPr/>
        </p:nvSpPr>
        <p:spPr>
          <a:xfrm>
            <a:off x="793790" y="456366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3" name="Shape 11"/>
          <p:cNvSpPr/>
          <p:nvPr/>
        </p:nvSpPr>
        <p:spPr>
          <a:xfrm>
            <a:off x="793790" y="4877991"/>
            <a:ext cx="6422231" cy="22860"/>
          </a:xfrm>
          <a:prstGeom prst="rect">
            <a:avLst/>
          </a:prstGeom>
          <a:solidFill>
            <a:srgbClr val="1B54DA"/>
          </a:solidFill>
          <a:ln/>
        </p:spPr>
        <p:txBody>
          <a:bodyPr/>
          <a:lstStyle/>
          <a:p>
            <a:endParaRPr lang="en-US"/>
          </a:p>
        </p:txBody>
      </p:sp>
      <p:sp>
        <p:nvSpPr>
          <p:cNvPr id="14" name="Text 12"/>
          <p:cNvSpPr/>
          <p:nvPr/>
        </p:nvSpPr>
        <p:spPr>
          <a:xfrm>
            <a:off x="793790" y="5022890"/>
            <a:ext cx="302097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Apply the Memory Hook</a:t>
            </a:r>
            <a:endParaRPr lang="en-US" sz="1950" dirty="0"/>
          </a:p>
        </p:txBody>
      </p:sp>
      <p:sp>
        <p:nvSpPr>
          <p:cNvPr id="15" name="Text 13"/>
          <p:cNvSpPr/>
          <p:nvPr/>
        </p:nvSpPr>
        <p:spPr>
          <a:xfrm>
            <a:off x="793790" y="5452110"/>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Match the scenario to the correct logic pattern you've learned</a:t>
            </a:r>
            <a:endParaRPr lang="en-US" sz="1550" dirty="0"/>
          </a:p>
        </p:txBody>
      </p:sp>
      <p:sp>
        <p:nvSpPr>
          <p:cNvPr id="16" name="Text 14"/>
          <p:cNvSpPr/>
          <p:nvPr/>
        </p:nvSpPr>
        <p:spPr>
          <a:xfrm>
            <a:off x="7414379" y="456366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7" name="Shape 15"/>
          <p:cNvSpPr/>
          <p:nvPr/>
        </p:nvSpPr>
        <p:spPr>
          <a:xfrm>
            <a:off x="7414379" y="4877991"/>
            <a:ext cx="6422231" cy="22860"/>
          </a:xfrm>
          <a:prstGeom prst="rect">
            <a:avLst/>
          </a:prstGeom>
          <a:solidFill>
            <a:srgbClr val="1B54DA"/>
          </a:solidFill>
          <a:ln/>
        </p:spPr>
        <p:txBody>
          <a:bodyPr/>
          <a:lstStyle/>
          <a:p>
            <a:endParaRPr lang="en-US"/>
          </a:p>
        </p:txBody>
      </p:sp>
      <p:sp>
        <p:nvSpPr>
          <p:cNvPr id="18" name="Text 16"/>
          <p:cNvSpPr/>
          <p:nvPr/>
        </p:nvSpPr>
        <p:spPr>
          <a:xfrm>
            <a:off x="7414379" y="5022890"/>
            <a:ext cx="33085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Understand the Reasoning</a:t>
            </a:r>
            <a:endParaRPr lang="en-US" sz="1950" dirty="0"/>
          </a:p>
        </p:txBody>
      </p:sp>
      <p:sp>
        <p:nvSpPr>
          <p:cNvPr id="19" name="Text 17"/>
          <p:cNvSpPr/>
          <p:nvPr/>
        </p:nvSpPr>
        <p:spPr>
          <a:xfrm>
            <a:off x="7414379" y="5452110"/>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Study why PMI prefers that answer over seemingly similar alternatives</a:t>
            </a:r>
            <a:endParaRPr lang="en-US" sz="1550" dirty="0"/>
          </a:p>
        </p:txBody>
      </p:sp>
      <p:sp>
        <p:nvSpPr>
          <p:cNvPr id="20" name="Text 18"/>
          <p:cNvSpPr/>
          <p:nvPr/>
        </p:nvSpPr>
        <p:spPr>
          <a:xfrm>
            <a:off x="793790" y="645926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Each scenario provides the correct answer, key trigger words, the memory hook, and PMI's reasoning. This builds instinctive recognition of logic cues that will save you valuable time during the actual exam.</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30687"/>
            <a:ext cx="743712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Step 5: Maximize Exam Speed</a:t>
            </a:r>
            <a:endParaRPr lang="en-US" sz="3900" dirty="0"/>
          </a:p>
        </p:txBody>
      </p:sp>
      <p:sp>
        <p:nvSpPr>
          <p:cNvPr id="4" name="Text 1"/>
          <p:cNvSpPr/>
          <p:nvPr/>
        </p:nvSpPr>
        <p:spPr>
          <a:xfrm>
            <a:off x="793790" y="164842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your final week, focus on the </a:t>
            </a:r>
            <a:r>
              <a:rPr lang="en-US" sz="1550" b="1" dirty="0">
                <a:solidFill>
                  <a:srgbClr val="404155"/>
                </a:solidFill>
                <a:latin typeface="Nobile" pitchFamily="34" charset="0"/>
                <a:ea typeface="Nobile" pitchFamily="34" charset="-122"/>
                <a:cs typeface="Nobile" pitchFamily="34" charset="-120"/>
              </a:rPr>
              <a:t>PMOCP Exam Cheat Sheet</a:t>
            </a:r>
            <a:r>
              <a:rPr lang="en-US" sz="1550" dirty="0">
                <a:solidFill>
                  <a:srgbClr val="404155"/>
                </a:solidFill>
                <a:latin typeface="Nobile" pitchFamily="34" charset="0"/>
                <a:ea typeface="Nobile" pitchFamily="34" charset="-122"/>
                <a:cs typeface="Nobile" pitchFamily="34" charset="-120"/>
              </a:rPr>
              <a:t> and the </a:t>
            </a:r>
            <a:r>
              <a:rPr lang="en-US" sz="1550" b="1" dirty="0">
                <a:solidFill>
                  <a:srgbClr val="404155"/>
                </a:solidFill>
                <a:latin typeface="Nobile" pitchFamily="34" charset="0"/>
                <a:ea typeface="Nobile" pitchFamily="34" charset="-122"/>
                <a:cs typeface="Nobile" pitchFamily="34" charset="-120"/>
              </a:rPr>
              <a:t>"When the Question Says..."</a:t>
            </a:r>
            <a:r>
              <a:rPr lang="en-US" sz="1550" dirty="0">
                <a:solidFill>
                  <a:srgbClr val="404155"/>
                </a:solidFill>
                <a:latin typeface="Nobile" pitchFamily="34" charset="0"/>
                <a:ea typeface="Nobile" pitchFamily="34" charset="-122"/>
                <a:cs typeface="Nobile" pitchFamily="34" charset="-120"/>
              </a:rPr>
              <a:t> Decoder. These tools dramatically reduce decision fatigue during the exam.</a:t>
            </a:r>
            <a:endParaRPr lang="en-US" sz="1550" dirty="0"/>
          </a:p>
        </p:txBody>
      </p:sp>
      <p:sp>
        <p:nvSpPr>
          <p:cNvPr id="5" name="Shape 2"/>
          <p:cNvSpPr/>
          <p:nvPr/>
        </p:nvSpPr>
        <p:spPr>
          <a:xfrm>
            <a:off x="793790" y="3121938"/>
            <a:ext cx="3679031" cy="2099191"/>
          </a:xfrm>
          <a:prstGeom prst="roundRect">
            <a:avLst>
              <a:gd name="adj" fmla="val 5227"/>
            </a:avLst>
          </a:prstGeom>
          <a:solidFill>
            <a:srgbClr val="F9F9FF"/>
          </a:solidFill>
          <a:ln/>
        </p:spPr>
        <p:txBody>
          <a:bodyPr/>
          <a:lstStyle/>
          <a:p>
            <a:endParaRPr lang="en-US"/>
          </a:p>
        </p:txBody>
      </p:sp>
      <p:sp>
        <p:nvSpPr>
          <p:cNvPr id="6" name="Shape 3"/>
          <p:cNvSpPr/>
          <p:nvPr/>
        </p:nvSpPr>
        <p:spPr>
          <a:xfrm>
            <a:off x="793790" y="3099078"/>
            <a:ext cx="3679031" cy="91440"/>
          </a:xfrm>
          <a:prstGeom prst="roundRect">
            <a:avLst>
              <a:gd name="adj" fmla="val 91163"/>
            </a:avLst>
          </a:prstGeom>
          <a:solidFill>
            <a:srgbClr val="1B54DA"/>
          </a:solidFill>
          <a:ln/>
        </p:spPr>
        <p:txBody>
          <a:bodyPr/>
          <a:lstStyle/>
          <a:p>
            <a:endParaRPr lang="en-US"/>
          </a:p>
        </p:txBody>
      </p:sp>
      <p:sp>
        <p:nvSpPr>
          <p:cNvPr id="7" name="Shape 4"/>
          <p:cNvSpPr/>
          <p:nvPr/>
        </p:nvSpPr>
        <p:spPr>
          <a:xfrm>
            <a:off x="2335649" y="2824282"/>
            <a:ext cx="595313" cy="595313"/>
          </a:xfrm>
          <a:prstGeom prst="roundRect">
            <a:avLst>
              <a:gd name="adj" fmla="val 153600"/>
            </a:avLst>
          </a:prstGeom>
          <a:solidFill>
            <a:srgbClr val="1B54DA"/>
          </a:solidFill>
          <a:ln/>
        </p:spPr>
        <p:txBody>
          <a:bodyPr/>
          <a:lstStyle/>
          <a:p>
            <a:endParaRPr lang="en-US"/>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4243" y="3002875"/>
            <a:ext cx="238125" cy="238125"/>
          </a:xfrm>
          <a:prstGeom prst="rect">
            <a:avLst/>
          </a:prstGeom>
        </p:spPr>
      </p:pic>
      <p:sp>
        <p:nvSpPr>
          <p:cNvPr id="9" name="Text 5"/>
          <p:cNvSpPr/>
          <p:nvPr/>
        </p:nvSpPr>
        <p:spPr>
          <a:xfrm>
            <a:off x="1015008" y="3618071"/>
            <a:ext cx="278963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Scan for Trigger Words</a:t>
            </a:r>
            <a:endParaRPr lang="en-US" sz="1950" dirty="0"/>
          </a:p>
        </p:txBody>
      </p:sp>
      <p:sp>
        <p:nvSpPr>
          <p:cNvPr id="10" name="Text 6"/>
          <p:cNvSpPr/>
          <p:nvPr/>
        </p:nvSpPr>
        <p:spPr>
          <a:xfrm>
            <a:off x="1015008" y="4047292"/>
            <a:ext cx="323659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Quickly identify key phrases that signal the question type and expected answer category</a:t>
            </a:r>
            <a:endParaRPr lang="en-US" sz="1550" dirty="0"/>
          </a:p>
        </p:txBody>
      </p:sp>
      <p:sp>
        <p:nvSpPr>
          <p:cNvPr id="11" name="Shape 7"/>
          <p:cNvSpPr/>
          <p:nvPr/>
        </p:nvSpPr>
        <p:spPr>
          <a:xfrm>
            <a:off x="4671179" y="3121938"/>
            <a:ext cx="3679031" cy="2099191"/>
          </a:xfrm>
          <a:prstGeom prst="roundRect">
            <a:avLst>
              <a:gd name="adj" fmla="val 5227"/>
            </a:avLst>
          </a:prstGeom>
          <a:solidFill>
            <a:srgbClr val="F9F9FF"/>
          </a:solidFill>
          <a:ln/>
        </p:spPr>
        <p:txBody>
          <a:bodyPr/>
          <a:lstStyle/>
          <a:p>
            <a:endParaRPr lang="en-US"/>
          </a:p>
        </p:txBody>
      </p:sp>
      <p:sp>
        <p:nvSpPr>
          <p:cNvPr id="12" name="Shape 8"/>
          <p:cNvSpPr/>
          <p:nvPr/>
        </p:nvSpPr>
        <p:spPr>
          <a:xfrm>
            <a:off x="4671179" y="3099078"/>
            <a:ext cx="3679031" cy="91440"/>
          </a:xfrm>
          <a:prstGeom prst="roundRect">
            <a:avLst>
              <a:gd name="adj" fmla="val 91163"/>
            </a:avLst>
          </a:prstGeom>
          <a:solidFill>
            <a:srgbClr val="1B54DA"/>
          </a:solidFill>
          <a:ln/>
        </p:spPr>
        <p:txBody>
          <a:bodyPr/>
          <a:lstStyle/>
          <a:p>
            <a:endParaRPr lang="en-US"/>
          </a:p>
        </p:txBody>
      </p:sp>
      <p:sp>
        <p:nvSpPr>
          <p:cNvPr id="13" name="Shape 9"/>
          <p:cNvSpPr/>
          <p:nvPr/>
        </p:nvSpPr>
        <p:spPr>
          <a:xfrm>
            <a:off x="6213038" y="2824282"/>
            <a:ext cx="595313" cy="595313"/>
          </a:xfrm>
          <a:prstGeom prst="roundRect">
            <a:avLst>
              <a:gd name="adj" fmla="val 153600"/>
            </a:avLst>
          </a:prstGeom>
          <a:solidFill>
            <a:srgbClr val="1B54DA"/>
          </a:solidFill>
          <a:ln/>
        </p:spPr>
        <p:txBody>
          <a:bodyPr/>
          <a:lstStyle/>
          <a:p>
            <a:endParaRPr lang="en-US"/>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1632" y="3002875"/>
            <a:ext cx="238125" cy="238125"/>
          </a:xfrm>
          <a:prstGeom prst="rect">
            <a:avLst/>
          </a:prstGeom>
        </p:spPr>
      </p:pic>
      <p:sp>
        <p:nvSpPr>
          <p:cNvPr id="15" name="Text 10"/>
          <p:cNvSpPr/>
          <p:nvPr/>
        </p:nvSpPr>
        <p:spPr>
          <a:xfrm>
            <a:off x="4892397" y="3618071"/>
            <a:ext cx="288857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Map to Answer Themes</a:t>
            </a:r>
            <a:endParaRPr lang="en-US" sz="1950" dirty="0"/>
          </a:p>
        </p:txBody>
      </p:sp>
      <p:sp>
        <p:nvSpPr>
          <p:cNvPr id="16" name="Text 11"/>
          <p:cNvSpPr/>
          <p:nvPr/>
        </p:nvSpPr>
        <p:spPr>
          <a:xfrm>
            <a:off x="4892397" y="4047292"/>
            <a:ext cx="323659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Instantly connect trigger words to the correct conceptual framework or action</a:t>
            </a:r>
            <a:endParaRPr lang="en-US" sz="1550" dirty="0"/>
          </a:p>
        </p:txBody>
      </p:sp>
      <p:sp>
        <p:nvSpPr>
          <p:cNvPr id="17" name="Shape 12"/>
          <p:cNvSpPr/>
          <p:nvPr/>
        </p:nvSpPr>
        <p:spPr>
          <a:xfrm>
            <a:off x="793790" y="5717143"/>
            <a:ext cx="7556421" cy="1781651"/>
          </a:xfrm>
          <a:prstGeom prst="roundRect">
            <a:avLst>
              <a:gd name="adj" fmla="val 6159"/>
            </a:avLst>
          </a:prstGeom>
          <a:solidFill>
            <a:srgbClr val="F9F9FF"/>
          </a:solidFill>
          <a:ln/>
        </p:spPr>
        <p:txBody>
          <a:bodyPr/>
          <a:lstStyle/>
          <a:p>
            <a:endParaRPr lang="en-US"/>
          </a:p>
        </p:txBody>
      </p:sp>
      <p:sp>
        <p:nvSpPr>
          <p:cNvPr id="18" name="Shape 13"/>
          <p:cNvSpPr/>
          <p:nvPr/>
        </p:nvSpPr>
        <p:spPr>
          <a:xfrm>
            <a:off x="793790" y="5694283"/>
            <a:ext cx="7556421" cy="91440"/>
          </a:xfrm>
          <a:prstGeom prst="roundRect">
            <a:avLst>
              <a:gd name="adj" fmla="val 91163"/>
            </a:avLst>
          </a:prstGeom>
          <a:solidFill>
            <a:srgbClr val="1B54DA"/>
          </a:solidFill>
          <a:ln/>
        </p:spPr>
        <p:txBody>
          <a:bodyPr/>
          <a:lstStyle/>
          <a:p>
            <a:endParaRPr lang="en-US"/>
          </a:p>
        </p:txBody>
      </p:sp>
      <p:sp>
        <p:nvSpPr>
          <p:cNvPr id="19" name="Shape 14"/>
          <p:cNvSpPr/>
          <p:nvPr/>
        </p:nvSpPr>
        <p:spPr>
          <a:xfrm>
            <a:off x="4274344" y="5419487"/>
            <a:ext cx="595313" cy="595313"/>
          </a:xfrm>
          <a:prstGeom prst="roundRect">
            <a:avLst>
              <a:gd name="adj" fmla="val 153600"/>
            </a:avLst>
          </a:prstGeom>
          <a:solidFill>
            <a:srgbClr val="1B54DA"/>
          </a:solidFill>
          <a:ln/>
        </p:spPr>
        <p:txBody>
          <a:bodyPr/>
          <a:lstStyle/>
          <a:p>
            <a:endParaRPr lang="en-US"/>
          </a:p>
        </p:txBody>
      </p:sp>
      <p:pic>
        <p:nvPicPr>
          <p:cNvPr id="2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2938" y="5598081"/>
            <a:ext cx="238125" cy="238125"/>
          </a:xfrm>
          <a:prstGeom prst="rect">
            <a:avLst/>
          </a:prstGeom>
        </p:spPr>
      </p:pic>
      <p:sp>
        <p:nvSpPr>
          <p:cNvPr id="21" name="Text 15"/>
          <p:cNvSpPr/>
          <p:nvPr/>
        </p:nvSpPr>
        <p:spPr>
          <a:xfrm>
            <a:off x="1015008" y="621327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Move Confidently</a:t>
            </a:r>
            <a:endParaRPr lang="en-US" sz="1950" dirty="0"/>
          </a:p>
        </p:txBody>
      </p:sp>
      <p:sp>
        <p:nvSpPr>
          <p:cNvPr id="22" name="Text 16"/>
          <p:cNvSpPr/>
          <p:nvPr/>
        </p:nvSpPr>
        <p:spPr>
          <a:xfrm>
            <a:off x="1015008" y="6642497"/>
            <a:ext cx="711398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Trust your pattern recognition and advance through scenarios without second-guessing</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835</TotalTime>
  <Words>1335</Words>
  <Application>Microsoft Office PowerPoint</Application>
  <PresentationFormat>Custom</PresentationFormat>
  <Paragraphs>148</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Alexandria Light</vt:lpstr>
      <vt:lpstr>Nobile</vt:lpstr>
      <vt:lpstr>Arial</vt:lpstr>
      <vt:lpstr>Alexandria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2026-01-12T00:01:54Z</dcterms:created>
  <dcterms:modified xsi:type="dcterms:W3CDTF">2026-01-12T14:19:56Z</dcterms:modified>
</cp:coreProperties>
</file>