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Lora" pitchFamily="2" charset="0"/>
      <p:regular r:id="rId15"/>
      <p:bold r:id="rId16"/>
      <p:italic r:id="rId17"/>
      <p:boldItalic r:id="rId18"/>
    </p:embeddedFont>
    <p:embeddedFont>
      <p:font typeface="Source Sans Pro" panose="020B0503030403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9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07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en-US"/>
          </a:p>
        </p:txBody>
      </p:sp>
      <p:sp>
        <p:nvSpPr>
          <p:cNvPr id="3" name="Shape 1"/>
          <p:cNvSpPr/>
          <p:nvPr/>
        </p:nvSpPr>
        <p:spPr>
          <a:xfrm>
            <a:off x="0" y="0"/>
            <a:ext cx="14630400" cy="8229600"/>
          </a:xfrm>
          <a:prstGeom prst="rect">
            <a:avLst/>
          </a:prstGeom>
          <a:solidFill>
            <a:srgbClr val="FEF5E7"/>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637134" y="0"/>
            <a:ext cx="3993266" cy="8229600"/>
          </a:xfrm>
          <a:prstGeom prst="rect">
            <a:avLst/>
          </a:prstGeom>
        </p:spPr>
      </p:pic>
      <p:sp>
        <p:nvSpPr>
          <p:cNvPr id="3" name="Text 0"/>
          <p:cNvSpPr/>
          <p:nvPr/>
        </p:nvSpPr>
        <p:spPr>
          <a:xfrm>
            <a:off x="775506" y="316058"/>
            <a:ext cx="9162803" cy="1454869"/>
          </a:xfrm>
          <a:prstGeom prst="rect">
            <a:avLst/>
          </a:prstGeom>
          <a:noFill/>
          <a:ln/>
        </p:spPr>
        <p:txBody>
          <a:bodyPr wrap="squar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A Phased Approach to Migrating Applications to the Cloud</a:t>
            </a:r>
            <a:endParaRPr lang="en-US" sz="4400" dirty="0"/>
          </a:p>
        </p:txBody>
      </p:sp>
      <p:sp>
        <p:nvSpPr>
          <p:cNvPr id="4" name="Text 1"/>
          <p:cNvSpPr/>
          <p:nvPr/>
        </p:nvSpPr>
        <p:spPr>
          <a:xfrm>
            <a:off x="775506" y="1906817"/>
            <a:ext cx="9162803" cy="1915120"/>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Migrating applications to the cloud is a strategic initiative that offers organizations the opportunity to enhance scalability, agility, and cost efficiency. This presentation outlines a comprehensive, phased approach to guide you through a successful cloud migration journey, minimizing risks and maximizing benefits along the way.</a:t>
            </a:r>
            <a:endParaRPr lang="en-US" sz="1850" dirty="0"/>
          </a:p>
        </p:txBody>
      </p:sp>
      <p:sp>
        <p:nvSpPr>
          <p:cNvPr id="9" name="TextBox 8">
            <a:extLst>
              <a:ext uri="{FF2B5EF4-FFF2-40B4-BE49-F238E27FC236}">
                <a16:creationId xmlns:a16="http://schemas.microsoft.com/office/drawing/2014/main" id="{0729FDB5-ABFA-28DF-D111-A333E50A67D9}"/>
              </a:ext>
            </a:extLst>
          </p:cNvPr>
          <p:cNvSpPr txBox="1"/>
          <p:nvPr/>
        </p:nvSpPr>
        <p:spPr>
          <a:xfrm>
            <a:off x="775506" y="5809793"/>
            <a:ext cx="8974662" cy="1477328"/>
          </a:xfrm>
          <a:prstGeom prst="rect">
            <a:avLst/>
          </a:prstGeom>
          <a:noFill/>
        </p:spPr>
        <p:txBody>
          <a:bodyPr wrap="square">
            <a:spAutoFit/>
          </a:bodyPr>
          <a:lstStyle/>
          <a:p>
            <a:r>
              <a:rPr lang="en-US" dirty="0"/>
              <a:t>#MigrationProjects #CloudMigration #DataMigration #SystemMigration #DigitalTransformation #ProjectManagement #PMLeadership #ChangeManagement #RiskManagement #TechnologyModernization #AgileDelivery #ITStrategy #StakeholderManagement #QualityAssurance #TestingAndValidation #InfrastructureModernization #ManagingProjectsTheAgileWay</a:t>
            </a:r>
          </a:p>
        </p:txBody>
      </p:sp>
      <p:pic>
        <p:nvPicPr>
          <p:cNvPr id="10" name="Image 1" descr="preencoded.png">
            <a:extLst>
              <a:ext uri="{FF2B5EF4-FFF2-40B4-BE49-F238E27FC236}">
                <a16:creationId xmlns:a16="http://schemas.microsoft.com/office/drawing/2014/main" id="{E7CBFB0E-7C47-8EAF-DE09-6982EBC580B2}"/>
              </a:ext>
            </a:extLst>
          </p:cNvPr>
          <p:cNvPicPr>
            <a:picLocks noChangeAspect="1"/>
          </p:cNvPicPr>
          <p:nvPr/>
        </p:nvPicPr>
        <p:blipFill>
          <a:blip r:embed="rId4"/>
          <a:stretch>
            <a:fillRect/>
          </a:stretch>
        </p:blipFill>
        <p:spPr>
          <a:xfrm>
            <a:off x="775506" y="4114800"/>
            <a:ext cx="7176505" cy="11990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32830" y="759381"/>
            <a:ext cx="7480102" cy="615791"/>
          </a:xfrm>
          <a:prstGeom prst="rect">
            <a:avLst/>
          </a:prstGeom>
          <a:noFill/>
          <a:ln/>
        </p:spPr>
        <p:txBody>
          <a:bodyPr wrap="none" lIns="0" tIns="0" rIns="0" bIns="0" rtlCol="0" anchor="t"/>
          <a:lstStyle/>
          <a:p>
            <a:pPr marL="0" indent="0">
              <a:lnSpc>
                <a:spcPts val="4800"/>
              </a:lnSpc>
              <a:buNone/>
            </a:pPr>
            <a:r>
              <a:rPr lang="en-US" sz="3850" dirty="0">
                <a:solidFill>
                  <a:srgbClr val="38512F"/>
                </a:solidFill>
                <a:latin typeface="Lora" pitchFamily="34" charset="0"/>
                <a:ea typeface="Lora" pitchFamily="34" charset="-122"/>
                <a:cs typeface="Lora" pitchFamily="34" charset="-120"/>
              </a:rPr>
              <a:t>Cloud Migration Success Factors</a:t>
            </a:r>
            <a:endParaRPr lang="en-US" sz="3850" dirty="0"/>
          </a:p>
        </p:txBody>
      </p:sp>
      <p:pic>
        <p:nvPicPr>
          <p:cNvPr id="3" name="Image 0" descr="preencoded.png"/>
          <p:cNvPicPr>
            <a:picLocks noChangeAspect="1"/>
          </p:cNvPicPr>
          <p:nvPr/>
        </p:nvPicPr>
        <p:blipFill>
          <a:blip r:embed="rId3"/>
          <a:stretch>
            <a:fillRect/>
          </a:stretch>
        </p:blipFill>
        <p:spPr>
          <a:xfrm>
            <a:off x="2937867" y="1793915"/>
            <a:ext cx="2172176" cy="1857256"/>
          </a:xfrm>
          <a:prstGeom prst="rect">
            <a:avLst/>
          </a:prstGeom>
        </p:spPr>
      </p:pic>
      <p:sp>
        <p:nvSpPr>
          <p:cNvPr id="4" name="Text 1"/>
          <p:cNvSpPr/>
          <p:nvPr/>
        </p:nvSpPr>
        <p:spPr>
          <a:xfrm>
            <a:off x="3976330" y="2760345"/>
            <a:ext cx="95250" cy="418624"/>
          </a:xfrm>
          <a:prstGeom prst="rect">
            <a:avLst/>
          </a:prstGeom>
          <a:noFill/>
          <a:ln/>
        </p:spPr>
        <p:txBody>
          <a:bodyPr wrap="none" lIns="0" tIns="0" rIns="0" bIns="0" rtlCol="0" anchor="t"/>
          <a:lstStyle/>
          <a:p>
            <a:pPr marL="0" indent="0" algn="ctr">
              <a:lnSpc>
                <a:spcPts val="3250"/>
              </a:lnSpc>
              <a:buNone/>
            </a:pPr>
            <a:r>
              <a:rPr lang="en-US" sz="2050" dirty="0">
                <a:solidFill>
                  <a:srgbClr val="3A3630"/>
                </a:solidFill>
                <a:latin typeface="Lora" pitchFamily="34" charset="0"/>
                <a:ea typeface="Lora" pitchFamily="34" charset="-122"/>
                <a:cs typeface="Lora" pitchFamily="34" charset="-120"/>
              </a:rPr>
              <a:t>1</a:t>
            </a:r>
            <a:endParaRPr lang="en-US" sz="2050" dirty="0"/>
          </a:p>
        </p:txBody>
      </p:sp>
      <p:sp>
        <p:nvSpPr>
          <p:cNvPr id="5" name="Text 2"/>
          <p:cNvSpPr/>
          <p:nvPr/>
        </p:nvSpPr>
        <p:spPr>
          <a:xfrm>
            <a:off x="5319355" y="2170747"/>
            <a:ext cx="2463284" cy="307896"/>
          </a:xfrm>
          <a:prstGeom prst="rect">
            <a:avLst/>
          </a:prstGeom>
          <a:noFill/>
          <a:ln/>
        </p:spPr>
        <p:txBody>
          <a:bodyPr wrap="none" lIns="0" tIns="0" rIns="0" bIns="0" rtlCol="0" anchor="t"/>
          <a:lstStyle/>
          <a:p>
            <a:pPr marL="0" indent="0" algn="l">
              <a:lnSpc>
                <a:spcPts val="2400"/>
              </a:lnSpc>
              <a:buNone/>
            </a:pPr>
            <a:r>
              <a:rPr lang="en-US" sz="1900" dirty="0">
                <a:solidFill>
                  <a:srgbClr val="3A3630"/>
                </a:solidFill>
                <a:latin typeface="Lora" pitchFamily="34" charset="0"/>
                <a:ea typeface="Lora" pitchFamily="34" charset="-122"/>
                <a:cs typeface="Lora" pitchFamily="34" charset="-120"/>
              </a:rPr>
              <a:t>Leadership Support</a:t>
            </a:r>
            <a:endParaRPr lang="en-US" sz="1900" dirty="0"/>
          </a:p>
        </p:txBody>
      </p:sp>
      <p:sp>
        <p:nvSpPr>
          <p:cNvPr id="6" name="Text 3"/>
          <p:cNvSpPr/>
          <p:nvPr/>
        </p:nvSpPr>
        <p:spPr>
          <a:xfrm>
            <a:off x="5319355" y="2604254"/>
            <a:ext cx="8368903" cy="670084"/>
          </a:xfrm>
          <a:prstGeom prst="rect">
            <a:avLst/>
          </a:prstGeom>
          <a:noFill/>
          <a:ln/>
        </p:spPr>
        <p:txBody>
          <a:bodyPr wrap="squar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Secure buy-in from leadership, including a clear vision for cloud adoption and a commitment to invest in the necessary resources and expertise.</a:t>
            </a:r>
            <a:endParaRPr lang="en-US" sz="1600" dirty="0"/>
          </a:p>
        </p:txBody>
      </p:sp>
      <p:sp>
        <p:nvSpPr>
          <p:cNvPr id="7" name="Shape 4"/>
          <p:cNvSpPr/>
          <p:nvPr/>
        </p:nvSpPr>
        <p:spPr>
          <a:xfrm>
            <a:off x="5162312" y="3667720"/>
            <a:ext cx="8682990" cy="11430"/>
          </a:xfrm>
          <a:prstGeom prst="roundRect">
            <a:avLst>
              <a:gd name="adj" fmla="val 274782"/>
            </a:avLst>
          </a:prstGeom>
          <a:solidFill>
            <a:srgbClr val="D9CDBA"/>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1851779" y="3703439"/>
            <a:ext cx="4344353" cy="1857256"/>
          </a:xfrm>
          <a:prstGeom prst="rect">
            <a:avLst/>
          </a:prstGeom>
        </p:spPr>
      </p:pic>
      <p:sp>
        <p:nvSpPr>
          <p:cNvPr id="9" name="Text 5"/>
          <p:cNvSpPr/>
          <p:nvPr/>
        </p:nvSpPr>
        <p:spPr>
          <a:xfrm>
            <a:off x="3953708" y="4422696"/>
            <a:ext cx="140494" cy="418624"/>
          </a:xfrm>
          <a:prstGeom prst="rect">
            <a:avLst/>
          </a:prstGeom>
          <a:noFill/>
          <a:ln/>
        </p:spPr>
        <p:txBody>
          <a:bodyPr wrap="none" lIns="0" tIns="0" rIns="0" bIns="0" rtlCol="0" anchor="t"/>
          <a:lstStyle/>
          <a:p>
            <a:pPr marL="0" indent="0" algn="ctr">
              <a:lnSpc>
                <a:spcPts val="3250"/>
              </a:lnSpc>
              <a:buNone/>
            </a:pPr>
            <a:r>
              <a:rPr lang="en-US" sz="2050" dirty="0">
                <a:solidFill>
                  <a:srgbClr val="3A3630"/>
                </a:solidFill>
                <a:latin typeface="Lora" pitchFamily="34" charset="0"/>
                <a:ea typeface="Lora" pitchFamily="34" charset="-122"/>
                <a:cs typeface="Lora" pitchFamily="34" charset="-120"/>
              </a:rPr>
              <a:t>2</a:t>
            </a:r>
            <a:endParaRPr lang="en-US" sz="2050" dirty="0"/>
          </a:p>
        </p:txBody>
      </p:sp>
      <p:sp>
        <p:nvSpPr>
          <p:cNvPr id="10" name="Text 6"/>
          <p:cNvSpPr/>
          <p:nvPr/>
        </p:nvSpPr>
        <p:spPr>
          <a:xfrm>
            <a:off x="6405443" y="3912751"/>
            <a:ext cx="2463284" cy="307896"/>
          </a:xfrm>
          <a:prstGeom prst="rect">
            <a:avLst/>
          </a:prstGeom>
          <a:noFill/>
          <a:ln/>
        </p:spPr>
        <p:txBody>
          <a:bodyPr wrap="none" lIns="0" tIns="0" rIns="0" bIns="0" rtlCol="0" anchor="t"/>
          <a:lstStyle/>
          <a:p>
            <a:pPr marL="0" indent="0" algn="l">
              <a:lnSpc>
                <a:spcPts val="2400"/>
              </a:lnSpc>
              <a:buNone/>
            </a:pPr>
            <a:r>
              <a:rPr lang="en-US" sz="1900" dirty="0">
                <a:solidFill>
                  <a:srgbClr val="3A3630"/>
                </a:solidFill>
                <a:latin typeface="Lora" pitchFamily="34" charset="0"/>
                <a:ea typeface="Lora" pitchFamily="34" charset="-122"/>
                <a:cs typeface="Lora" pitchFamily="34" charset="-120"/>
              </a:rPr>
              <a:t>Strong Business Case</a:t>
            </a:r>
            <a:endParaRPr lang="en-US" sz="1900" dirty="0"/>
          </a:p>
        </p:txBody>
      </p:sp>
      <p:sp>
        <p:nvSpPr>
          <p:cNvPr id="11" name="Text 7"/>
          <p:cNvSpPr/>
          <p:nvPr/>
        </p:nvSpPr>
        <p:spPr>
          <a:xfrm>
            <a:off x="6405443" y="4346258"/>
            <a:ext cx="7282815" cy="1005126"/>
          </a:xfrm>
          <a:prstGeom prst="rect">
            <a:avLst/>
          </a:prstGeom>
          <a:noFill/>
          <a:ln/>
        </p:spPr>
        <p:txBody>
          <a:bodyPr wrap="squar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Develop a compelling business case that outlines the potential benefits of cloud migration, such as cost savings, improved performance, and increased agility. This helps justify the investment and gain stakeholder support.</a:t>
            </a:r>
            <a:endParaRPr lang="en-US" sz="1600" dirty="0"/>
          </a:p>
        </p:txBody>
      </p:sp>
      <p:sp>
        <p:nvSpPr>
          <p:cNvPr id="12" name="Shape 8"/>
          <p:cNvSpPr/>
          <p:nvPr/>
        </p:nvSpPr>
        <p:spPr>
          <a:xfrm>
            <a:off x="6248400" y="5577245"/>
            <a:ext cx="7596902" cy="11430"/>
          </a:xfrm>
          <a:prstGeom prst="roundRect">
            <a:avLst>
              <a:gd name="adj" fmla="val 274782"/>
            </a:avLst>
          </a:prstGeom>
          <a:solidFill>
            <a:srgbClr val="D9CDBA"/>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765691" y="5612963"/>
            <a:ext cx="6516529" cy="1857256"/>
          </a:xfrm>
          <a:prstGeom prst="rect">
            <a:avLst/>
          </a:prstGeom>
        </p:spPr>
      </p:pic>
      <p:sp>
        <p:nvSpPr>
          <p:cNvPr id="14" name="Text 9"/>
          <p:cNvSpPr/>
          <p:nvPr/>
        </p:nvSpPr>
        <p:spPr>
          <a:xfrm>
            <a:off x="3951089" y="6332220"/>
            <a:ext cx="145733" cy="418624"/>
          </a:xfrm>
          <a:prstGeom prst="rect">
            <a:avLst/>
          </a:prstGeom>
          <a:noFill/>
          <a:ln/>
        </p:spPr>
        <p:txBody>
          <a:bodyPr wrap="none" lIns="0" tIns="0" rIns="0" bIns="0" rtlCol="0" anchor="t"/>
          <a:lstStyle/>
          <a:p>
            <a:pPr marL="0" indent="0" algn="ctr">
              <a:lnSpc>
                <a:spcPts val="3250"/>
              </a:lnSpc>
              <a:buNone/>
            </a:pPr>
            <a:r>
              <a:rPr lang="en-US" sz="2050" dirty="0">
                <a:solidFill>
                  <a:srgbClr val="3A3630"/>
                </a:solidFill>
                <a:latin typeface="Lora" pitchFamily="34" charset="0"/>
                <a:ea typeface="Lora" pitchFamily="34" charset="-122"/>
                <a:cs typeface="Lora" pitchFamily="34" charset="-120"/>
              </a:rPr>
              <a:t>3</a:t>
            </a:r>
            <a:endParaRPr lang="en-US" sz="2050" dirty="0"/>
          </a:p>
        </p:txBody>
      </p:sp>
      <p:sp>
        <p:nvSpPr>
          <p:cNvPr id="15" name="Text 10"/>
          <p:cNvSpPr/>
          <p:nvPr/>
        </p:nvSpPr>
        <p:spPr>
          <a:xfrm>
            <a:off x="7491532" y="5822275"/>
            <a:ext cx="3106579" cy="307896"/>
          </a:xfrm>
          <a:prstGeom prst="rect">
            <a:avLst/>
          </a:prstGeom>
          <a:noFill/>
          <a:ln/>
        </p:spPr>
        <p:txBody>
          <a:bodyPr wrap="none" lIns="0" tIns="0" rIns="0" bIns="0" rtlCol="0" anchor="t"/>
          <a:lstStyle/>
          <a:p>
            <a:pPr marL="0" indent="0" algn="l">
              <a:lnSpc>
                <a:spcPts val="2400"/>
              </a:lnSpc>
              <a:buNone/>
            </a:pPr>
            <a:r>
              <a:rPr lang="en-US" sz="1900" dirty="0">
                <a:solidFill>
                  <a:srgbClr val="3A3630"/>
                </a:solidFill>
                <a:latin typeface="Lora" pitchFamily="34" charset="0"/>
                <a:ea typeface="Lora" pitchFamily="34" charset="-122"/>
                <a:cs typeface="Lora" pitchFamily="34" charset="-120"/>
              </a:rPr>
              <a:t>Experienced Cloud Partner</a:t>
            </a:r>
            <a:endParaRPr lang="en-US" sz="1900" dirty="0"/>
          </a:p>
        </p:txBody>
      </p:sp>
      <p:sp>
        <p:nvSpPr>
          <p:cNvPr id="16" name="Text 11"/>
          <p:cNvSpPr/>
          <p:nvPr/>
        </p:nvSpPr>
        <p:spPr>
          <a:xfrm>
            <a:off x="7491532" y="6255782"/>
            <a:ext cx="6196727" cy="1005126"/>
          </a:xfrm>
          <a:prstGeom prst="rect">
            <a:avLst/>
          </a:prstGeom>
          <a:noFill/>
          <a:ln/>
        </p:spPr>
        <p:txBody>
          <a:bodyPr wrap="squar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Partner with a reputable cloud service provider that offers comprehensive expertise, industry-specific solutions, and ongoing support. This helps ensure a smooth migration and ongoing success.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57118" y="594836"/>
            <a:ext cx="7317343" cy="636151"/>
          </a:xfrm>
          <a:prstGeom prst="rect">
            <a:avLst/>
          </a:prstGeom>
          <a:noFill/>
          <a:ln/>
        </p:spPr>
        <p:txBody>
          <a:bodyPr wrap="none" lIns="0" tIns="0" rIns="0" bIns="0" rtlCol="0" anchor="t"/>
          <a:lstStyle/>
          <a:p>
            <a:pPr marL="0" indent="0">
              <a:lnSpc>
                <a:spcPts val="5000"/>
              </a:lnSpc>
              <a:buNone/>
            </a:pPr>
            <a:r>
              <a:rPr lang="en-US" sz="4000" dirty="0">
                <a:solidFill>
                  <a:srgbClr val="38512F"/>
                </a:solidFill>
                <a:latin typeface="Lora" pitchFamily="34" charset="0"/>
                <a:ea typeface="Lora" pitchFamily="34" charset="-122"/>
                <a:cs typeface="Lora" pitchFamily="34" charset="-120"/>
              </a:rPr>
              <a:t>Cloud Migration Best Practices</a:t>
            </a:r>
            <a:endParaRPr lang="en-US" sz="4000" dirty="0"/>
          </a:p>
        </p:txBody>
      </p:sp>
      <p:sp>
        <p:nvSpPr>
          <p:cNvPr id="3" name="Shape 1"/>
          <p:cNvSpPr/>
          <p:nvPr/>
        </p:nvSpPr>
        <p:spPr>
          <a:xfrm>
            <a:off x="757118" y="1663660"/>
            <a:ext cx="2185988" cy="1572816"/>
          </a:xfrm>
          <a:prstGeom prst="roundRect">
            <a:avLst>
              <a:gd name="adj" fmla="val 2063"/>
            </a:avLst>
          </a:prstGeom>
          <a:solidFill>
            <a:srgbClr val="F3E7D4"/>
          </a:solidFill>
          <a:ln/>
        </p:spPr>
        <p:txBody>
          <a:bodyPr/>
          <a:lstStyle/>
          <a:p>
            <a:endParaRPr lang="en-US"/>
          </a:p>
        </p:txBody>
      </p:sp>
      <p:sp>
        <p:nvSpPr>
          <p:cNvPr id="4" name="Text 2"/>
          <p:cNvSpPr/>
          <p:nvPr/>
        </p:nvSpPr>
        <p:spPr>
          <a:xfrm>
            <a:off x="973455" y="2233732"/>
            <a:ext cx="98465" cy="432554"/>
          </a:xfrm>
          <a:prstGeom prst="rect">
            <a:avLst/>
          </a:prstGeom>
          <a:noFill/>
          <a:ln/>
        </p:spPr>
        <p:txBody>
          <a:bodyPr wrap="none" lIns="0" tIns="0" rIns="0" bIns="0" rtlCol="0" anchor="t"/>
          <a:lstStyle/>
          <a:p>
            <a:pPr marL="0" indent="0" algn="ctr">
              <a:lnSpc>
                <a:spcPts val="3400"/>
              </a:lnSpc>
              <a:buNone/>
            </a:pPr>
            <a:r>
              <a:rPr lang="en-US" sz="2100" dirty="0">
                <a:solidFill>
                  <a:srgbClr val="3A3630"/>
                </a:solidFill>
                <a:latin typeface="Lora" pitchFamily="34" charset="0"/>
                <a:ea typeface="Lora" pitchFamily="34" charset="-122"/>
                <a:cs typeface="Lora" pitchFamily="34" charset="-120"/>
              </a:rPr>
              <a:t>1</a:t>
            </a:r>
            <a:endParaRPr lang="en-US" sz="2100" dirty="0"/>
          </a:p>
        </p:txBody>
      </p:sp>
      <p:sp>
        <p:nvSpPr>
          <p:cNvPr id="5" name="Text 3"/>
          <p:cNvSpPr/>
          <p:nvPr/>
        </p:nvSpPr>
        <p:spPr>
          <a:xfrm>
            <a:off x="3159443" y="1879997"/>
            <a:ext cx="2545199" cy="318135"/>
          </a:xfrm>
          <a:prstGeom prst="rect">
            <a:avLst/>
          </a:prstGeom>
          <a:noFill/>
          <a:ln/>
        </p:spPr>
        <p:txBody>
          <a:bodyPr wrap="none" lIns="0" tIns="0" rIns="0" bIns="0" rtlCol="0" anchor="t"/>
          <a:lstStyle/>
          <a:p>
            <a:pPr marL="0" indent="0" algn="l">
              <a:lnSpc>
                <a:spcPts val="2500"/>
              </a:lnSpc>
              <a:buNone/>
            </a:pPr>
            <a:r>
              <a:rPr lang="en-US" sz="2000" dirty="0">
                <a:solidFill>
                  <a:srgbClr val="3A3630"/>
                </a:solidFill>
                <a:latin typeface="Lora" pitchFamily="34" charset="0"/>
                <a:ea typeface="Lora" pitchFamily="34" charset="-122"/>
                <a:cs typeface="Lora" pitchFamily="34" charset="-120"/>
              </a:rPr>
              <a:t>Security First</a:t>
            </a:r>
            <a:endParaRPr lang="en-US" sz="2000" dirty="0"/>
          </a:p>
        </p:txBody>
      </p:sp>
      <p:sp>
        <p:nvSpPr>
          <p:cNvPr id="6" name="Text 4"/>
          <p:cNvSpPr/>
          <p:nvPr/>
        </p:nvSpPr>
        <p:spPr>
          <a:xfrm>
            <a:off x="3159443" y="2327910"/>
            <a:ext cx="10497502" cy="692229"/>
          </a:xfrm>
          <a:prstGeom prst="rect">
            <a:avLst/>
          </a:prstGeom>
          <a:noFill/>
          <a:ln/>
        </p:spPr>
        <p:txBody>
          <a:bodyPr wrap="square" lIns="0" tIns="0" rIns="0" bIns="0" rtlCol="0" anchor="t"/>
          <a:lstStyle/>
          <a:p>
            <a:pPr marL="0" indent="0" algn="l">
              <a:lnSpc>
                <a:spcPts val="2700"/>
              </a:lnSpc>
              <a:buNone/>
            </a:pPr>
            <a:r>
              <a:rPr lang="en-US" sz="1700" dirty="0">
                <a:solidFill>
                  <a:srgbClr val="3A3630"/>
                </a:solidFill>
                <a:latin typeface="Source Sans Pro" pitchFamily="34" charset="0"/>
                <a:ea typeface="Source Sans Pro" pitchFamily="34" charset="-122"/>
                <a:cs typeface="Source Sans Pro" pitchFamily="34" charset="-120"/>
              </a:rPr>
              <a:t>Prioritize security throughout the migration process. Implement robust IAM policies, data encryption, and comprehensive threat monitoring to safeguard your data and applications in the cloud.</a:t>
            </a:r>
            <a:endParaRPr lang="en-US" sz="1700" dirty="0"/>
          </a:p>
        </p:txBody>
      </p:sp>
      <p:sp>
        <p:nvSpPr>
          <p:cNvPr id="7" name="Shape 5"/>
          <p:cNvSpPr/>
          <p:nvPr/>
        </p:nvSpPr>
        <p:spPr>
          <a:xfrm>
            <a:off x="3051215" y="3221236"/>
            <a:ext cx="10713958" cy="15240"/>
          </a:xfrm>
          <a:prstGeom prst="roundRect">
            <a:avLst>
              <a:gd name="adj" fmla="val 212937"/>
            </a:avLst>
          </a:prstGeom>
          <a:solidFill>
            <a:srgbClr val="D9CDBA"/>
          </a:solidFill>
          <a:ln/>
        </p:spPr>
        <p:txBody>
          <a:bodyPr/>
          <a:lstStyle/>
          <a:p>
            <a:endParaRPr lang="en-US"/>
          </a:p>
        </p:txBody>
      </p:sp>
      <p:sp>
        <p:nvSpPr>
          <p:cNvPr id="8" name="Shape 6"/>
          <p:cNvSpPr/>
          <p:nvPr/>
        </p:nvSpPr>
        <p:spPr>
          <a:xfrm>
            <a:off x="757118" y="3344585"/>
            <a:ext cx="4371975" cy="1918930"/>
          </a:xfrm>
          <a:prstGeom prst="roundRect">
            <a:avLst>
              <a:gd name="adj" fmla="val 1691"/>
            </a:avLst>
          </a:prstGeom>
          <a:solidFill>
            <a:srgbClr val="F3E7D4"/>
          </a:solidFill>
          <a:ln/>
        </p:spPr>
        <p:txBody>
          <a:bodyPr/>
          <a:lstStyle/>
          <a:p>
            <a:endParaRPr lang="en-US"/>
          </a:p>
        </p:txBody>
      </p:sp>
      <p:sp>
        <p:nvSpPr>
          <p:cNvPr id="9" name="Text 7"/>
          <p:cNvSpPr/>
          <p:nvPr/>
        </p:nvSpPr>
        <p:spPr>
          <a:xfrm>
            <a:off x="973455" y="4087773"/>
            <a:ext cx="145137" cy="432554"/>
          </a:xfrm>
          <a:prstGeom prst="rect">
            <a:avLst/>
          </a:prstGeom>
          <a:noFill/>
          <a:ln/>
        </p:spPr>
        <p:txBody>
          <a:bodyPr wrap="none" lIns="0" tIns="0" rIns="0" bIns="0" rtlCol="0" anchor="t"/>
          <a:lstStyle/>
          <a:p>
            <a:pPr marL="0" indent="0" algn="ctr">
              <a:lnSpc>
                <a:spcPts val="3400"/>
              </a:lnSpc>
              <a:buNone/>
            </a:pPr>
            <a:r>
              <a:rPr lang="en-US" sz="2100" dirty="0">
                <a:solidFill>
                  <a:srgbClr val="3A3630"/>
                </a:solidFill>
                <a:latin typeface="Lora" pitchFamily="34" charset="0"/>
                <a:ea typeface="Lora" pitchFamily="34" charset="-122"/>
                <a:cs typeface="Lora" pitchFamily="34" charset="-120"/>
              </a:rPr>
              <a:t>2</a:t>
            </a:r>
            <a:endParaRPr lang="en-US" sz="2100" dirty="0"/>
          </a:p>
        </p:txBody>
      </p:sp>
      <p:sp>
        <p:nvSpPr>
          <p:cNvPr id="10" name="Text 8"/>
          <p:cNvSpPr/>
          <p:nvPr/>
        </p:nvSpPr>
        <p:spPr>
          <a:xfrm>
            <a:off x="5345430" y="3560921"/>
            <a:ext cx="2745938" cy="318135"/>
          </a:xfrm>
          <a:prstGeom prst="rect">
            <a:avLst/>
          </a:prstGeom>
          <a:noFill/>
          <a:ln/>
        </p:spPr>
        <p:txBody>
          <a:bodyPr wrap="none" lIns="0" tIns="0" rIns="0" bIns="0" rtlCol="0" anchor="t"/>
          <a:lstStyle/>
          <a:p>
            <a:pPr marL="0" indent="0" algn="l">
              <a:lnSpc>
                <a:spcPts val="2500"/>
              </a:lnSpc>
              <a:buNone/>
            </a:pPr>
            <a:r>
              <a:rPr lang="en-US" sz="2000" dirty="0">
                <a:solidFill>
                  <a:srgbClr val="3A3630"/>
                </a:solidFill>
                <a:latin typeface="Lora" pitchFamily="34" charset="0"/>
                <a:ea typeface="Lora" pitchFamily="34" charset="-122"/>
                <a:cs typeface="Lora" pitchFamily="34" charset="-120"/>
              </a:rPr>
              <a:t>Compliance Adherence</a:t>
            </a:r>
            <a:endParaRPr lang="en-US" sz="2000" dirty="0"/>
          </a:p>
        </p:txBody>
      </p:sp>
      <p:sp>
        <p:nvSpPr>
          <p:cNvPr id="11" name="Text 9"/>
          <p:cNvSpPr/>
          <p:nvPr/>
        </p:nvSpPr>
        <p:spPr>
          <a:xfrm>
            <a:off x="5345430" y="4008834"/>
            <a:ext cx="8311515" cy="1038344"/>
          </a:xfrm>
          <a:prstGeom prst="rect">
            <a:avLst/>
          </a:prstGeom>
          <a:noFill/>
          <a:ln/>
        </p:spPr>
        <p:txBody>
          <a:bodyPr wrap="square" lIns="0" tIns="0" rIns="0" bIns="0" rtlCol="0" anchor="t"/>
          <a:lstStyle/>
          <a:p>
            <a:pPr marL="0" indent="0" algn="l">
              <a:lnSpc>
                <a:spcPts val="2700"/>
              </a:lnSpc>
              <a:buNone/>
            </a:pPr>
            <a:r>
              <a:rPr lang="en-US" sz="1700" dirty="0">
                <a:solidFill>
                  <a:srgbClr val="3A3630"/>
                </a:solidFill>
                <a:latin typeface="Source Sans Pro" pitchFamily="34" charset="0"/>
                <a:ea typeface="Source Sans Pro" pitchFamily="34" charset="-122"/>
                <a:cs typeface="Source Sans Pro" pitchFamily="34" charset="-120"/>
              </a:rPr>
              <a:t>Ensure compliance with industry regulations and data privacy laws. Select cloud providers and services that meet your compliance requirements and implement appropriate security controls.</a:t>
            </a:r>
            <a:endParaRPr lang="en-US" sz="1700" dirty="0"/>
          </a:p>
        </p:txBody>
      </p:sp>
      <p:sp>
        <p:nvSpPr>
          <p:cNvPr id="12" name="Shape 10"/>
          <p:cNvSpPr/>
          <p:nvPr/>
        </p:nvSpPr>
        <p:spPr>
          <a:xfrm>
            <a:off x="5237202" y="5248275"/>
            <a:ext cx="8527971" cy="15240"/>
          </a:xfrm>
          <a:prstGeom prst="roundRect">
            <a:avLst>
              <a:gd name="adj" fmla="val 212937"/>
            </a:avLst>
          </a:prstGeom>
          <a:solidFill>
            <a:srgbClr val="D9CDBA"/>
          </a:solidFill>
          <a:ln/>
        </p:spPr>
        <p:txBody>
          <a:bodyPr/>
          <a:lstStyle/>
          <a:p>
            <a:endParaRPr lang="en-US"/>
          </a:p>
        </p:txBody>
      </p:sp>
      <p:sp>
        <p:nvSpPr>
          <p:cNvPr id="13" name="Shape 11"/>
          <p:cNvSpPr/>
          <p:nvPr/>
        </p:nvSpPr>
        <p:spPr>
          <a:xfrm>
            <a:off x="757118" y="5371624"/>
            <a:ext cx="6558082" cy="2265045"/>
          </a:xfrm>
          <a:prstGeom prst="roundRect">
            <a:avLst>
              <a:gd name="adj" fmla="val 1433"/>
            </a:avLst>
          </a:prstGeom>
          <a:solidFill>
            <a:srgbClr val="F3E7D4"/>
          </a:solidFill>
          <a:ln/>
        </p:spPr>
        <p:txBody>
          <a:bodyPr/>
          <a:lstStyle/>
          <a:p>
            <a:endParaRPr lang="en-US"/>
          </a:p>
        </p:txBody>
      </p:sp>
      <p:sp>
        <p:nvSpPr>
          <p:cNvPr id="14" name="Text 12"/>
          <p:cNvSpPr/>
          <p:nvPr/>
        </p:nvSpPr>
        <p:spPr>
          <a:xfrm>
            <a:off x="973455" y="6287810"/>
            <a:ext cx="150614" cy="432554"/>
          </a:xfrm>
          <a:prstGeom prst="rect">
            <a:avLst/>
          </a:prstGeom>
          <a:noFill/>
          <a:ln/>
        </p:spPr>
        <p:txBody>
          <a:bodyPr wrap="none" lIns="0" tIns="0" rIns="0" bIns="0" rtlCol="0" anchor="t"/>
          <a:lstStyle/>
          <a:p>
            <a:pPr marL="0" indent="0" algn="ctr">
              <a:lnSpc>
                <a:spcPts val="3400"/>
              </a:lnSpc>
              <a:buNone/>
            </a:pPr>
            <a:r>
              <a:rPr lang="en-US" sz="2100" dirty="0">
                <a:solidFill>
                  <a:srgbClr val="3A3630"/>
                </a:solidFill>
                <a:latin typeface="Lora" pitchFamily="34" charset="0"/>
                <a:ea typeface="Lora" pitchFamily="34" charset="-122"/>
                <a:cs typeface="Lora" pitchFamily="34" charset="-120"/>
              </a:rPr>
              <a:t>3</a:t>
            </a:r>
            <a:endParaRPr lang="en-US" sz="2100" dirty="0"/>
          </a:p>
        </p:txBody>
      </p:sp>
      <p:sp>
        <p:nvSpPr>
          <p:cNvPr id="15" name="Text 13"/>
          <p:cNvSpPr/>
          <p:nvPr/>
        </p:nvSpPr>
        <p:spPr>
          <a:xfrm>
            <a:off x="7531537" y="5587960"/>
            <a:ext cx="2775466" cy="318135"/>
          </a:xfrm>
          <a:prstGeom prst="rect">
            <a:avLst/>
          </a:prstGeom>
          <a:noFill/>
          <a:ln/>
        </p:spPr>
        <p:txBody>
          <a:bodyPr wrap="none" lIns="0" tIns="0" rIns="0" bIns="0" rtlCol="0" anchor="t"/>
          <a:lstStyle/>
          <a:p>
            <a:pPr marL="0" indent="0" algn="l">
              <a:lnSpc>
                <a:spcPts val="2500"/>
              </a:lnSpc>
              <a:buNone/>
            </a:pPr>
            <a:r>
              <a:rPr lang="en-US" sz="2000" dirty="0">
                <a:solidFill>
                  <a:srgbClr val="3A3630"/>
                </a:solidFill>
                <a:latin typeface="Lora" pitchFamily="34" charset="0"/>
                <a:ea typeface="Lora" pitchFamily="34" charset="-122"/>
                <a:cs typeface="Lora" pitchFamily="34" charset="-120"/>
              </a:rPr>
              <a:t>Continuous Monitoring</a:t>
            </a:r>
            <a:endParaRPr lang="en-US" sz="2000" dirty="0"/>
          </a:p>
        </p:txBody>
      </p:sp>
      <p:sp>
        <p:nvSpPr>
          <p:cNvPr id="16" name="Text 14"/>
          <p:cNvSpPr/>
          <p:nvPr/>
        </p:nvSpPr>
        <p:spPr>
          <a:xfrm>
            <a:off x="7531537" y="6035873"/>
            <a:ext cx="6125408" cy="1384459"/>
          </a:xfrm>
          <a:prstGeom prst="rect">
            <a:avLst/>
          </a:prstGeom>
          <a:noFill/>
          <a:ln/>
        </p:spPr>
        <p:txBody>
          <a:bodyPr wrap="square" lIns="0" tIns="0" rIns="0" bIns="0" rtlCol="0" anchor="t"/>
          <a:lstStyle/>
          <a:p>
            <a:pPr marL="0" indent="0" algn="l">
              <a:lnSpc>
                <a:spcPts val="2700"/>
              </a:lnSpc>
              <a:buNone/>
            </a:pPr>
            <a:r>
              <a:rPr lang="en-US" sz="1700" dirty="0">
                <a:solidFill>
                  <a:srgbClr val="3A3630"/>
                </a:solidFill>
                <a:latin typeface="Source Sans Pro" pitchFamily="34" charset="0"/>
                <a:ea typeface="Source Sans Pro" pitchFamily="34" charset="-122"/>
                <a:cs typeface="Source Sans Pro" pitchFamily="34" charset="-120"/>
              </a:rPr>
              <a:t>Implement continuous monitoring of cloud resources and applications. This includes performance metrics, security logs, and compliance audits to ensure optimal performance, security, and compliance.</a:t>
            </a:r>
            <a:endParaRPr 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2625685"/>
            <a:ext cx="6742271"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Moving Beyond the Cloud</a:t>
            </a:r>
            <a:endParaRPr lang="en-US" sz="4400" dirty="0"/>
          </a:p>
        </p:txBody>
      </p:sp>
      <p:sp>
        <p:nvSpPr>
          <p:cNvPr id="4" name="Text 1"/>
          <p:cNvSpPr/>
          <p:nvPr/>
        </p:nvSpPr>
        <p:spPr>
          <a:xfrm>
            <a:off x="6324124" y="3688675"/>
            <a:ext cx="7468553" cy="1915120"/>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Cloud migration isn't just about moving applications to the cloud—it's about embracing a new way of thinking and operating. By adopting a cloud-first culture, organizations can leverage the power of the cloud to unlock new possibilities, drive innovation, and achieve transformative results.</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1911191"/>
            <a:ext cx="8202573"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Phase 1: Assessment &amp; Planning</a:t>
            </a:r>
            <a:endParaRPr lang="en-US" sz="4400" dirty="0"/>
          </a:p>
        </p:txBody>
      </p:sp>
      <p:sp>
        <p:nvSpPr>
          <p:cNvPr id="3" name="Text 1"/>
          <p:cNvSpPr/>
          <p:nvPr/>
        </p:nvSpPr>
        <p:spPr>
          <a:xfrm>
            <a:off x="837724" y="3213497"/>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Business Objectives</a:t>
            </a:r>
            <a:endParaRPr lang="en-US" sz="2200" dirty="0"/>
          </a:p>
        </p:txBody>
      </p:sp>
      <p:sp>
        <p:nvSpPr>
          <p:cNvPr id="4" name="Text 2"/>
          <p:cNvSpPr/>
          <p:nvPr/>
        </p:nvSpPr>
        <p:spPr>
          <a:xfrm>
            <a:off x="837724" y="3804761"/>
            <a:ext cx="6185535" cy="2298144"/>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Before embarking on a cloud migration, clearly define your business goals. What are you aiming to achieve? Are you looking to reduce costs, improve performance, enhance scalability, or achieve greater agility? These objectives will serve as your guiding principles throughout the migration process.</a:t>
            </a:r>
            <a:endParaRPr lang="en-US" sz="1850" dirty="0"/>
          </a:p>
        </p:txBody>
      </p:sp>
      <p:sp>
        <p:nvSpPr>
          <p:cNvPr id="5" name="Text 3"/>
          <p:cNvSpPr/>
          <p:nvPr/>
        </p:nvSpPr>
        <p:spPr>
          <a:xfrm>
            <a:off x="7614761" y="3213497"/>
            <a:ext cx="2827020"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Application Inventory</a:t>
            </a:r>
            <a:endParaRPr lang="en-US" sz="2200" dirty="0"/>
          </a:p>
        </p:txBody>
      </p:sp>
      <p:sp>
        <p:nvSpPr>
          <p:cNvPr id="6" name="Text 4"/>
          <p:cNvSpPr/>
          <p:nvPr/>
        </p:nvSpPr>
        <p:spPr>
          <a:xfrm>
            <a:off x="7614761" y="3804761"/>
            <a:ext cx="6185535" cy="2298144"/>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Conduct a thorough assessment of your existing IT infrastructure and applications. This includes identifying all applications, dependencies, data flows, and potential integration points. This step provides valuable insights into your current IT landscape and helps prioritize applications for migration.</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1911191"/>
            <a:ext cx="9986129"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Phase 1: Assessment &amp; Planning (cont.)</a:t>
            </a:r>
            <a:endParaRPr lang="en-US" sz="4400" dirty="0"/>
          </a:p>
        </p:txBody>
      </p:sp>
      <p:sp>
        <p:nvSpPr>
          <p:cNvPr id="3" name="Text 1"/>
          <p:cNvSpPr/>
          <p:nvPr/>
        </p:nvSpPr>
        <p:spPr>
          <a:xfrm>
            <a:off x="837724" y="3213497"/>
            <a:ext cx="2952631"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Cloud Model Selection</a:t>
            </a:r>
            <a:endParaRPr lang="en-US" sz="2200" dirty="0"/>
          </a:p>
        </p:txBody>
      </p:sp>
      <p:sp>
        <p:nvSpPr>
          <p:cNvPr id="4" name="Text 2"/>
          <p:cNvSpPr/>
          <p:nvPr/>
        </p:nvSpPr>
        <p:spPr>
          <a:xfrm>
            <a:off x="837724" y="3804761"/>
            <a:ext cx="6185535" cy="1915120"/>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Choose the cloud model that best aligns with your organization's requirements, including compliance, security, and performance needs. Explore public, private, hybrid, or multi-cloud options and consider factors such as data sovereignty, cost optimization, and flexibility.</a:t>
            </a:r>
            <a:endParaRPr lang="en-US" sz="1850" dirty="0"/>
          </a:p>
        </p:txBody>
      </p:sp>
      <p:sp>
        <p:nvSpPr>
          <p:cNvPr id="5" name="Text 3"/>
          <p:cNvSpPr/>
          <p:nvPr/>
        </p:nvSpPr>
        <p:spPr>
          <a:xfrm>
            <a:off x="7614761" y="3213497"/>
            <a:ext cx="5149453"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Total Cost of Ownership (TCO) Analysis</a:t>
            </a:r>
            <a:endParaRPr lang="en-US" sz="2200" dirty="0"/>
          </a:p>
        </p:txBody>
      </p:sp>
      <p:sp>
        <p:nvSpPr>
          <p:cNvPr id="6" name="Text 4"/>
          <p:cNvSpPr/>
          <p:nvPr/>
        </p:nvSpPr>
        <p:spPr>
          <a:xfrm>
            <a:off x="7614761" y="3804761"/>
            <a:ext cx="6185535" cy="2298144"/>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Perform a comprehensive TCO analysis to compare the cost of running applications on-premises versus in the cloud. Consider operational costs, infrastructure expenses, licensing fees, and potential savings from cloud-based services. This analysis helps justify the investment in cloud migration and ensures a strong business case.</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64116" y="799624"/>
            <a:ext cx="7588568" cy="1307306"/>
          </a:xfrm>
          <a:prstGeom prst="rect">
            <a:avLst/>
          </a:prstGeom>
          <a:noFill/>
          <a:ln/>
        </p:spPr>
        <p:txBody>
          <a:bodyPr wrap="square" lIns="0" tIns="0" rIns="0" bIns="0" rtlCol="0" anchor="t"/>
          <a:lstStyle/>
          <a:p>
            <a:pPr marL="0" indent="0">
              <a:lnSpc>
                <a:spcPts val="5100"/>
              </a:lnSpc>
              <a:buNone/>
            </a:pPr>
            <a:r>
              <a:rPr lang="en-US" sz="4100" dirty="0">
                <a:solidFill>
                  <a:srgbClr val="38512F"/>
                </a:solidFill>
                <a:latin typeface="Lora" pitchFamily="34" charset="0"/>
                <a:ea typeface="Lora" pitchFamily="34" charset="-122"/>
                <a:cs typeface="Lora" pitchFamily="34" charset="-120"/>
              </a:rPr>
              <a:t>Phase 2: Proof of Concept (PoC) &amp; Pilot Migration</a:t>
            </a:r>
            <a:endParaRPr lang="en-US" sz="4100" dirty="0"/>
          </a:p>
        </p:txBody>
      </p:sp>
      <p:sp>
        <p:nvSpPr>
          <p:cNvPr id="4" name="Shape 1"/>
          <p:cNvSpPr/>
          <p:nvPr/>
        </p:nvSpPr>
        <p:spPr>
          <a:xfrm>
            <a:off x="6264116" y="2690098"/>
            <a:ext cx="499943" cy="499943"/>
          </a:xfrm>
          <a:prstGeom prst="roundRect">
            <a:avLst>
              <a:gd name="adj" fmla="val 6668"/>
            </a:avLst>
          </a:prstGeom>
          <a:solidFill>
            <a:srgbClr val="F3E7D4"/>
          </a:solidFill>
          <a:ln/>
        </p:spPr>
        <p:txBody>
          <a:bodyPr/>
          <a:lstStyle/>
          <a:p>
            <a:endParaRPr lang="en-US"/>
          </a:p>
        </p:txBody>
      </p:sp>
      <p:sp>
        <p:nvSpPr>
          <p:cNvPr id="5" name="Text 2"/>
          <p:cNvSpPr/>
          <p:nvPr/>
        </p:nvSpPr>
        <p:spPr>
          <a:xfrm>
            <a:off x="6456998" y="2783205"/>
            <a:ext cx="114181" cy="313730"/>
          </a:xfrm>
          <a:prstGeom prst="rect">
            <a:avLst/>
          </a:prstGeom>
          <a:noFill/>
          <a:ln/>
        </p:spPr>
        <p:txBody>
          <a:bodyPr wrap="none" lIns="0" tIns="0" rIns="0" bIns="0" rtlCol="0" anchor="t"/>
          <a:lstStyle/>
          <a:p>
            <a:pPr marL="0" indent="0" algn="ctr">
              <a:lnSpc>
                <a:spcPts val="2450"/>
              </a:lnSpc>
              <a:buNone/>
            </a:pPr>
            <a:r>
              <a:rPr lang="en-US" sz="2450" dirty="0">
                <a:solidFill>
                  <a:srgbClr val="3A3630"/>
                </a:solidFill>
                <a:latin typeface="Lora" pitchFamily="34" charset="0"/>
                <a:ea typeface="Lora" pitchFamily="34" charset="-122"/>
                <a:cs typeface="Lora" pitchFamily="34" charset="-120"/>
              </a:rPr>
              <a:t>1</a:t>
            </a:r>
            <a:endParaRPr lang="en-US" sz="2450" dirty="0"/>
          </a:p>
        </p:txBody>
      </p:sp>
      <p:sp>
        <p:nvSpPr>
          <p:cNvPr id="6" name="Text 3"/>
          <p:cNvSpPr/>
          <p:nvPr/>
        </p:nvSpPr>
        <p:spPr>
          <a:xfrm>
            <a:off x="6986230" y="2690098"/>
            <a:ext cx="2961084" cy="2845118"/>
          </a:xfrm>
          <a:prstGeom prst="rect">
            <a:avLst/>
          </a:prstGeom>
          <a:noFill/>
          <a:ln/>
        </p:spPr>
        <p:txBody>
          <a:bodyPr wrap="square" lIns="0" tIns="0" rIns="0" bIns="0" rtlCol="0" anchor="t"/>
          <a:lstStyle/>
          <a:p>
            <a:pPr marL="0" indent="0">
              <a:lnSpc>
                <a:spcPts val="2750"/>
              </a:lnSpc>
              <a:buNone/>
            </a:pPr>
            <a:r>
              <a:rPr lang="en-US" sz="1700" dirty="0">
                <a:solidFill>
                  <a:srgbClr val="3A3630"/>
                </a:solidFill>
                <a:latin typeface="Source Sans Pro" pitchFamily="34" charset="0"/>
                <a:ea typeface="Source Sans Pro" pitchFamily="34" charset="-122"/>
                <a:cs typeface="Source Sans Pro" pitchFamily="34" charset="-120"/>
              </a:rPr>
              <a:t>Instead of a risky "big bang" migration, start with a gradual approach. Select a non-critical, low-risk application and conduct a pilot migration to test its performance, security, and compatibility in the cloud environment.</a:t>
            </a:r>
            <a:endParaRPr lang="en-US" sz="1700" dirty="0"/>
          </a:p>
        </p:txBody>
      </p:sp>
      <p:sp>
        <p:nvSpPr>
          <p:cNvPr id="7" name="Shape 4"/>
          <p:cNvSpPr/>
          <p:nvPr/>
        </p:nvSpPr>
        <p:spPr>
          <a:xfrm>
            <a:off x="10169485" y="2690098"/>
            <a:ext cx="499943" cy="499943"/>
          </a:xfrm>
          <a:prstGeom prst="roundRect">
            <a:avLst>
              <a:gd name="adj" fmla="val 6668"/>
            </a:avLst>
          </a:prstGeom>
          <a:solidFill>
            <a:srgbClr val="F3E7D4"/>
          </a:solidFill>
          <a:ln/>
        </p:spPr>
        <p:txBody>
          <a:bodyPr/>
          <a:lstStyle/>
          <a:p>
            <a:endParaRPr lang="en-US"/>
          </a:p>
        </p:txBody>
      </p:sp>
      <p:sp>
        <p:nvSpPr>
          <p:cNvPr id="8" name="Text 5"/>
          <p:cNvSpPr/>
          <p:nvPr/>
        </p:nvSpPr>
        <p:spPr>
          <a:xfrm>
            <a:off x="10335220" y="2783205"/>
            <a:ext cx="168473" cy="313730"/>
          </a:xfrm>
          <a:prstGeom prst="rect">
            <a:avLst/>
          </a:prstGeom>
          <a:noFill/>
          <a:ln/>
        </p:spPr>
        <p:txBody>
          <a:bodyPr wrap="none" lIns="0" tIns="0" rIns="0" bIns="0" rtlCol="0" anchor="t"/>
          <a:lstStyle/>
          <a:p>
            <a:pPr marL="0" indent="0" algn="ctr">
              <a:lnSpc>
                <a:spcPts val="2450"/>
              </a:lnSpc>
              <a:buNone/>
            </a:pPr>
            <a:r>
              <a:rPr lang="en-US" sz="2450" dirty="0">
                <a:solidFill>
                  <a:srgbClr val="3A3630"/>
                </a:solidFill>
                <a:latin typeface="Lora" pitchFamily="34" charset="0"/>
                <a:ea typeface="Lora" pitchFamily="34" charset="-122"/>
                <a:cs typeface="Lora" pitchFamily="34" charset="-120"/>
              </a:rPr>
              <a:t>2</a:t>
            </a:r>
            <a:endParaRPr lang="en-US" sz="2450" dirty="0"/>
          </a:p>
        </p:txBody>
      </p:sp>
      <p:sp>
        <p:nvSpPr>
          <p:cNvPr id="9" name="Text 6"/>
          <p:cNvSpPr/>
          <p:nvPr/>
        </p:nvSpPr>
        <p:spPr>
          <a:xfrm>
            <a:off x="10891599" y="2690098"/>
            <a:ext cx="2961084" cy="2845118"/>
          </a:xfrm>
          <a:prstGeom prst="rect">
            <a:avLst/>
          </a:prstGeom>
          <a:noFill/>
          <a:ln/>
        </p:spPr>
        <p:txBody>
          <a:bodyPr wrap="square" lIns="0" tIns="0" rIns="0" bIns="0" rtlCol="0" anchor="t"/>
          <a:lstStyle/>
          <a:p>
            <a:pPr marL="0" indent="0">
              <a:lnSpc>
                <a:spcPts val="2750"/>
              </a:lnSpc>
              <a:buNone/>
            </a:pPr>
            <a:r>
              <a:rPr lang="en-US" sz="1700" dirty="0">
                <a:solidFill>
                  <a:srgbClr val="3A3630"/>
                </a:solidFill>
                <a:latin typeface="Source Sans Pro" pitchFamily="34" charset="0"/>
                <a:ea typeface="Source Sans Pro" pitchFamily="34" charset="-122"/>
                <a:cs typeface="Source Sans Pro" pitchFamily="34" charset="-120"/>
              </a:rPr>
              <a:t>Use this opportunity to identify any gaps in automation, security, or networking. Evaluate the effectiveness of your cloud infrastructure and optimize configurations for cost-efficiency and performance.</a:t>
            </a:r>
            <a:endParaRPr lang="en-US" sz="1700" dirty="0"/>
          </a:p>
        </p:txBody>
      </p:sp>
      <p:sp>
        <p:nvSpPr>
          <p:cNvPr id="10" name="Shape 7"/>
          <p:cNvSpPr/>
          <p:nvPr/>
        </p:nvSpPr>
        <p:spPr>
          <a:xfrm>
            <a:off x="6264116" y="6007298"/>
            <a:ext cx="499943" cy="499943"/>
          </a:xfrm>
          <a:prstGeom prst="roundRect">
            <a:avLst>
              <a:gd name="adj" fmla="val 6668"/>
            </a:avLst>
          </a:prstGeom>
          <a:solidFill>
            <a:srgbClr val="F3E7D4"/>
          </a:solidFill>
          <a:ln/>
        </p:spPr>
        <p:txBody>
          <a:bodyPr/>
          <a:lstStyle/>
          <a:p>
            <a:endParaRPr lang="en-US"/>
          </a:p>
        </p:txBody>
      </p:sp>
      <p:sp>
        <p:nvSpPr>
          <p:cNvPr id="11" name="Text 8"/>
          <p:cNvSpPr/>
          <p:nvPr/>
        </p:nvSpPr>
        <p:spPr>
          <a:xfrm>
            <a:off x="6426637" y="6100405"/>
            <a:ext cx="174784" cy="313730"/>
          </a:xfrm>
          <a:prstGeom prst="rect">
            <a:avLst/>
          </a:prstGeom>
          <a:noFill/>
          <a:ln/>
        </p:spPr>
        <p:txBody>
          <a:bodyPr wrap="none" lIns="0" tIns="0" rIns="0" bIns="0" rtlCol="0" anchor="t"/>
          <a:lstStyle/>
          <a:p>
            <a:pPr marL="0" indent="0" algn="ctr">
              <a:lnSpc>
                <a:spcPts val="2450"/>
              </a:lnSpc>
              <a:buNone/>
            </a:pPr>
            <a:r>
              <a:rPr lang="en-US" sz="2450" dirty="0">
                <a:solidFill>
                  <a:srgbClr val="3A3630"/>
                </a:solidFill>
                <a:latin typeface="Lora" pitchFamily="34" charset="0"/>
                <a:ea typeface="Lora" pitchFamily="34" charset="-122"/>
                <a:cs typeface="Lora" pitchFamily="34" charset="-120"/>
              </a:rPr>
              <a:t>3</a:t>
            </a:r>
            <a:endParaRPr lang="en-US" sz="2450" dirty="0"/>
          </a:p>
        </p:txBody>
      </p:sp>
      <p:sp>
        <p:nvSpPr>
          <p:cNvPr id="12" name="Text 9"/>
          <p:cNvSpPr/>
          <p:nvPr/>
        </p:nvSpPr>
        <p:spPr>
          <a:xfrm>
            <a:off x="6986230" y="6007298"/>
            <a:ext cx="6866453" cy="1422559"/>
          </a:xfrm>
          <a:prstGeom prst="rect">
            <a:avLst/>
          </a:prstGeom>
          <a:noFill/>
          <a:ln/>
        </p:spPr>
        <p:txBody>
          <a:bodyPr wrap="square" lIns="0" tIns="0" rIns="0" bIns="0" rtlCol="0" anchor="t"/>
          <a:lstStyle/>
          <a:p>
            <a:pPr marL="0" indent="0">
              <a:lnSpc>
                <a:spcPts val="2750"/>
              </a:lnSpc>
              <a:buNone/>
            </a:pPr>
            <a:r>
              <a:rPr lang="en-US" sz="1700" dirty="0">
                <a:solidFill>
                  <a:srgbClr val="3A3630"/>
                </a:solidFill>
                <a:latin typeface="Source Sans Pro" pitchFamily="34" charset="0"/>
                <a:ea typeface="Source Sans Pro" pitchFamily="34" charset="-122"/>
                <a:cs typeface="Source Sans Pro" pitchFamily="34" charset="-120"/>
              </a:rPr>
              <a:t>Document all lessons learned throughout the PoC phase, including challenges encountered and successful strategies implemented. This valuable information will help inform future migration decisions and ensure smoother transitions for subsequent applications.</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3987" y="727591"/>
            <a:ext cx="7748826" cy="1172289"/>
          </a:xfrm>
          <a:prstGeom prst="rect">
            <a:avLst/>
          </a:prstGeom>
          <a:noFill/>
          <a:ln/>
        </p:spPr>
        <p:txBody>
          <a:bodyPr wrap="square" lIns="0" tIns="0" rIns="0" bIns="0" rtlCol="0" anchor="t"/>
          <a:lstStyle/>
          <a:p>
            <a:pPr marL="0" indent="0">
              <a:lnSpc>
                <a:spcPts val="4600"/>
              </a:lnSpc>
              <a:buNone/>
            </a:pPr>
            <a:r>
              <a:rPr lang="en-US" sz="3650" dirty="0">
                <a:solidFill>
                  <a:srgbClr val="38512F"/>
                </a:solidFill>
                <a:latin typeface="Lora" pitchFamily="34" charset="0"/>
                <a:ea typeface="Lora" pitchFamily="34" charset="-122"/>
                <a:cs typeface="Lora" pitchFamily="34" charset="-120"/>
              </a:rPr>
              <a:t>Phase 3: Incremental Migration &amp; Optimization</a:t>
            </a:r>
            <a:endParaRPr lang="en-US" sz="3650" dirty="0"/>
          </a:p>
        </p:txBody>
      </p:sp>
      <p:sp>
        <p:nvSpPr>
          <p:cNvPr id="4" name="Shape 1"/>
          <p:cNvSpPr/>
          <p:nvPr/>
        </p:nvSpPr>
        <p:spPr>
          <a:xfrm>
            <a:off x="6183987" y="2198846"/>
            <a:ext cx="3774758" cy="3336131"/>
          </a:xfrm>
          <a:prstGeom prst="roundRect">
            <a:avLst>
              <a:gd name="adj" fmla="val 896"/>
            </a:avLst>
          </a:prstGeom>
          <a:solidFill>
            <a:srgbClr val="F3E7D4"/>
          </a:solidFill>
          <a:ln/>
        </p:spPr>
        <p:txBody>
          <a:bodyPr/>
          <a:lstStyle/>
          <a:p>
            <a:endParaRPr lang="en-US"/>
          </a:p>
        </p:txBody>
      </p:sp>
      <p:sp>
        <p:nvSpPr>
          <p:cNvPr id="5" name="Text 2"/>
          <p:cNvSpPr/>
          <p:nvPr/>
        </p:nvSpPr>
        <p:spPr>
          <a:xfrm>
            <a:off x="6383298" y="2398157"/>
            <a:ext cx="2803922" cy="293013"/>
          </a:xfrm>
          <a:prstGeom prst="rect">
            <a:avLst/>
          </a:prstGeom>
          <a:noFill/>
          <a:ln/>
        </p:spPr>
        <p:txBody>
          <a:bodyPr wrap="none" lIns="0" tIns="0" rIns="0" bIns="0" rtlCol="0" anchor="t"/>
          <a:lstStyle/>
          <a:p>
            <a:pPr marL="0" indent="0">
              <a:lnSpc>
                <a:spcPts val="2300"/>
              </a:lnSpc>
              <a:buNone/>
            </a:pPr>
            <a:r>
              <a:rPr lang="en-US" sz="1800" dirty="0">
                <a:solidFill>
                  <a:srgbClr val="3A3630"/>
                </a:solidFill>
                <a:latin typeface="Lora" pitchFamily="34" charset="0"/>
                <a:ea typeface="Lora" pitchFamily="34" charset="-122"/>
                <a:cs typeface="Lora" pitchFamily="34" charset="-120"/>
              </a:rPr>
              <a:t>Rehosting (Lift-and-Shift)</a:t>
            </a:r>
            <a:endParaRPr lang="en-US" sz="1800" dirty="0"/>
          </a:p>
        </p:txBody>
      </p:sp>
      <p:sp>
        <p:nvSpPr>
          <p:cNvPr id="6" name="Text 3"/>
          <p:cNvSpPr/>
          <p:nvPr/>
        </p:nvSpPr>
        <p:spPr>
          <a:xfrm>
            <a:off x="6383298" y="2810708"/>
            <a:ext cx="3376136" cy="2231946"/>
          </a:xfrm>
          <a:prstGeom prst="rect">
            <a:avLst/>
          </a:prstGeom>
          <a:noFill/>
          <a:ln/>
        </p:spPr>
        <p:txBody>
          <a:bodyPr wrap="square" lIns="0" tIns="0" rIns="0" bIns="0" rtlCol="0" anchor="t"/>
          <a:lstStyle/>
          <a:p>
            <a:pPr marL="0" indent="0">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The simplest approach involves migrating applications to the cloud without making any significant changes. This method is quick and easy but may not fully leverage the benefits of cloud computing, such as scalability or cost optimization.</a:t>
            </a:r>
            <a:endParaRPr lang="en-US" sz="1550" dirty="0"/>
          </a:p>
        </p:txBody>
      </p:sp>
      <p:sp>
        <p:nvSpPr>
          <p:cNvPr id="7" name="Shape 4"/>
          <p:cNvSpPr/>
          <p:nvPr/>
        </p:nvSpPr>
        <p:spPr>
          <a:xfrm>
            <a:off x="10158055" y="2198846"/>
            <a:ext cx="3774758" cy="3336131"/>
          </a:xfrm>
          <a:prstGeom prst="roundRect">
            <a:avLst>
              <a:gd name="adj" fmla="val 896"/>
            </a:avLst>
          </a:prstGeom>
          <a:solidFill>
            <a:srgbClr val="F3E7D4"/>
          </a:solidFill>
          <a:ln/>
        </p:spPr>
        <p:txBody>
          <a:bodyPr/>
          <a:lstStyle/>
          <a:p>
            <a:endParaRPr lang="en-US"/>
          </a:p>
        </p:txBody>
      </p:sp>
      <p:sp>
        <p:nvSpPr>
          <p:cNvPr id="8" name="Text 5"/>
          <p:cNvSpPr/>
          <p:nvPr/>
        </p:nvSpPr>
        <p:spPr>
          <a:xfrm>
            <a:off x="10357366" y="2398157"/>
            <a:ext cx="3376136" cy="586026"/>
          </a:xfrm>
          <a:prstGeom prst="rect">
            <a:avLst/>
          </a:prstGeom>
          <a:noFill/>
          <a:ln/>
        </p:spPr>
        <p:txBody>
          <a:bodyPr wrap="square" lIns="0" tIns="0" rIns="0" bIns="0" rtlCol="0" anchor="t"/>
          <a:lstStyle/>
          <a:p>
            <a:pPr marL="0" indent="0">
              <a:lnSpc>
                <a:spcPts val="2300"/>
              </a:lnSpc>
              <a:buNone/>
            </a:pPr>
            <a:r>
              <a:rPr lang="en-US" sz="1800" dirty="0">
                <a:solidFill>
                  <a:srgbClr val="3A3630"/>
                </a:solidFill>
                <a:latin typeface="Lora" pitchFamily="34" charset="0"/>
                <a:ea typeface="Lora" pitchFamily="34" charset="-122"/>
                <a:cs typeface="Lora" pitchFamily="34" charset="-120"/>
              </a:rPr>
              <a:t>Replatforming (Lift-Tinker-and-Shift)</a:t>
            </a:r>
            <a:endParaRPr lang="en-US" sz="1800" dirty="0"/>
          </a:p>
        </p:txBody>
      </p:sp>
      <p:sp>
        <p:nvSpPr>
          <p:cNvPr id="9" name="Text 6"/>
          <p:cNvSpPr/>
          <p:nvPr/>
        </p:nvSpPr>
        <p:spPr>
          <a:xfrm>
            <a:off x="10357366" y="3103721"/>
            <a:ext cx="3376136" cy="2231946"/>
          </a:xfrm>
          <a:prstGeom prst="rect">
            <a:avLst/>
          </a:prstGeom>
          <a:noFill/>
          <a:ln/>
        </p:spPr>
        <p:txBody>
          <a:bodyPr wrap="square" lIns="0" tIns="0" rIns="0" bIns="0" rtlCol="0" anchor="t"/>
          <a:lstStyle/>
          <a:p>
            <a:pPr marL="0" indent="0">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This strategy involves introducing minor optimizations to applications during migration. Examples include modernizing databases or upgrading operating systems. Replatforming allows for improved performance and efficiency while minimizing disruption.</a:t>
            </a:r>
            <a:endParaRPr lang="en-US" sz="1550" dirty="0"/>
          </a:p>
        </p:txBody>
      </p:sp>
      <p:sp>
        <p:nvSpPr>
          <p:cNvPr id="10" name="Shape 7"/>
          <p:cNvSpPr/>
          <p:nvPr/>
        </p:nvSpPr>
        <p:spPr>
          <a:xfrm>
            <a:off x="6183987" y="5734288"/>
            <a:ext cx="7748826" cy="1767721"/>
          </a:xfrm>
          <a:prstGeom prst="roundRect">
            <a:avLst>
              <a:gd name="adj" fmla="val 1691"/>
            </a:avLst>
          </a:prstGeom>
          <a:solidFill>
            <a:srgbClr val="F3E7D4"/>
          </a:solidFill>
          <a:ln/>
        </p:spPr>
        <p:txBody>
          <a:bodyPr/>
          <a:lstStyle/>
          <a:p>
            <a:endParaRPr lang="en-US"/>
          </a:p>
        </p:txBody>
      </p:sp>
      <p:sp>
        <p:nvSpPr>
          <p:cNvPr id="11" name="Text 8"/>
          <p:cNvSpPr/>
          <p:nvPr/>
        </p:nvSpPr>
        <p:spPr>
          <a:xfrm>
            <a:off x="6383298" y="5933599"/>
            <a:ext cx="3064788" cy="293013"/>
          </a:xfrm>
          <a:prstGeom prst="rect">
            <a:avLst/>
          </a:prstGeom>
          <a:noFill/>
          <a:ln/>
        </p:spPr>
        <p:txBody>
          <a:bodyPr wrap="none" lIns="0" tIns="0" rIns="0" bIns="0" rtlCol="0" anchor="t"/>
          <a:lstStyle/>
          <a:p>
            <a:pPr marL="0" indent="0">
              <a:lnSpc>
                <a:spcPts val="2300"/>
              </a:lnSpc>
              <a:buNone/>
            </a:pPr>
            <a:r>
              <a:rPr lang="en-US" sz="1800" dirty="0">
                <a:solidFill>
                  <a:srgbClr val="3A3630"/>
                </a:solidFill>
                <a:latin typeface="Lora" pitchFamily="34" charset="0"/>
                <a:ea typeface="Lora" pitchFamily="34" charset="-122"/>
                <a:cs typeface="Lora" pitchFamily="34" charset="-120"/>
              </a:rPr>
              <a:t>Refactoring (Rearchitecting)</a:t>
            </a:r>
            <a:endParaRPr lang="en-US" sz="1800" dirty="0"/>
          </a:p>
        </p:txBody>
      </p:sp>
      <p:sp>
        <p:nvSpPr>
          <p:cNvPr id="12" name="Text 9"/>
          <p:cNvSpPr/>
          <p:nvPr/>
        </p:nvSpPr>
        <p:spPr>
          <a:xfrm>
            <a:off x="6383298" y="6346150"/>
            <a:ext cx="7350204" cy="956548"/>
          </a:xfrm>
          <a:prstGeom prst="rect">
            <a:avLst/>
          </a:prstGeom>
          <a:noFill/>
          <a:ln/>
        </p:spPr>
        <p:txBody>
          <a:bodyPr wrap="square" lIns="0" tIns="0" rIns="0" bIns="0" rtlCol="0" anchor="t"/>
          <a:lstStyle/>
          <a:p>
            <a:pPr marL="0" indent="0">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The most complex approach involves completely redesigning applications to take full advantage of cloud-native benefits. This could involve migrating to serverless computing, adopting microservices architecture, or leveraging cloud-specific features.</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7564" y="1104662"/>
            <a:ext cx="7661672" cy="1245632"/>
          </a:xfrm>
          <a:prstGeom prst="rect">
            <a:avLst/>
          </a:prstGeom>
          <a:noFill/>
          <a:ln/>
        </p:spPr>
        <p:txBody>
          <a:bodyPr wrap="square" lIns="0" tIns="0" rIns="0" bIns="0" rtlCol="0" anchor="t"/>
          <a:lstStyle/>
          <a:p>
            <a:pPr marL="0" indent="0">
              <a:lnSpc>
                <a:spcPts val="4900"/>
              </a:lnSpc>
              <a:buNone/>
            </a:pPr>
            <a:r>
              <a:rPr lang="en-US" sz="3900" dirty="0">
                <a:solidFill>
                  <a:srgbClr val="38512F"/>
                </a:solidFill>
                <a:latin typeface="Lora" pitchFamily="34" charset="0"/>
                <a:ea typeface="Lora" pitchFamily="34" charset="-122"/>
                <a:cs typeface="Lora" pitchFamily="34" charset="-120"/>
              </a:rPr>
              <a:t>Phase 4: Performance Tuning &amp; Security Hardening</a:t>
            </a:r>
            <a:endParaRPr lang="en-US" sz="3900" dirty="0"/>
          </a:p>
        </p:txBody>
      </p:sp>
      <p:pic>
        <p:nvPicPr>
          <p:cNvPr id="4" name="Image 1" descr="preencoded.png"/>
          <p:cNvPicPr>
            <a:picLocks noChangeAspect="1"/>
          </p:cNvPicPr>
          <p:nvPr/>
        </p:nvPicPr>
        <p:blipFill>
          <a:blip r:embed="rId4"/>
          <a:stretch>
            <a:fillRect/>
          </a:stretch>
        </p:blipFill>
        <p:spPr>
          <a:xfrm>
            <a:off x="6227564" y="2667833"/>
            <a:ext cx="517922" cy="517922"/>
          </a:xfrm>
          <a:prstGeom prst="rect">
            <a:avLst/>
          </a:prstGeom>
        </p:spPr>
      </p:pic>
      <p:sp>
        <p:nvSpPr>
          <p:cNvPr id="5" name="Text 1"/>
          <p:cNvSpPr/>
          <p:nvPr/>
        </p:nvSpPr>
        <p:spPr>
          <a:xfrm>
            <a:off x="6227564" y="3397448"/>
            <a:ext cx="2342197" cy="3727371"/>
          </a:xfrm>
          <a:prstGeom prst="rect">
            <a:avLst/>
          </a:prstGeom>
          <a:noFill/>
          <a:ln/>
        </p:spPr>
        <p:txBody>
          <a:bodyPr wrap="square" lIns="0" tIns="0" rIns="0" bIns="0" rtlCol="0" anchor="t"/>
          <a:lstStyle/>
          <a:p>
            <a:pPr marL="0" indent="0" algn="l">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Continuously monitor and optimize cloud costs to avoid overspending. Leverage cloud-native tools like AWS Cost Explorer or Azure Advisor to analyze resource usage, identify cost-saving opportunities, and proactively manage expenses.</a:t>
            </a:r>
            <a:endParaRPr lang="en-US" sz="1650" dirty="0"/>
          </a:p>
        </p:txBody>
      </p:sp>
      <p:pic>
        <p:nvPicPr>
          <p:cNvPr id="6" name="Image 2" descr="preencoded.png"/>
          <p:cNvPicPr>
            <a:picLocks noChangeAspect="1"/>
          </p:cNvPicPr>
          <p:nvPr/>
        </p:nvPicPr>
        <p:blipFill>
          <a:blip r:embed="rId5"/>
          <a:stretch>
            <a:fillRect/>
          </a:stretch>
        </p:blipFill>
        <p:spPr>
          <a:xfrm>
            <a:off x="8887301" y="2667833"/>
            <a:ext cx="517922" cy="517922"/>
          </a:xfrm>
          <a:prstGeom prst="rect">
            <a:avLst/>
          </a:prstGeom>
        </p:spPr>
      </p:pic>
      <p:sp>
        <p:nvSpPr>
          <p:cNvPr id="7" name="Text 2"/>
          <p:cNvSpPr/>
          <p:nvPr/>
        </p:nvSpPr>
        <p:spPr>
          <a:xfrm>
            <a:off x="8887301" y="3397448"/>
            <a:ext cx="2342197" cy="3727371"/>
          </a:xfrm>
          <a:prstGeom prst="rect">
            <a:avLst/>
          </a:prstGeom>
          <a:noFill/>
          <a:ln/>
        </p:spPr>
        <p:txBody>
          <a:bodyPr wrap="square" lIns="0" tIns="0" rIns="0" bIns="0" rtlCol="0" anchor="t"/>
          <a:lstStyle/>
          <a:p>
            <a:pPr marL="0" indent="0" algn="l">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Enhance security measures in the cloud environment. Implement robust Identity and Access Management (IAM) policies, enable encryption at rest and in transit, and establish comprehensive threat monitoring systems to mitigate potential risks.</a:t>
            </a:r>
            <a:endParaRPr lang="en-US" sz="1650" dirty="0"/>
          </a:p>
        </p:txBody>
      </p:sp>
      <p:pic>
        <p:nvPicPr>
          <p:cNvPr id="8" name="Image 3" descr="preencoded.png"/>
          <p:cNvPicPr>
            <a:picLocks noChangeAspect="1"/>
          </p:cNvPicPr>
          <p:nvPr/>
        </p:nvPicPr>
        <p:blipFill>
          <a:blip r:embed="rId6"/>
          <a:stretch>
            <a:fillRect/>
          </a:stretch>
        </p:blipFill>
        <p:spPr>
          <a:xfrm>
            <a:off x="11547038" y="2667833"/>
            <a:ext cx="517922" cy="517922"/>
          </a:xfrm>
          <a:prstGeom prst="rect">
            <a:avLst/>
          </a:prstGeom>
        </p:spPr>
      </p:pic>
      <p:sp>
        <p:nvSpPr>
          <p:cNvPr id="9" name="Text 3"/>
          <p:cNvSpPr/>
          <p:nvPr/>
        </p:nvSpPr>
        <p:spPr>
          <a:xfrm>
            <a:off x="11547038" y="3397448"/>
            <a:ext cx="2342197" cy="3049667"/>
          </a:xfrm>
          <a:prstGeom prst="rect">
            <a:avLst/>
          </a:prstGeom>
          <a:noFill/>
          <a:ln/>
        </p:spPr>
        <p:txBody>
          <a:bodyPr wrap="square" lIns="0" tIns="0" rIns="0" bIns="0" rtlCol="0" anchor="t"/>
          <a:lstStyle/>
          <a:p>
            <a:pPr marL="0" indent="0" algn="l">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Implement auto-scaling and load balancing features to automatically adjust resources based on demand. Utilize managed services to reduce operational overhead and ensure efficient, scalable infrastructure.</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82943" y="1521381"/>
            <a:ext cx="12560260" cy="574000"/>
          </a:xfrm>
          <a:prstGeom prst="rect">
            <a:avLst/>
          </a:prstGeom>
          <a:noFill/>
          <a:ln/>
        </p:spPr>
        <p:txBody>
          <a:bodyPr wrap="none" lIns="0" tIns="0" rIns="0" bIns="0" rtlCol="0" anchor="t"/>
          <a:lstStyle/>
          <a:p>
            <a:pPr marL="0" indent="0">
              <a:lnSpc>
                <a:spcPts val="4500"/>
              </a:lnSpc>
              <a:buNone/>
            </a:pPr>
            <a:r>
              <a:rPr lang="en-US" sz="3600" dirty="0">
                <a:solidFill>
                  <a:srgbClr val="38512F"/>
                </a:solidFill>
                <a:latin typeface="Lora" pitchFamily="34" charset="0"/>
                <a:ea typeface="Lora" pitchFamily="34" charset="-122"/>
                <a:cs typeface="Lora" pitchFamily="34" charset="-120"/>
              </a:rPr>
              <a:t>Phase 5: Full Cloud Operations &amp; Continuous Improvement</a:t>
            </a:r>
            <a:endParaRPr lang="en-US" sz="3600" dirty="0"/>
          </a:p>
        </p:txBody>
      </p:sp>
      <p:sp>
        <p:nvSpPr>
          <p:cNvPr id="3" name="Text 1"/>
          <p:cNvSpPr/>
          <p:nvPr/>
        </p:nvSpPr>
        <p:spPr>
          <a:xfrm>
            <a:off x="2736533" y="3614380"/>
            <a:ext cx="2295882" cy="286941"/>
          </a:xfrm>
          <a:prstGeom prst="rect">
            <a:avLst/>
          </a:prstGeom>
          <a:noFill/>
          <a:ln/>
        </p:spPr>
        <p:txBody>
          <a:bodyPr wrap="none" lIns="0" tIns="0" rIns="0" bIns="0" rtlCol="0" anchor="t"/>
          <a:lstStyle/>
          <a:p>
            <a:pPr marL="0" indent="0" algn="r">
              <a:lnSpc>
                <a:spcPts val="2250"/>
              </a:lnSpc>
              <a:buNone/>
            </a:pPr>
            <a:r>
              <a:rPr lang="en-US" sz="1800" dirty="0">
                <a:solidFill>
                  <a:srgbClr val="3A3630"/>
                </a:solidFill>
                <a:latin typeface="Lora" pitchFamily="34" charset="0"/>
                <a:ea typeface="Lora" pitchFamily="34" charset="-122"/>
                <a:cs typeface="Lora" pitchFamily="34" charset="-120"/>
              </a:rPr>
              <a:t>Optimize Workloads</a:t>
            </a:r>
            <a:endParaRPr lang="en-US" sz="1800" dirty="0"/>
          </a:p>
        </p:txBody>
      </p:sp>
      <p:sp>
        <p:nvSpPr>
          <p:cNvPr id="4" name="Text 2"/>
          <p:cNvSpPr/>
          <p:nvPr/>
        </p:nvSpPr>
        <p:spPr>
          <a:xfrm>
            <a:off x="682943" y="4018359"/>
            <a:ext cx="4349472" cy="1560909"/>
          </a:xfrm>
          <a:prstGeom prst="rect">
            <a:avLst/>
          </a:prstGeom>
          <a:noFill/>
          <a:ln/>
        </p:spPr>
        <p:txBody>
          <a:bodyPr wrap="square" lIns="0" tIns="0" rIns="0" bIns="0" rtlCol="0" anchor="t"/>
          <a:lstStyle/>
          <a:p>
            <a:pPr marL="0" indent="0" algn="r">
              <a:lnSpc>
                <a:spcPts val="2450"/>
              </a:lnSpc>
              <a:buNone/>
            </a:pPr>
            <a:r>
              <a:rPr lang="en-US" sz="1500" dirty="0">
                <a:solidFill>
                  <a:srgbClr val="3A3630"/>
                </a:solidFill>
                <a:latin typeface="Source Sans Pro" pitchFamily="34" charset="0"/>
                <a:ea typeface="Source Sans Pro" pitchFamily="34" charset="-122"/>
                <a:cs typeface="Source Sans Pro" pitchFamily="34" charset="-120"/>
              </a:rPr>
              <a:t>Leverage AI-driven insights and analytics to continually optimize workloads and ensure efficient resource utilization. This includes identifying bottlenecks, eliminating redundancies, and proactively addressing performance issues.</a:t>
            </a:r>
            <a:endParaRPr lang="en-US" sz="1500" dirty="0"/>
          </a:p>
        </p:txBody>
      </p:sp>
      <p:pic>
        <p:nvPicPr>
          <p:cNvPr id="5" name="Image 0" descr="preencoded.png"/>
          <p:cNvPicPr>
            <a:picLocks noChangeAspect="1"/>
          </p:cNvPicPr>
          <p:nvPr/>
        </p:nvPicPr>
        <p:blipFill>
          <a:blip r:embed="rId3"/>
          <a:stretch>
            <a:fillRect/>
          </a:stretch>
        </p:blipFill>
        <p:spPr>
          <a:xfrm>
            <a:off x="5422702" y="2704386"/>
            <a:ext cx="3784878" cy="3784878"/>
          </a:xfrm>
          <a:prstGeom prst="rect">
            <a:avLst/>
          </a:prstGeom>
        </p:spPr>
      </p:pic>
      <p:sp>
        <p:nvSpPr>
          <p:cNvPr id="6" name="Text 3"/>
          <p:cNvSpPr/>
          <p:nvPr/>
        </p:nvSpPr>
        <p:spPr>
          <a:xfrm>
            <a:off x="5945922" y="4401562"/>
            <a:ext cx="88821" cy="390287"/>
          </a:xfrm>
          <a:prstGeom prst="rect">
            <a:avLst/>
          </a:prstGeom>
          <a:noFill/>
          <a:ln/>
        </p:spPr>
        <p:txBody>
          <a:bodyPr wrap="none" lIns="0" tIns="0" rIns="0" bIns="0" rtlCol="0" anchor="t"/>
          <a:lstStyle/>
          <a:p>
            <a:pPr marL="0" indent="0">
              <a:lnSpc>
                <a:spcPts val="3050"/>
              </a:lnSpc>
              <a:buNone/>
            </a:pPr>
            <a:r>
              <a:rPr lang="en-US" sz="1900" dirty="0">
                <a:solidFill>
                  <a:srgbClr val="3A3630"/>
                </a:solidFill>
                <a:latin typeface="Lora" pitchFamily="34" charset="0"/>
                <a:ea typeface="Lora" pitchFamily="34" charset="-122"/>
                <a:cs typeface="Lora" pitchFamily="34" charset="-120"/>
              </a:rPr>
              <a:t>1</a:t>
            </a:r>
            <a:endParaRPr lang="en-US" sz="1900" dirty="0"/>
          </a:p>
        </p:txBody>
      </p:sp>
      <p:sp>
        <p:nvSpPr>
          <p:cNvPr id="7" name="Text 4"/>
          <p:cNvSpPr/>
          <p:nvPr/>
        </p:nvSpPr>
        <p:spPr>
          <a:xfrm>
            <a:off x="9500235" y="2485668"/>
            <a:ext cx="3374946" cy="286941"/>
          </a:xfrm>
          <a:prstGeom prst="rect">
            <a:avLst/>
          </a:prstGeom>
          <a:noFill/>
          <a:ln/>
        </p:spPr>
        <p:txBody>
          <a:bodyPr wrap="none" lIns="0" tIns="0" rIns="0" bIns="0" rtlCol="0" anchor="t"/>
          <a:lstStyle/>
          <a:p>
            <a:pPr marL="0" indent="0" algn="l">
              <a:lnSpc>
                <a:spcPts val="2250"/>
              </a:lnSpc>
              <a:buNone/>
            </a:pPr>
            <a:r>
              <a:rPr lang="en-US" sz="1800" dirty="0">
                <a:solidFill>
                  <a:srgbClr val="3A3630"/>
                </a:solidFill>
                <a:latin typeface="Lora" pitchFamily="34" charset="0"/>
                <a:ea typeface="Lora" pitchFamily="34" charset="-122"/>
                <a:cs typeface="Lora" pitchFamily="34" charset="-120"/>
              </a:rPr>
              <a:t>Embrace Cloud-Native Services</a:t>
            </a:r>
            <a:endParaRPr lang="en-US" sz="1800" dirty="0"/>
          </a:p>
        </p:txBody>
      </p:sp>
      <p:sp>
        <p:nvSpPr>
          <p:cNvPr id="8" name="Text 5"/>
          <p:cNvSpPr/>
          <p:nvPr/>
        </p:nvSpPr>
        <p:spPr>
          <a:xfrm>
            <a:off x="9500235" y="2889647"/>
            <a:ext cx="4447223" cy="1560909"/>
          </a:xfrm>
          <a:prstGeom prst="rect">
            <a:avLst/>
          </a:prstGeom>
          <a:noFill/>
          <a:ln/>
        </p:spPr>
        <p:txBody>
          <a:bodyPr wrap="square" lIns="0" tIns="0" rIns="0" bIns="0" rtlCol="0" anchor="t"/>
          <a:lstStyle/>
          <a:p>
            <a:pPr marL="0" indent="0" algn="l">
              <a:lnSpc>
                <a:spcPts val="2450"/>
              </a:lnSpc>
              <a:buNone/>
            </a:pPr>
            <a:r>
              <a:rPr lang="en-US" sz="1500" dirty="0">
                <a:solidFill>
                  <a:srgbClr val="3A3630"/>
                </a:solidFill>
                <a:latin typeface="Source Sans Pro" pitchFamily="34" charset="0"/>
                <a:ea typeface="Source Sans Pro" pitchFamily="34" charset="-122"/>
                <a:cs typeface="Source Sans Pro" pitchFamily="34" charset="-120"/>
              </a:rPr>
              <a:t>Adopt cloud-native services like Kubernetes for container orchestration, serverless computing for event-driven applications, and managed databases for scalability and reliability. These services empower businesses with agility and innovation.</a:t>
            </a:r>
            <a:endParaRPr lang="en-US" sz="1500" dirty="0"/>
          </a:p>
        </p:txBody>
      </p:sp>
      <p:pic>
        <p:nvPicPr>
          <p:cNvPr id="9" name="Image 1" descr="preencoded.png"/>
          <p:cNvPicPr>
            <a:picLocks noChangeAspect="1"/>
          </p:cNvPicPr>
          <p:nvPr/>
        </p:nvPicPr>
        <p:blipFill>
          <a:blip r:embed="rId4"/>
          <a:stretch>
            <a:fillRect/>
          </a:stretch>
        </p:blipFill>
        <p:spPr>
          <a:xfrm>
            <a:off x="5422702" y="2704386"/>
            <a:ext cx="3784878" cy="3784878"/>
          </a:xfrm>
          <a:prstGeom prst="rect">
            <a:avLst/>
          </a:prstGeom>
        </p:spPr>
      </p:pic>
      <p:sp>
        <p:nvSpPr>
          <p:cNvPr id="10" name="Text 6"/>
          <p:cNvSpPr/>
          <p:nvPr/>
        </p:nvSpPr>
        <p:spPr>
          <a:xfrm>
            <a:off x="7911882" y="3254276"/>
            <a:ext cx="130969" cy="390287"/>
          </a:xfrm>
          <a:prstGeom prst="rect">
            <a:avLst/>
          </a:prstGeom>
          <a:noFill/>
          <a:ln/>
        </p:spPr>
        <p:txBody>
          <a:bodyPr wrap="none" lIns="0" tIns="0" rIns="0" bIns="0" rtlCol="0" anchor="t"/>
          <a:lstStyle/>
          <a:p>
            <a:pPr marL="0" indent="0">
              <a:lnSpc>
                <a:spcPts val="3050"/>
              </a:lnSpc>
              <a:buNone/>
            </a:pPr>
            <a:r>
              <a:rPr lang="en-US" sz="1900" dirty="0">
                <a:solidFill>
                  <a:srgbClr val="3A3630"/>
                </a:solidFill>
                <a:latin typeface="Lora" pitchFamily="34" charset="0"/>
                <a:ea typeface="Lora" pitchFamily="34" charset="-122"/>
                <a:cs typeface="Lora" pitchFamily="34" charset="-120"/>
              </a:rPr>
              <a:t>2</a:t>
            </a:r>
            <a:endParaRPr lang="en-US" sz="1900" dirty="0"/>
          </a:p>
        </p:txBody>
      </p:sp>
      <p:sp>
        <p:nvSpPr>
          <p:cNvPr id="11" name="Text 7"/>
          <p:cNvSpPr/>
          <p:nvPr/>
        </p:nvSpPr>
        <p:spPr>
          <a:xfrm>
            <a:off x="9500235" y="4743212"/>
            <a:ext cx="3252073" cy="286941"/>
          </a:xfrm>
          <a:prstGeom prst="rect">
            <a:avLst/>
          </a:prstGeom>
          <a:noFill/>
          <a:ln/>
        </p:spPr>
        <p:txBody>
          <a:bodyPr wrap="none" lIns="0" tIns="0" rIns="0" bIns="0" rtlCol="0" anchor="t"/>
          <a:lstStyle/>
          <a:p>
            <a:pPr marL="0" indent="0" algn="l">
              <a:lnSpc>
                <a:spcPts val="2250"/>
              </a:lnSpc>
              <a:buNone/>
            </a:pPr>
            <a:r>
              <a:rPr lang="en-US" sz="1800" dirty="0">
                <a:solidFill>
                  <a:srgbClr val="3A3630"/>
                </a:solidFill>
                <a:latin typeface="Lora" pitchFamily="34" charset="0"/>
                <a:ea typeface="Lora" pitchFamily="34" charset="-122"/>
                <a:cs typeface="Lora" pitchFamily="34" charset="-120"/>
              </a:rPr>
              <a:t>Review Security &amp; Compliance</a:t>
            </a:r>
            <a:endParaRPr lang="en-US" sz="1800" dirty="0"/>
          </a:p>
        </p:txBody>
      </p:sp>
      <p:sp>
        <p:nvSpPr>
          <p:cNvPr id="12" name="Text 8"/>
          <p:cNvSpPr/>
          <p:nvPr/>
        </p:nvSpPr>
        <p:spPr>
          <a:xfrm>
            <a:off x="9500235" y="5147191"/>
            <a:ext cx="4447223" cy="1560909"/>
          </a:xfrm>
          <a:prstGeom prst="rect">
            <a:avLst/>
          </a:prstGeom>
          <a:noFill/>
          <a:ln/>
        </p:spPr>
        <p:txBody>
          <a:bodyPr wrap="square" lIns="0" tIns="0" rIns="0" bIns="0" rtlCol="0" anchor="t"/>
          <a:lstStyle/>
          <a:p>
            <a:pPr marL="0" indent="0" algn="l">
              <a:lnSpc>
                <a:spcPts val="2450"/>
              </a:lnSpc>
              <a:buNone/>
            </a:pPr>
            <a:r>
              <a:rPr lang="en-US" sz="1500" dirty="0">
                <a:solidFill>
                  <a:srgbClr val="3A3630"/>
                </a:solidFill>
                <a:latin typeface="Source Sans Pro" pitchFamily="34" charset="0"/>
                <a:ea typeface="Source Sans Pro" pitchFamily="34" charset="-122"/>
                <a:cs typeface="Source Sans Pro" pitchFamily="34" charset="-120"/>
              </a:rPr>
              <a:t>Regularly review security and compliance measures to ensure ongoing adherence to industry best practices and evolving cloud standards. Proactively address vulnerabilities, update security configurations, and stay ahead of emerging threats.</a:t>
            </a:r>
            <a:endParaRPr lang="en-US" sz="1500" dirty="0"/>
          </a:p>
        </p:txBody>
      </p:sp>
      <p:pic>
        <p:nvPicPr>
          <p:cNvPr id="13" name="Image 2" descr="preencoded.png"/>
          <p:cNvPicPr>
            <a:picLocks noChangeAspect="1"/>
          </p:cNvPicPr>
          <p:nvPr/>
        </p:nvPicPr>
        <p:blipFill>
          <a:blip r:embed="rId5"/>
          <a:stretch>
            <a:fillRect/>
          </a:stretch>
        </p:blipFill>
        <p:spPr>
          <a:xfrm>
            <a:off x="5422702" y="2704386"/>
            <a:ext cx="3784878" cy="3784878"/>
          </a:xfrm>
          <a:prstGeom prst="rect">
            <a:avLst/>
          </a:prstGeom>
        </p:spPr>
      </p:pic>
      <p:sp>
        <p:nvSpPr>
          <p:cNvPr id="14" name="Text 9"/>
          <p:cNvSpPr/>
          <p:nvPr/>
        </p:nvSpPr>
        <p:spPr>
          <a:xfrm>
            <a:off x="7909500" y="5548848"/>
            <a:ext cx="135850" cy="390287"/>
          </a:xfrm>
          <a:prstGeom prst="rect">
            <a:avLst/>
          </a:prstGeom>
          <a:noFill/>
          <a:ln/>
        </p:spPr>
        <p:txBody>
          <a:bodyPr wrap="none" lIns="0" tIns="0" rIns="0" bIns="0" rtlCol="0" anchor="t"/>
          <a:lstStyle/>
          <a:p>
            <a:pPr marL="0" indent="0">
              <a:lnSpc>
                <a:spcPts val="3050"/>
              </a:lnSpc>
              <a:buNone/>
            </a:pPr>
            <a:r>
              <a:rPr lang="en-US" sz="1900" dirty="0">
                <a:solidFill>
                  <a:srgbClr val="3A3630"/>
                </a:solidFill>
                <a:latin typeface="Lora" pitchFamily="34" charset="0"/>
                <a:ea typeface="Lora" pitchFamily="34" charset="-122"/>
                <a:cs typeface="Lora" pitchFamily="34" charset="-120"/>
              </a:rPr>
              <a:t>3</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32936"/>
          </a:xfrm>
          <a:prstGeom prst="rect">
            <a:avLst/>
          </a:prstGeom>
        </p:spPr>
      </p:pic>
      <p:sp>
        <p:nvSpPr>
          <p:cNvPr id="3" name="Text 0"/>
          <p:cNvSpPr/>
          <p:nvPr/>
        </p:nvSpPr>
        <p:spPr>
          <a:xfrm>
            <a:off x="709136" y="3252668"/>
            <a:ext cx="4768096" cy="596027"/>
          </a:xfrm>
          <a:prstGeom prst="rect">
            <a:avLst/>
          </a:prstGeom>
          <a:noFill/>
          <a:ln/>
        </p:spPr>
        <p:txBody>
          <a:bodyPr wrap="none" lIns="0" tIns="0" rIns="0" bIns="0" rtlCol="0" anchor="t"/>
          <a:lstStyle/>
          <a:p>
            <a:pPr marL="0" indent="0">
              <a:lnSpc>
                <a:spcPts val="4650"/>
              </a:lnSpc>
              <a:buNone/>
            </a:pPr>
            <a:r>
              <a:rPr lang="en-US" sz="3750" dirty="0">
                <a:solidFill>
                  <a:srgbClr val="38512F"/>
                </a:solidFill>
                <a:latin typeface="Lora" pitchFamily="34" charset="0"/>
                <a:ea typeface="Lora" pitchFamily="34" charset="-122"/>
                <a:cs typeface="Lora" pitchFamily="34" charset="-120"/>
              </a:rPr>
              <a:t>Key Takeaways</a:t>
            </a:r>
            <a:endParaRPr lang="en-US" sz="3750" dirty="0"/>
          </a:p>
        </p:txBody>
      </p:sp>
      <p:pic>
        <p:nvPicPr>
          <p:cNvPr id="4" name="Image 1" descr="preencoded.png"/>
          <p:cNvPicPr>
            <a:picLocks noChangeAspect="1"/>
          </p:cNvPicPr>
          <p:nvPr/>
        </p:nvPicPr>
        <p:blipFill>
          <a:blip r:embed="rId4"/>
          <a:stretch>
            <a:fillRect/>
          </a:stretch>
        </p:blipFill>
        <p:spPr>
          <a:xfrm>
            <a:off x="709136" y="4152543"/>
            <a:ext cx="4404003" cy="810458"/>
          </a:xfrm>
          <a:prstGeom prst="rect">
            <a:avLst/>
          </a:prstGeom>
        </p:spPr>
      </p:pic>
      <p:sp>
        <p:nvSpPr>
          <p:cNvPr id="5" name="Text 1"/>
          <p:cNvSpPr/>
          <p:nvPr/>
        </p:nvSpPr>
        <p:spPr>
          <a:xfrm>
            <a:off x="911662" y="5266849"/>
            <a:ext cx="2383988" cy="297894"/>
          </a:xfrm>
          <a:prstGeom prst="rect">
            <a:avLst/>
          </a:prstGeom>
          <a:noFill/>
          <a:ln/>
        </p:spPr>
        <p:txBody>
          <a:bodyPr wrap="none" lIns="0" tIns="0" rIns="0" bIns="0" rtlCol="0" anchor="t"/>
          <a:lstStyle/>
          <a:p>
            <a:pPr marL="0" indent="0" algn="l">
              <a:lnSpc>
                <a:spcPts val="2300"/>
              </a:lnSpc>
              <a:buNone/>
            </a:pPr>
            <a:r>
              <a:rPr lang="en-US" sz="1850" dirty="0">
                <a:solidFill>
                  <a:srgbClr val="3A3630"/>
                </a:solidFill>
                <a:latin typeface="Lora" pitchFamily="34" charset="0"/>
                <a:ea typeface="Lora" pitchFamily="34" charset="-122"/>
                <a:cs typeface="Lora" pitchFamily="34" charset="-120"/>
              </a:rPr>
              <a:t>Phased Approach</a:t>
            </a:r>
            <a:endParaRPr lang="en-US" sz="1850" dirty="0"/>
          </a:p>
        </p:txBody>
      </p:sp>
      <p:sp>
        <p:nvSpPr>
          <p:cNvPr id="6" name="Text 2"/>
          <p:cNvSpPr/>
          <p:nvPr/>
        </p:nvSpPr>
        <p:spPr>
          <a:xfrm>
            <a:off x="911662" y="5686306"/>
            <a:ext cx="3998952" cy="1621036"/>
          </a:xfrm>
          <a:prstGeom prst="rect">
            <a:avLst/>
          </a:prstGeom>
          <a:noFill/>
          <a:ln/>
        </p:spPr>
        <p:txBody>
          <a:bodyPr wrap="square" lIns="0" tIns="0" rIns="0" bIns="0" rtlCol="0" anchor="t"/>
          <a:lstStyle/>
          <a:p>
            <a:pPr marL="0" indent="0" algn="l">
              <a:lnSpc>
                <a:spcPts val="2550"/>
              </a:lnSpc>
              <a:buNone/>
            </a:pPr>
            <a:r>
              <a:rPr lang="en-US" sz="1550" dirty="0">
                <a:solidFill>
                  <a:srgbClr val="3A3630"/>
                </a:solidFill>
                <a:latin typeface="Source Sans Pro" pitchFamily="34" charset="0"/>
                <a:ea typeface="Source Sans Pro" pitchFamily="34" charset="-122"/>
                <a:cs typeface="Source Sans Pro" pitchFamily="34" charset="-120"/>
              </a:rPr>
              <a:t>A structured, phased approach to cloud migration minimizes risk and maximizes benefits by allowing organizations to gradually transition applications and gain valuable experience along the way.</a:t>
            </a:r>
            <a:endParaRPr lang="en-US" sz="1550" dirty="0"/>
          </a:p>
        </p:txBody>
      </p:sp>
      <p:pic>
        <p:nvPicPr>
          <p:cNvPr id="7" name="Image 2" descr="preencoded.png"/>
          <p:cNvPicPr>
            <a:picLocks noChangeAspect="1"/>
          </p:cNvPicPr>
          <p:nvPr/>
        </p:nvPicPr>
        <p:blipFill>
          <a:blip r:embed="rId5"/>
          <a:stretch>
            <a:fillRect/>
          </a:stretch>
        </p:blipFill>
        <p:spPr>
          <a:xfrm>
            <a:off x="5113139" y="4152543"/>
            <a:ext cx="4404003" cy="810458"/>
          </a:xfrm>
          <a:prstGeom prst="rect">
            <a:avLst/>
          </a:prstGeom>
        </p:spPr>
      </p:pic>
      <p:sp>
        <p:nvSpPr>
          <p:cNvPr id="8" name="Text 3"/>
          <p:cNvSpPr/>
          <p:nvPr/>
        </p:nvSpPr>
        <p:spPr>
          <a:xfrm>
            <a:off x="5315664" y="5266849"/>
            <a:ext cx="2805589" cy="297894"/>
          </a:xfrm>
          <a:prstGeom prst="rect">
            <a:avLst/>
          </a:prstGeom>
          <a:noFill/>
          <a:ln/>
        </p:spPr>
        <p:txBody>
          <a:bodyPr wrap="none" lIns="0" tIns="0" rIns="0" bIns="0" rtlCol="0" anchor="t"/>
          <a:lstStyle/>
          <a:p>
            <a:pPr marL="0" indent="0" algn="l">
              <a:lnSpc>
                <a:spcPts val="2300"/>
              </a:lnSpc>
              <a:buNone/>
            </a:pPr>
            <a:r>
              <a:rPr lang="en-US" sz="1850" dirty="0">
                <a:solidFill>
                  <a:srgbClr val="3A3630"/>
                </a:solidFill>
                <a:latin typeface="Lora" pitchFamily="34" charset="0"/>
                <a:ea typeface="Lora" pitchFamily="34" charset="-122"/>
                <a:cs typeface="Lora" pitchFamily="34" charset="-120"/>
              </a:rPr>
              <a:t>Continuous Optimization</a:t>
            </a:r>
            <a:endParaRPr lang="en-US" sz="1850" dirty="0"/>
          </a:p>
        </p:txBody>
      </p:sp>
      <p:sp>
        <p:nvSpPr>
          <p:cNvPr id="9" name="Text 4"/>
          <p:cNvSpPr/>
          <p:nvPr/>
        </p:nvSpPr>
        <p:spPr>
          <a:xfrm>
            <a:off x="5315664" y="5686306"/>
            <a:ext cx="3998952" cy="1621036"/>
          </a:xfrm>
          <a:prstGeom prst="rect">
            <a:avLst/>
          </a:prstGeom>
          <a:noFill/>
          <a:ln/>
        </p:spPr>
        <p:txBody>
          <a:bodyPr wrap="square" lIns="0" tIns="0" rIns="0" bIns="0" rtlCol="0" anchor="t"/>
          <a:lstStyle/>
          <a:p>
            <a:pPr marL="0" indent="0" algn="l">
              <a:lnSpc>
                <a:spcPts val="2550"/>
              </a:lnSpc>
              <a:buNone/>
            </a:pPr>
            <a:r>
              <a:rPr lang="en-US" sz="1550" dirty="0">
                <a:solidFill>
                  <a:srgbClr val="3A3630"/>
                </a:solidFill>
                <a:latin typeface="Source Sans Pro" pitchFamily="34" charset="0"/>
                <a:ea typeface="Source Sans Pro" pitchFamily="34" charset="-122"/>
                <a:cs typeface="Source Sans Pro" pitchFamily="34" charset="-120"/>
              </a:rPr>
              <a:t>Cloud migration isn't a one-time event; it's an ongoing journey. Continuously monitor, optimize, and adapt to maximize performance, cost efficiency, and security in the dynamic cloud environment.</a:t>
            </a:r>
            <a:endParaRPr lang="en-US" sz="1550" dirty="0"/>
          </a:p>
        </p:txBody>
      </p:sp>
      <p:pic>
        <p:nvPicPr>
          <p:cNvPr id="10" name="Image 3" descr="preencoded.png"/>
          <p:cNvPicPr>
            <a:picLocks noChangeAspect="1"/>
          </p:cNvPicPr>
          <p:nvPr/>
        </p:nvPicPr>
        <p:blipFill>
          <a:blip r:embed="rId6"/>
          <a:stretch>
            <a:fillRect/>
          </a:stretch>
        </p:blipFill>
        <p:spPr>
          <a:xfrm>
            <a:off x="9517142" y="4152543"/>
            <a:ext cx="4404003" cy="810458"/>
          </a:xfrm>
          <a:prstGeom prst="rect">
            <a:avLst/>
          </a:prstGeom>
        </p:spPr>
      </p:pic>
      <p:sp>
        <p:nvSpPr>
          <p:cNvPr id="11" name="Text 5"/>
          <p:cNvSpPr/>
          <p:nvPr/>
        </p:nvSpPr>
        <p:spPr>
          <a:xfrm>
            <a:off x="9719667" y="5266849"/>
            <a:ext cx="2383988" cy="297894"/>
          </a:xfrm>
          <a:prstGeom prst="rect">
            <a:avLst/>
          </a:prstGeom>
          <a:noFill/>
          <a:ln/>
        </p:spPr>
        <p:txBody>
          <a:bodyPr wrap="none" lIns="0" tIns="0" rIns="0" bIns="0" rtlCol="0" anchor="t"/>
          <a:lstStyle/>
          <a:p>
            <a:pPr marL="0" indent="0" algn="l">
              <a:lnSpc>
                <a:spcPts val="2300"/>
              </a:lnSpc>
              <a:buNone/>
            </a:pPr>
            <a:r>
              <a:rPr lang="en-US" sz="1850" dirty="0">
                <a:solidFill>
                  <a:srgbClr val="3A3630"/>
                </a:solidFill>
                <a:latin typeface="Lora" pitchFamily="34" charset="0"/>
                <a:ea typeface="Lora" pitchFamily="34" charset="-122"/>
                <a:cs typeface="Lora" pitchFamily="34" charset="-120"/>
              </a:rPr>
              <a:t>Cloud-First Mindset</a:t>
            </a:r>
            <a:endParaRPr lang="en-US" sz="1850" dirty="0"/>
          </a:p>
        </p:txBody>
      </p:sp>
      <p:sp>
        <p:nvSpPr>
          <p:cNvPr id="12" name="Text 6"/>
          <p:cNvSpPr/>
          <p:nvPr/>
        </p:nvSpPr>
        <p:spPr>
          <a:xfrm>
            <a:off x="9719667" y="5686306"/>
            <a:ext cx="3998952" cy="1621036"/>
          </a:xfrm>
          <a:prstGeom prst="rect">
            <a:avLst/>
          </a:prstGeom>
          <a:noFill/>
          <a:ln/>
        </p:spPr>
        <p:txBody>
          <a:bodyPr wrap="square" lIns="0" tIns="0" rIns="0" bIns="0" rtlCol="0" anchor="t"/>
          <a:lstStyle/>
          <a:p>
            <a:pPr marL="0" indent="0" algn="l">
              <a:lnSpc>
                <a:spcPts val="2550"/>
              </a:lnSpc>
              <a:buNone/>
            </a:pPr>
            <a:r>
              <a:rPr lang="en-US" sz="1550" dirty="0">
                <a:solidFill>
                  <a:srgbClr val="3A3630"/>
                </a:solidFill>
                <a:latin typeface="Source Sans Pro" pitchFamily="34" charset="0"/>
                <a:ea typeface="Source Sans Pro" pitchFamily="34" charset="-122"/>
                <a:cs typeface="Source Sans Pro" pitchFamily="34" charset="-120"/>
              </a:rPr>
              <a:t>Embrace a cloud-first mindset by upskilling teams in cloud technologies, DevOps practices, and cloud security best practices. This fosters innovation and enables organizations to fully leverage the potential of cloud computing.</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7089" y="935950"/>
            <a:ext cx="5047417" cy="630793"/>
          </a:xfrm>
          <a:prstGeom prst="rect">
            <a:avLst/>
          </a:prstGeom>
          <a:noFill/>
          <a:ln/>
        </p:spPr>
        <p:txBody>
          <a:bodyPr wrap="none" lIns="0" tIns="0" rIns="0" bIns="0" rtlCol="0" anchor="t"/>
          <a:lstStyle/>
          <a:p>
            <a:pPr marL="0" indent="0">
              <a:lnSpc>
                <a:spcPts val="4950"/>
              </a:lnSpc>
              <a:buNone/>
            </a:pPr>
            <a:r>
              <a:rPr lang="en-US" sz="3950" dirty="0">
                <a:solidFill>
                  <a:srgbClr val="38512F"/>
                </a:solidFill>
                <a:latin typeface="Lora" pitchFamily="34" charset="0"/>
                <a:ea typeface="Lora" pitchFamily="34" charset="-122"/>
                <a:cs typeface="Lora" pitchFamily="34" charset="-120"/>
              </a:rPr>
              <a:t>A Cloud-First Culture</a:t>
            </a:r>
            <a:endParaRPr lang="en-US" sz="3950" dirty="0"/>
          </a:p>
        </p:txBody>
      </p:sp>
      <p:sp>
        <p:nvSpPr>
          <p:cNvPr id="4" name="Shape 1"/>
          <p:cNvSpPr/>
          <p:nvPr/>
        </p:nvSpPr>
        <p:spPr>
          <a:xfrm>
            <a:off x="6237089" y="1888450"/>
            <a:ext cx="160853" cy="1815941"/>
          </a:xfrm>
          <a:prstGeom prst="roundRect">
            <a:avLst>
              <a:gd name="adj" fmla="val 20001"/>
            </a:avLst>
          </a:prstGeom>
          <a:solidFill>
            <a:srgbClr val="F3E7D4"/>
          </a:solidFill>
          <a:ln/>
        </p:spPr>
        <p:txBody>
          <a:bodyPr/>
          <a:lstStyle/>
          <a:p>
            <a:endParaRPr lang="en-US"/>
          </a:p>
        </p:txBody>
      </p:sp>
      <p:sp>
        <p:nvSpPr>
          <p:cNvPr id="5" name="Text 2"/>
          <p:cNvSpPr/>
          <p:nvPr/>
        </p:nvSpPr>
        <p:spPr>
          <a:xfrm>
            <a:off x="6719649" y="1888450"/>
            <a:ext cx="2523292" cy="315278"/>
          </a:xfrm>
          <a:prstGeom prst="rect">
            <a:avLst/>
          </a:prstGeom>
          <a:noFill/>
          <a:ln/>
        </p:spPr>
        <p:txBody>
          <a:bodyPr wrap="none" lIns="0" tIns="0" rIns="0" bIns="0" rtlCol="0" anchor="t"/>
          <a:lstStyle/>
          <a:p>
            <a:pPr marL="0" indent="0" algn="l">
              <a:lnSpc>
                <a:spcPts val="2450"/>
              </a:lnSpc>
              <a:buNone/>
            </a:pPr>
            <a:r>
              <a:rPr lang="en-US" sz="1950" dirty="0">
                <a:solidFill>
                  <a:srgbClr val="3A3630"/>
                </a:solidFill>
                <a:latin typeface="Lora" pitchFamily="34" charset="0"/>
                <a:ea typeface="Lora" pitchFamily="34" charset="-122"/>
                <a:cs typeface="Lora" pitchFamily="34" charset="-120"/>
              </a:rPr>
              <a:t>Upskilling</a:t>
            </a:r>
            <a:endParaRPr lang="en-US" sz="1950" dirty="0"/>
          </a:p>
        </p:txBody>
      </p:sp>
      <p:sp>
        <p:nvSpPr>
          <p:cNvPr id="6" name="Text 3"/>
          <p:cNvSpPr/>
          <p:nvPr/>
        </p:nvSpPr>
        <p:spPr>
          <a:xfrm>
            <a:off x="6719649" y="2332315"/>
            <a:ext cx="7160062" cy="1372076"/>
          </a:xfrm>
          <a:prstGeom prst="rect">
            <a:avLst/>
          </a:prstGeom>
          <a:noFill/>
          <a:ln/>
        </p:spPr>
        <p:txBody>
          <a:bodyPr wrap="square" lIns="0" tIns="0" rIns="0" bIns="0" rtlCol="0" anchor="t"/>
          <a:lstStyle/>
          <a:p>
            <a:pPr marL="0" indent="0" algn="l">
              <a:lnSpc>
                <a:spcPts val="2700"/>
              </a:lnSpc>
              <a:buNone/>
            </a:pPr>
            <a:r>
              <a:rPr lang="en-US" sz="1650" dirty="0">
                <a:solidFill>
                  <a:srgbClr val="3A3630"/>
                </a:solidFill>
                <a:latin typeface="Source Sans Pro" pitchFamily="34" charset="0"/>
                <a:ea typeface="Source Sans Pro" pitchFamily="34" charset="-122"/>
                <a:cs typeface="Source Sans Pro" pitchFamily="34" charset="-120"/>
              </a:rPr>
              <a:t>Invest in training and development programs to equip your IT professionals with the skills and knowledge necessary to operate effectively in a cloud environment. This includes cloud-native technologies, DevOps practices, and cloud security best practices.</a:t>
            </a:r>
            <a:endParaRPr lang="en-US" sz="1650" dirty="0"/>
          </a:p>
        </p:txBody>
      </p:sp>
      <p:sp>
        <p:nvSpPr>
          <p:cNvPr id="7" name="Shape 4"/>
          <p:cNvSpPr/>
          <p:nvPr/>
        </p:nvSpPr>
        <p:spPr>
          <a:xfrm>
            <a:off x="6558796" y="3918823"/>
            <a:ext cx="160853" cy="1472922"/>
          </a:xfrm>
          <a:prstGeom prst="roundRect">
            <a:avLst>
              <a:gd name="adj" fmla="val 20001"/>
            </a:avLst>
          </a:prstGeom>
          <a:solidFill>
            <a:srgbClr val="F3E7D4"/>
          </a:solidFill>
          <a:ln/>
        </p:spPr>
        <p:txBody>
          <a:bodyPr/>
          <a:lstStyle/>
          <a:p>
            <a:endParaRPr lang="en-US"/>
          </a:p>
        </p:txBody>
      </p:sp>
      <p:sp>
        <p:nvSpPr>
          <p:cNvPr id="8" name="Text 5"/>
          <p:cNvSpPr/>
          <p:nvPr/>
        </p:nvSpPr>
        <p:spPr>
          <a:xfrm>
            <a:off x="7041356" y="3918823"/>
            <a:ext cx="2708196" cy="315278"/>
          </a:xfrm>
          <a:prstGeom prst="rect">
            <a:avLst/>
          </a:prstGeom>
          <a:noFill/>
          <a:ln/>
        </p:spPr>
        <p:txBody>
          <a:bodyPr wrap="none" lIns="0" tIns="0" rIns="0" bIns="0" rtlCol="0" anchor="t"/>
          <a:lstStyle/>
          <a:p>
            <a:pPr marL="0" indent="0" algn="l">
              <a:lnSpc>
                <a:spcPts val="2450"/>
              </a:lnSpc>
              <a:buNone/>
            </a:pPr>
            <a:r>
              <a:rPr lang="en-US" sz="1950" dirty="0">
                <a:solidFill>
                  <a:srgbClr val="3A3630"/>
                </a:solidFill>
                <a:latin typeface="Lora" pitchFamily="34" charset="0"/>
                <a:ea typeface="Lora" pitchFamily="34" charset="-122"/>
                <a:cs typeface="Lora" pitchFamily="34" charset="-120"/>
              </a:rPr>
              <a:t>Embracing Automation</a:t>
            </a:r>
            <a:endParaRPr lang="en-US" sz="1950" dirty="0"/>
          </a:p>
        </p:txBody>
      </p:sp>
      <p:sp>
        <p:nvSpPr>
          <p:cNvPr id="9" name="Text 6"/>
          <p:cNvSpPr/>
          <p:nvPr/>
        </p:nvSpPr>
        <p:spPr>
          <a:xfrm>
            <a:off x="7041356" y="4362688"/>
            <a:ext cx="6838355" cy="1029057"/>
          </a:xfrm>
          <a:prstGeom prst="rect">
            <a:avLst/>
          </a:prstGeom>
          <a:noFill/>
          <a:ln/>
        </p:spPr>
        <p:txBody>
          <a:bodyPr wrap="square" lIns="0" tIns="0" rIns="0" bIns="0" rtlCol="0" anchor="t"/>
          <a:lstStyle/>
          <a:p>
            <a:pPr marL="0" indent="0" algn="l">
              <a:lnSpc>
                <a:spcPts val="2700"/>
              </a:lnSpc>
              <a:buNone/>
            </a:pPr>
            <a:r>
              <a:rPr lang="en-US" sz="1650" dirty="0">
                <a:solidFill>
                  <a:srgbClr val="3A3630"/>
                </a:solidFill>
                <a:latin typeface="Source Sans Pro" pitchFamily="34" charset="0"/>
                <a:ea typeface="Source Sans Pro" pitchFamily="34" charset="-122"/>
                <a:cs typeface="Source Sans Pro" pitchFamily="34" charset="-120"/>
              </a:rPr>
              <a:t>Automate cloud deployments, infrastructure management, and other repetitive tasks using Infrastructure as Code (IaC) and CI/CD pipelines. This reduces manual errors, streamlines operations, and increases efficiency.</a:t>
            </a:r>
            <a:endParaRPr lang="en-US" sz="1650" dirty="0"/>
          </a:p>
        </p:txBody>
      </p:sp>
      <p:sp>
        <p:nvSpPr>
          <p:cNvPr id="10" name="Shape 7"/>
          <p:cNvSpPr/>
          <p:nvPr/>
        </p:nvSpPr>
        <p:spPr>
          <a:xfrm>
            <a:off x="6880503" y="5606177"/>
            <a:ext cx="160853" cy="1472922"/>
          </a:xfrm>
          <a:prstGeom prst="roundRect">
            <a:avLst>
              <a:gd name="adj" fmla="val 20001"/>
            </a:avLst>
          </a:prstGeom>
          <a:solidFill>
            <a:srgbClr val="F3E7D4"/>
          </a:solidFill>
          <a:ln/>
        </p:spPr>
        <p:txBody>
          <a:bodyPr/>
          <a:lstStyle/>
          <a:p>
            <a:endParaRPr lang="en-US"/>
          </a:p>
        </p:txBody>
      </p:sp>
      <p:sp>
        <p:nvSpPr>
          <p:cNvPr id="11" name="Text 8"/>
          <p:cNvSpPr/>
          <p:nvPr/>
        </p:nvSpPr>
        <p:spPr>
          <a:xfrm>
            <a:off x="7363063" y="5606177"/>
            <a:ext cx="2706886" cy="315278"/>
          </a:xfrm>
          <a:prstGeom prst="rect">
            <a:avLst/>
          </a:prstGeom>
          <a:noFill/>
          <a:ln/>
        </p:spPr>
        <p:txBody>
          <a:bodyPr wrap="none" lIns="0" tIns="0" rIns="0" bIns="0" rtlCol="0" anchor="t"/>
          <a:lstStyle/>
          <a:p>
            <a:pPr marL="0" indent="0" algn="l">
              <a:lnSpc>
                <a:spcPts val="2450"/>
              </a:lnSpc>
              <a:buNone/>
            </a:pPr>
            <a:r>
              <a:rPr lang="en-US" sz="1950" dirty="0">
                <a:solidFill>
                  <a:srgbClr val="3A3630"/>
                </a:solidFill>
                <a:latin typeface="Lora" pitchFamily="34" charset="0"/>
                <a:ea typeface="Lora" pitchFamily="34" charset="-122"/>
                <a:cs typeface="Lora" pitchFamily="34" charset="-120"/>
              </a:rPr>
              <a:t>Cloud-Native Adoption</a:t>
            </a:r>
            <a:endParaRPr lang="en-US" sz="1950" dirty="0"/>
          </a:p>
        </p:txBody>
      </p:sp>
      <p:sp>
        <p:nvSpPr>
          <p:cNvPr id="12" name="Text 9"/>
          <p:cNvSpPr/>
          <p:nvPr/>
        </p:nvSpPr>
        <p:spPr>
          <a:xfrm>
            <a:off x="7363063" y="6050042"/>
            <a:ext cx="6516648" cy="1029057"/>
          </a:xfrm>
          <a:prstGeom prst="rect">
            <a:avLst/>
          </a:prstGeom>
          <a:noFill/>
          <a:ln/>
        </p:spPr>
        <p:txBody>
          <a:bodyPr wrap="square" lIns="0" tIns="0" rIns="0" bIns="0" rtlCol="0" anchor="t"/>
          <a:lstStyle/>
          <a:p>
            <a:pPr marL="0" indent="0" algn="l">
              <a:lnSpc>
                <a:spcPts val="2700"/>
              </a:lnSpc>
              <a:buNone/>
            </a:pPr>
            <a:r>
              <a:rPr lang="en-US" sz="1650" dirty="0">
                <a:solidFill>
                  <a:srgbClr val="3A3630"/>
                </a:solidFill>
                <a:latin typeface="Source Sans Pro" pitchFamily="34" charset="0"/>
                <a:ea typeface="Source Sans Pro" pitchFamily="34" charset="-122"/>
                <a:cs typeface="Source Sans Pro" pitchFamily="34" charset="-120"/>
              </a:rPr>
              <a:t>Adopt cloud-native services like Kubernetes, serverless computing, and managed databases to leverage the full potential of the cloud. These services provide enhanced agility, scalability, and cost optimization.</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233</TotalTime>
  <Words>1270</Words>
  <Application>Microsoft Office PowerPoint</Application>
  <PresentationFormat>Custom</PresentationFormat>
  <Paragraphs>89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Source Sans Pro</vt:lpstr>
      <vt:lpstr>Arial</vt:lpstr>
      <vt:lpstr>Lora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2025-02-22T19:37:11Z</dcterms:created>
  <dcterms:modified xsi:type="dcterms:W3CDTF">2026-01-08T23:33:43Z</dcterms:modified>
</cp:coreProperties>
</file>