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embeddedFontLst>
    <p:embeddedFont>
      <p:font typeface="Libre Baskerville" panose="02000000000000000000" pitchFamily="2" charset="0"/>
      <p:regular r:id="rId17"/>
      <p:bold r:id="rId18"/>
      <p: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6" d="100"/>
          <a:sy n="66" d="100"/>
        </p:scale>
        <p:origin x="7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16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7563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Agile KPIs vs Traditional Project KPIs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433351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presentation explores the key differences between Agile and Traditional project measurement approaches, helping you select the right metrics for your context.</a:t>
            </a:r>
            <a:endParaRPr lang="en-US" sz="1750" dirty="0"/>
          </a:p>
        </p:txBody>
      </p:sp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DB2E4C64-5205-54DF-7D7A-F86BE6ED8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114800"/>
            <a:ext cx="7176505" cy="11990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39DD23-B3D7-CC28-3820-A5618B84E0B5}"/>
              </a:ext>
            </a:extLst>
          </p:cNvPr>
          <p:cNvSpPr txBox="1"/>
          <p:nvPr/>
        </p:nvSpPr>
        <p:spPr>
          <a:xfrm>
            <a:off x="793790" y="5906572"/>
            <a:ext cx="7361498" cy="13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#AgileKPIs #ProjectManagementKPIs #AgileMetrics #WaterfallMetrics #ScrumMetrics #TeamVelocity #BurndownChart #EarnedValue #HybridProjectManagement #PMO #AgileVsWaterfall #ProjectTracking #LeadTime #CycleTime #ManagingProjectsTheAgileWay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78374"/>
            <a:ext cx="82223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Real-World Success Patterns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440781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2894886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667595"/>
            <a:ext cx="43369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Align KPIs with business goals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158014"/>
            <a:ext cx="5406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Metrics should connect to organizational objectives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732490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861078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315182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087892"/>
            <a:ext cx="55549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Balance leading and lagging indicators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578310"/>
            <a:ext cx="555498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Track both predictive and outcome-based metrics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152787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281374"/>
            <a:ext cx="6521410" cy="1669852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508188"/>
            <a:ext cx="46901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Adjust metrics as projects evolve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5998607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Regularly review and update your measurement approach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5098" y="616863"/>
            <a:ext cx="7653695" cy="700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Implementation Roadmap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785098" y="1766411"/>
            <a:ext cx="13060204" cy="1076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 implementation roadmap is a set of deliverables, accelerators, role descriptions and additional guides that outline the activities involved in implementing, upgrading, or enhancing solutions. It is a one-page visual summary of how a program of work will move towards a desired future state, launch or release date.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1889046" y="3552587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Assess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85098" y="4037528"/>
            <a:ext cx="3908107" cy="71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Determine project type and appropriate measurement model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676" y="3095268"/>
            <a:ext cx="4571048" cy="4571048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326" y="3862030"/>
            <a:ext cx="335637" cy="41957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937194" y="3552587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Configure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937194" y="4037528"/>
            <a:ext cx="3908107" cy="71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Set up dashboards and data collection processes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676" y="3095268"/>
            <a:ext cx="4571048" cy="4571048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6176" y="4251008"/>
            <a:ext cx="335637" cy="41957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937194" y="6006346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Monitor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9937194" y="6491288"/>
            <a:ext cx="3908107" cy="71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Track KPIs and gather insights from the data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676" y="3095268"/>
            <a:ext cx="4571048" cy="4571048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7199" y="6479858"/>
            <a:ext cx="335637" cy="419576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1889046" y="6006346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Adapt</a:t>
            </a:r>
            <a:endParaRPr lang="en-US" sz="2200" dirty="0"/>
          </a:p>
        </p:txBody>
      </p:sp>
      <p:sp>
        <p:nvSpPr>
          <p:cNvPr id="17" name="Text 9"/>
          <p:cNvSpPr/>
          <p:nvPr/>
        </p:nvSpPr>
        <p:spPr>
          <a:xfrm>
            <a:off x="785098" y="6491288"/>
            <a:ext cx="3908107" cy="71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Refine your metrics based on project evolution</a:t>
            </a:r>
            <a:endParaRPr lang="en-US" sz="175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9676" y="3095268"/>
            <a:ext cx="4571048" cy="4571048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349" y="6090880"/>
            <a:ext cx="335637" cy="4195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23643"/>
            <a:ext cx="905232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Performance Data Comparison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86050"/>
            <a:ext cx="13042583" cy="3339227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4908828" y="6025277"/>
            <a:ext cx="226814" cy="226814"/>
          </a:xfrm>
          <a:prstGeom prst="roundRect">
            <a:avLst>
              <a:gd name="adj" fmla="val 8063"/>
            </a:avLst>
          </a:prstGeom>
          <a:solidFill>
            <a:srgbClr val="100F3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5196602" y="6025277"/>
            <a:ext cx="2042279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Traditional Projects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391281" y="6025277"/>
            <a:ext cx="226814" cy="226814"/>
          </a:xfrm>
          <a:prstGeom prst="roundRect">
            <a:avLst>
              <a:gd name="adj" fmla="val 8063"/>
            </a:avLst>
          </a:prstGeom>
          <a:solidFill>
            <a:srgbClr val="2D2AA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7679055" y="6025277"/>
            <a:ext cx="14144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Agile Projects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4890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1640" y="3231594"/>
            <a:ext cx="5297805" cy="662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Key Takeaways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741640" y="4847273"/>
            <a:ext cx="4170521" cy="211812"/>
          </a:xfrm>
          <a:prstGeom prst="roundRect">
            <a:avLst>
              <a:gd name="adj" fmla="val 1500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741640" y="5376863"/>
            <a:ext cx="4170521" cy="6622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Choose Context-Appropriate KPIs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741640" y="6166128"/>
            <a:ext cx="4170521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Select metrics that match your project methodology and goals.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741640" y="6971348"/>
            <a:ext cx="4170521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There's no one-size-fits-all approach to project measurement.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5229939" y="4529376"/>
            <a:ext cx="4170521" cy="211812"/>
          </a:xfrm>
          <a:prstGeom prst="roundRect">
            <a:avLst>
              <a:gd name="adj" fmla="val 1500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229939" y="5058966"/>
            <a:ext cx="2910126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Balance Metric Types</a:t>
            </a:r>
            <a:endParaRPr lang="en-US" sz="2050" dirty="0"/>
          </a:p>
        </p:txBody>
      </p:sp>
      <p:sp>
        <p:nvSpPr>
          <p:cNvPr id="10" name="Text 7"/>
          <p:cNvSpPr/>
          <p:nvPr/>
        </p:nvSpPr>
        <p:spPr>
          <a:xfrm>
            <a:off x="5229939" y="5517118"/>
            <a:ext cx="4170521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Include both delivery efficiency and value creation metrics.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5229939" y="6322338"/>
            <a:ext cx="4170521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Consider team health alongside technical performance.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9718238" y="4211598"/>
            <a:ext cx="4170521" cy="211812"/>
          </a:xfrm>
          <a:prstGeom prst="roundRect">
            <a:avLst>
              <a:gd name="adj" fmla="val 1500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718238" y="4741188"/>
            <a:ext cx="3883223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Foster Measurement Culture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9718238" y="5199340"/>
            <a:ext cx="4170521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KPIs to improve, not just report.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9718238" y="5665470"/>
            <a:ext cx="4170521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 psychological safety around metrics to drive honest reporting.</a:t>
            </a:r>
            <a:endParaRPr lang="en-US" sz="16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0162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550563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There's no one-size-fits-all KPI framework. The best project managers understand both worlds and tailor their performance tracking accordingly. Whether you're forecasting milestones in a Waterfall ERP deployment or tracking team velocity on a mobile app sprint, choosing the right KPIs is key to project transparency, stakeholder confidence, and business success.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33331"/>
            <a:ext cx="94141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Understanding KPI Philosophies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095738"/>
            <a:ext cx="4593312" cy="283880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218033"/>
            <a:ext cx="31153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Traditional Approach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708452"/>
            <a:ext cx="63796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Linear, phase-driven planning with defined scope and fixed timelines.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6570345"/>
            <a:ext cx="63796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 on plan adherence: budget, schedule, and scope control.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884" y="2095738"/>
            <a:ext cx="4593312" cy="283880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56884" y="52180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Agile Approach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7456884" y="5708452"/>
            <a:ext cx="637972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Adaptability, customer feedback, and incremental delivery.</a:t>
            </a:r>
            <a:endParaRPr lang="en-US" sz="1750" dirty="0"/>
          </a:p>
        </p:txBody>
      </p:sp>
      <p:sp>
        <p:nvSpPr>
          <p:cNvPr id="10" name="Text 6"/>
          <p:cNvSpPr/>
          <p:nvPr/>
        </p:nvSpPr>
        <p:spPr>
          <a:xfrm>
            <a:off x="7456884" y="6207443"/>
            <a:ext cx="63797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Measures team performance, product quality, and continuous value delivery.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752731"/>
            <a:ext cx="692908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Traditional Project KPIs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80167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4844177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4879538"/>
            <a:ext cx="33168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Schedule Variance (SV)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5369957"/>
            <a:ext cx="34214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Measures how far ahead or behind schedule the project is.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1530906" y="6231850"/>
            <a:ext cx="34214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Formula: SV = Earned Value - Planned Value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5235893" y="480167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0963" y="4844177"/>
            <a:ext cx="340162" cy="42529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973008" y="4879538"/>
            <a:ext cx="34214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Cost Performance Index (CPI)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5973008" y="5724287"/>
            <a:ext cx="34214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Evaluates cost efficiency of work completed.</a:t>
            </a:r>
            <a:endParaRPr lang="en-US" sz="1750" dirty="0"/>
          </a:p>
        </p:txBody>
      </p:sp>
      <p:sp>
        <p:nvSpPr>
          <p:cNvPr id="13" name="Text 8"/>
          <p:cNvSpPr/>
          <p:nvPr/>
        </p:nvSpPr>
        <p:spPr>
          <a:xfrm>
            <a:off x="5973008" y="6586180"/>
            <a:ext cx="34214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Formula: CPI = Earned Value / Actual Cost</a:t>
            </a:r>
            <a:endParaRPr lang="en-US" sz="1750" dirty="0"/>
          </a:p>
        </p:txBody>
      </p:sp>
      <p:sp>
        <p:nvSpPr>
          <p:cNvPr id="14" name="Shape 9"/>
          <p:cNvSpPr/>
          <p:nvPr/>
        </p:nvSpPr>
        <p:spPr>
          <a:xfrm>
            <a:off x="9677995" y="480167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3065" y="4844177"/>
            <a:ext cx="340162" cy="425291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0415111" y="48795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Budget Variance</a:t>
            </a:r>
            <a:endParaRPr lang="en-US" sz="2200" dirty="0"/>
          </a:p>
        </p:txBody>
      </p:sp>
      <p:sp>
        <p:nvSpPr>
          <p:cNvPr id="17" name="Text 11"/>
          <p:cNvSpPr/>
          <p:nvPr/>
        </p:nvSpPr>
        <p:spPr>
          <a:xfrm>
            <a:off x="10415111" y="5369957"/>
            <a:ext cx="34214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Compares actual spend versus forecasted budget.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80411"/>
            <a:ext cx="643413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More Traditional KPIs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29351"/>
            <a:ext cx="3664863" cy="2387084"/>
          </a:xfrm>
          <a:prstGeom prst="roundRect">
            <a:avLst>
              <a:gd name="adj" fmla="val 1425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0604" y="2656165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Milestone Completion Rate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500914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Percentage of major deliverables completed on schedule.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429351"/>
            <a:ext cx="3664863" cy="2387084"/>
          </a:xfrm>
          <a:prstGeom prst="roundRect">
            <a:avLst>
              <a:gd name="adj" fmla="val 1425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12281" y="26561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Risk Exposure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3146584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Tracks the impact and likelihood of potential project risks.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043249"/>
            <a:ext cx="7556421" cy="1805940"/>
          </a:xfrm>
          <a:prstGeom prst="roundRect">
            <a:avLst>
              <a:gd name="adj" fmla="val 188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0604" y="5270063"/>
            <a:ext cx="42429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Requirements Stability Index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5760482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Measures the number of requirement changes over time.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0604" y="6259473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Lower score signals higher volatility in requirements.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4096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Agile Project KPIs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089910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3883700"/>
            <a:ext cx="2329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Team Velocity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4374118"/>
            <a:ext cx="232981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Amount of work completed per sprint. Used to forecast future delivery capacity.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093" y="3089910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07093" y="3883700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Sprint Burndown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3407093" y="4728448"/>
            <a:ext cx="23298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Tracks how quickly the team completes work in a sprint.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0395" y="3089910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20395" y="3883700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Epic/Release Burndown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020395" y="4728448"/>
            <a:ext cx="23298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Longer-term views of progress across features and releases.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0759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More Agile KPIs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313861" y="29650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Lead &amp; Cycle Time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455432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Lead Time: From request to delivery.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954423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Cycle Time: From work start to completion.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78893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791" y="3293626"/>
            <a:ext cx="255151" cy="31896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481304" y="29650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Escaped Defects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9481304" y="3455432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Number of defects found after release.</a:t>
            </a:r>
            <a:endParaRPr lang="en-US" sz="1750" dirty="0"/>
          </a:p>
        </p:txBody>
      </p:sp>
      <p:sp>
        <p:nvSpPr>
          <p:cNvPr id="11" name="Text 7"/>
          <p:cNvSpPr/>
          <p:nvPr/>
        </p:nvSpPr>
        <p:spPr>
          <a:xfrm>
            <a:off x="9481304" y="3954423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Key quality metric for development teams.</a:t>
            </a:r>
            <a:endParaRPr lang="en-US" sz="175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827436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220" y="3293626"/>
            <a:ext cx="255151" cy="318968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481304" y="52105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CSAT Score</a:t>
            </a:r>
            <a:endParaRPr lang="en-US" sz="2200" dirty="0"/>
          </a:p>
        </p:txBody>
      </p:sp>
      <p:sp>
        <p:nvSpPr>
          <p:cNvPr id="16" name="Text 10"/>
          <p:cNvSpPr/>
          <p:nvPr/>
        </p:nvSpPr>
        <p:spPr>
          <a:xfrm>
            <a:off x="9481304" y="5700951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Captures stakeholder feedback at each release.</a:t>
            </a:r>
            <a:endParaRPr lang="en-US" sz="175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8" name="Shape 11"/>
          <p:cNvSpPr/>
          <p:nvPr/>
        </p:nvSpPr>
        <p:spPr>
          <a:xfrm>
            <a:off x="827436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0220" y="5779056"/>
            <a:ext cx="255151" cy="318968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2313861" y="52105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Team Happiness</a:t>
            </a:r>
            <a:endParaRPr lang="en-US" sz="2200" dirty="0"/>
          </a:p>
        </p:txBody>
      </p:sp>
      <p:sp>
        <p:nvSpPr>
          <p:cNvPr id="21" name="Text 13"/>
          <p:cNvSpPr/>
          <p:nvPr/>
        </p:nvSpPr>
        <p:spPr>
          <a:xfrm>
            <a:off x="793790" y="5700951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Measures team morale and psychological safety.</a:t>
            </a:r>
            <a:endParaRPr lang="en-US" sz="1750" dirty="0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23" name="Shape 14"/>
          <p:cNvSpPr/>
          <p:nvPr/>
        </p:nvSpPr>
        <p:spPr>
          <a:xfrm>
            <a:off x="578893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4791" y="5779056"/>
            <a:ext cx="255151" cy="3189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38553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Visual Comparison of Approach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535341" y="3143250"/>
            <a:ext cx="30480" cy="370082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60012" y="3383161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80190" y="314325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365260" y="318575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669411" y="3221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Traditional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669411" y="3711535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Long-term planning with fixed scope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760012" y="4767977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280190" y="452806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365260" y="457057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669411" y="46059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Hybrid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669411" y="5096351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Mix of fixed milestones with iterative execution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760012" y="6152793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280190" y="591288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365260" y="595538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669411" y="59907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Agile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669411" y="6481167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Short sprints with regular reassessment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49003"/>
            <a:ext cx="589097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Cultural Differences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59794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8247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Control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31517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Traditional KPIs emphasize adherence to plans.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95882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185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Adaptability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67606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Agile KPIs promote flexibility and iteration.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319713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5465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Validation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03694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Both methods require appropriate success metrics.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83175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When to Use Each Approach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31777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Complex &amp; Uncertain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317777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Agile KPIs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30819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Mixed Environments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331886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Hybrid measurement approach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286238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Predictable Projects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28623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Traditional KPIs work well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665</Words>
  <Application>Microsoft Office PowerPoint</Application>
  <PresentationFormat>Custom</PresentationFormat>
  <Paragraphs>115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Open Sans</vt:lpstr>
      <vt:lpstr>Aptos</vt:lpstr>
      <vt:lpstr>Arial</vt:lpstr>
      <vt:lpstr>Libre Baskerville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3</cp:revision>
  <dcterms:created xsi:type="dcterms:W3CDTF">2025-05-01T19:54:14Z</dcterms:created>
  <dcterms:modified xsi:type="dcterms:W3CDTF">2026-01-04T23:03:41Z</dcterms:modified>
</cp:coreProperties>
</file>