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648" r:id="rId1"/>
  </p:sldMasterIdLst>
  <p:notesMasterIdLst>
    <p:notesMasterId r:id="rId16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14630400" cy="8229600"/>
  <p:notesSz cx="8229600" cy="14630400"/>
  <p:embeddedFontLst>
    <p:embeddedFont>
      <p:font typeface="Kanit Light" panose="020B0604020202020204" charset="-34"/>
      <p:regular r:id="rId17"/>
    </p:embeddedFont>
    <p:embeddedFont>
      <p:font typeface="Martel Sans" panose="020B0604020202020204" charset="0"/>
      <p:regular r:id="rId18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63" d="100"/>
          <a:sy n="63" d="100"/>
        </p:scale>
        <p:origin x="946" y="2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2.fntdata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1.fntdata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229114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9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EBF4F3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0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EBF4F3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1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EBF4F3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2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EBF4F3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3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EBF4F3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4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EBF4F3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EBF4F3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2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EBF4F3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3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EBF4F3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4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EBF4F3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5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EBF4F3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6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EBF4F3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7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EBF4F3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8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EBF4F3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7" Type="http://schemas.openxmlformats.org/officeDocument/2006/relationships/image" Target="../media/image3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793790" y="1157764"/>
            <a:ext cx="7556421" cy="212633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5550"/>
              </a:lnSpc>
              <a:buNone/>
            </a:pPr>
            <a:r>
              <a:rPr lang="en-US" sz="4450" dirty="0">
                <a:solidFill>
                  <a:srgbClr val="272D45"/>
                </a:solidFill>
                <a:latin typeface="Kanit Light" pitchFamily="34" charset="0"/>
                <a:ea typeface="Kanit Light" pitchFamily="34" charset="-122"/>
                <a:cs typeface="Kanit Light" pitchFamily="34" charset="-120"/>
              </a:rPr>
              <a:t>How to Manage AWS Costs in Your Projects: A PM's Guide to Cloud Budgeting</a:t>
            </a:r>
            <a:endParaRPr lang="en-US" sz="4450" dirty="0"/>
          </a:p>
        </p:txBody>
      </p:sp>
      <p:sp>
        <p:nvSpPr>
          <p:cNvPr id="4" name="Text 1"/>
          <p:cNvSpPr/>
          <p:nvPr/>
        </p:nvSpPr>
        <p:spPr>
          <a:xfrm>
            <a:off x="793790" y="3624263"/>
            <a:ext cx="7556421" cy="14516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dirty="0">
                <a:solidFill>
                  <a:srgbClr val="2C3249"/>
                </a:solidFill>
                <a:latin typeface="Martel Sans" pitchFamily="34" charset="0"/>
                <a:ea typeface="Martel Sans" pitchFamily="34" charset="-122"/>
                <a:cs typeface="Martel Sans" pitchFamily="34" charset="-120"/>
              </a:rPr>
              <a:t>One of the biggest </a:t>
            </a:r>
            <a:r>
              <a:rPr lang="en-US" sz="1750" b="1" dirty="0">
                <a:solidFill>
                  <a:srgbClr val="2C3249"/>
                </a:solidFill>
                <a:latin typeface="Martel Sans" pitchFamily="34" charset="0"/>
                <a:ea typeface="Martel Sans" pitchFamily="34" charset="-122"/>
                <a:cs typeface="Martel Sans" pitchFamily="34" charset="-120"/>
              </a:rPr>
              <a:t>cloud adoption myths</a:t>
            </a:r>
            <a:r>
              <a:rPr lang="en-US" sz="1750" dirty="0">
                <a:solidFill>
                  <a:srgbClr val="2C3249"/>
                </a:solidFill>
                <a:latin typeface="Martel Sans" pitchFamily="34" charset="0"/>
                <a:ea typeface="Martel Sans" pitchFamily="34" charset="-122"/>
                <a:cs typeface="Martel Sans" pitchFamily="34" charset="-120"/>
              </a:rPr>
              <a:t> is that moving to AWS will automatically </a:t>
            </a:r>
            <a:r>
              <a:rPr lang="en-US" sz="1750" b="1" dirty="0">
                <a:solidFill>
                  <a:srgbClr val="2C3249"/>
                </a:solidFill>
                <a:latin typeface="Martel Sans" pitchFamily="34" charset="0"/>
                <a:ea typeface="Martel Sans" pitchFamily="34" charset="-122"/>
                <a:cs typeface="Martel Sans" pitchFamily="34" charset="-120"/>
              </a:rPr>
              <a:t>reduce IT costs</a:t>
            </a:r>
            <a:r>
              <a:rPr lang="en-US" sz="1750" dirty="0">
                <a:solidFill>
                  <a:srgbClr val="2C3249"/>
                </a:solidFill>
                <a:latin typeface="Martel Sans" pitchFamily="34" charset="0"/>
                <a:ea typeface="Martel Sans" pitchFamily="34" charset="-122"/>
                <a:cs typeface="Martel Sans" pitchFamily="34" charset="-120"/>
              </a:rPr>
              <a:t>. While AWS can provide </a:t>
            </a:r>
            <a:r>
              <a:rPr lang="en-US" sz="1750" b="1" dirty="0">
                <a:solidFill>
                  <a:srgbClr val="2C3249"/>
                </a:solidFill>
                <a:latin typeface="Martel Sans" pitchFamily="34" charset="0"/>
                <a:ea typeface="Martel Sans" pitchFamily="34" charset="-122"/>
                <a:cs typeface="Martel Sans" pitchFamily="34" charset="-120"/>
              </a:rPr>
              <a:t>scalability, flexibility, and efficiency</a:t>
            </a:r>
            <a:r>
              <a:rPr lang="en-US" sz="1750" dirty="0">
                <a:solidFill>
                  <a:srgbClr val="2C3249"/>
                </a:solidFill>
                <a:latin typeface="Martel Sans" pitchFamily="34" charset="0"/>
                <a:ea typeface="Martel Sans" pitchFamily="34" charset="-122"/>
                <a:cs typeface="Martel Sans" pitchFamily="34" charset="-120"/>
              </a:rPr>
              <a:t>, the </a:t>
            </a:r>
            <a:r>
              <a:rPr lang="en-US" sz="1750" b="1" dirty="0">
                <a:solidFill>
                  <a:srgbClr val="2C3249"/>
                </a:solidFill>
                <a:latin typeface="Martel Sans" pitchFamily="34" charset="0"/>
                <a:ea typeface="Martel Sans" pitchFamily="34" charset="-122"/>
                <a:cs typeface="Martel Sans" pitchFamily="34" charset="-120"/>
              </a:rPr>
              <a:t>pay-as-you-go</a:t>
            </a:r>
            <a:r>
              <a:rPr lang="en-US" sz="1750" dirty="0">
                <a:solidFill>
                  <a:srgbClr val="2C3249"/>
                </a:solidFill>
                <a:latin typeface="Martel Sans" pitchFamily="34" charset="0"/>
                <a:ea typeface="Martel Sans" pitchFamily="34" charset="-122"/>
                <a:cs typeface="Martel Sans" pitchFamily="34" charset="-120"/>
              </a:rPr>
              <a:t> model means that costs can </a:t>
            </a:r>
            <a:r>
              <a:rPr lang="en-US" sz="1750" b="1" dirty="0">
                <a:solidFill>
                  <a:srgbClr val="2C3249"/>
                </a:solidFill>
                <a:latin typeface="Martel Sans" pitchFamily="34" charset="0"/>
                <a:ea typeface="Martel Sans" pitchFamily="34" charset="-122"/>
                <a:cs typeface="Martel Sans" pitchFamily="34" charset="-120"/>
              </a:rPr>
              <a:t>quickly spiral out of control</a:t>
            </a:r>
            <a:r>
              <a:rPr lang="en-US" sz="1750" dirty="0">
                <a:solidFill>
                  <a:srgbClr val="2C3249"/>
                </a:solidFill>
                <a:latin typeface="Martel Sans" pitchFamily="34" charset="0"/>
                <a:ea typeface="Martel Sans" pitchFamily="34" charset="-122"/>
                <a:cs typeface="Martel Sans" pitchFamily="34" charset="-120"/>
              </a:rPr>
              <a:t> if not managed properly.</a:t>
            </a:r>
            <a:endParaRPr lang="en-US" sz="1750" dirty="0"/>
          </a:p>
        </p:txBody>
      </p:sp>
      <p:sp>
        <p:nvSpPr>
          <p:cNvPr id="5" name="Text 2"/>
          <p:cNvSpPr/>
          <p:nvPr/>
        </p:nvSpPr>
        <p:spPr>
          <a:xfrm>
            <a:off x="793790" y="5331023"/>
            <a:ext cx="7556421" cy="10887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dirty="0">
                <a:solidFill>
                  <a:srgbClr val="2C3249"/>
                </a:solidFill>
                <a:latin typeface="Martel Sans" pitchFamily="34" charset="0"/>
                <a:ea typeface="Martel Sans" pitchFamily="34" charset="-122"/>
                <a:cs typeface="Martel Sans" pitchFamily="34" charset="-120"/>
              </a:rPr>
              <a:t>As a </a:t>
            </a:r>
            <a:r>
              <a:rPr lang="en-US" sz="1750" b="1" dirty="0">
                <a:solidFill>
                  <a:srgbClr val="2C3249"/>
                </a:solidFill>
                <a:latin typeface="Martel Sans" pitchFamily="34" charset="0"/>
                <a:ea typeface="Martel Sans" pitchFamily="34" charset="-122"/>
                <a:cs typeface="Martel Sans" pitchFamily="34" charset="-120"/>
              </a:rPr>
              <a:t>Project Manager (PM)</a:t>
            </a:r>
            <a:r>
              <a:rPr lang="en-US" sz="1750" dirty="0">
                <a:solidFill>
                  <a:srgbClr val="2C3249"/>
                </a:solidFill>
                <a:latin typeface="Martel Sans" pitchFamily="34" charset="0"/>
                <a:ea typeface="Martel Sans" pitchFamily="34" charset="-122"/>
                <a:cs typeface="Martel Sans" pitchFamily="34" charset="-120"/>
              </a:rPr>
              <a:t> leading an AWS initiative, you're not just responsible for timelines and deliverables—you also need to </a:t>
            </a:r>
            <a:r>
              <a:rPr lang="en-US" sz="1750" b="1" dirty="0">
                <a:solidFill>
                  <a:srgbClr val="2C3249"/>
                </a:solidFill>
                <a:latin typeface="Martel Sans" pitchFamily="34" charset="0"/>
                <a:ea typeface="Martel Sans" pitchFamily="34" charset="-122"/>
                <a:cs typeface="Martel Sans" pitchFamily="34" charset="-120"/>
              </a:rPr>
              <a:t>keep cloud costs under control</a:t>
            </a:r>
            <a:r>
              <a:rPr lang="en-US" sz="1750" dirty="0">
                <a:solidFill>
                  <a:srgbClr val="2C3249"/>
                </a:solidFill>
                <a:latin typeface="Martel Sans" pitchFamily="34" charset="0"/>
                <a:ea typeface="Martel Sans" pitchFamily="34" charset="-122"/>
                <a:cs typeface="Martel Sans" pitchFamily="34" charset="-120"/>
              </a:rPr>
              <a:t> and </a:t>
            </a:r>
            <a:r>
              <a:rPr lang="en-US" sz="1750" b="1" dirty="0">
                <a:solidFill>
                  <a:srgbClr val="2C3249"/>
                </a:solidFill>
                <a:latin typeface="Martel Sans" pitchFamily="34" charset="0"/>
                <a:ea typeface="Martel Sans" pitchFamily="34" charset="-122"/>
                <a:cs typeface="Martel Sans" pitchFamily="34" charset="-120"/>
              </a:rPr>
              <a:t>align budgets with business goals.</a:t>
            </a:r>
            <a:endParaRPr lang="en-US" sz="1750" dirty="0"/>
          </a:p>
        </p:txBody>
      </p:sp>
      <p:sp>
        <p:nvSpPr>
          <p:cNvPr id="6" name="Shape 3"/>
          <p:cNvSpPr/>
          <p:nvPr/>
        </p:nvSpPr>
        <p:spPr>
          <a:xfrm>
            <a:off x="793790" y="6691789"/>
            <a:ext cx="362903" cy="362903"/>
          </a:xfrm>
          <a:prstGeom prst="roundRect">
            <a:avLst>
              <a:gd name="adj" fmla="val 25194296"/>
            </a:avLst>
          </a:prstGeom>
          <a:solidFill>
            <a:srgbClr val="7BCC95"/>
          </a:solidFill>
          <a:ln w="7620">
            <a:solidFill>
              <a:srgbClr val="FFFFFF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7" name="Text 4"/>
          <p:cNvSpPr/>
          <p:nvPr/>
        </p:nvSpPr>
        <p:spPr>
          <a:xfrm>
            <a:off x="891897" y="6824424"/>
            <a:ext cx="166568" cy="9751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750"/>
              </a:lnSpc>
              <a:buNone/>
            </a:pPr>
            <a:r>
              <a:rPr lang="en-US" sz="750" dirty="0">
                <a:solidFill>
                  <a:srgbClr val="3C3838"/>
                </a:solidFill>
                <a:latin typeface="Martel Sans Medium" pitchFamily="34" charset="0"/>
                <a:ea typeface="Martel Sans Medium" pitchFamily="34" charset="-122"/>
                <a:cs typeface="Martel Sans Medium" pitchFamily="34" charset="-120"/>
              </a:rPr>
              <a:t>kW</a:t>
            </a:r>
            <a:endParaRPr lang="en-US" sz="750" dirty="0"/>
          </a:p>
        </p:txBody>
      </p:sp>
      <p:sp>
        <p:nvSpPr>
          <p:cNvPr id="8" name="Text 5"/>
          <p:cNvSpPr/>
          <p:nvPr/>
        </p:nvSpPr>
        <p:spPr>
          <a:xfrm>
            <a:off x="1270040" y="6674882"/>
            <a:ext cx="3047405" cy="39683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3100"/>
              </a:lnSpc>
              <a:buNone/>
            </a:pPr>
            <a:r>
              <a:rPr lang="en-US" sz="2200" b="1" dirty="0">
                <a:solidFill>
                  <a:srgbClr val="2C3249"/>
                </a:solidFill>
                <a:latin typeface="Martel Sans Bold" pitchFamily="34" charset="0"/>
                <a:ea typeface="Martel Sans Bold" pitchFamily="34" charset="-122"/>
                <a:cs typeface="Martel Sans Bold" pitchFamily="34" charset="-120"/>
              </a:rPr>
              <a:t>by Kimberly Wiethoff</a:t>
            </a:r>
            <a:endParaRPr lang="en-US" sz="2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582930" y="559356"/>
            <a:ext cx="7190542" cy="52054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4050"/>
              </a:lnSpc>
              <a:buNone/>
            </a:pPr>
            <a:r>
              <a:rPr lang="en-US" sz="3250" dirty="0">
                <a:solidFill>
                  <a:srgbClr val="272D45"/>
                </a:solidFill>
                <a:latin typeface="Kanit Light" pitchFamily="34" charset="0"/>
                <a:ea typeface="Kanit Light" pitchFamily="34" charset="-122"/>
                <a:cs typeface="Kanit Light" pitchFamily="34" charset="-120"/>
              </a:rPr>
              <a:t>AWS Cost Optimization by Service Type</a:t>
            </a:r>
            <a:endParaRPr lang="en-US" sz="3250" dirty="0"/>
          </a:p>
        </p:txBody>
      </p:sp>
      <p:pic>
        <p:nvPicPr>
          <p:cNvPr id="3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2930" y="1413034"/>
            <a:ext cx="9887664" cy="5537002"/>
          </a:xfrm>
          <a:prstGeom prst="rect">
            <a:avLst/>
          </a:prstGeom>
        </p:spPr>
      </p:pic>
      <p:sp>
        <p:nvSpPr>
          <p:cNvPr id="4" name="Text 1"/>
          <p:cNvSpPr/>
          <p:nvPr/>
        </p:nvSpPr>
        <p:spPr>
          <a:xfrm>
            <a:off x="582930" y="7137321"/>
            <a:ext cx="13464540" cy="53292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050"/>
              </a:lnSpc>
              <a:buNone/>
            </a:pPr>
            <a:r>
              <a:rPr lang="en-US" sz="1300" dirty="0">
                <a:solidFill>
                  <a:srgbClr val="2C3249"/>
                </a:solidFill>
                <a:latin typeface="Martel Sans" pitchFamily="34" charset="0"/>
                <a:ea typeface="Martel Sans" pitchFamily="34" charset="-122"/>
                <a:cs typeface="Martel Sans" pitchFamily="34" charset="-120"/>
              </a:rPr>
              <a:t>The chart illustrates typical potential savings percentages across major AWS service categories. Compute services like EC2 often present the greatest optimization opportunities, followed by storage services. This is why right-sizing instances and implementing lifecycle policies should be prioritized in cost management efforts.</a:t>
            </a:r>
            <a:endParaRPr lang="en-US" sz="13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93790" y="664726"/>
            <a:ext cx="8820983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5550"/>
              </a:lnSpc>
              <a:buNone/>
            </a:pPr>
            <a:r>
              <a:rPr lang="en-US" sz="4450" dirty="0">
                <a:solidFill>
                  <a:srgbClr val="272D45"/>
                </a:solidFill>
                <a:latin typeface="Kanit Light" pitchFamily="34" charset="0"/>
                <a:ea typeface="Kanit Light" pitchFamily="34" charset="-122"/>
                <a:cs typeface="Kanit Light" pitchFamily="34" charset="-120"/>
              </a:rPr>
              <a:t>Common AWS Cost Pitfalls to Avoid</a:t>
            </a:r>
            <a:endParaRPr lang="en-US" sz="4450" dirty="0"/>
          </a:p>
        </p:txBody>
      </p:sp>
      <p:pic>
        <p:nvPicPr>
          <p:cNvPr id="3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1410" y="1973104"/>
            <a:ext cx="3120747" cy="3120747"/>
          </a:xfrm>
          <a:prstGeom prst="rect">
            <a:avLst/>
          </a:prstGeom>
        </p:spPr>
      </p:pic>
      <p:pic>
        <p:nvPicPr>
          <p:cNvPr id="4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03608" y="1973104"/>
            <a:ext cx="3120866" cy="3120866"/>
          </a:xfrm>
          <a:prstGeom prst="rect">
            <a:avLst/>
          </a:prstGeom>
        </p:spPr>
      </p:pic>
      <p:pic>
        <p:nvPicPr>
          <p:cNvPr id="5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05926" y="1973104"/>
            <a:ext cx="3120747" cy="3120747"/>
          </a:xfrm>
          <a:prstGeom prst="rect">
            <a:avLst/>
          </a:prstGeom>
        </p:spPr>
      </p:pic>
      <p:pic>
        <p:nvPicPr>
          <p:cNvPr id="6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708124" y="1973104"/>
            <a:ext cx="3120866" cy="3120866"/>
          </a:xfrm>
          <a:prstGeom prst="rect">
            <a:avLst/>
          </a:prstGeom>
        </p:spPr>
      </p:pic>
      <p:sp>
        <p:nvSpPr>
          <p:cNvPr id="7" name="Text 1"/>
          <p:cNvSpPr/>
          <p:nvPr/>
        </p:nvSpPr>
        <p:spPr>
          <a:xfrm>
            <a:off x="793790" y="5495092"/>
            <a:ext cx="13042821" cy="10887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dirty="0">
                <a:solidFill>
                  <a:srgbClr val="2C3249"/>
                </a:solidFill>
                <a:latin typeface="Martel Sans" pitchFamily="34" charset="0"/>
                <a:ea typeface="Martel Sans" pitchFamily="34" charset="-122"/>
                <a:cs typeface="Martel Sans" pitchFamily="34" charset="-120"/>
              </a:rPr>
              <a:t>Project managers should be vigilant about these common cost traps: forgotten test environments that continue to run and generate charges, expensive cross-region data transfers that could be avoided, oversized instances with consistently low utilization, and untagged resources that make cost allocation impossible.</a:t>
            </a:r>
            <a:endParaRPr lang="en-US" sz="1750" dirty="0"/>
          </a:p>
        </p:txBody>
      </p:sp>
      <p:sp>
        <p:nvSpPr>
          <p:cNvPr id="8" name="Text 2"/>
          <p:cNvSpPr/>
          <p:nvPr/>
        </p:nvSpPr>
        <p:spPr>
          <a:xfrm>
            <a:off x="793790" y="6838950"/>
            <a:ext cx="13042821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dirty="0">
                <a:solidFill>
                  <a:srgbClr val="2C3249"/>
                </a:solidFill>
                <a:latin typeface="Martel Sans" pitchFamily="34" charset="0"/>
                <a:ea typeface="Martel Sans" pitchFamily="34" charset="-122"/>
                <a:cs typeface="Martel Sans" pitchFamily="34" charset="-120"/>
              </a:rPr>
              <a:t>Implementing regular audits and automated policies can help identify and eliminate these unnecessary expenses before they impact your project budget.</a:t>
            </a:r>
            <a:endParaRPr lang="en-US" sz="175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5964079" y="376476"/>
            <a:ext cx="6541889" cy="42648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3350"/>
              </a:lnSpc>
              <a:buNone/>
            </a:pPr>
            <a:r>
              <a:rPr lang="en-US" sz="2650" dirty="0">
                <a:solidFill>
                  <a:srgbClr val="272D45"/>
                </a:solidFill>
                <a:latin typeface="Kanit Light" pitchFamily="34" charset="0"/>
                <a:ea typeface="Kanit Light" pitchFamily="34" charset="-122"/>
                <a:cs typeface="Kanit Light" pitchFamily="34" charset="-120"/>
              </a:rPr>
              <a:t>Case Study: AWS Cost Optimization Success</a:t>
            </a:r>
            <a:endParaRPr lang="en-US" sz="2650" dirty="0"/>
          </a:p>
        </p:txBody>
      </p:sp>
      <p:sp>
        <p:nvSpPr>
          <p:cNvPr id="4" name="Text 1"/>
          <p:cNvSpPr/>
          <p:nvPr/>
        </p:nvSpPr>
        <p:spPr>
          <a:xfrm>
            <a:off x="5964079" y="1075849"/>
            <a:ext cx="8188643" cy="45029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3500"/>
              </a:lnSpc>
              <a:buNone/>
            </a:pPr>
            <a:r>
              <a:rPr lang="en-US" sz="3500" dirty="0">
                <a:solidFill>
                  <a:srgbClr val="2C3249"/>
                </a:solidFill>
                <a:latin typeface="Kanit Light" pitchFamily="34" charset="0"/>
                <a:ea typeface="Kanit Light" pitchFamily="34" charset="-122"/>
                <a:cs typeface="Kanit Light" pitchFamily="34" charset="-120"/>
              </a:rPr>
              <a:t>72%</a:t>
            </a:r>
            <a:endParaRPr lang="en-US" sz="3500" dirty="0"/>
          </a:p>
        </p:txBody>
      </p:sp>
      <p:sp>
        <p:nvSpPr>
          <p:cNvPr id="5" name="Text 2"/>
          <p:cNvSpPr/>
          <p:nvPr/>
        </p:nvSpPr>
        <p:spPr>
          <a:xfrm>
            <a:off x="9205317" y="1696641"/>
            <a:ext cx="1706047" cy="21324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1650"/>
              </a:lnSpc>
              <a:buNone/>
            </a:pPr>
            <a:r>
              <a:rPr lang="en-US" sz="1300" dirty="0">
                <a:solidFill>
                  <a:srgbClr val="2C3249"/>
                </a:solidFill>
                <a:latin typeface="Kanit Light" pitchFamily="34" charset="0"/>
                <a:ea typeface="Kanit Light" pitchFamily="34" charset="-122"/>
                <a:cs typeface="Kanit Light" pitchFamily="34" charset="-120"/>
              </a:rPr>
              <a:t>Cost Reduction</a:t>
            </a:r>
            <a:endParaRPr lang="en-US" sz="1300" dirty="0"/>
          </a:p>
        </p:txBody>
      </p:sp>
      <p:sp>
        <p:nvSpPr>
          <p:cNvPr id="6" name="Text 3"/>
          <p:cNvSpPr/>
          <p:nvPr/>
        </p:nvSpPr>
        <p:spPr>
          <a:xfrm>
            <a:off x="5964079" y="1991678"/>
            <a:ext cx="8188643" cy="21824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1700"/>
              </a:lnSpc>
              <a:buNone/>
            </a:pPr>
            <a:r>
              <a:rPr lang="en-US" sz="1050" dirty="0">
                <a:solidFill>
                  <a:srgbClr val="2C3249"/>
                </a:solidFill>
                <a:latin typeface="Martel Sans" pitchFamily="34" charset="0"/>
                <a:ea typeface="Martel Sans" pitchFamily="34" charset="-122"/>
                <a:cs typeface="Martel Sans" pitchFamily="34" charset="-120"/>
              </a:rPr>
              <a:t>By implementing Reserved Instances for predictable workloads</a:t>
            </a:r>
            <a:endParaRPr lang="en-US" sz="1050" dirty="0"/>
          </a:p>
        </p:txBody>
      </p:sp>
      <p:sp>
        <p:nvSpPr>
          <p:cNvPr id="7" name="Text 4"/>
          <p:cNvSpPr/>
          <p:nvPr/>
        </p:nvSpPr>
        <p:spPr>
          <a:xfrm>
            <a:off x="5964079" y="2687479"/>
            <a:ext cx="8188643" cy="45029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3500"/>
              </a:lnSpc>
              <a:buNone/>
            </a:pPr>
            <a:r>
              <a:rPr lang="en-US" sz="3500" dirty="0">
                <a:solidFill>
                  <a:srgbClr val="2C3249"/>
                </a:solidFill>
                <a:latin typeface="Kanit Light" pitchFamily="34" charset="0"/>
                <a:ea typeface="Kanit Light" pitchFamily="34" charset="-122"/>
                <a:cs typeface="Kanit Light" pitchFamily="34" charset="-120"/>
              </a:rPr>
              <a:t>$45K</a:t>
            </a:r>
            <a:endParaRPr lang="en-US" sz="3500" dirty="0"/>
          </a:p>
        </p:txBody>
      </p:sp>
      <p:sp>
        <p:nvSpPr>
          <p:cNvPr id="8" name="Text 5"/>
          <p:cNvSpPr/>
          <p:nvPr/>
        </p:nvSpPr>
        <p:spPr>
          <a:xfrm>
            <a:off x="9205317" y="3308271"/>
            <a:ext cx="1706047" cy="21324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1650"/>
              </a:lnSpc>
              <a:buNone/>
            </a:pPr>
            <a:r>
              <a:rPr lang="en-US" sz="1300" dirty="0">
                <a:solidFill>
                  <a:srgbClr val="2C3249"/>
                </a:solidFill>
                <a:latin typeface="Kanit Light" pitchFamily="34" charset="0"/>
                <a:ea typeface="Kanit Light" pitchFamily="34" charset="-122"/>
                <a:cs typeface="Kanit Light" pitchFamily="34" charset="-120"/>
              </a:rPr>
              <a:t>Monthly Savings</a:t>
            </a:r>
            <a:endParaRPr lang="en-US" sz="1300" dirty="0"/>
          </a:p>
        </p:txBody>
      </p:sp>
      <p:sp>
        <p:nvSpPr>
          <p:cNvPr id="9" name="Text 6"/>
          <p:cNvSpPr/>
          <p:nvPr/>
        </p:nvSpPr>
        <p:spPr>
          <a:xfrm>
            <a:off x="5964079" y="3603308"/>
            <a:ext cx="8188643" cy="21824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1700"/>
              </a:lnSpc>
              <a:buNone/>
            </a:pPr>
            <a:r>
              <a:rPr lang="en-US" sz="1050" dirty="0">
                <a:solidFill>
                  <a:srgbClr val="2C3249"/>
                </a:solidFill>
                <a:latin typeface="Martel Sans" pitchFamily="34" charset="0"/>
                <a:ea typeface="Martel Sans" pitchFamily="34" charset="-122"/>
                <a:cs typeface="Martel Sans" pitchFamily="34" charset="-120"/>
              </a:rPr>
              <a:t>Through right-sizing and removing unused resources</a:t>
            </a:r>
            <a:endParaRPr lang="en-US" sz="1050" dirty="0"/>
          </a:p>
        </p:txBody>
      </p:sp>
      <p:sp>
        <p:nvSpPr>
          <p:cNvPr id="10" name="Text 7"/>
          <p:cNvSpPr/>
          <p:nvPr/>
        </p:nvSpPr>
        <p:spPr>
          <a:xfrm>
            <a:off x="5964079" y="4299109"/>
            <a:ext cx="8188643" cy="45029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3500"/>
              </a:lnSpc>
              <a:buNone/>
            </a:pPr>
            <a:r>
              <a:rPr lang="en-US" sz="3500" dirty="0">
                <a:solidFill>
                  <a:srgbClr val="2C3249"/>
                </a:solidFill>
                <a:latin typeface="Kanit Light" pitchFamily="34" charset="0"/>
                <a:ea typeface="Kanit Light" pitchFamily="34" charset="-122"/>
                <a:cs typeface="Kanit Light" pitchFamily="34" charset="-120"/>
              </a:rPr>
              <a:t>30%</a:t>
            </a:r>
            <a:endParaRPr lang="en-US" sz="3500" dirty="0"/>
          </a:p>
        </p:txBody>
      </p:sp>
      <p:sp>
        <p:nvSpPr>
          <p:cNvPr id="11" name="Text 8"/>
          <p:cNvSpPr/>
          <p:nvPr/>
        </p:nvSpPr>
        <p:spPr>
          <a:xfrm>
            <a:off x="9205317" y="4919901"/>
            <a:ext cx="1706047" cy="21324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1650"/>
              </a:lnSpc>
              <a:buNone/>
            </a:pPr>
            <a:r>
              <a:rPr lang="en-US" sz="1300" dirty="0">
                <a:solidFill>
                  <a:srgbClr val="2C3249"/>
                </a:solidFill>
                <a:latin typeface="Kanit Light" pitchFamily="34" charset="0"/>
                <a:ea typeface="Kanit Light" pitchFamily="34" charset="-122"/>
                <a:cs typeface="Kanit Light" pitchFamily="34" charset="-120"/>
              </a:rPr>
              <a:t>Storage Savings</a:t>
            </a:r>
            <a:endParaRPr lang="en-US" sz="1300" dirty="0"/>
          </a:p>
        </p:txBody>
      </p:sp>
      <p:sp>
        <p:nvSpPr>
          <p:cNvPr id="12" name="Text 9"/>
          <p:cNvSpPr/>
          <p:nvPr/>
        </p:nvSpPr>
        <p:spPr>
          <a:xfrm>
            <a:off x="5964079" y="5214938"/>
            <a:ext cx="8188643" cy="21824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1700"/>
              </a:lnSpc>
              <a:buNone/>
            </a:pPr>
            <a:r>
              <a:rPr lang="en-US" sz="1050" dirty="0">
                <a:solidFill>
                  <a:srgbClr val="2C3249"/>
                </a:solidFill>
                <a:latin typeface="Martel Sans" pitchFamily="34" charset="0"/>
                <a:ea typeface="Martel Sans" pitchFamily="34" charset="-122"/>
                <a:cs typeface="Martel Sans" pitchFamily="34" charset="-120"/>
              </a:rPr>
              <a:t>Using S3 lifecycle policies and Glacier for archival</a:t>
            </a:r>
            <a:endParaRPr lang="en-US" sz="1050" dirty="0"/>
          </a:p>
        </p:txBody>
      </p:sp>
      <p:sp>
        <p:nvSpPr>
          <p:cNvPr id="13" name="Text 10"/>
          <p:cNvSpPr/>
          <p:nvPr/>
        </p:nvSpPr>
        <p:spPr>
          <a:xfrm>
            <a:off x="5964079" y="5910739"/>
            <a:ext cx="8188643" cy="45029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3500"/>
              </a:lnSpc>
              <a:buNone/>
            </a:pPr>
            <a:r>
              <a:rPr lang="en-US" sz="3500" dirty="0">
                <a:solidFill>
                  <a:srgbClr val="2C3249"/>
                </a:solidFill>
                <a:latin typeface="Kanit Light" pitchFamily="34" charset="0"/>
                <a:ea typeface="Kanit Light" pitchFamily="34" charset="-122"/>
                <a:cs typeface="Kanit Light" pitchFamily="34" charset="-120"/>
              </a:rPr>
              <a:t>3x</a:t>
            </a:r>
            <a:endParaRPr lang="en-US" sz="3500" dirty="0"/>
          </a:p>
        </p:txBody>
      </p:sp>
      <p:sp>
        <p:nvSpPr>
          <p:cNvPr id="14" name="Text 11"/>
          <p:cNvSpPr/>
          <p:nvPr/>
        </p:nvSpPr>
        <p:spPr>
          <a:xfrm>
            <a:off x="9205317" y="6531531"/>
            <a:ext cx="1706047" cy="21324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1650"/>
              </a:lnSpc>
              <a:buNone/>
            </a:pPr>
            <a:r>
              <a:rPr lang="en-US" sz="1300" dirty="0">
                <a:solidFill>
                  <a:srgbClr val="2C3249"/>
                </a:solidFill>
                <a:latin typeface="Kanit Light" pitchFamily="34" charset="0"/>
                <a:ea typeface="Kanit Light" pitchFamily="34" charset="-122"/>
                <a:cs typeface="Kanit Light" pitchFamily="34" charset="-120"/>
              </a:rPr>
              <a:t>ROI</a:t>
            </a:r>
            <a:endParaRPr lang="en-US" sz="1300" dirty="0"/>
          </a:p>
        </p:txBody>
      </p:sp>
      <p:sp>
        <p:nvSpPr>
          <p:cNvPr id="15" name="Text 12"/>
          <p:cNvSpPr/>
          <p:nvPr/>
        </p:nvSpPr>
        <p:spPr>
          <a:xfrm>
            <a:off x="5964079" y="6826568"/>
            <a:ext cx="8188643" cy="21824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1700"/>
              </a:lnSpc>
              <a:buNone/>
            </a:pPr>
            <a:r>
              <a:rPr lang="en-US" sz="1050" dirty="0">
                <a:solidFill>
                  <a:srgbClr val="2C3249"/>
                </a:solidFill>
                <a:latin typeface="Martel Sans" pitchFamily="34" charset="0"/>
                <a:ea typeface="Martel Sans" pitchFamily="34" charset="-122"/>
                <a:cs typeface="Martel Sans" pitchFamily="34" charset="-120"/>
              </a:rPr>
              <a:t>Return on investment for cost optimization efforts</a:t>
            </a:r>
            <a:endParaRPr lang="en-US" sz="1050" dirty="0"/>
          </a:p>
        </p:txBody>
      </p:sp>
      <p:sp>
        <p:nvSpPr>
          <p:cNvPr id="16" name="Text 13"/>
          <p:cNvSpPr/>
          <p:nvPr/>
        </p:nvSpPr>
        <p:spPr>
          <a:xfrm>
            <a:off x="5964079" y="7198281"/>
            <a:ext cx="8188643" cy="65472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1700"/>
              </a:lnSpc>
              <a:buNone/>
            </a:pPr>
            <a:r>
              <a:rPr lang="en-US" sz="1050" dirty="0">
                <a:solidFill>
                  <a:srgbClr val="2C3249"/>
                </a:solidFill>
                <a:latin typeface="Martel Sans" pitchFamily="34" charset="0"/>
                <a:ea typeface="Martel Sans" pitchFamily="34" charset="-122"/>
                <a:cs typeface="Martel Sans" pitchFamily="34" charset="-120"/>
              </a:rPr>
              <a:t>A financial services company implemented a comprehensive AWS cost optimization strategy led by their project management office. By focusing on the right pricing models, eliminating waste, and building a cost-conscious culture, they achieved significant savings while maintaining performance and reliability.</a:t>
            </a:r>
            <a:endParaRPr lang="en-US" sz="105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621268" y="489109"/>
            <a:ext cx="8715256" cy="55459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4350"/>
              </a:lnSpc>
              <a:buNone/>
            </a:pPr>
            <a:r>
              <a:rPr lang="en-US" sz="3450" dirty="0">
                <a:solidFill>
                  <a:srgbClr val="272D45"/>
                </a:solidFill>
                <a:latin typeface="Kanit Light" pitchFamily="34" charset="0"/>
                <a:ea typeface="Kanit Light" pitchFamily="34" charset="-122"/>
                <a:cs typeface="Kanit Light" pitchFamily="34" charset="-120"/>
              </a:rPr>
              <a:t>Key Takeaways: Managing AWS Costs as a PM</a:t>
            </a:r>
            <a:endParaRPr lang="en-US" sz="3450" dirty="0"/>
          </a:p>
        </p:txBody>
      </p:sp>
      <p:pic>
        <p:nvPicPr>
          <p:cNvPr id="3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05532" y="1398627"/>
            <a:ext cx="1325285" cy="1022628"/>
          </a:xfrm>
          <a:prstGeom prst="rect">
            <a:avLst/>
          </a:prstGeom>
        </p:spPr>
      </p:pic>
      <p:sp>
        <p:nvSpPr>
          <p:cNvPr id="4" name="Text 1"/>
          <p:cNvSpPr/>
          <p:nvPr/>
        </p:nvSpPr>
        <p:spPr>
          <a:xfrm>
            <a:off x="3843338" y="1880592"/>
            <a:ext cx="249555" cy="31194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3100"/>
              </a:lnSpc>
              <a:buNone/>
            </a:pPr>
            <a:r>
              <a:rPr lang="en-US" sz="1950" dirty="0">
                <a:solidFill>
                  <a:srgbClr val="2C3249"/>
                </a:solidFill>
                <a:latin typeface="Kanit Light" pitchFamily="34" charset="0"/>
                <a:ea typeface="Kanit Light" pitchFamily="34" charset="-122"/>
                <a:cs typeface="Kanit Light" pitchFamily="34" charset="-120"/>
              </a:rPr>
              <a:t>1</a:t>
            </a:r>
            <a:endParaRPr lang="en-US" sz="1950" dirty="0"/>
          </a:p>
        </p:txBody>
      </p:sp>
      <p:sp>
        <p:nvSpPr>
          <p:cNvPr id="5" name="Text 2"/>
          <p:cNvSpPr/>
          <p:nvPr/>
        </p:nvSpPr>
        <p:spPr>
          <a:xfrm>
            <a:off x="4808220" y="1576030"/>
            <a:ext cx="2218968" cy="27741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150"/>
              </a:lnSpc>
              <a:buNone/>
            </a:pPr>
            <a:r>
              <a:rPr lang="en-US" sz="1700" dirty="0">
                <a:solidFill>
                  <a:srgbClr val="2C3249"/>
                </a:solidFill>
                <a:latin typeface="Kanit Light" pitchFamily="34" charset="0"/>
                <a:ea typeface="Kanit Light" pitchFamily="34" charset="-122"/>
                <a:cs typeface="Kanit Light" pitchFamily="34" charset="-120"/>
              </a:rPr>
              <a:t>Drive Cultural Change</a:t>
            </a:r>
            <a:endParaRPr lang="en-US" sz="1700" dirty="0"/>
          </a:p>
        </p:txBody>
      </p:sp>
      <p:sp>
        <p:nvSpPr>
          <p:cNvPr id="6" name="Text 3"/>
          <p:cNvSpPr/>
          <p:nvPr/>
        </p:nvSpPr>
        <p:spPr>
          <a:xfrm>
            <a:off x="4808220" y="1959888"/>
            <a:ext cx="4138732" cy="28396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200"/>
              </a:lnSpc>
              <a:buNone/>
            </a:pPr>
            <a:r>
              <a:rPr lang="en-US" sz="1350" dirty="0">
                <a:solidFill>
                  <a:srgbClr val="2C3249"/>
                </a:solidFill>
                <a:latin typeface="Martel Sans" pitchFamily="34" charset="0"/>
                <a:ea typeface="Martel Sans" pitchFamily="34" charset="-122"/>
                <a:cs typeface="Martel Sans" pitchFamily="34" charset="-120"/>
              </a:rPr>
              <a:t>Make cost optimization everyone's responsibility</a:t>
            </a:r>
            <a:endParaRPr lang="en-US" sz="1350" dirty="0"/>
          </a:p>
        </p:txBody>
      </p:sp>
      <p:sp>
        <p:nvSpPr>
          <p:cNvPr id="7" name="Shape 4"/>
          <p:cNvSpPr/>
          <p:nvPr/>
        </p:nvSpPr>
        <p:spPr>
          <a:xfrm>
            <a:off x="4675108" y="2433876"/>
            <a:ext cx="9289733" cy="11430"/>
          </a:xfrm>
          <a:prstGeom prst="roundRect">
            <a:avLst>
              <a:gd name="adj" fmla="val 652295"/>
            </a:avLst>
          </a:prstGeom>
          <a:solidFill>
            <a:srgbClr val="C5D2CF"/>
          </a:solidFill>
          <a:ln/>
        </p:spPr>
        <p:txBody>
          <a:bodyPr/>
          <a:lstStyle/>
          <a:p>
            <a:endParaRPr lang="en-US"/>
          </a:p>
        </p:txBody>
      </p:sp>
      <p:pic>
        <p:nvPicPr>
          <p:cNvPr id="8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42830" y="2465546"/>
            <a:ext cx="2650688" cy="1022628"/>
          </a:xfrm>
          <a:prstGeom prst="rect">
            <a:avLst/>
          </a:prstGeom>
        </p:spPr>
      </p:pic>
      <p:sp>
        <p:nvSpPr>
          <p:cNvPr id="9" name="Text 5"/>
          <p:cNvSpPr/>
          <p:nvPr/>
        </p:nvSpPr>
        <p:spPr>
          <a:xfrm>
            <a:off x="3843338" y="2820829"/>
            <a:ext cx="249555" cy="31194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3100"/>
              </a:lnSpc>
              <a:buNone/>
            </a:pPr>
            <a:r>
              <a:rPr lang="en-US" sz="1950" dirty="0">
                <a:solidFill>
                  <a:srgbClr val="2C3249"/>
                </a:solidFill>
                <a:latin typeface="Kanit Light" pitchFamily="34" charset="0"/>
                <a:ea typeface="Kanit Light" pitchFamily="34" charset="-122"/>
                <a:cs typeface="Kanit Light" pitchFamily="34" charset="-120"/>
              </a:rPr>
              <a:t>2</a:t>
            </a:r>
            <a:endParaRPr lang="en-US" sz="1950" dirty="0"/>
          </a:p>
        </p:txBody>
      </p:sp>
      <p:sp>
        <p:nvSpPr>
          <p:cNvPr id="10" name="Text 6"/>
          <p:cNvSpPr/>
          <p:nvPr/>
        </p:nvSpPr>
        <p:spPr>
          <a:xfrm>
            <a:off x="5470922" y="2642949"/>
            <a:ext cx="2683073" cy="27741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150"/>
              </a:lnSpc>
              <a:buNone/>
            </a:pPr>
            <a:r>
              <a:rPr lang="en-US" sz="1700" dirty="0">
                <a:solidFill>
                  <a:srgbClr val="2C3249"/>
                </a:solidFill>
                <a:latin typeface="Kanit Light" pitchFamily="34" charset="0"/>
                <a:ea typeface="Kanit Light" pitchFamily="34" charset="-122"/>
                <a:cs typeface="Kanit Light" pitchFamily="34" charset="-120"/>
              </a:rPr>
              <a:t>Implement Regular Reviews</a:t>
            </a:r>
            <a:endParaRPr lang="en-US" sz="1700" dirty="0"/>
          </a:p>
        </p:txBody>
      </p:sp>
      <p:sp>
        <p:nvSpPr>
          <p:cNvPr id="11" name="Text 7"/>
          <p:cNvSpPr/>
          <p:nvPr/>
        </p:nvSpPr>
        <p:spPr>
          <a:xfrm>
            <a:off x="5470922" y="3026807"/>
            <a:ext cx="3469958" cy="28396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200"/>
              </a:lnSpc>
              <a:buNone/>
            </a:pPr>
            <a:r>
              <a:rPr lang="en-US" sz="1350" dirty="0">
                <a:solidFill>
                  <a:srgbClr val="2C3249"/>
                </a:solidFill>
                <a:latin typeface="Martel Sans" pitchFamily="34" charset="0"/>
                <a:ea typeface="Martel Sans" pitchFamily="34" charset="-122"/>
                <a:cs typeface="Martel Sans" pitchFamily="34" charset="-120"/>
              </a:rPr>
              <a:t>Schedule monthly cost analysis meetings</a:t>
            </a:r>
            <a:endParaRPr lang="en-US" sz="1350" dirty="0"/>
          </a:p>
        </p:txBody>
      </p:sp>
      <p:sp>
        <p:nvSpPr>
          <p:cNvPr id="12" name="Shape 8"/>
          <p:cNvSpPr/>
          <p:nvPr/>
        </p:nvSpPr>
        <p:spPr>
          <a:xfrm>
            <a:off x="5337810" y="3500795"/>
            <a:ext cx="8627031" cy="11430"/>
          </a:xfrm>
          <a:prstGeom prst="roundRect">
            <a:avLst>
              <a:gd name="adj" fmla="val 652295"/>
            </a:avLst>
          </a:prstGeom>
          <a:solidFill>
            <a:srgbClr val="C5D2CF"/>
          </a:solidFill>
          <a:ln/>
        </p:spPr>
        <p:txBody>
          <a:bodyPr/>
          <a:lstStyle/>
          <a:p>
            <a:endParaRPr lang="en-US"/>
          </a:p>
        </p:txBody>
      </p:sp>
      <p:pic>
        <p:nvPicPr>
          <p:cNvPr id="13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80128" y="3532465"/>
            <a:ext cx="3976092" cy="1022628"/>
          </a:xfrm>
          <a:prstGeom prst="rect">
            <a:avLst/>
          </a:prstGeom>
        </p:spPr>
      </p:pic>
      <p:sp>
        <p:nvSpPr>
          <p:cNvPr id="14" name="Text 9"/>
          <p:cNvSpPr/>
          <p:nvPr/>
        </p:nvSpPr>
        <p:spPr>
          <a:xfrm>
            <a:off x="3843338" y="3887748"/>
            <a:ext cx="249555" cy="31194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3100"/>
              </a:lnSpc>
              <a:buNone/>
            </a:pPr>
            <a:r>
              <a:rPr lang="en-US" sz="1950" dirty="0">
                <a:solidFill>
                  <a:srgbClr val="2C3249"/>
                </a:solidFill>
                <a:latin typeface="Kanit Light" pitchFamily="34" charset="0"/>
                <a:ea typeface="Kanit Light" pitchFamily="34" charset="-122"/>
                <a:cs typeface="Kanit Light" pitchFamily="34" charset="-120"/>
              </a:rPr>
              <a:t>3</a:t>
            </a:r>
            <a:endParaRPr lang="en-US" sz="1950" dirty="0"/>
          </a:p>
        </p:txBody>
      </p:sp>
      <p:sp>
        <p:nvSpPr>
          <p:cNvPr id="15" name="Text 10"/>
          <p:cNvSpPr/>
          <p:nvPr/>
        </p:nvSpPr>
        <p:spPr>
          <a:xfrm>
            <a:off x="6133624" y="3709868"/>
            <a:ext cx="2218968" cy="27741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150"/>
              </a:lnSpc>
              <a:buNone/>
            </a:pPr>
            <a:r>
              <a:rPr lang="en-US" sz="1700" dirty="0">
                <a:solidFill>
                  <a:srgbClr val="2C3249"/>
                </a:solidFill>
                <a:latin typeface="Kanit Light" pitchFamily="34" charset="0"/>
                <a:ea typeface="Kanit Light" pitchFamily="34" charset="-122"/>
                <a:cs typeface="Kanit Light" pitchFamily="34" charset="-120"/>
              </a:rPr>
              <a:t>Use AWS Cost Tools</a:t>
            </a:r>
            <a:endParaRPr lang="en-US" sz="1700" dirty="0"/>
          </a:p>
        </p:txBody>
      </p:sp>
      <p:sp>
        <p:nvSpPr>
          <p:cNvPr id="16" name="Text 11"/>
          <p:cNvSpPr/>
          <p:nvPr/>
        </p:nvSpPr>
        <p:spPr>
          <a:xfrm>
            <a:off x="6133624" y="4093726"/>
            <a:ext cx="4517112" cy="28396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200"/>
              </a:lnSpc>
              <a:buNone/>
            </a:pPr>
            <a:r>
              <a:rPr lang="en-US" sz="1350" dirty="0">
                <a:solidFill>
                  <a:srgbClr val="2C3249"/>
                </a:solidFill>
                <a:latin typeface="Martel Sans" pitchFamily="34" charset="0"/>
                <a:ea typeface="Martel Sans" pitchFamily="34" charset="-122"/>
                <a:cs typeface="Martel Sans" pitchFamily="34" charset="-120"/>
              </a:rPr>
              <a:t>Leverage Cost Explorer, Budgets, and Trusted Advisor</a:t>
            </a:r>
            <a:endParaRPr lang="en-US" sz="1350" dirty="0"/>
          </a:p>
        </p:txBody>
      </p:sp>
      <p:sp>
        <p:nvSpPr>
          <p:cNvPr id="17" name="Shape 12"/>
          <p:cNvSpPr/>
          <p:nvPr/>
        </p:nvSpPr>
        <p:spPr>
          <a:xfrm>
            <a:off x="6000512" y="4567714"/>
            <a:ext cx="7964329" cy="11430"/>
          </a:xfrm>
          <a:prstGeom prst="roundRect">
            <a:avLst>
              <a:gd name="adj" fmla="val 652295"/>
            </a:avLst>
          </a:prstGeom>
          <a:solidFill>
            <a:srgbClr val="C5D2CF"/>
          </a:solidFill>
          <a:ln/>
        </p:spPr>
        <p:txBody>
          <a:bodyPr/>
          <a:lstStyle/>
          <a:p>
            <a:endParaRPr lang="en-US"/>
          </a:p>
        </p:txBody>
      </p:sp>
      <p:pic>
        <p:nvPicPr>
          <p:cNvPr id="18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317427" y="4599384"/>
            <a:ext cx="5301496" cy="1022628"/>
          </a:xfrm>
          <a:prstGeom prst="rect">
            <a:avLst/>
          </a:prstGeom>
        </p:spPr>
      </p:pic>
      <p:sp>
        <p:nvSpPr>
          <p:cNvPr id="19" name="Text 13"/>
          <p:cNvSpPr/>
          <p:nvPr/>
        </p:nvSpPr>
        <p:spPr>
          <a:xfrm>
            <a:off x="3843338" y="4954667"/>
            <a:ext cx="249555" cy="31194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3100"/>
              </a:lnSpc>
              <a:buNone/>
            </a:pPr>
            <a:r>
              <a:rPr lang="en-US" sz="1950" dirty="0">
                <a:solidFill>
                  <a:srgbClr val="2C3249"/>
                </a:solidFill>
                <a:latin typeface="Kanit Light" pitchFamily="34" charset="0"/>
                <a:ea typeface="Kanit Light" pitchFamily="34" charset="-122"/>
                <a:cs typeface="Kanit Light" pitchFamily="34" charset="-120"/>
              </a:rPr>
              <a:t>4</a:t>
            </a:r>
            <a:endParaRPr lang="en-US" sz="1950" dirty="0"/>
          </a:p>
        </p:txBody>
      </p:sp>
      <p:sp>
        <p:nvSpPr>
          <p:cNvPr id="20" name="Text 14"/>
          <p:cNvSpPr/>
          <p:nvPr/>
        </p:nvSpPr>
        <p:spPr>
          <a:xfrm>
            <a:off x="6796326" y="4776788"/>
            <a:ext cx="2356842" cy="27741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150"/>
              </a:lnSpc>
              <a:buNone/>
            </a:pPr>
            <a:r>
              <a:rPr lang="en-US" sz="1700" dirty="0">
                <a:solidFill>
                  <a:srgbClr val="2C3249"/>
                </a:solidFill>
                <a:latin typeface="Kanit Light" pitchFamily="34" charset="0"/>
                <a:ea typeface="Kanit Light" pitchFamily="34" charset="-122"/>
                <a:cs typeface="Kanit Light" pitchFamily="34" charset="-120"/>
              </a:rPr>
              <a:t>Understand AWS Pricing</a:t>
            </a:r>
            <a:endParaRPr lang="en-US" sz="1700" dirty="0"/>
          </a:p>
        </p:txBody>
      </p:sp>
      <p:sp>
        <p:nvSpPr>
          <p:cNvPr id="21" name="Text 15"/>
          <p:cNvSpPr/>
          <p:nvPr/>
        </p:nvSpPr>
        <p:spPr>
          <a:xfrm>
            <a:off x="6796326" y="5160645"/>
            <a:ext cx="4385667" cy="28396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200"/>
              </a:lnSpc>
              <a:buNone/>
            </a:pPr>
            <a:r>
              <a:rPr lang="en-US" sz="1350" dirty="0">
                <a:solidFill>
                  <a:srgbClr val="2C3249"/>
                </a:solidFill>
                <a:latin typeface="Martel Sans" pitchFamily="34" charset="0"/>
                <a:ea typeface="Martel Sans" pitchFamily="34" charset="-122"/>
                <a:cs typeface="Martel Sans" pitchFamily="34" charset="-120"/>
              </a:rPr>
              <a:t>Know the pricing models and their best applications</a:t>
            </a:r>
            <a:endParaRPr lang="en-US" sz="1350" dirty="0"/>
          </a:p>
        </p:txBody>
      </p:sp>
      <p:sp>
        <p:nvSpPr>
          <p:cNvPr id="22" name="Shape 16"/>
          <p:cNvSpPr/>
          <p:nvPr/>
        </p:nvSpPr>
        <p:spPr>
          <a:xfrm>
            <a:off x="6663214" y="5634633"/>
            <a:ext cx="7301627" cy="11430"/>
          </a:xfrm>
          <a:prstGeom prst="roundRect">
            <a:avLst>
              <a:gd name="adj" fmla="val 652295"/>
            </a:avLst>
          </a:prstGeom>
          <a:solidFill>
            <a:srgbClr val="C5D2CF"/>
          </a:solidFill>
          <a:ln/>
        </p:spPr>
        <p:txBody>
          <a:bodyPr/>
          <a:lstStyle/>
          <a:p>
            <a:endParaRPr lang="en-US"/>
          </a:p>
        </p:txBody>
      </p:sp>
      <p:pic>
        <p:nvPicPr>
          <p:cNvPr id="23" name="Image 4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54725" y="5666303"/>
            <a:ext cx="6626900" cy="1022628"/>
          </a:xfrm>
          <a:prstGeom prst="rect">
            <a:avLst/>
          </a:prstGeom>
        </p:spPr>
      </p:pic>
      <p:sp>
        <p:nvSpPr>
          <p:cNvPr id="24" name="Text 17"/>
          <p:cNvSpPr/>
          <p:nvPr/>
        </p:nvSpPr>
        <p:spPr>
          <a:xfrm>
            <a:off x="3843338" y="6021586"/>
            <a:ext cx="249555" cy="31194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3100"/>
              </a:lnSpc>
              <a:buNone/>
            </a:pPr>
            <a:r>
              <a:rPr lang="en-US" sz="1950" dirty="0">
                <a:solidFill>
                  <a:srgbClr val="2C3249"/>
                </a:solidFill>
                <a:latin typeface="Kanit Light" pitchFamily="34" charset="0"/>
                <a:ea typeface="Kanit Light" pitchFamily="34" charset="-122"/>
                <a:cs typeface="Kanit Light" pitchFamily="34" charset="-120"/>
              </a:rPr>
              <a:t>5</a:t>
            </a:r>
            <a:endParaRPr lang="en-US" sz="1950" dirty="0"/>
          </a:p>
        </p:txBody>
      </p:sp>
      <p:sp>
        <p:nvSpPr>
          <p:cNvPr id="25" name="Text 18"/>
          <p:cNvSpPr/>
          <p:nvPr/>
        </p:nvSpPr>
        <p:spPr>
          <a:xfrm>
            <a:off x="7459027" y="5843707"/>
            <a:ext cx="2218968" cy="27741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150"/>
              </a:lnSpc>
              <a:buNone/>
            </a:pPr>
            <a:r>
              <a:rPr lang="en-US" sz="1700" dirty="0">
                <a:solidFill>
                  <a:srgbClr val="2C3249"/>
                </a:solidFill>
                <a:latin typeface="Kanit Light" pitchFamily="34" charset="0"/>
                <a:ea typeface="Kanit Light" pitchFamily="34" charset="-122"/>
                <a:cs typeface="Kanit Light" pitchFamily="34" charset="-120"/>
              </a:rPr>
              <a:t>Plan Before Migration</a:t>
            </a:r>
            <a:endParaRPr lang="en-US" sz="1700" dirty="0"/>
          </a:p>
        </p:txBody>
      </p:sp>
      <p:sp>
        <p:nvSpPr>
          <p:cNvPr id="26" name="Text 19"/>
          <p:cNvSpPr/>
          <p:nvPr/>
        </p:nvSpPr>
        <p:spPr>
          <a:xfrm>
            <a:off x="7459027" y="6227564"/>
            <a:ext cx="3755350" cy="28396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200"/>
              </a:lnSpc>
              <a:buNone/>
            </a:pPr>
            <a:r>
              <a:rPr lang="en-US" sz="1350" dirty="0">
                <a:solidFill>
                  <a:srgbClr val="2C3249"/>
                </a:solidFill>
                <a:latin typeface="Martel Sans" pitchFamily="34" charset="0"/>
                <a:ea typeface="Martel Sans" pitchFamily="34" charset="-122"/>
                <a:cs typeface="Martel Sans" pitchFamily="34" charset="-120"/>
              </a:rPr>
              <a:t>Set clear budget expectations from the start</a:t>
            </a:r>
            <a:endParaRPr lang="en-US" sz="1350" dirty="0"/>
          </a:p>
        </p:txBody>
      </p:sp>
      <p:sp>
        <p:nvSpPr>
          <p:cNvPr id="27" name="Text 20"/>
          <p:cNvSpPr/>
          <p:nvPr/>
        </p:nvSpPr>
        <p:spPr>
          <a:xfrm>
            <a:off x="621268" y="6888599"/>
            <a:ext cx="13387864" cy="85189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200"/>
              </a:lnSpc>
              <a:buNone/>
            </a:pPr>
            <a:r>
              <a:rPr lang="en-US" sz="1350" dirty="0">
                <a:solidFill>
                  <a:srgbClr val="2C3249"/>
                </a:solidFill>
                <a:latin typeface="Martel Sans" pitchFamily="34" charset="0"/>
                <a:ea typeface="Martel Sans" pitchFamily="34" charset="-122"/>
                <a:cs typeface="Martel Sans" pitchFamily="34" charset="-120"/>
              </a:rPr>
              <a:t>Keeping AWS projects within </a:t>
            </a:r>
            <a:r>
              <a:rPr lang="en-US" sz="1350" b="1" dirty="0">
                <a:solidFill>
                  <a:srgbClr val="2C3249"/>
                </a:solidFill>
                <a:latin typeface="Martel Sans" pitchFamily="34" charset="0"/>
                <a:ea typeface="Martel Sans" pitchFamily="34" charset="-122"/>
                <a:cs typeface="Martel Sans" pitchFamily="34" charset="-120"/>
              </a:rPr>
              <a:t>budget</a:t>
            </a:r>
            <a:r>
              <a:rPr lang="en-US" sz="1350" dirty="0">
                <a:solidFill>
                  <a:srgbClr val="2C3249"/>
                </a:solidFill>
                <a:latin typeface="Martel Sans" pitchFamily="34" charset="0"/>
                <a:ea typeface="Martel Sans" pitchFamily="34" charset="-122"/>
                <a:cs typeface="Martel Sans" pitchFamily="34" charset="-120"/>
              </a:rPr>
              <a:t> is just as important as meeting </a:t>
            </a:r>
            <a:r>
              <a:rPr lang="en-US" sz="1350" b="1" dirty="0">
                <a:solidFill>
                  <a:srgbClr val="2C3249"/>
                </a:solidFill>
                <a:latin typeface="Martel Sans" pitchFamily="34" charset="0"/>
                <a:ea typeface="Martel Sans" pitchFamily="34" charset="-122"/>
                <a:cs typeface="Martel Sans" pitchFamily="34" charset="-120"/>
              </a:rPr>
              <a:t>deadlines and deliverables.</a:t>
            </a:r>
            <a:r>
              <a:rPr lang="en-US" sz="1350" dirty="0">
                <a:solidFill>
                  <a:srgbClr val="2C3249"/>
                </a:solidFill>
                <a:latin typeface="Martel Sans" pitchFamily="34" charset="0"/>
                <a:ea typeface="Martel Sans" pitchFamily="34" charset="-122"/>
                <a:cs typeface="Martel Sans" pitchFamily="34" charset="-120"/>
              </a:rPr>
              <a:t> As a Project Manager, you play a crucial role in balancing technical requirements with financial constraints. By implementing these strategies, you can deliver successful cloud projects while avoiding unexpected costs.</a:t>
            </a:r>
            <a:endParaRPr lang="en-US" sz="135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6280190" y="718423"/>
            <a:ext cx="5670590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5550"/>
              </a:lnSpc>
              <a:buNone/>
            </a:pPr>
            <a:r>
              <a:rPr lang="en-US" sz="4450" dirty="0">
                <a:solidFill>
                  <a:srgbClr val="272D45"/>
                </a:solidFill>
                <a:latin typeface="Kanit Light" pitchFamily="34" charset="0"/>
                <a:ea typeface="Kanit Light" pitchFamily="34" charset="-122"/>
                <a:cs typeface="Kanit Light" pitchFamily="34" charset="-120"/>
              </a:rPr>
              <a:t>Final Thoughts</a:t>
            </a:r>
            <a:endParaRPr lang="en-US" sz="4450" dirty="0"/>
          </a:p>
        </p:txBody>
      </p:sp>
      <p:sp>
        <p:nvSpPr>
          <p:cNvPr id="4" name="Text 1"/>
          <p:cNvSpPr/>
          <p:nvPr/>
        </p:nvSpPr>
        <p:spPr>
          <a:xfrm>
            <a:off x="6280190" y="1767364"/>
            <a:ext cx="7556421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dirty="0">
                <a:solidFill>
                  <a:srgbClr val="2C3249"/>
                </a:solidFill>
                <a:latin typeface="Martel Sans" pitchFamily="34" charset="0"/>
                <a:ea typeface="Martel Sans" pitchFamily="34" charset="-122"/>
                <a:cs typeface="Martel Sans" pitchFamily="34" charset="-120"/>
              </a:rPr>
              <a:t>Keeping AWS projects within </a:t>
            </a:r>
            <a:r>
              <a:rPr lang="en-US" sz="1750" b="1" dirty="0">
                <a:solidFill>
                  <a:srgbClr val="2C3249"/>
                </a:solidFill>
                <a:latin typeface="Martel Sans" pitchFamily="34" charset="0"/>
                <a:ea typeface="Martel Sans" pitchFamily="34" charset="-122"/>
                <a:cs typeface="Martel Sans" pitchFamily="34" charset="-120"/>
              </a:rPr>
              <a:t>budget</a:t>
            </a:r>
            <a:r>
              <a:rPr lang="en-US" sz="1750" dirty="0">
                <a:solidFill>
                  <a:srgbClr val="2C3249"/>
                </a:solidFill>
                <a:latin typeface="Martel Sans" pitchFamily="34" charset="0"/>
                <a:ea typeface="Martel Sans" pitchFamily="34" charset="-122"/>
                <a:cs typeface="Martel Sans" pitchFamily="34" charset="-120"/>
              </a:rPr>
              <a:t> is just as important as meeting </a:t>
            </a:r>
            <a:r>
              <a:rPr lang="en-US" sz="1750" b="1" dirty="0">
                <a:solidFill>
                  <a:srgbClr val="2C3249"/>
                </a:solidFill>
                <a:latin typeface="Martel Sans" pitchFamily="34" charset="0"/>
                <a:ea typeface="Martel Sans" pitchFamily="34" charset="-122"/>
                <a:cs typeface="Martel Sans" pitchFamily="34" charset="-120"/>
              </a:rPr>
              <a:t>deadlines and deliverables.</a:t>
            </a:r>
            <a:r>
              <a:rPr lang="en-US" sz="1750" dirty="0">
                <a:solidFill>
                  <a:srgbClr val="2C3249"/>
                </a:solidFill>
                <a:latin typeface="Martel Sans" pitchFamily="34" charset="0"/>
                <a:ea typeface="Martel Sans" pitchFamily="34" charset="-122"/>
                <a:cs typeface="Martel Sans" pitchFamily="34" charset="-120"/>
              </a:rPr>
              <a:t> As a Project Manager, you can:</a:t>
            </a:r>
            <a:endParaRPr lang="en-US" sz="1750" dirty="0"/>
          </a:p>
        </p:txBody>
      </p:sp>
      <p:sp>
        <p:nvSpPr>
          <p:cNvPr id="5" name="Shape 2"/>
          <p:cNvSpPr/>
          <p:nvPr/>
        </p:nvSpPr>
        <p:spPr>
          <a:xfrm>
            <a:off x="6280190" y="3003471"/>
            <a:ext cx="510302" cy="510302"/>
          </a:xfrm>
          <a:prstGeom prst="roundRect">
            <a:avLst>
              <a:gd name="adj" fmla="val 18669"/>
            </a:avLst>
          </a:prstGeom>
          <a:solidFill>
            <a:srgbClr val="DFECE9"/>
          </a:solidFill>
          <a:ln w="7620">
            <a:solidFill>
              <a:srgbClr val="C5D2CF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6" name="Text 3"/>
          <p:cNvSpPr/>
          <p:nvPr/>
        </p:nvSpPr>
        <p:spPr>
          <a:xfrm>
            <a:off x="6365260" y="3045976"/>
            <a:ext cx="340162" cy="42529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650"/>
              </a:lnSpc>
              <a:buNone/>
            </a:pPr>
            <a:r>
              <a:rPr lang="en-US" sz="2650" dirty="0">
                <a:solidFill>
                  <a:srgbClr val="2C3249"/>
                </a:solidFill>
                <a:latin typeface="Kanit Light" pitchFamily="34" charset="0"/>
                <a:ea typeface="Kanit Light" pitchFamily="34" charset="-122"/>
                <a:cs typeface="Kanit Light" pitchFamily="34" charset="-120"/>
              </a:rPr>
              <a:t>1</a:t>
            </a:r>
            <a:endParaRPr lang="en-US" sz="2650" dirty="0"/>
          </a:p>
        </p:txBody>
      </p:sp>
      <p:sp>
        <p:nvSpPr>
          <p:cNvPr id="7" name="Text 4"/>
          <p:cNvSpPr/>
          <p:nvPr/>
        </p:nvSpPr>
        <p:spPr>
          <a:xfrm>
            <a:off x="7017306" y="3003471"/>
            <a:ext cx="6309836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750"/>
              </a:lnSpc>
              <a:buNone/>
            </a:pPr>
            <a:r>
              <a:rPr lang="en-US" sz="2200" dirty="0">
                <a:solidFill>
                  <a:srgbClr val="2C3249"/>
                </a:solidFill>
                <a:latin typeface="Kanit Light" pitchFamily="34" charset="0"/>
                <a:ea typeface="Kanit Light" pitchFamily="34" charset="-122"/>
                <a:cs typeface="Kanit Light" pitchFamily="34" charset="-120"/>
              </a:rPr>
              <a:t>Understand AWS pricing models to avoid surprises.</a:t>
            </a:r>
            <a:endParaRPr lang="en-US" sz="2200" dirty="0"/>
          </a:p>
        </p:txBody>
      </p:sp>
      <p:sp>
        <p:nvSpPr>
          <p:cNvPr id="8" name="Shape 5"/>
          <p:cNvSpPr/>
          <p:nvPr/>
        </p:nvSpPr>
        <p:spPr>
          <a:xfrm>
            <a:off x="6280190" y="4250888"/>
            <a:ext cx="510302" cy="510302"/>
          </a:xfrm>
          <a:prstGeom prst="roundRect">
            <a:avLst>
              <a:gd name="adj" fmla="val 18669"/>
            </a:avLst>
          </a:prstGeom>
          <a:solidFill>
            <a:srgbClr val="DFECE9"/>
          </a:solidFill>
          <a:ln w="7620">
            <a:solidFill>
              <a:srgbClr val="C5D2CF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9" name="Text 6"/>
          <p:cNvSpPr/>
          <p:nvPr/>
        </p:nvSpPr>
        <p:spPr>
          <a:xfrm>
            <a:off x="6365260" y="4293394"/>
            <a:ext cx="340162" cy="42529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650"/>
              </a:lnSpc>
              <a:buNone/>
            </a:pPr>
            <a:r>
              <a:rPr lang="en-US" sz="2650" dirty="0">
                <a:solidFill>
                  <a:srgbClr val="2C3249"/>
                </a:solidFill>
                <a:latin typeface="Kanit Light" pitchFamily="34" charset="0"/>
                <a:ea typeface="Kanit Light" pitchFamily="34" charset="-122"/>
                <a:cs typeface="Kanit Light" pitchFamily="34" charset="-120"/>
              </a:rPr>
              <a:t>2</a:t>
            </a:r>
            <a:endParaRPr lang="en-US" sz="2650" dirty="0"/>
          </a:p>
        </p:txBody>
      </p:sp>
      <p:sp>
        <p:nvSpPr>
          <p:cNvPr id="10" name="Text 7"/>
          <p:cNvSpPr/>
          <p:nvPr/>
        </p:nvSpPr>
        <p:spPr>
          <a:xfrm>
            <a:off x="7017306" y="4250888"/>
            <a:ext cx="6819305" cy="7086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750"/>
              </a:lnSpc>
              <a:buNone/>
            </a:pPr>
            <a:r>
              <a:rPr lang="en-US" sz="2200" dirty="0">
                <a:solidFill>
                  <a:srgbClr val="2C3249"/>
                </a:solidFill>
                <a:latin typeface="Kanit Light" pitchFamily="34" charset="0"/>
                <a:ea typeface="Kanit Light" pitchFamily="34" charset="-122"/>
                <a:cs typeface="Kanit Light" pitchFamily="34" charset="-120"/>
              </a:rPr>
              <a:t>Leverage AWS cost tracking tools to monitor cloud spend.</a:t>
            </a:r>
            <a:endParaRPr lang="en-US" sz="2200" dirty="0"/>
          </a:p>
        </p:txBody>
      </p:sp>
      <p:sp>
        <p:nvSpPr>
          <p:cNvPr id="11" name="Shape 8"/>
          <p:cNvSpPr/>
          <p:nvPr/>
        </p:nvSpPr>
        <p:spPr>
          <a:xfrm>
            <a:off x="6280190" y="5498306"/>
            <a:ext cx="510302" cy="510302"/>
          </a:xfrm>
          <a:prstGeom prst="roundRect">
            <a:avLst>
              <a:gd name="adj" fmla="val 18669"/>
            </a:avLst>
          </a:prstGeom>
          <a:solidFill>
            <a:srgbClr val="DFECE9"/>
          </a:solidFill>
          <a:ln w="7620">
            <a:solidFill>
              <a:srgbClr val="C5D2CF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2" name="Text 9"/>
          <p:cNvSpPr/>
          <p:nvPr/>
        </p:nvSpPr>
        <p:spPr>
          <a:xfrm>
            <a:off x="6365260" y="5540812"/>
            <a:ext cx="340162" cy="42529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650"/>
              </a:lnSpc>
              <a:buNone/>
            </a:pPr>
            <a:r>
              <a:rPr lang="en-US" sz="2650" dirty="0">
                <a:solidFill>
                  <a:srgbClr val="2C3249"/>
                </a:solidFill>
                <a:latin typeface="Kanit Light" pitchFamily="34" charset="0"/>
                <a:ea typeface="Kanit Light" pitchFamily="34" charset="-122"/>
                <a:cs typeface="Kanit Light" pitchFamily="34" charset="-120"/>
              </a:rPr>
              <a:t>3</a:t>
            </a:r>
            <a:endParaRPr lang="en-US" sz="2650" dirty="0"/>
          </a:p>
        </p:txBody>
      </p:sp>
      <p:sp>
        <p:nvSpPr>
          <p:cNvPr id="13" name="Text 10"/>
          <p:cNvSpPr/>
          <p:nvPr/>
        </p:nvSpPr>
        <p:spPr>
          <a:xfrm>
            <a:off x="7017306" y="5498306"/>
            <a:ext cx="6819305" cy="7086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750"/>
              </a:lnSpc>
              <a:buNone/>
            </a:pPr>
            <a:r>
              <a:rPr lang="en-US" sz="2200" dirty="0">
                <a:solidFill>
                  <a:srgbClr val="2C3249"/>
                </a:solidFill>
                <a:latin typeface="Kanit Light" pitchFamily="34" charset="0"/>
                <a:ea typeface="Kanit Light" pitchFamily="34" charset="-122"/>
                <a:cs typeface="Kanit Light" pitchFamily="34" charset="-120"/>
              </a:rPr>
              <a:t>Implement cost optimization strategies for compute, storage, and networking.</a:t>
            </a:r>
            <a:endParaRPr lang="en-US" sz="2200" dirty="0"/>
          </a:p>
        </p:txBody>
      </p:sp>
      <p:sp>
        <p:nvSpPr>
          <p:cNvPr id="14" name="Shape 11"/>
          <p:cNvSpPr/>
          <p:nvPr/>
        </p:nvSpPr>
        <p:spPr>
          <a:xfrm>
            <a:off x="6280190" y="6745724"/>
            <a:ext cx="510302" cy="510302"/>
          </a:xfrm>
          <a:prstGeom prst="roundRect">
            <a:avLst>
              <a:gd name="adj" fmla="val 18669"/>
            </a:avLst>
          </a:prstGeom>
          <a:solidFill>
            <a:srgbClr val="DFECE9"/>
          </a:solidFill>
          <a:ln w="7620">
            <a:solidFill>
              <a:srgbClr val="C5D2CF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5" name="Text 12"/>
          <p:cNvSpPr/>
          <p:nvPr/>
        </p:nvSpPr>
        <p:spPr>
          <a:xfrm>
            <a:off x="6365260" y="6788229"/>
            <a:ext cx="340162" cy="42529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650"/>
              </a:lnSpc>
              <a:buNone/>
            </a:pPr>
            <a:r>
              <a:rPr lang="en-US" sz="2650" dirty="0">
                <a:solidFill>
                  <a:srgbClr val="2C3249"/>
                </a:solidFill>
                <a:latin typeface="Kanit Light" pitchFamily="34" charset="0"/>
                <a:ea typeface="Kanit Light" pitchFamily="34" charset="-122"/>
                <a:cs typeface="Kanit Light" pitchFamily="34" charset="-120"/>
              </a:rPr>
              <a:t>4</a:t>
            </a:r>
            <a:endParaRPr lang="en-US" sz="2650" dirty="0"/>
          </a:p>
        </p:txBody>
      </p:sp>
      <p:sp>
        <p:nvSpPr>
          <p:cNvPr id="16" name="Text 13"/>
          <p:cNvSpPr/>
          <p:nvPr/>
        </p:nvSpPr>
        <p:spPr>
          <a:xfrm>
            <a:off x="7017306" y="6745724"/>
            <a:ext cx="6819305" cy="7086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750"/>
              </a:lnSpc>
              <a:buNone/>
            </a:pPr>
            <a:r>
              <a:rPr lang="en-US" sz="2200" dirty="0">
                <a:solidFill>
                  <a:srgbClr val="2C3249"/>
                </a:solidFill>
                <a:latin typeface="Kanit Light" pitchFamily="34" charset="0"/>
                <a:ea typeface="Kanit Light" pitchFamily="34" charset="-122"/>
                <a:cs typeface="Kanit Light" pitchFamily="34" charset="-120"/>
              </a:rPr>
              <a:t>Build a cost-conscious project culture to sustain long-term savings.</a:t>
            </a:r>
            <a:endParaRPr lang="en-US" sz="2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682347" y="842248"/>
            <a:ext cx="7502723" cy="60924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4750"/>
              </a:lnSpc>
              <a:buNone/>
            </a:pPr>
            <a:r>
              <a:rPr lang="en-US" sz="3800" dirty="0">
                <a:solidFill>
                  <a:srgbClr val="272D45"/>
                </a:solidFill>
                <a:latin typeface="Kanit Light" pitchFamily="34" charset="0"/>
                <a:ea typeface="Kanit Light" pitchFamily="34" charset="-122"/>
                <a:cs typeface="Kanit Light" pitchFamily="34" charset="-120"/>
              </a:rPr>
              <a:t>Understanding AWS Pricing Models</a:t>
            </a:r>
            <a:endParaRPr lang="en-US" sz="3800" dirty="0"/>
          </a:p>
        </p:txBody>
      </p:sp>
      <p:sp>
        <p:nvSpPr>
          <p:cNvPr id="4" name="Shape 1"/>
          <p:cNvSpPr/>
          <p:nvPr/>
        </p:nvSpPr>
        <p:spPr>
          <a:xfrm>
            <a:off x="682347" y="1963222"/>
            <a:ext cx="438626" cy="438626"/>
          </a:xfrm>
          <a:prstGeom prst="roundRect">
            <a:avLst>
              <a:gd name="adj" fmla="val 18671"/>
            </a:avLst>
          </a:prstGeom>
          <a:solidFill>
            <a:srgbClr val="DFECE9"/>
          </a:solidFill>
          <a:ln w="7620">
            <a:solidFill>
              <a:srgbClr val="C5D2CF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5" name="Text 2"/>
          <p:cNvSpPr/>
          <p:nvPr/>
        </p:nvSpPr>
        <p:spPr>
          <a:xfrm>
            <a:off x="755452" y="1999774"/>
            <a:ext cx="292418" cy="36552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300"/>
              </a:lnSpc>
              <a:buNone/>
            </a:pPr>
            <a:r>
              <a:rPr lang="en-US" sz="2300" dirty="0">
                <a:solidFill>
                  <a:srgbClr val="2C3249"/>
                </a:solidFill>
                <a:latin typeface="Kanit Light" pitchFamily="34" charset="0"/>
                <a:ea typeface="Kanit Light" pitchFamily="34" charset="-122"/>
                <a:cs typeface="Kanit Light" pitchFamily="34" charset="-120"/>
              </a:rPr>
              <a:t>1</a:t>
            </a:r>
            <a:endParaRPr lang="en-US" sz="2300" dirty="0"/>
          </a:p>
        </p:txBody>
      </p:sp>
      <p:sp>
        <p:nvSpPr>
          <p:cNvPr id="6" name="Text 3"/>
          <p:cNvSpPr/>
          <p:nvPr/>
        </p:nvSpPr>
        <p:spPr>
          <a:xfrm>
            <a:off x="1315879" y="1963222"/>
            <a:ext cx="2437209" cy="30456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350"/>
              </a:lnSpc>
              <a:buNone/>
            </a:pPr>
            <a:r>
              <a:rPr lang="en-US" sz="1900" dirty="0">
                <a:solidFill>
                  <a:srgbClr val="2C3249"/>
                </a:solidFill>
                <a:latin typeface="Kanit Light" pitchFamily="34" charset="0"/>
                <a:ea typeface="Kanit Light" pitchFamily="34" charset="-122"/>
                <a:cs typeface="Kanit Light" pitchFamily="34" charset="-120"/>
              </a:rPr>
              <a:t>On-Demand Instances</a:t>
            </a:r>
            <a:endParaRPr lang="en-US" sz="1900" dirty="0"/>
          </a:p>
        </p:txBody>
      </p:sp>
      <p:sp>
        <p:nvSpPr>
          <p:cNvPr id="7" name="Text 4"/>
          <p:cNvSpPr/>
          <p:nvPr/>
        </p:nvSpPr>
        <p:spPr>
          <a:xfrm>
            <a:off x="1315879" y="2384703"/>
            <a:ext cx="7145774" cy="62388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450"/>
              </a:lnSpc>
              <a:buNone/>
            </a:pPr>
            <a:r>
              <a:rPr lang="en-US" sz="1500" dirty="0">
                <a:solidFill>
                  <a:srgbClr val="2C3249"/>
                </a:solidFill>
                <a:latin typeface="Martel Sans" pitchFamily="34" charset="0"/>
                <a:ea typeface="Martel Sans" pitchFamily="34" charset="-122"/>
                <a:cs typeface="Martel Sans" pitchFamily="34" charset="-120"/>
              </a:rPr>
              <a:t>Pay per hour/second for compute resources. Best for </a:t>
            </a:r>
            <a:r>
              <a:rPr lang="en-US" sz="1500" b="1" dirty="0">
                <a:solidFill>
                  <a:srgbClr val="2C3249"/>
                </a:solidFill>
                <a:latin typeface="Martel Sans" pitchFamily="34" charset="0"/>
                <a:ea typeface="Martel Sans" pitchFamily="34" charset="-122"/>
                <a:cs typeface="Martel Sans" pitchFamily="34" charset="-120"/>
              </a:rPr>
              <a:t>short-term, unpredictable workloads</a:t>
            </a:r>
            <a:r>
              <a:rPr lang="en-US" sz="1500" dirty="0">
                <a:solidFill>
                  <a:srgbClr val="2C3249"/>
                </a:solidFill>
                <a:latin typeface="Martel Sans" pitchFamily="34" charset="0"/>
                <a:ea typeface="Martel Sans" pitchFamily="34" charset="-122"/>
                <a:cs typeface="Martel Sans" pitchFamily="34" charset="-120"/>
              </a:rPr>
              <a:t> (but expensive).</a:t>
            </a:r>
            <a:endParaRPr lang="en-US" sz="1500" dirty="0"/>
          </a:p>
        </p:txBody>
      </p:sp>
      <p:sp>
        <p:nvSpPr>
          <p:cNvPr id="8" name="Shape 5"/>
          <p:cNvSpPr/>
          <p:nvPr/>
        </p:nvSpPr>
        <p:spPr>
          <a:xfrm>
            <a:off x="682347" y="3422809"/>
            <a:ext cx="438626" cy="438626"/>
          </a:xfrm>
          <a:prstGeom prst="roundRect">
            <a:avLst>
              <a:gd name="adj" fmla="val 18671"/>
            </a:avLst>
          </a:prstGeom>
          <a:solidFill>
            <a:srgbClr val="DFECE9"/>
          </a:solidFill>
          <a:ln w="7620">
            <a:solidFill>
              <a:srgbClr val="C5D2CF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9" name="Text 6"/>
          <p:cNvSpPr/>
          <p:nvPr/>
        </p:nvSpPr>
        <p:spPr>
          <a:xfrm>
            <a:off x="755452" y="3459361"/>
            <a:ext cx="292418" cy="36552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300"/>
              </a:lnSpc>
              <a:buNone/>
            </a:pPr>
            <a:r>
              <a:rPr lang="en-US" sz="2300" dirty="0">
                <a:solidFill>
                  <a:srgbClr val="2C3249"/>
                </a:solidFill>
                <a:latin typeface="Kanit Light" pitchFamily="34" charset="0"/>
                <a:ea typeface="Kanit Light" pitchFamily="34" charset="-122"/>
                <a:cs typeface="Kanit Light" pitchFamily="34" charset="-120"/>
              </a:rPr>
              <a:t>2</a:t>
            </a:r>
            <a:endParaRPr lang="en-US" sz="2300" dirty="0"/>
          </a:p>
        </p:txBody>
      </p:sp>
      <p:sp>
        <p:nvSpPr>
          <p:cNvPr id="10" name="Text 7"/>
          <p:cNvSpPr/>
          <p:nvPr/>
        </p:nvSpPr>
        <p:spPr>
          <a:xfrm>
            <a:off x="1315879" y="3422809"/>
            <a:ext cx="2559844" cy="30456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350"/>
              </a:lnSpc>
              <a:buNone/>
            </a:pPr>
            <a:r>
              <a:rPr lang="en-US" sz="1900" dirty="0">
                <a:solidFill>
                  <a:srgbClr val="2C3249"/>
                </a:solidFill>
                <a:latin typeface="Kanit Light" pitchFamily="34" charset="0"/>
                <a:ea typeface="Kanit Light" pitchFamily="34" charset="-122"/>
                <a:cs typeface="Kanit Light" pitchFamily="34" charset="-120"/>
              </a:rPr>
              <a:t>Reserved Instances (RIs)</a:t>
            </a:r>
            <a:endParaRPr lang="en-US" sz="1900" dirty="0"/>
          </a:p>
        </p:txBody>
      </p:sp>
      <p:sp>
        <p:nvSpPr>
          <p:cNvPr id="11" name="Text 8"/>
          <p:cNvSpPr/>
          <p:nvPr/>
        </p:nvSpPr>
        <p:spPr>
          <a:xfrm>
            <a:off x="1315879" y="3844290"/>
            <a:ext cx="7145774" cy="62388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450"/>
              </a:lnSpc>
              <a:buNone/>
            </a:pPr>
            <a:r>
              <a:rPr lang="en-US" sz="1500" dirty="0">
                <a:solidFill>
                  <a:srgbClr val="2C3249"/>
                </a:solidFill>
                <a:latin typeface="Martel Sans" pitchFamily="34" charset="0"/>
                <a:ea typeface="Martel Sans" pitchFamily="34" charset="-122"/>
                <a:cs typeface="Martel Sans" pitchFamily="34" charset="-120"/>
              </a:rPr>
              <a:t>Commit to 1-3 years upfront for </a:t>
            </a:r>
            <a:r>
              <a:rPr lang="en-US" sz="1500" b="1" dirty="0">
                <a:solidFill>
                  <a:srgbClr val="2C3249"/>
                </a:solidFill>
                <a:latin typeface="Martel Sans" pitchFamily="34" charset="0"/>
                <a:ea typeface="Martel Sans" pitchFamily="34" charset="-122"/>
                <a:cs typeface="Martel Sans" pitchFamily="34" charset="-120"/>
              </a:rPr>
              <a:t>major discounts</a:t>
            </a:r>
            <a:r>
              <a:rPr lang="en-US" sz="1500" dirty="0">
                <a:solidFill>
                  <a:srgbClr val="2C3249"/>
                </a:solidFill>
                <a:latin typeface="Martel Sans" pitchFamily="34" charset="0"/>
                <a:ea typeface="Martel Sans" pitchFamily="34" charset="-122"/>
                <a:cs typeface="Martel Sans" pitchFamily="34" charset="-120"/>
              </a:rPr>
              <a:t> (up to 72% savings). Ideal for </a:t>
            </a:r>
            <a:r>
              <a:rPr lang="en-US" sz="1500" b="1" dirty="0">
                <a:solidFill>
                  <a:srgbClr val="2C3249"/>
                </a:solidFill>
                <a:latin typeface="Martel Sans" pitchFamily="34" charset="0"/>
                <a:ea typeface="Martel Sans" pitchFamily="34" charset="-122"/>
                <a:cs typeface="Martel Sans" pitchFamily="34" charset="-120"/>
              </a:rPr>
              <a:t>long-term workloads.</a:t>
            </a:r>
            <a:endParaRPr lang="en-US" sz="1500" dirty="0"/>
          </a:p>
        </p:txBody>
      </p:sp>
      <p:sp>
        <p:nvSpPr>
          <p:cNvPr id="12" name="Shape 9"/>
          <p:cNvSpPr/>
          <p:nvPr/>
        </p:nvSpPr>
        <p:spPr>
          <a:xfrm>
            <a:off x="682347" y="4882396"/>
            <a:ext cx="438626" cy="438626"/>
          </a:xfrm>
          <a:prstGeom prst="roundRect">
            <a:avLst>
              <a:gd name="adj" fmla="val 18671"/>
            </a:avLst>
          </a:prstGeom>
          <a:solidFill>
            <a:srgbClr val="DFECE9"/>
          </a:solidFill>
          <a:ln w="7620">
            <a:solidFill>
              <a:srgbClr val="C5D2CF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3" name="Text 10"/>
          <p:cNvSpPr/>
          <p:nvPr/>
        </p:nvSpPr>
        <p:spPr>
          <a:xfrm>
            <a:off x="755452" y="4918948"/>
            <a:ext cx="292418" cy="36552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300"/>
              </a:lnSpc>
              <a:buNone/>
            </a:pPr>
            <a:r>
              <a:rPr lang="en-US" sz="2300" dirty="0">
                <a:solidFill>
                  <a:srgbClr val="2C3249"/>
                </a:solidFill>
                <a:latin typeface="Kanit Light" pitchFamily="34" charset="0"/>
                <a:ea typeface="Kanit Light" pitchFamily="34" charset="-122"/>
                <a:cs typeface="Kanit Light" pitchFamily="34" charset="-120"/>
              </a:rPr>
              <a:t>3</a:t>
            </a:r>
            <a:endParaRPr lang="en-US" sz="2300" dirty="0"/>
          </a:p>
        </p:txBody>
      </p:sp>
      <p:sp>
        <p:nvSpPr>
          <p:cNvPr id="14" name="Text 11"/>
          <p:cNvSpPr/>
          <p:nvPr/>
        </p:nvSpPr>
        <p:spPr>
          <a:xfrm>
            <a:off x="1315879" y="4882396"/>
            <a:ext cx="2437209" cy="30456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350"/>
              </a:lnSpc>
              <a:buNone/>
            </a:pPr>
            <a:r>
              <a:rPr lang="en-US" sz="1900" dirty="0">
                <a:solidFill>
                  <a:srgbClr val="2C3249"/>
                </a:solidFill>
                <a:latin typeface="Kanit Light" pitchFamily="34" charset="0"/>
                <a:ea typeface="Kanit Light" pitchFamily="34" charset="-122"/>
                <a:cs typeface="Kanit Light" pitchFamily="34" charset="-120"/>
              </a:rPr>
              <a:t>Savings Plans</a:t>
            </a:r>
            <a:endParaRPr lang="en-US" sz="1900" dirty="0"/>
          </a:p>
        </p:txBody>
      </p:sp>
      <p:sp>
        <p:nvSpPr>
          <p:cNvPr id="15" name="Text 12"/>
          <p:cNvSpPr/>
          <p:nvPr/>
        </p:nvSpPr>
        <p:spPr>
          <a:xfrm>
            <a:off x="1315879" y="5303877"/>
            <a:ext cx="7145774" cy="62388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450"/>
              </a:lnSpc>
              <a:buNone/>
            </a:pPr>
            <a:r>
              <a:rPr lang="en-US" sz="1500" dirty="0">
                <a:solidFill>
                  <a:srgbClr val="2C3249"/>
                </a:solidFill>
                <a:latin typeface="Martel Sans" pitchFamily="34" charset="0"/>
                <a:ea typeface="Martel Sans" pitchFamily="34" charset="-122"/>
                <a:cs typeface="Martel Sans" pitchFamily="34" charset="-120"/>
              </a:rPr>
              <a:t>Flexible pricing model offering </a:t>
            </a:r>
            <a:r>
              <a:rPr lang="en-US" sz="1500" b="1" dirty="0">
                <a:solidFill>
                  <a:srgbClr val="2C3249"/>
                </a:solidFill>
                <a:latin typeface="Martel Sans" pitchFamily="34" charset="0"/>
                <a:ea typeface="Martel Sans" pitchFamily="34" charset="-122"/>
                <a:cs typeface="Martel Sans" pitchFamily="34" charset="-120"/>
              </a:rPr>
              <a:t>discounts in exchange for long-term usage commitment.</a:t>
            </a:r>
            <a:endParaRPr lang="en-US" sz="1500" dirty="0"/>
          </a:p>
        </p:txBody>
      </p:sp>
      <p:sp>
        <p:nvSpPr>
          <p:cNvPr id="16" name="Shape 13"/>
          <p:cNvSpPr/>
          <p:nvPr/>
        </p:nvSpPr>
        <p:spPr>
          <a:xfrm>
            <a:off x="682347" y="6341983"/>
            <a:ext cx="438626" cy="438626"/>
          </a:xfrm>
          <a:prstGeom prst="roundRect">
            <a:avLst>
              <a:gd name="adj" fmla="val 18671"/>
            </a:avLst>
          </a:prstGeom>
          <a:solidFill>
            <a:srgbClr val="DFECE9"/>
          </a:solidFill>
          <a:ln w="7620">
            <a:solidFill>
              <a:srgbClr val="C5D2CF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7" name="Text 14"/>
          <p:cNvSpPr/>
          <p:nvPr/>
        </p:nvSpPr>
        <p:spPr>
          <a:xfrm>
            <a:off x="755452" y="6378535"/>
            <a:ext cx="292418" cy="36552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300"/>
              </a:lnSpc>
              <a:buNone/>
            </a:pPr>
            <a:r>
              <a:rPr lang="en-US" sz="2300" dirty="0">
                <a:solidFill>
                  <a:srgbClr val="2C3249"/>
                </a:solidFill>
                <a:latin typeface="Kanit Light" pitchFamily="34" charset="0"/>
                <a:ea typeface="Kanit Light" pitchFamily="34" charset="-122"/>
                <a:cs typeface="Kanit Light" pitchFamily="34" charset="-120"/>
              </a:rPr>
              <a:t>4</a:t>
            </a:r>
            <a:endParaRPr lang="en-US" sz="2300" dirty="0"/>
          </a:p>
        </p:txBody>
      </p:sp>
      <p:sp>
        <p:nvSpPr>
          <p:cNvPr id="18" name="Text 15"/>
          <p:cNvSpPr/>
          <p:nvPr/>
        </p:nvSpPr>
        <p:spPr>
          <a:xfrm>
            <a:off x="1315879" y="6341983"/>
            <a:ext cx="2437209" cy="30456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350"/>
              </a:lnSpc>
              <a:buNone/>
            </a:pPr>
            <a:r>
              <a:rPr lang="en-US" sz="1900" dirty="0">
                <a:solidFill>
                  <a:srgbClr val="2C3249"/>
                </a:solidFill>
                <a:latin typeface="Kanit Light" pitchFamily="34" charset="0"/>
                <a:ea typeface="Kanit Light" pitchFamily="34" charset="-122"/>
                <a:cs typeface="Kanit Light" pitchFamily="34" charset="-120"/>
              </a:rPr>
              <a:t>Spot Instances</a:t>
            </a:r>
            <a:endParaRPr lang="en-US" sz="1900" dirty="0"/>
          </a:p>
        </p:txBody>
      </p:sp>
      <p:sp>
        <p:nvSpPr>
          <p:cNvPr id="19" name="Text 16"/>
          <p:cNvSpPr/>
          <p:nvPr/>
        </p:nvSpPr>
        <p:spPr>
          <a:xfrm>
            <a:off x="1315879" y="6763464"/>
            <a:ext cx="7145774" cy="62388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450"/>
              </a:lnSpc>
              <a:buNone/>
            </a:pPr>
            <a:r>
              <a:rPr lang="en-US" sz="1500" dirty="0">
                <a:solidFill>
                  <a:srgbClr val="2C3249"/>
                </a:solidFill>
                <a:latin typeface="Martel Sans" pitchFamily="34" charset="0"/>
                <a:ea typeface="Martel Sans" pitchFamily="34" charset="-122"/>
                <a:cs typeface="Martel Sans" pitchFamily="34" charset="-120"/>
              </a:rPr>
              <a:t>Unused AWS capacity sold at </a:t>
            </a:r>
            <a:r>
              <a:rPr lang="en-US" sz="1500" b="1" dirty="0">
                <a:solidFill>
                  <a:srgbClr val="2C3249"/>
                </a:solidFill>
                <a:latin typeface="Martel Sans" pitchFamily="34" charset="0"/>
                <a:ea typeface="Martel Sans" pitchFamily="34" charset="-122"/>
                <a:cs typeface="Martel Sans" pitchFamily="34" charset="-120"/>
              </a:rPr>
              <a:t>steep discounts</a:t>
            </a:r>
            <a:r>
              <a:rPr lang="en-US" sz="1500" dirty="0">
                <a:solidFill>
                  <a:srgbClr val="2C3249"/>
                </a:solidFill>
                <a:latin typeface="Martel Sans" pitchFamily="34" charset="0"/>
                <a:ea typeface="Martel Sans" pitchFamily="34" charset="-122"/>
                <a:cs typeface="Martel Sans" pitchFamily="34" charset="-120"/>
              </a:rPr>
              <a:t> (up to 90%). Best for non-critical, batch jobs, or test environments.</a:t>
            </a:r>
            <a:endParaRPr lang="en-US" sz="15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6230660" y="585192"/>
            <a:ext cx="7655481" cy="132897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5200"/>
              </a:lnSpc>
              <a:buNone/>
            </a:pPr>
            <a:r>
              <a:rPr lang="en-US" sz="4150" dirty="0">
                <a:solidFill>
                  <a:srgbClr val="272D45"/>
                </a:solidFill>
                <a:latin typeface="Kanit Light" pitchFamily="34" charset="0"/>
                <a:ea typeface="Kanit Light" pitchFamily="34" charset="-122"/>
                <a:cs typeface="Kanit Light" pitchFamily="34" charset="-120"/>
              </a:rPr>
              <a:t>Building a Cloud Cost Management Strategy</a:t>
            </a:r>
            <a:endParaRPr lang="en-US" sz="4150" dirty="0"/>
          </a:p>
        </p:txBody>
      </p:sp>
      <p:sp>
        <p:nvSpPr>
          <p:cNvPr id="4" name="Shape 1"/>
          <p:cNvSpPr/>
          <p:nvPr/>
        </p:nvSpPr>
        <p:spPr>
          <a:xfrm>
            <a:off x="6230660" y="2233136"/>
            <a:ext cx="159425" cy="1140143"/>
          </a:xfrm>
          <a:prstGeom prst="roundRect">
            <a:avLst>
              <a:gd name="adj" fmla="val 56022"/>
            </a:avLst>
          </a:prstGeom>
          <a:solidFill>
            <a:srgbClr val="DFECE9"/>
          </a:solidFill>
          <a:ln w="7620">
            <a:solidFill>
              <a:srgbClr val="C5D2CF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5" name="Text 2"/>
          <p:cNvSpPr/>
          <p:nvPr/>
        </p:nvSpPr>
        <p:spPr>
          <a:xfrm>
            <a:off x="6709053" y="2233136"/>
            <a:ext cx="3890367" cy="3323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600"/>
              </a:lnSpc>
              <a:buNone/>
            </a:pPr>
            <a:r>
              <a:rPr lang="en-US" sz="2050" dirty="0">
                <a:solidFill>
                  <a:srgbClr val="2C3249"/>
                </a:solidFill>
                <a:latin typeface="Kanit Light" pitchFamily="34" charset="0"/>
                <a:ea typeface="Kanit Light" pitchFamily="34" charset="-122"/>
                <a:cs typeface="Kanit Light" pitchFamily="34" charset="-120"/>
              </a:rPr>
              <a:t>Define Budget Expectations Early</a:t>
            </a:r>
            <a:endParaRPr lang="en-US" sz="2050" dirty="0"/>
          </a:p>
        </p:txBody>
      </p:sp>
      <p:sp>
        <p:nvSpPr>
          <p:cNvPr id="6" name="Text 3"/>
          <p:cNvSpPr/>
          <p:nvPr/>
        </p:nvSpPr>
        <p:spPr>
          <a:xfrm>
            <a:off x="6709053" y="2692956"/>
            <a:ext cx="7177088" cy="68032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650"/>
              </a:lnSpc>
              <a:buNone/>
            </a:pPr>
            <a:r>
              <a:rPr lang="en-US" sz="1650" dirty="0">
                <a:solidFill>
                  <a:srgbClr val="2C3249"/>
                </a:solidFill>
                <a:latin typeface="Martel Sans" pitchFamily="34" charset="0"/>
                <a:ea typeface="Martel Sans" pitchFamily="34" charset="-122"/>
                <a:cs typeface="Martel Sans" pitchFamily="34" charset="-120"/>
              </a:rPr>
              <a:t>Work with finance teams to </a:t>
            </a:r>
            <a:r>
              <a:rPr lang="en-US" sz="1650" b="1" dirty="0">
                <a:solidFill>
                  <a:srgbClr val="2C3249"/>
                </a:solidFill>
                <a:latin typeface="Martel Sans" pitchFamily="34" charset="0"/>
                <a:ea typeface="Martel Sans" pitchFamily="34" charset="-122"/>
                <a:cs typeface="Martel Sans" pitchFamily="34" charset="-120"/>
              </a:rPr>
              <a:t>estimate AWS costs upfront</a:t>
            </a:r>
            <a:r>
              <a:rPr lang="en-US" sz="1650" dirty="0">
                <a:solidFill>
                  <a:srgbClr val="2C3249"/>
                </a:solidFill>
                <a:latin typeface="Martel Sans" pitchFamily="34" charset="0"/>
                <a:ea typeface="Martel Sans" pitchFamily="34" charset="-122"/>
                <a:cs typeface="Martel Sans" pitchFamily="34" charset="-120"/>
              </a:rPr>
              <a:t> before project kickoff.</a:t>
            </a:r>
            <a:endParaRPr lang="en-US" sz="1650" dirty="0"/>
          </a:p>
        </p:txBody>
      </p:sp>
      <p:sp>
        <p:nvSpPr>
          <p:cNvPr id="7" name="Shape 4"/>
          <p:cNvSpPr/>
          <p:nvPr/>
        </p:nvSpPr>
        <p:spPr>
          <a:xfrm>
            <a:off x="6549628" y="3585924"/>
            <a:ext cx="159425" cy="1140143"/>
          </a:xfrm>
          <a:prstGeom prst="roundRect">
            <a:avLst>
              <a:gd name="adj" fmla="val 56022"/>
            </a:avLst>
          </a:prstGeom>
          <a:solidFill>
            <a:srgbClr val="DFECE9"/>
          </a:solidFill>
          <a:ln w="7620">
            <a:solidFill>
              <a:srgbClr val="C5D2CF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8" name="Text 5"/>
          <p:cNvSpPr/>
          <p:nvPr/>
        </p:nvSpPr>
        <p:spPr>
          <a:xfrm>
            <a:off x="7028021" y="3585924"/>
            <a:ext cx="2694742" cy="3323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600"/>
              </a:lnSpc>
              <a:buNone/>
            </a:pPr>
            <a:r>
              <a:rPr lang="en-US" sz="2050" dirty="0">
                <a:solidFill>
                  <a:srgbClr val="2C3249"/>
                </a:solidFill>
                <a:latin typeface="Kanit Light" pitchFamily="34" charset="0"/>
                <a:ea typeface="Kanit Light" pitchFamily="34" charset="-122"/>
                <a:cs typeface="Kanit Light" pitchFamily="34" charset="-120"/>
              </a:rPr>
              <a:t>Set Up AWS Cost Alerts</a:t>
            </a:r>
            <a:endParaRPr lang="en-US" sz="2050" dirty="0"/>
          </a:p>
        </p:txBody>
      </p:sp>
      <p:sp>
        <p:nvSpPr>
          <p:cNvPr id="9" name="Text 6"/>
          <p:cNvSpPr/>
          <p:nvPr/>
        </p:nvSpPr>
        <p:spPr>
          <a:xfrm>
            <a:off x="7028021" y="4045744"/>
            <a:ext cx="6858119" cy="68032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650"/>
              </a:lnSpc>
              <a:buNone/>
            </a:pPr>
            <a:r>
              <a:rPr lang="en-US" sz="1650" dirty="0">
                <a:solidFill>
                  <a:srgbClr val="2C3249"/>
                </a:solidFill>
                <a:latin typeface="Martel Sans" pitchFamily="34" charset="0"/>
                <a:ea typeface="Martel Sans" pitchFamily="34" charset="-122"/>
                <a:cs typeface="Martel Sans" pitchFamily="34" charset="-120"/>
              </a:rPr>
              <a:t>Use </a:t>
            </a:r>
            <a:r>
              <a:rPr lang="en-US" sz="1650" b="1" dirty="0">
                <a:solidFill>
                  <a:srgbClr val="2C3249"/>
                </a:solidFill>
                <a:latin typeface="Martel Sans" pitchFamily="34" charset="0"/>
                <a:ea typeface="Martel Sans" pitchFamily="34" charset="-122"/>
                <a:cs typeface="Martel Sans" pitchFamily="34" charset="-120"/>
              </a:rPr>
              <a:t>AWS Budgets</a:t>
            </a:r>
            <a:r>
              <a:rPr lang="en-US" sz="1650" dirty="0">
                <a:solidFill>
                  <a:srgbClr val="2C3249"/>
                </a:solidFill>
                <a:latin typeface="Martel Sans" pitchFamily="34" charset="0"/>
                <a:ea typeface="Martel Sans" pitchFamily="34" charset="-122"/>
                <a:cs typeface="Martel Sans" pitchFamily="34" charset="-120"/>
              </a:rPr>
              <a:t> to create alerts when spending exceeds predefined limits.</a:t>
            </a:r>
            <a:endParaRPr lang="en-US" sz="1650" dirty="0"/>
          </a:p>
        </p:txBody>
      </p:sp>
      <p:sp>
        <p:nvSpPr>
          <p:cNvPr id="10" name="Shape 7"/>
          <p:cNvSpPr/>
          <p:nvPr/>
        </p:nvSpPr>
        <p:spPr>
          <a:xfrm>
            <a:off x="6868597" y="4938713"/>
            <a:ext cx="159425" cy="1140143"/>
          </a:xfrm>
          <a:prstGeom prst="roundRect">
            <a:avLst>
              <a:gd name="adj" fmla="val 56022"/>
            </a:avLst>
          </a:prstGeom>
          <a:solidFill>
            <a:srgbClr val="DFECE9"/>
          </a:solidFill>
          <a:ln w="7620">
            <a:solidFill>
              <a:srgbClr val="C5D2CF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1" name="Text 8"/>
          <p:cNvSpPr/>
          <p:nvPr/>
        </p:nvSpPr>
        <p:spPr>
          <a:xfrm>
            <a:off x="7346990" y="4938713"/>
            <a:ext cx="2859524" cy="3323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600"/>
              </a:lnSpc>
              <a:buNone/>
            </a:pPr>
            <a:r>
              <a:rPr lang="en-US" sz="2050" dirty="0">
                <a:solidFill>
                  <a:srgbClr val="2C3249"/>
                </a:solidFill>
                <a:latin typeface="Kanit Light" pitchFamily="34" charset="0"/>
                <a:ea typeface="Kanit Light" pitchFamily="34" charset="-122"/>
                <a:cs typeface="Kanit Light" pitchFamily="34" charset="-120"/>
              </a:rPr>
              <a:t>Use Cost Allocation Tags</a:t>
            </a:r>
            <a:endParaRPr lang="en-US" sz="2050" dirty="0"/>
          </a:p>
        </p:txBody>
      </p:sp>
      <p:sp>
        <p:nvSpPr>
          <p:cNvPr id="12" name="Text 9"/>
          <p:cNvSpPr/>
          <p:nvPr/>
        </p:nvSpPr>
        <p:spPr>
          <a:xfrm>
            <a:off x="7346990" y="5398532"/>
            <a:ext cx="6539151" cy="68032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650"/>
              </a:lnSpc>
              <a:buNone/>
            </a:pPr>
            <a:r>
              <a:rPr lang="en-US" sz="1650" dirty="0">
                <a:solidFill>
                  <a:srgbClr val="2C3249"/>
                </a:solidFill>
                <a:latin typeface="Martel Sans" pitchFamily="34" charset="0"/>
                <a:ea typeface="Martel Sans" pitchFamily="34" charset="-122"/>
                <a:cs typeface="Martel Sans" pitchFamily="34" charset="-120"/>
              </a:rPr>
              <a:t>Track costs by </a:t>
            </a:r>
            <a:r>
              <a:rPr lang="en-US" sz="1650" b="1" dirty="0">
                <a:solidFill>
                  <a:srgbClr val="2C3249"/>
                </a:solidFill>
                <a:latin typeface="Martel Sans" pitchFamily="34" charset="0"/>
                <a:ea typeface="Martel Sans" pitchFamily="34" charset="-122"/>
                <a:cs typeface="Martel Sans" pitchFamily="34" charset="-120"/>
              </a:rPr>
              <a:t>project, department, or environment</a:t>
            </a:r>
            <a:r>
              <a:rPr lang="en-US" sz="1650" dirty="0">
                <a:solidFill>
                  <a:srgbClr val="2C3249"/>
                </a:solidFill>
                <a:latin typeface="Martel Sans" pitchFamily="34" charset="0"/>
                <a:ea typeface="Martel Sans" pitchFamily="34" charset="-122"/>
                <a:cs typeface="Martel Sans" pitchFamily="34" charset="-120"/>
              </a:rPr>
              <a:t> to see where money is going.</a:t>
            </a:r>
            <a:endParaRPr lang="en-US" sz="1650" dirty="0"/>
          </a:p>
        </p:txBody>
      </p:sp>
      <p:sp>
        <p:nvSpPr>
          <p:cNvPr id="13" name="Shape 10"/>
          <p:cNvSpPr/>
          <p:nvPr/>
        </p:nvSpPr>
        <p:spPr>
          <a:xfrm>
            <a:off x="7187565" y="6291501"/>
            <a:ext cx="159425" cy="1140143"/>
          </a:xfrm>
          <a:prstGeom prst="roundRect">
            <a:avLst>
              <a:gd name="adj" fmla="val 56022"/>
            </a:avLst>
          </a:prstGeom>
          <a:solidFill>
            <a:srgbClr val="DFECE9"/>
          </a:solidFill>
          <a:ln w="7620">
            <a:solidFill>
              <a:srgbClr val="C5D2CF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4" name="Text 11"/>
          <p:cNvSpPr/>
          <p:nvPr/>
        </p:nvSpPr>
        <p:spPr>
          <a:xfrm>
            <a:off x="7665958" y="6291501"/>
            <a:ext cx="3222188" cy="3323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600"/>
              </a:lnSpc>
              <a:buNone/>
            </a:pPr>
            <a:r>
              <a:rPr lang="en-US" sz="2050" dirty="0">
                <a:solidFill>
                  <a:srgbClr val="2C3249"/>
                </a:solidFill>
                <a:latin typeface="Kanit Light" pitchFamily="34" charset="0"/>
                <a:ea typeface="Kanit Light" pitchFamily="34" charset="-122"/>
                <a:cs typeface="Kanit Light" pitchFamily="34" charset="-120"/>
              </a:rPr>
              <a:t>Monitor Data Transfer Costs</a:t>
            </a:r>
            <a:endParaRPr lang="en-US" sz="2050" dirty="0"/>
          </a:p>
        </p:txBody>
      </p:sp>
      <p:sp>
        <p:nvSpPr>
          <p:cNvPr id="15" name="Text 12"/>
          <p:cNvSpPr/>
          <p:nvPr/>
        </p:nvSpPr>
        <p:spPr>
          <a:xfrm>
            <a:off x="7665958" y="6751320"/>
            <a:ext cx="6220182" cy="68032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650"/>
              </a:lnSpc>
              <a:buNone/>
            </a:pPr>
            <a:r>
              <a:rPr lang="en-US" sz="1650" dirty="0">
                <a:solidFill>
                  <a:srgbClr val="2C3249"/>
                </a:solidFill>
                <a:latin typeface="Martel Sans" pitchFamily="34" charset="0"/>
                <a:ea typeface="Martel Sans" pitchFamily="34" charset="-122"/>
                <a:cs typeface="Martel Sans" pitchFamily="34" charset="-120"/>
              </a:rPr>
              <a:t>Moving data between AWS regions and services can be unexpectedly expensive.</a:t>
            </a:r>
            <a:endParaRPr lang="en-US" sz="165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626150" y="1132046"/>
            <a:ext cx="7552373" cy="55911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4400"/>
              </a:lnSpc>
              <a:buNone/>
            </a:pPr>
            <a:r>
              <a:rPr lang="en-US" sz="3500" dirty="0">
                <a:solidFill>
                  <a:srgbClr val="272D45"/>
                </a:solidFill>
                <a:latin typeface="Kanit Light" pitchFamily="34" charset="0"/>
                <a:ea typeface="Kanit Light" pitchFamily="34" charset="-122"/>
                <a:cs typeface="Kanit Light" pitchFamily="34" charset="-120"/>
              </a:rPr>
              <a:t>Essential AWS Cost Management Tools</a:t>
            </a:r>
            <a:endParaRPr lang="en-US" sz="3500" dirty="0"/>
          </a:p>
        </p:txBody>
      </p:sp>
      <p:pic>
        <p:nvPicPr>
          <p:cNvPr id="4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6150" y="1959412"/>
            <a:ext cx="447199" cy="447199"/>
          </a:xfrm>
          <a:prstGeom prst="rect">
            <a:avLst/>
          </a:prstGeom>
        </p:spPr>
      </p:pic>
      <p:sp>
        <p:nvSpPr>
          <p:cNvPr id="5" name="Text 1"/>
          <p:cNvSpPr/>
          <p:nvPr/>
        </p:nvSpPr>
        <p:spPr>
          <a:xfrm>
            <a:off x="626150" y="2585442"/>
            <a:ext cx="2236351" cy="27944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200"/>
              </a:lnSpc>
              <a:buNone/>
            </a:pPr>
            <a:r>
              <a:rPr lang="en-US" sz="1750" dirty="0">
                <a:solidFill>
                  <a:srgbClr val="2C3249"/>
                </a:solidFill>
                <a:latin typeface="Kanit Light" pitchFamily="34" charset="0"/>
                <a:ea typeface="Kanit Light" pitchFamily="34" charset="-122"/>
                <a:cs typeface="Kanit Light" pitchFamily="34" charset="-120"/>
              </a:rPr>
              <a:t>AWS Cost Explorer</a:t>
            </a:r>
            <a:endParaRPr lang="en-US" sz="1750" dirty="0"/>
          </a:p>
        </p:txBody>
      </p:sp>
      <p:sp>
        <p:nvSpPr>
          <p:cNvPr id="6" name="Text 2"/>
          <p:cNvSpPr/>
          <p:nvPr/>
        </p:nvSpPr>
        <p:spPr>
          <a:xfrm>
            <a:off x="626150" y="2972157"/>
            <a:ext cx="2451735" cy="143113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250"/>
              </a:lnSpc>
              <a:buNone/>
            </a:pPr>
            <a:r>
              <a:rPr lang="en-US" sz="1400" dirty="0">
                <a:solidFill>
                  <a:srgbClr val="2C3249"/>
                </a:solidFill>
                <a:latin typeface="Martel Sans" pitchFamily="34" charset="0"/>
                <a:ea typeface="Martel Sans" pitchFamily="34" charset="-122"/>
                <a:cs typeface="Martel Sans" pitchFamily="34" charset="-120"/>
              </a:rPr>
              <a:t>Provides </a:t>
            </a:r>
            <a:r>
              <a:rPr lang="en-US" sz="1400" b="1" dirty="0">
                <a:solidFill>
                  <a:srgbClr val="2C3249"/>
                </a:solidFill>
                <a:latin typeface="Martel Sans" pitchFamily="34" charset="0"/>
                <a:ea typeface="Martel Sans" pitchFamily="34" charset="-122"/>
                <a:cs typeface="Martel Sans" pitchFamily="34" charset="-120"/>
              </a:rPr>
              <a:t>visuals and reports</a:t>
            </a:r>
            <a:r>
              <a:rPr lang="en-US" sz="1400" dirty="0">
                <a:solidFill>
                  <a:srgbClr val="2C3249"/>
                </a:solidFill>
                <a:latin typeface="Martel Sans" pitchFamily="34" charset="0"/>
                <a:ea typeface="Martel Sans" pitchFamily="34" charset="-122"/>
                <a:cs typeface="Martel Sans" pitchFamily="34" charset="-120"/>
              </a:rPr>
              <a:t> on AWS spending trends, allowing you to analyze costs by service, account, or custom tags.</a:t>
            </a:r>
            <a:endParaRPr lang="en-US" sz="1400" dirty="0"/>
          </a:p>
        </p:txBody>
      </p:sp>
      <p:pic>
        <p:nvPicPr>
          <p:cNvPr id="7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46133" y="1959412"/>
            <a:ext cx="447199" cy="447199"/>
          </a:xfrm>
          <a:prstGeom prst="rect">
            <a:avLst/>
          </a:prstGeom>
        </p:spPr>
      </p:pic>
      <p:sp>
        <p:nvSpPr>
          <p:cNvPr id="8" name="Text 3"/>
          <p:cNvSpPr/>
          <p:nvPr/>
        </p:nvSpPr>
        <p:spPr>
          <a:xfrm>
            <a:off x="3346133" y="2585442"/>
            <a:ext cx="2236351" cy="27944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200"/>
              </a:lnSpc>
              <a:buNone/>
            </a:pPr>
            <a:r>
              <a:rPr lang="en-US" sz="1750" dirty="0">
                <a:solidFill>
                  <a:srgbClr val="2C3249"/>
                </a:solidFill>
                <a:latin typeface="Kanit Light" pitchFamily="34" charset="0"/>
                <a:ea typeface="Kanit Light" pitchFamily="34" charset="-122"/>
                <a:cs typeface="Kanit Light" pitchFamily="34" charset="-120"/>
              </a:rPr>
              <a:t>AWS Budgets</a:t>
            </a:r>
            <a:endParaRPr lang="en-US" sz="1750" dirty="0"/>
          </a:p>
        </p:txBody>
      </p:sp>
      <p:sp>
        <p:nvSpPr>
          <p:cNvPr id="9" name="Text 4"/>
          <p:cNvSpPr/>
          <p:nvPr/>
        </p:nvSpPr>
        <p:spPr>
          <a:xfrm>
            <a:off x="3346133" y="2972157"/>
            <a:ext cx="2451735" cy="11449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250"/>
              </a:lnSpc>
              <a:buNone/>
            </a:pPr>
            <a:r>
              <a:rPr lang="en-US" sz="1400" dirty="0">
                <a:solidFill>
                  <a:srgbClr val="2C3249"/>
                </a:solidFill>
                <a:latin typeface="Martel Sans" pitchFamily="34" charset="0"/>
                <a:ea typeface="Martel Sans" pitchFamily="34" charset="-122"/>
                <a:cs typeface="Martel Sans" pitchFamily="34" charset="-120"/>
              </a:rPr>
              <a:t>Sends </a:t>
            </a:r>
            <a:r>
              <a:rPr lang="en-US" sz="1400" b="1" dirty="0">
                <a:solidFill>
                  <a:srgbClr val="2C3249"/>
                </a:solidFill>
                <a:latin typeface="Martel Sans" pitchFamily="34" charset="0"/>
                <a:ea typeface="Martel Sans" pitchFamily="34" charset="-122"/>
                <a:cs typeface="Martel Sans" pitchFamily="34" charset="-120"/>
              </a:rPr>
              <a:t>alerts</a:t>
            </a:r>
            <a:r>
              <a:rPr lang="en-US" sz="1400" dirty="0">
                <a:solidFill>
                  <a:srgbClr val="2C3249"/>
                </a:solidFill>
                <a:latin typeface="Martel Sans" pitchFamily="34" charset="0"/>
                <a:ea typeface="Martel Sans" pitchFamily="34" charset="-122"/>
                <a:cs typeface="Martel Sans" pitchFamily="34" charset="-120"/>
              </a:rPr>
              <a:t> if usage or costs exceed preset thresholds, helping you stay within financial guardrails.</a:t>
            </a:r>
            <a:endParaRPr lang="en-US" sz="1400" dirty="0"/>
          </a:p>
        </p:txBody>
      </p:sp>
      <p:pic>
        <p:nvPicPr>
          <p:cNvPr id="10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66115" y="1959412"/>
            <a:ext cx="447199" cy="447199"/>
          </a:xfrm>
          <a:prstGeom prst="rect">
            <a:avLst/>
          </a:prstGeom>
        </p:spPr>
      </p:pic>
      <p:sp>
        <p:nvSpPr>
          <p:cNvPr id="11" name="Text 5"/>
          <p:cNvSpPr/>
          <p:nvPr/>
        </p:nvSpPr>
        <p:spPr>
          <a:xfrm>
            <a:off x="6066115" y="2585442"/>
            <a:ext cx="2236351" cy="27944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200"/>
              </a:lnSpc>
              <a:buNone/>
            </a:pPr>
            <a:r>
              <a:rPr lang="en-US" sz="1750" dirty="0">
                <a:solidFill>
                  <a:srgbClr val="2C3249"/>
                </a:solidFill>
                <a:latin typeface="Kanit Light" pitchFamily="34" charset="0"/>
                <a:ea typeface="Kanit Light" pitchFamily="34" charset="-122"/>
                <a:cs typeface="Kanit Light" pitchFamily="34" charset="-120"/>
              </a:rPr>
              <a:t>AWS Trusted Advisor</a:t>
            </a:r>
            <a:endParaRPr lang="en-US" sz="1750" dirty="0"/>
          </a:p>
        </p:txBody>
      </p:sp>
      <p:sp>
        <p:nvSpPr>
          <p:cNvPr id="12" name="Text 6"/>
          <p:cNvSpPr/>
          <p:nvPr/>
        </p:nvSpPr>
        <p:spPr>
          <a:xfrm>
            <a:off x="6066115" y="2972157"/>
            <a:ext cx="2451735" cy="143113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250"/>
              </a:lnSpc>
              <a:buNone/>
            </a:pPr>
            <a:r>
              <a:rPr lang="en-US" sz="1400" dirty="0">
                <a:solidFill>
                  <a:srgbClr val="2C3249"/>
                </a:solidFill>
                <a:latin typeface="Martel Sans" pitchFamily="34" charset="0"/>
                <a:ea typeface="Martel Sans" pitchFamily="34" charset="-122"/>
                <a:cs typeface="Martel Sans" pitchFamily="34" charset="-120"/>
              </a:rPr>
              <a:t>Recommends </a:t>
            </a:r>
            <a:r>
              <a:rPr lang="en-US" sz="1400" b="1" dirty="0">
                <a:solidFill>
                  <a:srgbClr val="2C3249"/>
                </a:solidFill>
                <a:latin typeface="Martel Sans" pitchFamily="34" charset="0"/>
                <a:ea typeface="Martel Sans" pitchFamily="34" charset="-122"/>
                <a:cs typeface="Martel Sans" pitchFamily="34" charset="-120"/>
              </a:rPr>
              <a:t>cost-saving opportunities</a:t>
            </a:r>
            <a:r>
              <a:rPr lang="en-US" sz="1400" dirty="0">
                <a:solidFill>
                  <a:srgbClr val="2C3249"/>
                </a:solidFill>
                <a:latin typeface="Martel Sans" pitchFamily="34" charset="0"/>
                <a:ea typeface="Martel Sans" pitchFamily="34" charset="-122"/>
                <a:cs typeface="Martel Sans" pitchFamily="34" charset="-120"/>
              </a:rPr>
              <a:t> by identifying underutilized resources and inefficient configurations.</a:t>
            </a:r>
            <a:endParaRPr lang="en-US" sz="1400" dirty="0"/>
          </a:p>
        </p:txBody>
      </p:sp>
      <p:pic>
        <p:nvPicPr>
          <p:cNvPr id="13" name="Image 4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26150" y="4939903"/>
            <a:ext cx="447199" cy="447199"/>
          </a:xfrm>
          <a:prstGeom prst="rect">
            <a:avLst/>
          </a:prstGeom>
        </p:spPr>
      </p:pic>
      <p:sp>
        <p:nvSpPr>
          <p:cNvPr id="14" name="Text 7"/>
          <p:cNvSpPr/>
          <p:nvPr/>
        </p:nvSpPr>
        <p:spPr>
          <a:xfrm>
            <a:off x="626150" y="5565934"/>
            <a:ext cx="2419231" cy="27944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200"/>
              </a:lnSpc>
              <a:buNone/>
            </a:pPr>
            <a:r>
              <a:rPr lang="en-US" sz="1750" dirty="0">
                <a:solidFill>
                  <a:srgbClr val="2C3249"/>
                </a:solidFill>
                <a:latin typeface="Kanit Light" pitchFamily="34" charset="0"/>
                <a:ea typeface="Kanit Light" pitchFamily="34" charset="-122"/>
                <a:cs typeface="Kanit Light" pitchFamily="34" charset="-120"/>
              </a:rPr>
              <a:t>AWS Compute Optimizer</a:t>
            </a:r>
            <a:endParaRPr lang="en-US" sz="1750" dirty="0"/>
          </a:p>
        </p:txBody>
      </p:sp>
      <p:sp>
        <p:nvSpPr>
          <p:cNvPr id="15" name="Text 8"/>
          <p:cNvSpPr/>
          <p:nvPr/>
        </p:nvSpPr>
        <p:spPr>
          <a:xfrm>
            <a:off x="626150" y="5952649"/>
            <a:ext cx="2451735" cy="11449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250"/>
              </a:lnSpc>
              <a:buNone/>
            </a:pPr>
            <a:r>
              <a:rPr lang="en-US" sz="1400" dirty="0">
                <a:solidFill>
                  <a:srgbClr val="2C3249"/>
                </a:solidFill>
                <a:latin typeface="Martel Sans" pitchFamily="34" charset="0"/>
                <a:ea typeface="Martel Sans" pitchFamily="34" charset="-122"/>
                <a:cs typeface="Martel Sans" pitchFamily="34" charset="-120"/>
              </a:rPr>
              <a:t>Suggests </a:t>
            </a:r>
            <a:r>
              <a:rPr lang="en-US" sz="1400" b="1" dirty="0">
                <a:solidFill>
                  <a:srgbClr val="2C3249"/>
                </a:solidFill>
                <a:latin typeface="Martel Sans" pitchFamily="34" charset="0"/>
                <a:ea typeface="Martel Sans" pitchFamily="34" charset="-122"/>
                <a:cs typeface="Martel Sans" pitchFamily="34" charset="-120"/>
              </a:rPr>
              <a:t>better instance types</a:t>
            </a:r>
            <a:r>
              <a:rPr lang="en-US" sz="1400" dirty="0">
                <a:solidFill>
                  <a:srgbClr val="2C3249"/>
                </a:solidFill>
                <a:latin typeface="Martel Sans" pitchFamily="34" charset="0"/>
                <a:ea typeface="Martel Sans" pitchFamily="34" charset="-122"/>
                <a:cs typeface="Martel Sans" pitchFamily="34" charset="-120"/>
              </a:rPr>
              <a:t> to optimize performance vs. cost based on actual usage patterns.</a:t>
            </a:r>
            <a:endParaRPr lang="en-US" sz="1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93790" y="1349216"/>
            <a:ext cx="6683573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5550"/>
              </a:lnSpc>
              <a:buNone/>
            </a:pPr>
            <a:r>
              <a:rPr lang="en-US" sz="4450" dirty="0">
                <a:solidFill>
                  <a:srgbClr val="272D45"/>
                </a:solidFill>
                <a:latin typeface="Kanit Light" pitchFamily="34" charset="0"/>
                <a:ea typeface="Kanit Light" pitchFamily="34" charset="-122"/>
                <a:cs typeface="Kanit Light" pitchFamily="34" charset="-120"/>
              </a:rPr>
              <a:t>Optimizing Compute Costs</a:t>
            </a:r>
            <a:endParaRPr lang="en-US" sz="4450" dirty="0"/>
          </a:p>
        </p:txBody>
      </p:sp>
      <p:sp>
        <p:nvSpPr>
          <p:cNvPr id="3" name="Text 1"/>
          <p:cNvSpPr/>
          <p:nvPr/>
        </p:nvSpPr>
        <p:spPr>
          <a:xfrm>
            <a:off x="793790" y="2624971"/>
            <a:ext cx="3045143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750"/>
              </a:lnSpc>
              <a:buNone/>
            </a:pPr>
            <a:r>
              <a:rPr lang="en-US" sz="2200" dirty="0">
                <a:solidFill>
                  <a:srgbClr val="272D45"/>
                </a:solidFill>
                <a:latin typeface="Kanit Light" pitchFamily="34" charset="0"/>
                <a:ea typeface="Kanit Light" pitchFamily="34" charset="-122"/>
                <a:cs typeface="Kanit Light" pitchFamily="34" charset="-120"/>
              </a:rPr>
              <a:t>Right-size EC2 Instances</a:t>
            </a:r>
            <a:endParaRPr lang="en-US" sz="2200" dirty="0"/>
          </a:p>
        </p:txBody>
      </p:sp>
      <p:sp>
        <p:nvSpPr>
          <p:cNvPr id="4" name="Text 2"/>
          <p:cNvSpPr/>
          <p:nvPr/>
        </p:nvSpPr>
        <p:spPr>
          <a:xfrm>
            <a:off x="793790" y="3206115"/>
            <a:ext cx="3978116" cy="18145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dirty="0">
                <a:solidFill>
                  <a:srgbClr val="2C3249"/>
                </a:solidFill>
                <a:latin typeface="Martel Sans" pitchFamily="34" charset="0"/>
                <a:ea typeface="Martel Sans" pitchFamily="34" charset="-122"/>
                <a:cs typeface="Martel Sans" pitchFamily="34" charset="-120"/>
              </a:rPr>
              <a:t>Scale resources to </a:t>
            </a:r>
            <a:r>
              <a:rPr lang="en-US" sz="1750" b="1" dirty="0">
                <a:solidFill>
                  <a:srgbClr val="2C3249"/>
                </a:solidFill>
                <a:latin typeface="Martel Sans" pitchFamily="34" charset="0"/>
                <a:ea typeface="Martel Sans" pitchFamily="34" charset="-122"/>
                <a:cs typeface="Martel Sans" pitchFamily="34" charset="-120"/>
              </a:rPr>
              <a:t>match actual usage</a:t>
            </a:r>
            <a:r>
              <a:rPr lang="en-US" sz="1750" dirty="0">
                <a:solidFill>
                  <a:srgbClr val="2C3249"/>
                </a:solidFill>
                <a:latin typeface="Martel Sans" pitchFamily="34" charset="0"/>
                <a:ea typeface="Martel Sans" pitchFamily="34" charset="-122"/>
                <a:cs typeface="Martel Sans" pitchFamily="34" charset="-120"/>
              </a:rPr>
              <a:t> rather than overprovisioning. Many organizations waste money on instances that are too large for their workloads.</a:t>
            </a:r>
            <a:endParaRPr lang="en-US" sz="1750" dirty="0"/>
          </a:p>
        </p:txBody>
      </p:sp>
      <p:sp>
        <p:nvSpPr>
          <p:cNvPr id="5" name="Text 3"/>
          <p:cNvSpPr/>
          <p:nvPr/>
        </p:nvSpPr>
        <p:spPr>
          <a:xfrm>
            <a:off x="793790" y="5224701"/>
            <a:ext cx="3978116" cy="14516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dirty="0">
                <a:solidFill>
                  <a:srgbClr val="2C3249"/>
                </a:solidFill>
                <a:latin typeface="Martel Sans" pitchFamily="34" charset="0"/>
                <a:ea typeface="Martel Sans" pitchFamily="34" charset="-122"/>
                <a:cs typeface="Martel Sans" pitchFamily="34" charset="-120"/>
              </a:rPr>
              <a:t>Regularly review utilization metrics and downsize instances that consistently show low CPU or memory usage.</a:t>
            </a:r>
            <a:endParaRPr lang="en-US" sz="1750" dirty="0"/>
          </a:p>
        </p:txBody>
      </p:sp>
      <p:sp>
        <p:nvSpPr>
          <p:cNvPr id="6" name="Text 4"/>
          <p:cNvSpPr/>
          <p:nvPr/>
        </p:nvSpPr>
        <p:spPr>
          <a:xfrm>
            <a:off x="5332928" y="2624971"/>
            <a:ext cx="3053953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750"/>
              </a:lnSpc>
              <a:buNone/>
            </a:pPr>
            <a:r>
              <a:rPr lang="en-US" sz="2200" dirty="0">
                <a:solidFill>
                  <a:srgbClr val="272D45"/>
                </a:solidFill>
                <a:latin typeface="Kanit Light" pitchFamily="34" charset="0"/>
                <a:ea typeface="Kanit Light" pitchFamily="34" charset="-122"/>
                <a:cs typeface="Kanit Light" pitchFamily="34" charset="-120"/>
              </a:rPr>
              <a:t>Implement Auto-Scaling</a:t>
            </a:r>
            <a:endParaRPr lang="en-US" sz="2200" dirty="0"/>
          </a:p>
        </p:txBody>
      </p:sp>
      <p:sp>
        <p:nvSpPr>
          <p:cNvPr id="7" name="Text 5"/>
          <p:cNvSpPr/>
          <p:nvPr/>
        </p:nvSpPr>
        <p:spPr>
          <a:xfrm>
            <a:off x="5332928" y="3206115"/>
            <a:ext cx="3978116" cy="18145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dirty="0">
                <a:solidFill>
                  <a:srgbClr val="2C3249"/>
                </a:solidFill>
                <a:latin typeface="Martel Sans" pitchFamily="34" charset="0"/>
                <a:ea typeface="Martel Sans" pitchFamily="34" charset="-122"/>
                <a:cs typeface="Martel Sans" pitchFamily="34" charset="-120"/>
              </a:rPr>
              <a:t>Automatically </a:t>
            </a:r>
            <a:r>
              <a:rPr lang="en-US" sz="1750" b="1" dirty="0">
                <a:solidFill>
                  <a:srgbClr val="2C3249"/>
                </a:solidFill>
                <a:latin typeface="Martel Sans" pitchFamily="34" charset="0"/>
                <a:ea typeface="Martel Sans" pitchFamily="34" charset="-122"/>
                <a:cs typeface="Martel Sans" pitchFamily="34" charset="-120"/>
              </a:rPr>
              <a:t>add/remove instances</a:t>
            </a:r>
            <a:r>
              <a:rPr lang="en-US" sz="1750" dirty="0">
                <a:solidFill>
                  <a:srgbClr val="2C3249"/>
                </a:solidFill>
                <a:latin typeface="Martel Sans" pitchFamily="34" charset="0"/>
                <a:ea typeface="Martel Sans" pitchFamily="34" charset="-122"/>
                <a:cs typeface="Martel Sans" pitchFamily="34" charset="-120"/>
              </a:rPr>
              <a:t> based on demand patterns. This ensures you're only paying for compute resources when they're actually needed.</a:t>
            </a:r>
            <a:endParaRPr lang="en-US" sz="1750" dirty="0"/>
          </a:p>
        </p:txBody>
      </p:sp>
      <p:sp>
        <p:nvSpPr>
          <p:cNvPr id="8" name="Text 6"/>
          <p:cNvSpPr/>
          <p:nvPr/>
        </p:nvSpPr>
        <p:spPr>
          <a:xfrm>
            <a:off x="5332928" y="5224701"/>
            <a:ext cx="3978116" cy="14516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dirty="0">
                <a:solidFill>
                  <a:srgbClr val="2C3249"/>
                </a:solidFill>
                <a:latin typeface="Martel Sans" pitchFamily="34" charset="0"/>
                <a:ea typeface="Martel Sans" pitchFamily="34" charset="-122"/>
                <a:cs typeface="Martel Sans" pitchFamily="34" charset="-120"/>
              </a:rPr>
              <a:t>Set up scaling policies based on metrics like CPU utilization, network traffic, or application-specific indicators.</a:t>
            </a:r>
            <a:endParaRPr lang="en-US" sz="1750" dirty="0"/>
          </a:p>
        </p:txBody>
      </p:sp>
      <p:sp>
        <p:nvSpPr>
          <p:cNvPr id="9" name="Text 7"/>
          <p:cNvSpPr/>
          <p:nvPr/>
        </p:nvSpPr>
        <p:spPr>
          <a:xfrm>
            <a:off x="9872067" y="2624971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750"/>
              </a:lnSpc>
              <a:buNone/>
            </a:pPr>
            <a:r>
              <a:rPr lang="en-US" sz="2200" dirty="0">
                <a:solidFill>
                  <a:srgbClr val="272D45"/>
                </a:solidFill>
                <a:latin typeface="Kanit Light" pitchFamily="34" charset="0"/>
                <a:ea typeface="Kanit Light" pitchFamily="34" charset="-122"/>
                <a:cs typeface="Kanit Light" pitchFamily="34" charset="-120"/>
              </a:rPr>
              <a:t>Leverage Serverless</a:t>
            </a:r>
            <a:endParaRPr lang="en-US" sz="2200" dirty="0"/>
          </a:p>
        </p:txBody>
      </p:sp>
      <p:sp>
        <p:nvSpPr>
          <p:cNvPr id="10" name="Text 8"/>
          <p:cNvSpPr/>
          <p:nvPr/>
        </p:nvSpPr>
        <p:spPr>
          <a:xfrm>
            <a:off x="9872067" y="3206115"/>
            <a:ext cx="3978116" cy="18145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dirty="0">
                <a:solidFill>
                  <a:srgbClr val="2C3249"/>
                </a:solidFill>
                <a:latin typeface="Martel Sans" pitchFamily="34" charset="0"/>
                <a:ea typeface="Martel Sans" pitchFamily="34" charset="-122"/>
                <a:cs typeface="Martel Sans" pitchFamily="34" charset="-120"/>
              </a:rPr>
              <a:t>Use AWS Lambda to eliminate </a:t>
            </a:r>
            <a:r>
              <a:rPr lang="en-US" sz="1750" b="1" dirty="0">
                <a:solidFill>
                  <a:srgbClr val="2C3249"/>
                </a:solidFill>
                <a:latin typeface="Martel Sans" pitchFamily="34" charset="0"/>
                <a:ea typeface="Martel Sans" pitchFamily="34" charset="-122"/>
                <a:cs typeface="Martel Sans" pitchFamily="34" charset="-120"/>
              </a:rPr>
              <a:t>idle costs</a:t>
            </a:r>
            <a:r>
              <a:rPr lang="en-US" sz="1750" dirty="0">
                <a:solidFill>
                  <a:srgbClr val="2C3249"/>
                </a:solidFill>
                <a:latin typeface="Martel Sans" pitchFamily="34" charset="0"/>
                <a:ea typeface="Martel Sans" pitchFamily="34" charset="-122"/>
                <a:cs typeface="Martel Sans" pitchFamily="34" charset="-120"/>
              </a:rPr>
              <a:t> by running code only when triggered. This pay-per-execution model can significantly reduce costs for intermittent workloads.</a:t>
            </a:r>
            <a:endParaRPr lang="en-US" sz="175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669965" y="567095"/>
            <a:ext cx="5320189" cy="59828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4700"/>
              </a:lnSpc>
              <a:buNone/>
            </a:pPr>
            <a:r>
              <a:rPr lang="en-US" sz="3750" dirty="0">
                <a:solidFill>
                  <a:srgbClr val="272D45"/>
                </a:solidFill>
                <a:latin typeface="Kanit Light" pitchFamily="34" charset="0"/>
                <a:ea typeface="Kanit Light" pitchFamily="34" charset="-122"/>
                <a:cs typeface="Kanit Light" pitchFamily="34" charset="-120"/>
              </a:rPr>
              <a:t>Optimizing Storage Costs</a:t>
            </a:r>
            <a:endParaRPr lang="en-US" sz="3750" dirty="0"/>
          </a:p>
        </p:txBody>
      </p:sp>
      <p:sp>
        <p:nvSpPr>
          <p:cNvPr id="4" name="Shape 1"/>
          <p:cNvSpPr/>
          <p:nvPr/>
        </p:nvSpPr>
        <p:spPr>
          <a:xfrm>
            <a:off x="885230" y="1452443"/>
            <a:ext cx="22860" cy="6209943"/>
          </a:xfrm>
          <a:prstGeom prst="roundRect">
            <a:avLst>
              <a:gd name="adj" fmla="val 351720"/>
            </a:avLst>
          </a:prstGeom>
          <a:solidFill>
            <a:srgbClr val="C5D2CF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5" name="Shape 2"/>
          <p:cNvSpPr/>
          <p:nvPr/>
        </p:nvSpPr>
        <p:spPr>
          <a:xfrm>
            <a:off x="1077694" y="1871543"/>
            <a:ext cx="574238" cy="22860"/>
          </a:xfrm>
          <a:prstGeom prst="roundRect">
            <a:avLst>
              <a:gd name="adj" fmla="val 351720"/>
            </a:avLst>
          </a:prstGeom>
          <a:solidFill>
            <a:srgbClr val="C5D2CF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6" name="Shape 3"/>
          <p:cNvSpPr/>
          <p:nvPr/>
        </p:nvSpPr>
        <p:spPr>
          <a:xfrm>
            <a:off x="669905" y="1667708"/>
            <a:ext cx="430649" cy="430649"/>
          </a:xfrm>
          <a:prstGeom prst="roundRect">
            <a:avLst>
              <a:gd name="adj" fmla="val 18670"/>
            </a:avLst>
          </a:prstGeom>
          <a:solidFill>
            <a:srgbClr val="DFECE9"/>
          </a:solidFill>
          <a:ln w="7620">
            <a:solidFill>
              <a:srgbClr val="C5D2CF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7" name="Text 4"/>
          <p:cNvSpPr/>
          <p:nvPr/>
        </p:nvSpPr>
        <p:spPr>
          <a:xfrm>
            <a:off x="741640" y="1703546"/>
            <a:ext cx="287060" cy="35885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250"/>
              </a:lnSpc>
              <a:buNone/>
            </a:pPr>
            <a:r>
              <a:rPr lang="en-US" sz="2250" dirty="0">
                <a:solidFill>
                  <a:srgbClr val="2C3249"/>
                </a:solidFill>
                <a:latin typeface="Kanit Light" pitchFamily="34" charset="0"/>
                <a:ea typeface="Kanit Light" pitchFamily="34" charset="-122"/>
                <a:cs typeface="Kanit Light" pitchFamily="34" charset="-120"/>
              </a:rPr>
              <a:t>1</a:t>
            </a:r>
            <a:endParaRPr lang="en-US" sz="2250" dirty="0"/>
          </a:p>
        </p:txBody>
      </p:sp>
      <p:sp>
        <p:nvSpPr>
          <p:cNvPr id="8" name="Text 5"/>
          <p:cNvSpPr/>
          <p:nvPr/>
        </p:nvSpPr>
        <p:spPr>
          <a:xfrm>
            <a:off x="1842492" y="1643777"/>
            <a:ext cx="3286125" cy="29908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350"/>
              </a:lnSpc>
              <a:buNone/>
            </a:pPr>
            <a:r>
              <a:rPr lang="en-US" sz="1850" dirty="0">
                <a:solidFill>
                  <a:srgbClr val="2C3249"/>
                </a:solidFill>
                <a:latin typeface="Kanit Light" pitchFamily="34" charset="0"/>
                <a:ea typeface="Kanit Light" pitchFamily="34" charset="-122"/>
                <a:cs typeface="Kanit Light" pitchFamily="34" charset="-120"/>
              </a:rPr>
              <a:t>Implement S3 Lifecycle Policies</a:t>
            </a:r>
            <a:endParaRPr lang="en-US" sz="1850" dirty="0"/>
          </a:p>
        </p:txBody>
      </p:sp>
      <p:sp>
        <p:nvSpPr>
          <p:cNvPr id="9" name="Text 6"/>
          <p:cNvSpPr/>
          <p:nvPr/>
        </p:nvSpPr>
        <p:spPr>
          <a:xfrm>
            <a:off x="1842492" y="2057638"/>
            <a:ext cx="6631543" cy="61245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400"/>
              </a:lnSpc>
              <a:buNone/>
            </a:pPr>
            <a:r>
              <a:rPr lang="en-US" sz="1500" dirty="0">
                <a:solidFill>
                  <a:srgbClr val="2C3249"/>
                </a:solidFill>
                <a:latin typeface="Martel Sans" pitchFamily="34" charset="0"/>
                <a:ea typeface="Martel Sans" pitchFamily="34" charset="-122"/>
                <a:cs typeface="Martel Sans" pitchFamily="34" charset="-120"/>
              </a:rPr>
              <a:t>Automatically </a:t>
            </a:r>
            <a:r>
              <a:rPr lang="en-US" sz="1500" b="1" dirty="0">
                <a:solidFill>
                  <a:srgbClr val="2C3249"/>
                </a:solidFill>
                <a:latin typeface="Martel Sans" pitchFamily="34" charset="0"/>
                <a:ea typeface="Martel Sans" pitchFamily="34" charset="-122"/>
                <a:cs typeface="Martel Sans" pitchFamily="34" charset="-120"/>
              </a:rPr>
              <a:t>move infrequently accessed data</a:t>
            </a:r>
            <a:r>
              <a:rPr lang="en-US" sz="1500" dirty="0">
                <a:solidFill>
                  <a:srgbClr val="2C3249"/>
                </a:solidFill>
                <a:latin typeface="Martel Sans" pitchFamily="34" charset="0"/>
                <a:ea typeface="Martel Sans" pitchFamily="34" charset="-122"/>
                <a:cs typeface="Martel Sans" pitchFamily="34" charset="-120"/>
              </a:rPr>
              <a:t> to cheaper storage tiers like S3 Standard-IA or S3 Glacier after predefined periods.</a:t>
            </a:r>
            <a:endParaRPr lang="en-US" sz="1500" dirty="0"/>
          </a:p>
        </p:txBody>
      </p:sp>
      <p:sp>
        <p:nvSpPr>
          <p:cNvPr id="10" name="Shape 7"/>
          <p:cNvSpPr/>
          <p:nvPr/>
        </p:nvSpPr>
        <p:spPr>
          <a:xfrm>
            <a:off x="1077694" y="3471863"/>
            <a:ext cx="574238" cy="22860"/>
          </a:xfrm>
          <a:prstGeom prst="roundRect">
            <a:avLst>
              <a:gd name="adj" fmla="val 351720"/>
            </a:avLst>
          </a:prstGeom>
          <a:solidFill>
            <a:srgbClr val="C5D2CF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11" name="Shape 8"/>
          <p:cNvSpPr/>
          <p:nvPr/>
        </p:nvSpPr>
        <p:spPr>
          <a:xfrm>
            <a:off x="669905" y="3268028"/>
            <a:ext cx="430649" cy="430649"/>
          </a:xfrm>
          <a:prstGeom prst="roundRect">
            <a:avLst>
              <a:gd name="adj" fmla="val 18670"/>
            </a:avLst>
          </a:prstGeom>
          <a:solidFill>
            <a:srgbClr val="DFECE9"/>
          </a:solidFill>
          <a:ln w="7620">
            <a:solidFill>
              <a:srgbClr val="C5D2CF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2" name="Text 9"/>
          <p:cNvSpPr/>
          <p:nvPr/>
        </p:nvSpPr>
        <p:spPr>
          <a:xfrm>
            <a:off x="741640" y="3303865"/>
            <a:ext cx="287060" cy="35885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250"/>
              </a:lnSpc>
              <a:buNone/>
            </a:pPr>
            <a:r>
              <a:rPr lang="en-US" sz="2250" dirty="0">
                <a:solidFill>
                  <a:srgbClr val="2C3249"/>
                </a:solidFill>
                <a:latin typeface="Kanit Light" pitchFamily="34" charset="0"/>
                <a:ea typeface="Kanit Light" pitchFamily="34" charset="-122"/>
                <a:cs typeface="Kanit Light" pitchFamily="34" charset="-120"/>
              </a:rPr>
              <a:t>2</a:t>
            </a:r>
            <a:endParaRPr lang="en-US" sz="2250" dirty="0"/>
          </a:p>
        </p:txBody>
      </p:sp>
      <p:sp>
        <p:nvSpPr>
          <p:cNvPr id="13" name="Text 10"/>
          <p:cNvSpPr/>
          <p:nvPr/>
        </p:nvSpPr>
        <p:spPr>
          <a:xfrm>
            <a:off x="1842492" y="3244096"/>
            <a:ext cx="2424589" cy="29908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350"/>
              </a:lnSpc>
              <a:buNone/>
            </a:pPr>
            <a:r>
              <a:rPr lang="en-US" sz="1850" dirty="0">
                <a:solidFill>
                  <a:srgbClr val="2C3249"/>
                </a:solidFill>
                <a:latin typeface="Kanit Light" pitchFamily="34" charset="0"/>
                <a:ea typeface="Kanit Light" pitchFamily="34" charset="-122"/>
                <a:cs typeface="Kanit Light" pitchFamily="34" charset="-120"/>
              </a:rPr>
              <a:t>Use Amazon S3 Glacier</a:t>
            </a:r>
            <a:endParaRPr lang="en-US" sz="1850" dirty="0"/>
          </a:p>
        </p:txBody>
      </p:sp>
      <p:sp>
        <p:nvSpPr>
          <p:cNvPr id="14" name="Text 11"/>
          <p:cNvSpPr/>
          <p:nvPr/>
        </p:nvSpPr>
        <p:spPr>
          <a:xfrm>
            <a:off x="1842492" y="3657957"/>
            <a:ext cx="6631543" cy="61245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400"/>
              </a:lnSpc>
              <a:buNone/>
            </a:pPr>
            <a:r>
              <a:rPr lang="en-US" sz="1500" dirty="0">
                <a:solidFill>
                  <a:srgbClr val="2C3249"/>
                </a:solidFill>
                <a:latin typeface="Martel Sans" pitchFamily="34" charset="0"/>
                <a:ea typeface="Martel Sans" pitchFamily="34" charset="-122"/>
                <a:cs typeface="Martel Sans" pitchFamily="34" charset="-120"/>
              </a:rPr>
              <a:t>Store </a:t>
            </a:r>
            <a:r>
              <a:rPr lang="en-US" sz="1500" b="1" dirty="0">
                <a:solidFill>
                  <a:srgbClr val="2C3249"/>
                </a:solidFill>
                <a:latin typeface="Martel Sans" pitchFamily="34" charset="0"/>
                <a:ea typeface="Martel Sans" pitchFamily="34" charset="-122"/>
                <a:cs typeface="Martel Sans" pitchFamily="34" charset="-120"/>
              </a:rPr>
              <a:t>archival data at 90% lower cost</a:t>
            </a:r>
            <a:r>
              <a:rPr lang="en-US" sz="1500" dirty="0">
                <a:solidFill>
                  <a:srgbClr val="2C3249"/>
                </a:solidFill>
                <a:latin typeface="Martel Sans" pitchFamily="34" charset="0"/>
                <a:ea typeface="Martel Sans" pitchFamily="34" charset="-122"/>
                <a:cs typeface="Martel Sans" pitchFamily="34" charset="-120"/>
              </a:rPr>
              <a:t> when immediate access isn't required. Perfect for compliance data, backups, and historical records.</a:t>
            </a:r>
            <a:endParaRPr lang="en-US" sz="1500" dirty="0"/>
          </a:p>
        </p:txBody>
      </p:sp>
      <p:sp>
        <p:nvSpPr>
          <p:cNvPr id="15" name="Shape 12"/>
          <p:cNvSpPr/>
          <p:nvPr/>
        </p:nvSpPr>
        <p:spPr>
          <a:xfrm>
            <a:off x="1077694" y="5072182"/>
            <a:ext cx="574238" cy="22860"/>
          </a:xfrm>
          <a:prstGeom prst="roundRect">
            <a:avLst>
              <a:gd name="adj" fmla="val 351720"/>
            </a:avLst>
          </a:prstGeom>
          <a:solidFill>
            <a:srgbClr val="C5D2CF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16" name="Shape 13"/>
          <p:cNvSpPr/>
          <p:nvPr/>
        </p:nvSpPr>
        <p:spPr>
          <a:xfrm>
            <a:off x="669905" y="4868347"/>
            <a:ext cx="430649" cy="430649"/>
          </a:xfrm>
          <a:prstGeom prst="roundRect">
            <a:avLst>
              <a:gd name="adj" fmla="val 18670"/>
            </a:avLst>
          </a:prstGeom>
          <a:solidFill>
            <a:srgbClr val="DFECE9"/>
          </a:solidFill>
          <a:ln w="7620">
            <a:solidFill>
              <a:srgbClr val="C5D2CF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7" name="Text 14"/>
          <p:cNvSpPr/>
          <p:nvPr/>
        </p:nvSpPr>
        <p:spPr>
          <a:xfrm>
            <a:off x="741640" y="4904184"/>
            <a:ext cx="287060" cy="35885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250"/>
              </a:lnSpc>
              <a:buNone/>
            </a:pPr>
            <a:r>
              <a:rPr lang="en-US" sz="2250" dirty="0">
                <a:solidFill>
                  <a:srgbClr val="2C3249"/>
                </a:solidFill>
                <a:latin typeface="Kanit Light" pitchFamily="34" charset="0"/>
                <a:ea typeface="Kanit Light" pitchFamily="34" charset="-122"/>
                <a:cs typeface="Kanit Light" pitchFamily="34" charset="-120"/>
              </a:rPr>
              <a:t>3</a:t>
            </a:r>
            <a:endParaRPr lang="en-US" sz="2250" dirty="0"/>
          </a:p>
        </p:txBody>
      </p:sp>
      <p:sp>
        <p:nvSpPr>
          <p:cNvPr id="18" name="Text 15"/>
          <p:cNvSpPr/>
          <p:nvPr/>
        </p:nvSpPr>
        <p:spPr>
          <a:xfrm>
            <a:off x="1842492" y="4844415"/>
            <a:ext cx="3878818" cy="29908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350"/>
              </a:lnSpc>
              <a:buNone/>
            </a:pPr>
            <a:r>
              <a:rPr lang="en-US" sz="1850" dirty="0">
                <a:solidFill>
                  <a:srgbClr val="2C3249"/>
                </a:solidFill>
                <a:latin typeface="Kanit Light" pitchFamily="34" charset="0"/>
                <a:ea typeface="Kanit Light" pitchFamily="34" charset="-122"/>
                <a:cs typeface="Kanit Light" pitchFamily="34" charset="-120"/>
              </a:rPr>
              <a:t>Delete Unused Snapshots &amp; Volumes</a:t>
            </a:r>
            <a:endParaRPr lang="en-US" sz="1850" dirty="0"/>
          </a:p>
        </p:txBody>
      </p:sp>
      <p:sp>
        <p:nvSpPr>
          <p:cNvPr id="19" name="Text 16"/>
          <p:cNvSpPr/>
          <p:nvPr/>
        </p:nvSpPr>
        <p:spPr>
          <a:xfrm>
            <a:off x="1842492" y="5258276"/>
            <a:ext cx="6631543" cy="61245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400"/>
              </a:lnSpc>
              <a:buNone/>
            </a:pPr>
            <a:r>
              <a:rPr lang="en-US" sz="1500" dirty="0">
                <a:solidFill>
                  <a:srgbClr val="2C3249"/>
                </a:solidFill>
                <a:latin typeface="Martel Sans" pitchFamily="34" charset="0"/>
                <a:ea typeface="Martel Sans" pitchFamily="34" charset="-122"/>
                <a:cs typeface="Martel Sans" pitchFamily="34" charset="-120"/>
              </a:rPr>
              <a:t>Regularly audit and remove unnecessary </a:t>
            </a:r>
            <a:r>
              <a:rPr lang="en-US" sz="1500" b="1" dirty="0">
                <a:solidFill>
                  <a:srgbClr val="2C3249"/>
                </a:solidFill>
                <a:latin typeface="Martel Sans" pitchFamily="34" charset="0"/>
                <a:ea typeface="Martel Sans" pitchFamily="34" charset="-122"/>
                <a:cs typeface="Martel Sans" pitchFamily="34" charset="-120"/>
              </a:rPr>
              <a:t>EBS storage</a:t>
            </a:r>
            <a:r>
              <a:rPr lang="en-US" sz="1500" dirty="0">
                <a:solidFill>
                  <a:srgbClr val="2C3249"/>
                </a:solidFill>
                <a:latin typeface="Martel Sans" pitchFamily="34" charset="0"/>
                <a:ea typeface="Martel Sans" pitchFamily="34" charset="-122"/>
                <a:cs typeface="Martel Sans" pitchFamily="34" charset="-120"/>
              </a:rPr>
              <a:t> to avoid paying for resources that aren't providing value.</a:t>
            </a:r>
            <a:endParaRPr lang="en-US" sz="1500" dirty="0"/>
          </a:p>
        </p:txBody>
      </p:sp>
      <p:sp>
        <p:nvSpPr>
          <p:cNvPr id="20" name="Shape 17"/>
          <p:cNvSpPr/>
          <p:nvPr/>
        </p:nvSpPr>
        <p:spPr>
          <a:xfrm>
            <a:off x="1077694" y="6672501"/>
            <a:ext cx="574238" cy="22860"/>
          </a:xfrm>
          <a:prstGeom prst="roundRect">
            <a:avLst>
              <a:gd name="adj" fmla="val 351720"/>
            </a:avLst>
          </a:prstGeom>
          <a:solidFill>
            <a:srgbClr val="C5D2CF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21" name="Shape 18"/>
          <p:cNvSpPr/>
          <p:nvPr/>
        </p:nvSpPr>
        <p:spPr>
          <a:xfrm>
            <a:off x="669905" y="6468666"/>
            <a:ext cx="430649" cy="430649"/>
          </a:xfrm>
          <a:prstGeom prst="roundRect">
            <a:avLst>
              <a:gd name="adj" fmla="val 18670"/>
            </a:avLst>
          </a:prstGeom>
          <a:solidFill>
            <a:srgbClr val="DFECE9"/>
          </a:solidFill>
          <a:ln w="7620">
            <a:solidFill>
              <a:srgbClr val="C5D2CF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22" name="Text 19"/>
          <p:cNvSpPr/>
          <p:nvPr/>
        </p:nvSpPr>
        <p:spPr>
          <a:xfrm>
            <a:off x="741640" y="6504503"/>
            <a:ext cx="287060" cy="35885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250"/>
              </a:lnSpc>
              <a:buNone/>
            </a:pPr>
            <a:r>
              <a:rPr lang="en-US" sz="2250" dirty="0">
                <a:solidFill>
                  <a:srgbClr val="2C3249"/>
                </a:solidFill>
                <a:latin typeface="Kanit Light" pitchFamily="34" charset="0"/>
                <a:ea typeface="Kanit Light" pitchFamily="34" charset="-122"/>
                <a:cs typeface="Kanit Light" pitchFamily="34" charset="-120"/>
              </a:rPr>
              <a:t>4</a:t>
            </a:r>
            <a:endParaRPr lang="en-US" sz="2250" dirty="0"/>
          </a:p>
        </p:txBody>
      </p:sp>
      <p:sp>
        <p:nvSpPr>
          <p:cNvPr id="23" name="Text 20"/>
          <p:cNvSpPr/>
          <p:nvPr/>
        </p:nvSpPr>
        <p:spPr>
          <a:xfrm>
            <a:off x="1842492" y="6444734"/>
            <a:ext cx="3234690" cy="29908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350"/>
              </a:lnSpc>
              <a:buNone/>
            </a:pPr>
            <a:r>
              <a:rPr lang="en-US" sz="1850" dirty="0">
                <a:solidFill>
                  <a:srgbClr val="2C3249"/>
                </a:solidFill>
                <a:latin typeface="Kanit Light" pitchFamily="34" charset="0"/>
                <a:ea typeface="Kanit Light" pitchFamily="34" charset="-122"/>
                <a:cs typeface="Kanit Light" pitchFamily="34" charset="-120"/>
              </a:rPr>
              <a:t>Compress Data Where Possible</a:t>
            </a:r>
            <a:endParaRPr lang="en-US" sz="1850" dirty="0"/>
          </a:p>
        </p:txBody>
      </p:sp>
      <p:sp>
        <p:nvSpPr>
          <p:cNvPr id="24" name="Text 21"/>
          <p:cNvSpPr/>
          <p:nvPr/>
        </p:nvSpPr>
        <p:spPr>
          <a:xfrm>
            <a:off x="1842492" y="6858595"/>
            <a:ext cx="6631543" cy="61245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400"/>
              </a:lnSpc>
              <a:buNone/>
            </a:pPr>
            <a:r>
              <a:rPr lang="en-US" sz="1500" dirty="0">
                <a:solidFill>
                  <a:srgbClr val="2C3249"/>
                </a:solidFill>
                <a:latin typeface="Martel Sans" pitchFamily="34" charset="0"/>
                <a:ea typeface="Martel Sans" pitchFamily="34" charset="-122"/>
                <a:cs typeface="Martel Sans" pitchFamily="34" charset="-120"/>
              </a:rPr>
              <a:t>Implement compression for databases and file storage to reduce the overall storage footprint and associated costs.</a:t>
            </a:r>
            <a:endParaRPr lang="en-US" sz="15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486400" cy="8233767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6112431" y="491847"/>
            <a:ext cx="7891939" cy="111799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4400"/>
              </a:lnSpc>
              <a:buNone/>
            </a:pPr>
            <a:r>
              <a:rPr lang="en-US" sz="3500" dirty="0">
                <a:solidFill>
                  <a:srgbClr val="272D45"/>
                </a:solidFill>
                <a:latin typeface="Kanit Light" pitchFamily="34" charset="0"/>
                <a:ea typeface="Kanit Light" pitchFamily="34" charset="-122"/>
                <a:cs typeface="Kanit Light" pitchFamily="34" charset="-120"/>
              </a:rPr>
              <a:t>Reducing Networking &amp; Data Transfer Costs</a:t>
            </a:r>
            <a:endParaRPr lang="en-US" sz="3500" dirty="0"/>
          </a:p>
        </p:txBody>
      </p:sp>
      <p:sp>
        <p:nvSpPr>
          <p:cNvPr id="4" name="Shape 1"/>
          <p:cNvSpPr/>
          <p:nvPr/>
        </p:nvSpPr>
        <p:spPr>
          <a:xfrm>
            <a:off x="6112431" y="1878092"/>
            <a:ext cx="7891939" cy="1331833"/>
          </a:xfrm>
          <a:prstGeom prst="roundRect">
            <a:avLst>
              <a:gd name="adj" fmla="val 5641"/>
            </a:avLst>
          </a:prstGeom>
          <a:solidFill>
            <a:srgbClr val="DFECE9"/>
          </a:solidFill>
          <a:ln w="7620">
            <a:solidFill>
              <a:srgbClr val="C5D2CF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5" name="Text 2"/>
          <p:cNvSpPr/>
          <p:nvPr/>
        </p:nvSpPr>
        <p:spPr>
          <a:xfrm>
            <a:off x="6298882" y="2064544"/>
            <a:ext cx="2235994" cy="27944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200"/>
              </a:lnSpc>
              <a:buNone/>
            </a:pPr>
            <a:r>
              <a:rPr lang="en-US" sz="1750" dirty="0">
                <a:solidFill>
                  <a:srgbClr val="2C3249"/>
                </a:solidFill>
                <a:latin typeface="Kanit Light" pitchFamily="34" charset="0"/>
                <a:ea typeface="Kanit Light" pitchFamily="34" charset="-122"/>
                <a:cs typeface="Kanit Light" pitchFamily="34" charset="-120"/>
              </a:rPr>
              <a:t>Use AWS PrivateLink</a:t>
            </a:r>
            <a:endParaRPr lang="en-US" sz="1750" dirty="0"/>
          </a:p>
        </p:txBody>
      </p:sp>
      <p:sp>
        <p:nvSpPr>
          <p:cNvPr id="6" name="Text 3"/>
          <p:cNvSpPr/>
          <p:nvPr/>
        </p:nvSpPr>
        <p:spPr>
          <a:xfrm>
            <a:off x="6298882" y="2451259"/>
            <a:ext cx="7519035" cy="57221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250"/>
              </a:lnSpc>
              <a:buNone/>
            </a:pPr>
            <a:r>
              <a:rPr lang="en-US" sz="1400" dirty="0">
                <a:solidFill>
                  <a:srgbClr val="2C3249"/>
                </a:solidFill>
                <a:latin typeface="Martel Sans" pitchFamily="34" charset="0"/>
                <a:ea typeface="Martel Sans" pitchFamily="34" charset="-122"/>
                <a:cs typeface="Martel Sans" pitchFamily="34" charset="-120"/>
              </a:rPr>
              <a:t>Reduces traffic between AWS services by </a:t>
            </a:r>
            <a:r>
              <a:rPr lang="en-US" sz="1400" b="1" dirty="0">
                <a:solidFill>
                  <a:srgbClr val="2C3249"/>
                </a:solidFill>
                <a:latin typeface="Martel Sans" pitchFamily="34" charset="0"/>
                <a:ea typeface="Martel Sans" pitchFamily="34" charset="-122"/>
                <a:cs typeface="Martel Sans" pitchFamily="34" charset="-120"/>
              </a:rPr>
              <a:t>keeping it inside AWS network</a:t>
            </a:r>
            <a:r>
              <a:rPr lang="en-US" sz="1400" dirty="0">
                <a:solidFill>
                  <a:srgbClr val="2C3249"/>
                </a:solidFill>
                <a:latin typeface="Martel Sans" pitchFamily="34" charset="0"/>
                <a:ea typeface="Martel Sans" pitchFamily="34" charset="-122"/>
                <a:cs typeface="Martel Sans" pitchFamily="34" charset="-120"/>
              </a:rPr>
              <a:t>, avoiding expensive public internet data transfer fees.</a:t>
            </a:r>
            <a:endParaRPr lang="en-US" sz="1400" dirty="0"/>
          </a:p>
        </p:txBody>
      </p:sp>
      <p:sp>
        <p:nvSpPr>
          <p:cNvPr id="7" name="Shape 4"/>
          <p:cNvSpPr/>
          <p:nvPr/>
        </p:nvSpPr>
        <p:spPr>
          <a:xfrm>
            <a:off x="6112431" y="3388757"/>
            <a:ext cx="7891939" cy="1331833"/>
          </a:xfrm>
          <a:prstGeom prst="roundRect">
            <a:avLst>
              <a:gd name="adj" fmla="val 5641"/>
            </a:avLst>
          </a:prstGeom>
          <a:solidFill>
            <a:srgbClr val="DFECE9"/>
          </a:solidFill>
          <a:ln w="7620">
            <a:solidFill>
              <a:srgbClr val="C5D2CF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8" name="Text 5"/>
          <p:cNvSpPr/>
          <p:nvPr/>
        </p:nvSpPr>
        <p:spPr>
          <a:xfrm>
            <a:off x="6298882" y="3575209"/>
            <a:ext cx="2909292" cy="27944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200"/>
              </a:lnSpc>
              <a:buNone/>
            </a:pPr>
            <a:r>
              <a:rPr lang="en-US" sz="1750" dirty="0">
                <a:solidFill>
                  <a:srgbClr val="2C3249"/>
                </a:solidFill>
                <a:latin typeface="Kanit Light" pitchFamily="34" charset="0"/>
                <a:ea typeface="Kanit Light" pitchFamily="34" charset="-122"/>
                <a:cs typeface="Kanit Light" pitchFamily="34" charset="-120"/>
              </a:rPr>
              <a:t>Optimize Cross-Region Traffic</a:t>
            </a:r>
            <a:endParaRPr lang="en-US" sz="1750" dirty="0"/>
          </a:p>
        </p:txBody>
      </p:sp>
      <p:sp>
        <p:nvSpPr>
          <p:cNvPr id="9" name="Text 6"/>
          <p:cNvSpPr/>
          <p:nvPr/>
        </p:nvSpPr>
        <p:spPr>
          <a:xfrm>
            <a:off x="6298882" y="3961924"/>
            <a:ext cx="7519035" cy="57221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250"/>
              </a:lnSpc>
              <a:buNone/>
            </a:pPr>
            <a:r>
              <a:rPr lang="en-US" sz="1400" dirty="0">
                <a:solidFill>
                  <a:srgbClr val="2C3249"/>
                </a:solidFill>
                <a:latin typeface="Martel Sans" pitchFamily="34" charset="0"/>
                <a:ea typeface="Martel Sans" pitchFamily="34" charset="-122"/>
                <a:cs typeface="Martel Sans" pitchFamily="34" charset="-120"/>
              </a:rPr>
              <a:t>Avoid unnecessary </a:t>
            </a:r>
            <a:r>
              <a:rPr lang="en-US" sz="1400" b="1" dirty="0">
                <a:solidFill>
                  <a:srgbClr val="2C3249"/>
                </a:solidFill>
                <a:latin typeface="Martel Sans" pitchFamily="34" charset="0"/>
                <a:ea typeface="Martel Sans" pitchFamily="34" charset="-122"/>
                <a:cs typeface="Martel Sans" pitchFamily="34" charset="-120"/>
              </a:rPr>
              <a:t>cross-region replication</a:t>
            </a:r>
            <a:r>
              <a:rPr lang="en-US" sz="1400" dirty="0">
                <a:solidFill>
                  <a:srgbClr val="2C3249"/>
                </a:solidFill>
                <a:latin typeface="Martel Sans" pitchFamily="34" charset="0"/>
                <a:ea typeface="Martel Sans" pitchFamily="34" charset="-122"/>
                <a:cs typeface="Martel Sans" pitchFamily="34" charset="-120"/>
              </a:rPr>
              <a:t> as data transfer between AWS regions incurs significant charges. Consolidate workloads where possible.</a:t>
            </a:r>
            <a:endParaRPr lang="en-US" sz="1400" dirty="0"/>
          </a:p>
        </p:txBody>
      </p:sp>
      <p:sp>
        <p:nvSpPr>
          <p:cNvPr id="10" name="Shape 7"/>
          <p:cNvSpPr/>
          <p:nvPr/>
        </p:nvSpPr>
        <p:spPr>
          <a:xfrm>
            <a:off x="6112431" y="4899422"/>
            <a:ext cx="7891939" cy="1331833"/>
          </a:xfrm>
          <a:prstGeom prst="roundRect">
            <a:avLst>
              <a:gd name="adj" fmla="val 5641"/>
            </a:avLst>
          </a:prstGeom>
          <a:solidFill>
            <a:srgbClr val="DFECE9"/>
          </a:solidFill>
          <a:ln w="7620">
            <a:solidFill>
              <a:srgbClr val="C5D2CF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1" name="Text 8"/>
          <p:cNvSpPr/>
          <p:nvPr/>
        </p:nvSpPr>
        <p:spPr>
          <a:xfrm>
            <a:off x="6298882" y="5085874"/>
            <a:ext cx="3074075" cy="27944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200"/>
              </a:lnSpc>
              <a:buNone/>
            </a:pPr>
            <a:r>
              <a:rPr lang="en-US" sz="1750" dirty="0">
                <a:solidFill>
                  <a:srgbClr val="2C3249"/>
                </a:solidFill>
                <a:latin typeface="Kanit Light" pitchFamily="34" charset="0"/>
                <a:ea typeface="Kanit Light" pitchFamily="34" charset="-122"/>
                <a:cs typeface="Kanit Light" pitchFamily="34" charset="-120"/>
              </a:rPr>
              <a:t>Implement Amazon CloudFront</a:t>
            </a:r>
            <a:endParaRPr lang="en-US" sz="1750" dirty="0"/>
          </a:p>
        </p:txBody>
      </p:sp>
      <p:sp>
        <p:nvSpPr>
          <p:cNvPr id="12" name="Text 9"/>
          <p:cNvSpPr/>
          <p:nvPr/>
        </p:nvSpPr>
        <p:spPr>
          <a:xfrm>
            <a:off x="6298882" y="5472589"/>
            <a:ext cx="7519035" cy="57221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250"/>
              </a:lnSpc>
              <a:buNone/>
            </a:pPr>
            <a:r>
              <a:rPr lang="en-US" sz="1400" dirty="0">
                <a:solidFill>
                  <a:srgbClr val="2C3249"/>
                </a:solidFill>
                <a:latin typeface="Martel Sans" pitchFamily="34" charset="0"/>
                <a:ea typeface="Martel Sans" pitchFamily="34" charset="-122"/>
                <a:cs typeface="Martel Sans" pitchFamily="34" charset="-120"/>
              </a:rPr>
              <a:t>Use this CDN to reduce bandwidth costs by </a:t>
            </a:r>
            <a:r>
              <a:rPr lang="en-US" sz="1400" b="1" dirty="0">
                <a:solidFill>
                  <a:srgbClr val="2C3249"/>
                </a:solidFill>
                <a:latin typeface="Martel Sans" pitchFamily="34" charset="0"/>
                <a:ea typeface="Martel Sans" pitchFamily="34" charset="-122"/>
                <a:cs typeface="Martel Sans" pitchFamily="34" charset="-120"/>
              </a:rPr>
              <a:t>caching content closer to users</a:t>
            </a:r>
            <a:r>
              <a:rPr lang="en-US" sz="1400" dirty="0">
                <a:solidFill>
                  <a:srgbClr val="2C3249"/>
                </a:solidFill>
                <a:latin typeface="Martel Sans" pitchFamily="34" charset="0"/>
                <a:ea typeface="Martel Sans" pitchFamily="34" charset="-122"/>
                <a:cs typeface="Martel Sans" pitchFamily="34" charset="-120"/>
              </a:rPr>
              <a:t>, minimizing repeated transfers from origin servers.</a:t>
            </a:r>
            <a:endParaRPr lang="en-US" sz="1400" dirty="0"/>
          </a:p>
        </p:txBody>
      </p:sp>
      <p:sp>
        <p:nvSpPr>
          <p:cNvPr id="13" name="Shape 10"/>
          <p:cNvSpPr/>
          <p:nvPr/>
        </p:nvSpPr>
        <p:spPr>
          <a:xfrm>
            <a:off x="6112431" y="6410087"/>
            <a:ext cx="7891939" cy="1331833"/>
          </a:xfrm>
          <a:prstGeom prst="roundRect">
            <a:avLst>
              <a:gd name="adj" fmla="val 5641"/>
            </a:avLst>
          </a:prstGeom>
          <a:solidFill>
            <a:srgbClr val="DFECE9"/>
          </a:solidFill>
          <a:ln w="7620">
            <a:solidFill>
              <a:srgbClr val="C5D2CF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4" name="Text 11"/>
          <p:cNvSpPr/>
          <p:nvPr/>
        </p:nvSpPr>
        <p:spPr>
          <a:xfrm>
            <a:off x="6298882" y="6596539"/>
            <a:ext cx="3508653" cy="27944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200"/>
              </a:lnSpc>
              <a:buNone/>
            </a:pPr>
            <a:r>
              <a:rPr lang="en-US" sz="1750" dirty="0">
                <a:solidFill>
                  <a:srgbClr val="2C3249"/>
                </a:solidFill>
                <a:latin typeface="Kanit Light" pitchFamily="34" charset="0"/>
                <a:ea typeface="Kanit Light" pitchFamily="34" charset="-122"/>
                <a:cs typeface="Kanit Light" pitchFamily="34" charset="-120"/>
              </a:rPr>
              <a:t>Remove Unused Network Resources</a:t>
            </a:r>
            <a:endParaRPr lang="en-US" sz="1750" dirty="0"/>
          </a:p>
        </p:txBody>
      </p:sp>
      <p:sp>
        <p:nvSpPr>
          <p:cNvPr id="15" name="Text 12"/>
          <p:cNvSpPr/>
          <p:nvPr/>
        </p:nvSpPr>
        <p:spPr>
          <a:xfrm>
            <a:off x="6298882" y="6983254"/>
            <a:ext cx="7519035" cy="57221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250"/>
              </a:lnSpc>
              <a:buNone/>
            </a:pPr>
            <a:r>
              <a:rPr lang="en-US" sz="1400" dirty="0">
                <a:solidFill>
                  <a:srgbClr val="2C3249"/>
                </a:solidFill>
                <a:latin typeface="Martel Sans" pitchFamily="34" charset="0"/>
                <a:ea typeface="Martel Sans" pitchFamily="34" charset="-122"/>
                <a:cs typeface="Martel Sans" pitchFamily="34" charset="-120"/>
              </a:rPr>
              <a:t>Regularly audit and eliminate unused Elastic IPs, Load Balancers, and NAT Gateways that continue to generate charges.</a:t>
            </a:r>
            <a:endParaRPr lang="en-US" sz="1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65453" y="775454"/>
            <a:ext cx="6946344" cy="68353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5350"/>
              </a:lnSpc>
              <a:buNone/>
            </a:pPr>
            <a:r>
              <a:rPr lang="en-US" sz="4300" dirty="0">
                <a:solidFill>
                  <a:srgbClr val="272D45"/>
                </a:solidFill>
                <a:latin typeface="Kanit Light" pitchFamily="34" charset="0"/>
                <a:ea typeface="Kanit Light" pitchFamily="34" charset="-122"/>
                <a:cs typeface="Kanit Light" pitchFamily="34" charset="-120"/>
              </a:rPr>
              <a:t>Monthly Cost Review Process</a:t>
            </a:r>
            <a:endParaRPr lang="en-US" sz="4300" dirty="0"/>
          </a:p>
        </p:txBody>
      </p:sp>
      <p:sp>
        <p:nvSpPr>
          <p:cNvPr id="3" name="Text 1"/>
          <p:cNvSpPr/>
          <p:nvPr/>
        </p:nvSpPr>
        <p:spPr>
          <a:xfrm>
            <a:off x="2042636" y="2527816"/>
            <a:ext cx="2734032" cy="34170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r">
              <a:lnSpc>
                <a:spcPts val="2650"/>
              </a:lnSpc>
              <a:buNone/>
            </a:pPr>
            <a:r>
              <a:rPr lang="en-US" sz="2150" dirty="0">
                <a:solidFill>
                  <a:srgbClr val="2C3249"/>
                </a:solidFill>
                <a:latin typeface="Kanit Light" pitchFamily="34" charset="0"/>
                <a:ea typeface="Kanit Light" pitchFamily="34" charset="-122"/>
                <a:cs typeface="Kanit Light" pitchFamily="34" charset="-120"/>
              </a:rPr>
              <a:t>Analyze Cost Reports</a:t>
            </a:r>
            <a:endParaRPr lang="en-US" sz="2150" dirty="0"/>
          </a:p>
        </p:txBody>
      </p:sp>
      <p:sp>
        <p:nvSpPr>
          <p:cNvPr id="4" name="Text 2"/>
          <p:cNvSpPr/>
          <p:nvPr/>
        </p:nvSpPr>
        <p:spPr>
          <a:xfrm>
            <a:off x="765453" y="3000732"/>
            <a:ext cx="4011216" cy="104977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r">
              <a:lnSpc>
                <a:spcPts val="2750"/>
              </a:lnSpc>
              <a:buNone/>
            </a:pPr>
            <a:r>
              <a:rPr lang="en-US" sz="1700" dirty="0">
                <a:solidFill>
                  <a:srgbClr val="2C3249"/>
                </a:solidFill>
                <a:latin typeface="Martel Sans" pitchFamily="34" charset="0"/>
                <a:ea typeface="Martel Sans" pitchFamily="34" charset="-122"/>
                <a:cs typeface="Martel Sans" pitchFamily="34" charset="-120"/>
              </a:rPr>
              <a:t>Review AWS Cost Explorer data to identify spending trends and anomalies.</a:t>
            </a:r>
            <a:endParaRPr lang="en-US" sz="1700" dirty="0"/>
          </a:p>
        </p:txBody>
      </p:sp>
      <p:pic>
        <p:nvPicPr>
          <p:cNvPr id="5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4686" y="2464713"/>
            <a:ext cx="4421029" cy="4421029"/>
          </a:xfrm>
          <a:prstGeom prst="rect">
            <a:avLst/>
          </a:prstGeom>
        </p:spPr>
      </p:pic>
      <p:sp>
        <p:nvSpPr>
          <p:cNvPr id="6" name="Text 3"/>
          <p:cNvSpPr/>
          <p:nvPr/>
        </p:nvSpPr>
        <p:spPr>
          <a:xfrm>
            <a:off x="6074688" y="3359468"/>
            <a:ext cx="327184" cy="40898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4100"/>
              </a:lnSpc>
              <a:buNone/>
            </a:pPr>
            <a:r>
              <a:rPr lang="en-US" sz="2550" dirty="0">
                <a:solidFill>
                  <a:srgbClr val="2C3249"/>
                </a:solidFill>
                <a:latin typeface="Kanit Light" pitchFamily="34" charset="0"/>
                <a:ea typeface="Kanit Light" pitchFamily="34" charset="-122"/>
                <a:cs typeface="Kanit Light" pitchFamily="34" charset="-120"/>
              </a:rPr>
              <a:t>1</a:t>
            </a:r>
            <a:endParaRPr lang="en-US" sz="2550" dirty="0"/>
          </a:p>
        </p:txBody>
      </p:sp>
      <p:sp>
        <p:nvSpPr>
          <p:cNvPr id="7" name="Text 4"/>
          <p:cNvSpPr/>
          <p:nvPr/>
        </p:nvSpPr>
        <p:spPr>
          <a:xfrm>
            <a:off x="9853732" y="1896428"/>
            <a:ext cx="4011216" cy="68341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650"/>
              </a:lnSpc>
              <a:buNone/>
            </a:pPr>
            <a:r>
              <a:rPr lang="en-US" sz="2150" dirty="0">
                <a:solidFill>
                  <a:srgbClr val="2C3249"/>
                </a:solidFill>
                <a:latin typeface="Kanit Light" pitchFamily="34" charset="0"/>
                <a:ea typeface="Kanit Light" pitchFamily="34" charset="-122"/>
                <a:cs typeface="Kanit Light" pitchFamily="34" charset="-120"/>
              </a:rPr>
              <a:t>Identify Optimization Opportunities</a:t>
            </a:r>
            <a:endParaRPr lang="en-US" sz="2150" dirty="0"/>
          </a:p>
        </p:txBody>
      </p:sp>
      <p:sp>
        <p:nvSpPr>
          <p:cNvPr id="8" name="Text 5"/>
          <p:cNvSpPr/>
          <p:nvPr/>
        </p:nvSpPr>
        <p:spPr>
          <a:xfrm>
            <a:off x="9853732" y="2711053"/>
            <a:ext cx="4011216" cy="104977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1700" dirty="0">
                <a:solidFill>
                  <a:srgbClr val="2C3249"/>
                </a:solidFill>
                <a:latin typeface="Martel Sans" pitchFamily="34" charset="0"/>
                <a:ea typeface="Martel Sans" pitchFamily="34" charset="-122"/>
                <a:cs typeface="Martel Sans" pitchFamily="34" charset="-120"/>
              </a:rPr>
              <a:t>Pinpoint resources that are underutilized or could be moved to more cost-effective options.</a:t>
            </a:r>
            <a:endParaRPr lang="en-US" sz="1700" dirty="0"/>
          </a:p>
        </p:txBody>
      </p:sp>
      <p:pic>
        <p:nvPicPr>
          <p:cNvPr id="9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04686" y="2464713"/>
            <a:ext cx="4421029" cy="4421029"/>
          </a:xfrm>
          <a:prstGeom prst="rect">
            <a:avLst/>
          </a:prstGeom>
        </p:spPr>
      </p:pic>
      <p:sp>
        <p:nvSpPr>
          <p:cNvPr id="10" name="Text 6"/>
          <p:cNvSpPr/>
          <p:nvPr/>
        </p:nvSpPr>
        <p:spPr>
          <a:xfrm>
            <a:off x="7875627" y="3103126"/>
            <a:ext cx="327184" cy="40898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4100"/>
              </a:lnSpc>
              <a:buNone/>
            </a:pPr>
            <a:r>
              <a:rPr lang="en-US" sz="2550" dirty="0">
                <a:solidFill>
                  <a:srgbClr val="2C3249"/>
                </a:solidFill>
                <a:latin typeface="Kanit Light" pitchFamily="34" charset="0"/>
                <a:ea typeface="Kanit Light" pitchFamily="34" charset="-122"/>
                <a:cs typeface="Kanit Light" pitchFamily="34" charset="-120"/>
              </a:rPr>
              <a:t>2</a:t>
            </a:r>
            <a:endParaRPr lang="en-US" sz="2550" dirty="0"/>
          </a:p>
        </p:txBody>
      </p:sp>
      <p:sp>
        <p:nvSpPr>
          <p:cNvPr id="11" name="Text 7"/>
          <p:cNvSpPr/>
          <p:nvPr/>
        </p:nvSpPr>
        <p:spPr>
          <a:xfrm>
            <a:off x="9963150" y="4088844"/>
            <a:ext cx="3901797" cy="68341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650"/>
              </a:lnSpc>
              <a:buNone/>
            </a:pPr>
            <a:r>
              <a:rPr lang="en-US" sz="2150" dirty="0">
                <a:solidFill>
                  <a:srgbClr val="2C3249"/>
                </a:solidFill>
                <a:latin typeface="Kanit Light" pitchFamily="34" charset="0"/>
                <a:ea typeface="Kanit Light" pitchFamily="34" charset="-122"/>
                <a:cs typeface="Kanit Light" pitchFamily="34" charset="-120"/>
              </a:rPr>
              <a:t>Implement Cost-Saving Measures</a:t>
            </a:r>
            <a:endParaRPr lang="en-US" sz="2150" dirty="0"/>
          </a:p>
        </p:txBody>
      </p:sp>
      <p:sp>
        <p:nvSpPr>
          <p:cNvPr id="12" name="Text 8"/>
          <p:cNvSpPr/>
          <p:nvPr/>
        </p:nvSpPr>
        <p:spPr>
          <a:xfrm>
            <a:off x="9963150" y="4903470"/>
            <a:ext cx="3901797" cy="69984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1700" dirty="0">
                <a:solidFill>
                  <a:srgbClr val="2C3249"/>
                </a:solidFill>
                <a:latin typeface="Martel Sans" pitchFamily="34" charset="0"/>
                <a:ea typeface="Martel Sans" pitchFamily="34" charset="-122"/>
                <a:cs typeface="Martel Sans" pitchFamily="34" charset="-120"/>
              </a:rPr>
              <a:t>Apply recommended changes to reduce waste and improve efficiency.</a:t>
            </a:r>
            <a:endParaRPr lang="en-US" sz="1700" dirty="0"/>
          </a:p>
        </p:txBody>
      </p:sp>
      <p:pic>
        <p:nvPicPr>
          <p:cNvPr id="13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04686" y="2464713"/>
            <a:ext cx="4421029" cy="4421029"/>
          </a:xfrm>
          <a:prstGeom prst="rect">
            <a:avLst/>
          </a:prstGeom>
        </p:spPr>
      </p:pic>
      <p:sp>
        <p:nvSpPr>
          <p:cNvPr id="14" name="Text 9"/>
          <p:cNvSpPr/>
          <p:nvPr/>
        </p:nvSpPr>
        <p:spPr>
          <a:xfrm>
            <a:off x="8675846" y="4736663"/>
            <a:ext cx="327184" cy="40898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4100"/>
              </a:lnSpc>
              <a:buNone/>
            </a:pPr>
            <a:r>
              <a:rPr lang="en-US" sz="2550" dirty="0">
                <a:solidFill>
                  <a:srgbClr val="2C3249"/>
                </a:solidFill>
                <a:latin typeface="Kanit Light" pitchFamily="34" charset="0"/>
                <a:ea typeface="Kanit Light" pitchFamily="34" charset="-122"/>
                <a:cs typeface="Kanit Light" pitchFamily="34" charset="-120"/>
              </a:rPr>
              <a:t>3</a:t>
            </a:r>
            <a:endParaRPr lang="en-US" sz="2550" dirty="0"/>
          </a:p>
        </p:txBody>
      </p:sp>
      <p:sp>
        <p:nvSpPr>
          <p:cNvPr id="15" name="Text 10"/>
          <p:cNvSpPr/>
          <p:nvPr/>
        </p:nvSpPr>
        <p:spPr>
          <a:xfrm>
            <a:off x="9853732" y="5931337"/>
            <a:ext cx="2734032" cy="34170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650"/>
              </a:lnSpc>
              <a:buNone/>
            </a:pPr>
            <a:r>
              <a:rPr lang="en-US" sz="2150" dirty="0">
                <a:solidFill>
                  <a:srgbClr val="2C3249"/>
                </a:solidFill>
                <a:latin typeface="Kanit Light" pitchFamily="34" charset="0"/>
                <a:ea typeface="Kanit Light" pitchFamily="34" charset="-122"/>
                <a:cs typeface="Kanit Light" pitchFamily="34" charset="-120"/>
              </a:rPr>
              <a:t>Track Results</a:t>
            </a:r>
            <a:endParaRPr lang="en-US" sz="2150" dirty="0"/>
          </a:p>
        </p:txBody>
      </p:sp>
      <p:sp>
        <p:nvSpPr>
          <p:cNvPr id="16" name="Text 11"/>
          <p:cNvSpPr/>
          <p:nvPr/>
        </p:nvSpPr>
        <p:spPr>
          <a:xfrm>
            <a:off x="9853732" y="6404253"/>
            <a:ext cx="4011216" cy="104977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1700" dirty="0">
                <a:solidFill>
                  <a:srgbClr val="2C3249"/>
                </a:solidFill>
                <a:latin typeface="Martel Sans" pitchFamily="34" charset="0"/>
                <a:ea typeface="Martel Sans" pitchFamily="34" charset="-122"/>
                <a:cs typeface="Martel Sans" pitchFamily="34" charset="-120"/>
              </a:rPr>
              <a:t>Measure the impact of optimization efforts and document savings achieved.</a:t>
            </a:r>
            <a:endParaRPr lang="en-US" sz="1700" dirty="0"/>
          </a:p>
        </p:txBody>
      </p:sp>
      <p:pic>
        <p:nvPicPr>
          <p:cNvPr id="17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104686" y="2464713"/>
            <a:ext cx="4421029" cy="4421029"/>
          </a:xfrm>
          <a:prstGeom prst="rect">
            <a:avLst/>
          </a:prstGeom>
        </p:spPr>
      </p:pic>
      <p:sp>
        <p:nvSpPr>
          <p:cNvPr id="18" name="Text 12"/>
          <p:cNvSpPr/>
          <p:nvPr/>
        </p:nvSpPr>
        <p:spPr>
          <a:xfrm>
            <a:off x="7369612" y="6002536"/>
            <a:ext cx="327184" cy="40898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4100"/>
              </a:lnSpc>
              <a:buNone/>
            </a:pPr>
            <a:r>
              <a:rPr lang="en-US" sz="2550" dirty="0">
                <a:solidFill>
                  <a:srgbClr val="2C3249"/>
                </a:solidFill>
                <a:latin typeface="Kanit Light" pitchFamily="34" charset="0"/>
                <a:ea typeface="Kanit Light" pitchFamily="34" charset="-122"/>
                <a:cs typeface="Kanit Light" pitchFamily="34" charset="-120"/>
              </a:rPr>
              <a:t>4</a:t>
            </a:r>
            <a:endParaRPr lang="en-US" sz="2550" dirty="0"/>
          </a:p>
        </p:txBody>
      </p:sp>
      <p:sp>
        <p:nvSpPr>
          <p:cNvPr id="19" name="Text 13"/>
          <p:cNvSpPr/>
          <p:nvPr/>
        </p:nvSpPr>
        <p:spPr>
          <a:xfrm>
            <a:off x="2026563" y="5645587"/>
            <a:ext cx="2750106" cy="34170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r">
              <a:lnSpc>
                <a:spcPts val="2650"/>
              </a:lnSpc>
              <a:buNone/>
            </a:pPr>
            <a:r>
              <a:rPr lang="en-US" sz="2150" dirty="0">
                <a:solidFill>
                  <a:srgbClr val="2C3249"/>
                </a:solidFill>
                <a:latin typeface="Kanit Light" pitchFamily="34" charset="0"/>
                <a:ea typeface="Kanit Light" pitchFamily="34" charset="-122"/>
                <a:cs typeface="Kanit Light" pitchFamily="34" charset="-120"/>
              </a:rPr>
              <a:t>Report to Stakeholders</a:t>
            </a:r>
            <a:endParaRPr lang="en-US" sz="2150" dirty="0"/>
          </a:p>
        </p:txBody>
      </p:sp>
      <p:sp>
        <p:nvSpPr>
          <p:cNvPr id="20" name="Text 14"/>
          <p:cNvSpPr/>
          <p:nvPr/>
        </p:nvSpPr>
        <p:spPr>
          <a:xfrm>
            <a:off x="765453" y="6118503"/>
            <a:ext cx="4011216" cy="69984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r">
              <a:lnSpc>
                <a:spcPts val="2750"/>
              </a:lnSpc>
              <a:buNone/>
            </a:pPr>
            <a:r>
              <a:rPr lang="en-US" sz="1700" dirty="0">
                <a:solidFill>
                  <a:srgbClr val="2C3249"/>
                </a:solidFill>
                <a:latin typeface="Martel Sans" pitchFamily="34" charset="0"/>
                <a:ea typeface="Martel Sans" pitchFamily="34" charset="-122"/>
                <a:cs typeface="Martel Sans" pitchFamily="34" charset="-120"/>
              </a:rPr>
              <a:t>Share cost performance metrics with leadership and project teams.</a:t>
            </a:r>
            <a:endParaRPr lang="en-US" sz="1700" dirty="0"/>
          </a:p>
        </p:txBody>
      </p:sp>
      <p:pic>
        <p:nvPicPr>
          <p:cNvPr id="21" name="Image 4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104686" y="2464713"/>
            <a:ext cx="4421029" cy="4421029"/>
          </a:xfrm>
          <a:prstGeom prst="rect">
            <a:avLst/>
          </a:prstGeom>
        </p:spPr>
      </p:pic>
      <p:sp>
        <p:nvSpPr>
          <p:cNvPr id="22" name="Text 15"/>
          <p:cNvSpPr/>
          <p:nvPr/>
        </p:nvSpPr>
        <p:spPr>
          <a:xfrm>
            <a:off x="5762030" y="5151358"/>
            <a:ext cx="327184" cy="40898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4100"/>
              </a:lnSpc>
              <a:buNone/>
            </a:pPr>
            <a:r>
              <a:rPr lang="en-US" sz="2550" dirty="0">
                <a:solidFill>
                  <a:srgbClr val="2C3249"/>
                </a:solidFill>
                <a:latin typeface="Kanit Light" pitchFamily="34" charset="0"/>
                <a:ea typeface="Kanit Light" pitchFamily="34" charset="-122"/>
                <a:cs typeface="Kanit Light" pitchFamily="34" charset="-120"/>
              </a:rPr>
              <a:t>5</a:t>
            </a:r>
            <a:endParaRPr lang="en-US" sz="255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668774" y="706279"/>
            <a:ext cx="7201495" cy="59721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4700"/>
              </a:lnSpc>
              <a:buNone/>
            </a:pPr>
            <a:r>
              <a:rPr lang="en-US" sz="3750" dirty="0">
                <a:solidFill>
                  <a:srgbClr val="272D45"/>
                </a:solidFill>
                <a:latin typeface="Kanit Light" pitchFamily="34" charset="0"/>
                <a:ea typeface="Kanit Light" pitchFamily="34" charset="-122"/>
                <a:cs typeface="Kanit Light" pitchFamily="34" charset="-120"/>
              </a:rPr>
              <a:t>Building a Cost-Conscious Culture</a:t>
            </a:r>
            <a:endParaRPr lang="en-US" sz="3750" dirty="0"/>
          </a:p>
        </p:txBody>
      </p:sp>
      <p:pic>
        <p:nvPicPr>
          <p:cNvPr id="4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8774" y="1590080"/>
            <a:ext cx="955477" cy="1712595"/>
          </a:xfrm>
          <a:prstGeom prst="rect">
            <a:avLst/>
          </a:prstGeom>
        </p:spPr>
      </p:pic>
      <p:sp>
        <p:nvSpPr>
          <p:cNvPr id="5" name="Text 1"/>
          <p:cNvSpPr/>
          <p:nvPr/>
        </p:nvSpPr>
        <p:spPr>
          <a:xfrm>
            <a:off x="1910834" y="1781175"/>
            <a:ext cx="3896916" cy="29849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350"/>
              </a:lnSpc>
              <a:buNone/>
            </a:pPr>
            <a:r>
              <a:rPr lang="en-US" sz="1850" dirty="0">
                <a:solidFill>
                  <a:srgbClr val="2C3249"/>
                </a:solidFill>
                <a:latin typeface="Kanit Light" pitchFamily="34" charset="0"/>
                <a:ea typeface="Kanit Light" pitchFamily="34" charset="-122"/>
                <a:cs typeface="Kanit Light" pitchFamily="34" charset="-120"/>
              </a:rPr>
              <a:t>Make Cost Reviews a Regular Practice</a:t>
            </a:r>
            <a:endParaRPr lang="en-US" sz="1850" dirty="0"/>
          </a:p>
        </p:txBody>
      </p:sp>
      <p:sp>
        <p:nvSpPr>
          <p:cNvPr id="6" name="Text 2"/>
          <p:cNvSpPr/>
          <p:nvPr/>
        </p:nvSpPr>
        <p:spPr>
          <a:xfrm>
            <a:off x="1910834" y="2194322"/>
            <a:ext cx="6564392" cy="91725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400"/>
              </a:lnSpc>
              <a:buNone/>
            </a:pPr>
            <a:r>
              <a:rPr lang="en-US" sz="1500" dirty="0">
                <a:solidFill>
                  <a:srgbClr val="2C3249"/>
                </a:solidFill>
                <a:latin typeface="Martel Sans" pitchFamily="34" charset="0"/>
                <a:ea typeface="Martel Sans" pitchFamily="34" charset="-122"/>
                <a:cs typeface="Martel Sans" pitchFamily="34" charset="-120"/>
              </a:rPr>
              <a:t>Include finance, engineering, and PMO teams in recurring AWS cost review meetings. Create a shared responsibility model for cloud spending.</a:t>
            </a:r>
            <a:endParaRPr lang="en-US" sz="1500" dirty="0"/>
          </a:p>
        </p:txBody>
      </p:sp>
      <p:pic>
        <p:nvPicPr>
          <p:cNvPr id="7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8774" y="3302675"/>
            <a:ext cx="955477" cy="1406843"/>
          </a:xfrm>
          <a:prstGeom prst="rect">
            <a:avLst/>
          </a:prstGeom>
        </p:spPr>
      </p:pic>
      <p:sp>
        <p:nvSpPr>
          <p:cNvPr id="8" name="Text 3"/>
          <p:cNvSpPr/>
          <p:nvPr/>
        </p:nvSpPr>
        <p:spPr>
          <a:xfrm>
            <a:off x="1910834" y="3493770"/>
            <a:ext cx="2388751" cy="29849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350"/>
              </a:lnSpc>
              <a:buNone/>
            </a:pPr>
            <a:r>
              <a:rPr lang="en-US" sz="1850" dirty="0">
                <a:solidFill>
                  <a:srgbClr val="2C3249"/>
                </a:solidFill>
                <a:latin typeface="Kanit Light" pitchFamily="34" charset="0"/>
                <a:ea typeface="Kanit Light" pitchFamily="34" charset="-122"/>
                <a:cs typeface="Kanit Light" pitchFamily="34" charset="-120"/>
              </a:rPr>
              <a:t>Set Clear Cost KPIs</a:t>
            </a:r>
            <a:endParaRPr lang="en-US" sz="1850" dirty="0"/>
          </a:p>
        </p:txBody>
      </p:sp>
      <p:sp>
        <p:nvSpPr>
          <p:cNvPr id="9" name="Text 4"/>
          <p:cNvSpPr/>
          <p:nvPr/>
        </p:nvSpPr>
        <p:spPr>
          <a:xfrm>
            <a:off x="1910834" y="3906917"/>
            <a:ext cx="6564392" cy="6115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400"/>
              </a:lnSpc>
              <a:buNone/>
            </a:pPr>
            <a:r>
              <a:rPr lang="en-US" sz="1500" dirty="0">
                <a:solidFill>
                  <a:srgbClr val="2C3249"/>
                </a:solidFill>
                <a:latin typeface="Martel Sans" pitchFamily="34" charset="0"/>
                <a:ea typeface="Martel Sans" pitchFamily="34" charset="-122"/>
                <a:cs typeface="Martel Sans" pitchFamily="34" charset="-120"/>
              </a:rPr>
              <a:t>Track metrics like </a:t>
            </a:r>
            <a:r>
              <a:rPr lang="en-US" sz="1500" b="1" dirty="0">
                <a:solidFill>
                  <a:srgbClr val="2C3249"/>
                </a:solidFill>
                <a:latin typeface="Martel Sans" pitchFamily="34" charset="0"/>
                <a:ea typeface="Martel Sans" pitchFamily="34" charset="-122"/>
                <a:cs typeface="Martel Sans" pitchFamily="34" charset="-120"/>
              </a:rPr>
              <a:t>cost per user, cost per API request, or cost per compute hour</a:t>
            </a:r>
            <a:r>
              <a:rPr lang="en-US" sz="1500" dirty="0">
                <a:solidFill>
                  <a:srgbClr val="2C3249"/>
                </a:solidFill>
                <a:latin typeface="Martel Sans" pitchFamily="34" charset="0"/>
                <a:ea typeface="Martel Sans" pitchFamily="34" charset="-122"/>
                <a:cs typeface="Martel Sans" pitchFamily="34" charset="-120"/>
              </a:rPr>
              <a:t> to measure efficiency and identify opportunities.</a:t>
            </a:r>
            <a:endParaRPr lang="en-US" sz="1500" dirty="0"/>
          </a:p>
        </p:txBody>
      </p:sp>
      <p:pic>
        <p:nvPicPr>
          <p:cNvPr id="10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68774" y="4709517"/>
            <a:ext cx="955477" cy="1406843"/>
          </a:xfrm>
          <a:prstGeom prst="rect">
            <a:avLst/>
          </a:prstGeom>
        </p:spPr>
      </p:pic>
      <p:sp>
        <p:nvSpPr>
          <p:cNvPr id="11" name="Text 5"/>
          <p:cNvSpPr/>
          <p:nvPr/>
        </p:nvSpPr>
        <p:spPr>
          <a:xfrm>
            <a:off x="1910834" y="4900613"/>
            <a:ext cx="3607118" cy="29849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350"/>
              </a:lnSpc>
              <a:buNone/>
            </a:pPr>
            <a:r>
              <a:rPr lang="en-US" sz="1850" dirty="0">
                <a:solidFill>
                  <a:srgbClr val="2C3249"/>
                </a:solidFill>
                <a:latin typeface="Kanit Light" pitchFamily="34" charset="0"/>
                <a:ea typeface="Kanit Light" pitchFamily="34" charset="-122"/>
                <a:cs typeface="Kanit Light" pitchFamily="34" charset="-120"/>
              </a:rPr>
              <a:t>Educate Teams on Cost Awareness</a:t>
            </a:r>
            <a:endParaRPr lang="en-US" sz="1850" dirty="0"/>
          </a:p>
        </p:txBody>
      </p:sp>
      <p:sp>
        <p:nvSpPr>
          <p:cNvPr id="12" name="Text 6"/>
          <p:cNvSpPr/>
          <p:nvPr/>
        </p:nvSpPr>
        <p:spPr>
          <a:xfrm>
            <a:off x="1910834" y="5313759"/>
            <a:ext cx="6564392" cy="6115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400"/>
              </a:lnSpc>
              <a:buNone/>
            </a:pPr>
            <a:r>
              <a:rPr lang="en-US" sz="1500" dirty="0">
                <a:solidFill>
                  <a:srgbClr val="2C3249"/>
                </a:solidFill>
                <a:latin typeface="Martel Sans" pitchFamily="34" charset="0"/>
                <a:ea typeface="Martel Sans" pitchFamily="34" charset="-122"/>
                <a:cs typeface="Martel Sans" pitchFamily="34" charset="-120"/>
              </a:rPr>
              <a:t>Encourage engineers to </a:t>
            </a:r>
            <a:r>
              <a:rPr lang="en-US" sz="1500" b="1" dirty="0">
                <a:solidFill>
                  <a:srgbClr val="2C3249"/>
                </a:solidFill>
                <a:latin typeface="Martel Sans" pitchFamily="34" charset="0"/>
                <a:ea typeface="Martel Sans" pitchFamily="34" charset="-122"/>
                <a:cs typeface="Martel Sans" pitchFamily="34" charset="-120"/>
              </a:rPr>
              <a:t>choose cost-efficient AWS services</a:t>
            </a:r>
            <a:r>
              <a:rPr lang="en-US" sz="1500" dirty="0">
                <a:solidFill>
                  <a:srgbClr val="2C3249"/>
                </a:solidFill>
                <a:latin typeface="Martel Sans" pitchFamily="34" charset="0"/>
                <a:ea typeface="Martel Sans" pitchFamily="34" charset="-122"/>
                <a:cs typeface="Martel Sans" pitchFamily="34" charset="-120"/>
              </a:rPr>
              <a:t> and understand the financial impact of their technical decisions.</a:t>
            </a:r>
            <a:endParaRPr lang="en-US" sz="1500" dirty="0"/>
          </a:p>
        </p:txBody>
      </p:sp>
      <p:pic>
        <p:nvPicPr>
          <p:cNvPr id="13" name="Image 4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68774" y="6116360"/>
            <a:ext cx="955477" cy="1406843"/>
          </a:xfrm>
          <a:prstGeom prst="rect">
            <a:avLst/>
          </a:prstGeom>
        </p:spPr>
      </p:pic>
      <p:sp>
        <p:nvSpPr>
          <p:cNvPr id="14" name="Text 7"/>
          <p:cNvSpPr/>
          <p:nvPr/>
        </p:nvSpPr>
        <p:spPr>
          <a:xfrm>
            <a:off x="1910834" y="6307455"/>
            <a:ext cx="3880961" cy="29849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350"/>
              </a:lnSpc>
              <a:buNone/>
            </a:pPr>
            <a:r>
              <a:rPr lang="en-US" sz="1850" dirty="0">
                <a:solidFill>
                  <a:srgbClr val="2C3249"/>
                </a:solidFill>
                <a:latin typeface="Kanit Light" pitchFamily="34" charset="0"/>
                <a:ea typeface="Kanit Light" pitchFamily="34" charset="-122"/>
                <a:cs typeface="Kanit Light" pitchFamily="34" charset="-120"/>
              </a:rPr>
              <a:t>Enable Self-Service Cost Dashboards</a:t>
            </a:r>
            <a:endParaRPr lang="en-US" sz="1850" dirty="0"/>
          </a:p>
        </p:txBody>
      </p:sp>
      <p:sp>
        <p:nvSpPr>
          <p:cNvPr id="15" name="Text 8"/>
          <p:cNvSpPr/>
          <p:nvPr/>
        </p:nvSpPr>
        <p:spPr>
          <a:xfrm>
            <a:off x="1910834" y="6720602"/>
            <a:ext cx="6564392" cy="6115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400"/>
              </a:lnSpc>
              <a:buNone/>
            </a:pPr>
            <a:r>
              <a:rPr lang="en-US" sz="1500" dirty="0">
                <a:solidFill>
                  <a:srgbClr val="2C3249"/>
                </a:solidFill>
                <a:latin typeface="Martel Sans" pitchFamily="34" charset="0"/>
                <a:ea typeface="Martel Sans" pitchFamily="34" charset="-122"/>
                <a:cs typeface="Martel Sans" pitchFamily="34" charset="-120"/>
              </a:rPr>
              <a:t>Give teams visibility into </a:t>
            </a:r>
            <a:r>
              <a:rPr lang="en-US" sz="1500" b="1" dirty="0">
                <a:solidFill>
                  <a:srgbClr val="2C3249"/>
                </a:solidFill>
                <a:latin typeface="Martel Sans" pitchFamily="34" charset="0"/>
                <a:ea typeface="Martel Sans" pitchFamily="34" charset="-122"/>
                <a:cs typeface="Martel Sans" pitchFamily="34" charset="-120"/>
              </a:rPr>
              <a:t>how their work impacts cloud costs</a:t>
            </a:r>
            <a:r>
              <a:rPr lang="en-US" sz="1500" dirty="0">
                <a:solidFill>
                  <a:srgbClr val="2C3249"/>
                </a:solidFill>
                <a:latin typeface="Martel Sans" pitchFamily="34" charset="0"/>
                <a:ea typeface="Martel Sans" pitchFamily="34" charset="-122"/>
                <a:cs typeface="Martel Sans" pitchFamily="34" charset="-120"/>
              </a:rPr>
              <a:t> through accessible reporting tools.</a:t>
            </a:r>
            <a:endParaRPr lang="en-US" sz="15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53</TotalTime>
  <Words>1270</Words>
  <Application>Microsoft Office PowerPoint</Application>
  <PresentationFormat>Custom</PresentationFormat>
  <Paragraphs>152</Paragraphs>
  <Slides>14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0" baseType="lpstr">
      <vt:lpstr>Martel Sans Medium</vt:lpstr>
      <vt:lpstr>Kanit Light</vt:lpstr>
      <vt:lpstr>Martel Sans</vt:lpstr>
      <vt:lpstr>Arial</vt:lpstr>
      <vt:lpstr>Martel Sans Bold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Kim Wiethoff</cp:lastModifiedBy>
  <cp:revision>2</cp:revision>
  <dcterms:created xsi:type="dcterms:W3CDTF">2025-03-12T14:47:55Z</dcterms:created>
  <dcterms:modified xsi:type="dcterms:W3CDTF">2025-03-12T15:41:56Z</dcterms:modified>
</cp:coreProperties>
</file>