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rimson Pro Semi Bold" panose="020B0604020202020204" charset="0"/>
      <p:regular r:id="rId13"/>
    </p:embeddedFont>
    <p:embeddedFont>
      <p:font typeface="Heebo" pitchFamily="2" charset="-79"/>
      <p:regular r:id="rId14"/>
      <p:bold r:id="rId15"/>
    </p:embeddedFont>
    <p:embeddedFont>
      <p:font typeface="Heebo Bold" pitchFamily="2" charset="-79"/>
      <p:bold r:id="rId16"/>
    </p:embeddedFont>
    <p:embeddedFont>
      <p:font typeface="Heebo Medium" pitchFamily="2" charset="-79"/>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1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512213"/>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Microsoft Dynamics 365 or Microsoft Project: Which One Is Right For You?</a:t>
            </a:r>
            <a:endParaRPr lang="en-US" sz="4450" dirty="0"/>
          </a:p>
        </p:txBody>
      </p:sp>
      <p:sp>
        <p:nvSpPr>
          <p:cNvPr id="4" name="Text 1"/>
          <p:cNvSpPr/>
          <p:nvPr/>
        </p:nvSpPr>
        <p:spPr>
          <a:xfrm>
            <a:off x="4451390" y="3269933"/>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Choosing the right project management software is critical for organizations seeking to streamline operations and ensure project success. Microsoft offers two powerful solutions - Dynamics 365 Project Operations and Project for the Web - each designed to serve different organizational needs and project complexities.</a:t>
            </a:r>
            <a:endParaRPr lang="en-US" sz="1750" dirty="0"/>
          </a:p>
        </p:txBody>
      </p:sp>
      <p:sp>
        <p:nvSpPr>
          <p:cNvPr id="5" name="Text 2"/>
          <p:cNvSpPr/>
          <p:nvPr/>
        </p:nvSpPr>
        <p:spPr>
          <a:xfrm>
            <a:off x="4451390" y="4976693"/>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This presentation will guide project managers and PMO leaders through the key differences between these platforms, helping you determine which solution aligns best with your organization's specific requirements.</a:t>
            </a:r>
            <a:endParaRPr lang="en-US" sz="1750" dirty="0"/>
          </a:p>
        </p:txBody>
      </p:sp>
      <p:sp>
        <p:nvSpPr>
          <p:cNvPr id="6" name="Shape 3"/>
          <p:cNvSpPr/>
          <p:nvPr/>
        </p:nvSpPr>
        <p:spPr>
          <a:xfrm>
            <a:off x="4451390" y="633745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4559022" y="6470094"/>
            <a:ext cx="147637"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Heebo Medium" pitchFamily="34" charset="0"/>
                <a:ea typeface="Heebo Medium" pitchFamily="34" charset="-122"/>
                <a:cs typeface="Heebo Medium" pitchFamily="34" charset="-120"/>
              </a:rPr>
              <a:t>kW</a:t>
            </a:r>
            <a:endParaRPr lang="en-US" sz="750" dirty="0"/>
          </a:p>
        </p:txBody>
      </p:sp>
      <p:sp>
        <p:nvSpPr>
          <p:cNvPr id="8" name="Text 5"/>
          <p:cNvSpPr/>
          <p:nvPr/>
        </p:nvSpPr>
        <p:spPr>
          <a:xfrm>
            <a:off x="4927640" y="6320552"/>
            <a:ext cx="2644735" cy="396835"/>
          </a:xfrm>
          <a:prstGeom prst="rect">
            <a:avLst/>
          </a:prstGeom>
          <a:noFill/>
          <a:ln/>
        </p:spPr>
        <p:txBody>
          <a:bodyPr wrap="none" lIns="0" tIns="0" rIns="0" bIns="0" rtlCol="0" anchor="t"/>
          <a:lstStyle/>
          <a:p>
            <a:pPr marL="0" indent="0" algn="l">
              <a:lnSpc>
                <a:spcPts val="3100"/>
              </a:lnSpc>
              <a:buNone/>
            </a:pPr>
            <a:r>
              <a:rPr lang="en-US" sz="2200" b="1" dirty="0">
                <a:solidFill>
                  <a:srgbClr val="4C4C4D"/>
                </a:solidFill>
                <a:latin typeface="Heebo Bold" pitchFamily="34" charset="0"/>
                <a:ea typeface="Heebo Bold" pitchFamily="34" charset="-122"/>
                <a:cs typeface="Heeb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7234" y="734735"/>
            <a:ext cx="10087808" cy="649248"/>
          </a:xfrm>
          <a:prstGeom prst="rect">
            <a:avLst/>
          </a:prstGeom>
          <a:noFill/>
          <a:ln/>
        </p:spPr>
        <p:txBody>
          <a:bodyPr wrap="none" lIns="0" tIns="0" rIns="0" bIns="0" rtlCol="0" anchor="t"/>
          <a:lstStyle/>
          <a:p>
            <a:pPr marL="0" indent="0" algn="l">
              <a:lnSpc>
                <a:spcPts val="5100"/>
              </a:lnSpc>
              <a:buNone/>
            </a:pPr>
            <a:r>
              <a:rPr lang="en-US" sz="4050" dirty="0">
                <a:solidFill>
                  <a:srgbClr val="152D47"/>
                </a:solidFill>
                <a:latin typeface="Crimson Pro Semi Bold" pitchFamily="34" charset="0"/>
                <a:ea typeface="Crimson Pro Semi Bold" pitchFamily="34" charset="-122"/>
                <a:cs typeface="Crimson Pro Semi Bold" pitchFamily="34" charset="-120"/>
              </a:rPr>
              <a:t>Making the Right Choice for Your Organization</a:t>
            </a:r>
            <a:endParaRPr lang="en-US" sz="4050" dirty="0"/>
          </a:p>
        </p:txBody>
      </p:sp>
      <p:sp>
        <p:nvSpPr>
          <p:cNvPr id="3" name="Text 1"/>
          <p:cNvSpPr/>
          <p:nvPr/>
        </p:nvSpPr>
        <p:spPr>
          <a:xfrm>
            <a:off x="727234" y="1799511"/>
            <a:ext cx="13175933" cy="66484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Selecting between Project for the Web and Dynamics 365 Project Operations requires a thorough assessment of your organization's project management maturity, complexity of work, and specific business requirements.</a:t>
            </a:r>
            <a:endParaRPr lang="en-US" sz="1600" dirty="0"/>
          </a:p>
        </p:txBody>
      </p:sp>
      <p:sp>
        <p:nvSpPr>
          <p:cNvPr id="4" name="Shape 2"/>
          <p:cNvSpPr/>
          <p:nvPr/>
        </p:nvSpPr>
        <p:spPr>
          <a:xfrm>
            <a:off x="727234" y="3633073"/>
            <a:ext cx="3060263" cy="207764"/>
          </a:xfrm>
          <a:prstGeom prst="roundRect">
            <a:avLst>
              <a:gd name="adj" fmla="val 15001"/>
            </a:avLst>
          </a:prstGeom>
          <a:solidFill>
            <a:srgbClr val="F2EEEE"/>
          </a:solidFill>
          <a:ln/>
        </p:spPr>
        <p:txBody>
          <a:bodyPr/>
          <a:lstStyle/>
          <a:p>
            <a:endParaRPr lang="en-US"/>
          </a:p>
        </p:txBody>
      </p:sp>
      <p:sp>
        <p:nvSpPr>
          <p:cNvPr id="5" name="Text 3"/>
          <p:cNvSpPr/>
          <p:nvPr/>
        </p:nvSpPr>
        <p:spPr>
          <a:xfrm>
            <a:off x="727234" y="4152424"/>
            <a:ext cx="2786777" cy="324564"/>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Assess Your Requirements</a:t>
            </a:r>
            <a:endParaRPr lang="en-US" sz="2000" dirty="0"/>
          </a:p>
        </p:txBody>
      </p:sp>
      <p:sp>
        <p:nvSpPr>
          <p:cNvPr id="6" name="Text 4"/>
          <p:cNvSpPr/>
          <p:nvPr/>
        </p:nvSpPr>
        <p:spPr>
          <a:xfrm>
            <a:off x="727234" y="4601647"/>
            <a:ext cx="3060263" cy="1662113"/>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Evaluate project complexity, team size, financial tracking needs, and existing Microsoft investments to establish baseline requirements.</a:t>
            </a:r>
            <a:endParaRPr lang="en-US" sz="1600" dirty="0"/>
          </a:p>
        </p:txBody>
      </p:sp>
      <p:sp>
        <p:nvSpPr>
          <p:cNvPr id="7" name="Shape 5"/>
          <p:cNvSpPr/>
          <p:nvPr/>
        </p:nvSpPr>
        <p:spPr>
          <a:xfrm>
            <a:off x="4099084" y="3321368"/>
            <a:ext cx="3060263" cy="207764"/>
          </a:xfrm>
          <a:prstGeom prst="roundRect">
            <a:avLst>
              <a:gd name="adj" fmla="val 15001"/>
            </a:avLst>
          </a:prstGeom>
          <a:solidFill>
            <a:srgbClr val="F2EEEE"/>
          </a:solidFill>
          <a:ln/>
        </p:spPr>
        <p:txBody>
          <a:bodyPr/>
          <a:lstStyle/>
          <a:p>
            <a:endParaRPr lang="en-US"/>
          </a:p>
        </p:txBody>
      </p:sp>
      <p:sp>
        <p:nvSpPr>
          <p:cNvPr id="8" name="Text 6"/>
          <p:cNvSpPr/>
          <p:nvPr/>
        </p:nvSpPr>
        <p:spPr>
          <a:xfrm>
            <a:off x="4099084" y="3840718"/>
            <a:ext cx="3010614" cy="324564"/>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Consider Growth Trajectory</a:t>
            </a:r>
            <a:endParaRPr lang="en-US" sz="2000" dirty="0"/>
          </a:p>
        </p:txBody>
      </p:sp>
      <p:sp>
        <p:nvSpPr>
          <p:cNvPr id="9" name="Text 7"/>
          <p:cNvSpPr/>
          <p:nvPr/>
        </p:nvSpPr>
        <p:spPr>
          <a:xfrm>
            <a:off x="4099084" y="4289941"/>
            <a:ext cx="3060263" cy="1662113"/>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Factor in not just current needs but anticipated future requirements as your project management practices mature and business grows.</a:t>
            </a:r>
            <a:endParaRPr lang="en-US" sz="1600" dirty="0"/>
          </a:p>
        </p:txBody>
      </p:sp>
      <p:sp>
        <p:nvSpPr>
          <p:cNvPr id="10" name="Shape 8"/>
          <p:cNvSpPr/>
          <p:nvPr/>
        </p:nvSpPr>
        <p:spPr>
          <a:xfrm>
            <a:off x="7470934" y="3009662"/>
            <a:ext cx="3060263" cy="207764"/>
          </a:xfrm>
          <a:prstGeom prst="roundRect">
            <a:avLst>
              <a:gd name="adj" fmla="val 15001"/>
            </a:avLst>
          </a:prstGeom>
          <a:solidFill>
            <a:srgbClr val="F2EEEE"/>
          </a:solidFill>
          <a:ln/>
        </p:spPr>
        <p:txBody>
          <a:bodyPr/>
          <a:lstStyle/>
          <a:p>
            <a:endParaRPr lang="en-US"/>
          </a:p>
        </p:txBody>
      </p:sp>
      <p:sp>
        <p:nvSpPr>
          <p:cNvPr id="11" name="Text 9"/>
          <p:cNvSpPr/>
          <p:nvPr/>
        </p:nvSpPr>
        <p:spPr>
          <a:xfrm>
            <a:off x="7470934" y="3529013"/>
            <a:ext cx="2597229" cy="324564"/>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Evaluate Total Cost</a:t>
            </a:r>
            <a:endParaRPr lang="en-US" sz="2000" dirty="0"/>
          </a:p>
        </p:txBody>
      </p:sp>
      <p:sp>
        <p:nvSpPr>
          <p:cNvPr id="12" name="Text 10"/>
          <p:cNvSpPr/>
          <p:nvPr/>
        </p:nvSpPr>
        <p:spPr>
          <a:xfrm>
            <a:off x="7470934" y="3978235"/>
            <a:ext cx="3060263" cy="1329690"/>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Compare licensing costs against capability benefits, considering both immediate expenses and long-term value delivery.</a:t>
            </a:r>
            <a:endParaRPr lang="en-US" sz="1600" dirty="0"/>
          </a:p>
        </p:txBody>
      </p:sp>
      <p:sp>
        <p:nvSpPr>
          <p:cNvPr id="13" name="Shape 11"/>
          <p:cNvSpPr/>
          <p:nvPr/>
        </p:nvSpPr>
        <p:spPr>
          <a:xfrm>
            <a:off x="10842784" y="2698075"/>
            <a:ext cx="3060383" cy="207764"/>
          </a:xfrm>
          <a:prstGeom prst="roundRect">
            <a:avLst>
              <a:gd name="adj" fmla="val 15001"/>
            </a:avLst>
          </a:prstGeom>
          <a:solidFill>
            <a:srgbClr val="F2EEEE"/>
          </a:solidFill>
          <a:ln/>
        </p:spPr>
        <p:txBody>
          <a:bodyPr/>
          <a:lstStyle/>
          <a:p>
            <a:endParaRPr lang="en-US"/>
          </a:p>
        </p:txBody>
      </p:sp>
      <p:sp>
        <p:nvSpPr>
          <p:cNvPr id="14" name="Text 12"/>
          <p:cNvSpPr/>
          <p:nvPr/>
        </p:nvSpPr>
        <p:spPr>
          <a:xfrm>
            <a:off x="10842784" y="3217426"/>
            <a:ext cx="3060383" cy="649129"/>
          </a:xfrm>
          <a:prstGeom prst="rect">
            <a:avLst/>
          </a:prstGeom>
          <a:noFill/>
          <a:ln/>
        </p:spPr>
        <p:txBody>
          <a:bodyPr wrap="squar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Plan Implementation Approach</a:t>
            </a:r>
            <a:endParaRPr lang="en-US" sz="2000" dirty="0"/>
          </a:p>
        </p:txBody>
      </p:sp>
      <p:sp>
        <p:nvSpPr>
          <p:cNvPr id="15" name="Text 13"/>
          <p:cNvSpPr/>
          <p:nvPr/>
        </p:nvSpPr>
        <p:spPr>
          <a:xfrm>
            <a:off x="10842784" y="3991213"/>
            <a:ext cx="3060383" cy="199453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Map out adoption strategy, considering that Project for the Web offers faster implementation while D365 Project Operations typically requires more planning.</a:t>
            </a:r>
            <a:endParaRPr lang="en-US" sz="1600" dirty="0"/>
          </a:p>
        </p:txBody>
      </p:sp>
      <p:sp>
        <p:nvSpPr>
          <p:cNvPr id="16" name="Text 14"/>
          <p:cNvSpPr/>
          <p:nvPr/>
        </p:nvSpPr>
        <p:spPr>
          <a:xfrm>
            <a:off x="727234" y="6497479"/>
            <a:ext cx="13175933" cy="997268"/>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For many organizations, the ideal approach may involve using both solutions strategically - Project for the Web for departmental teams managing simpler projects, and Dynamics 365 Project Operations for complex client engagements requiring financial management capabilities.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1135" y="579834"/>
            <a:ext cx="6034445" cy="524828"/>
          </a:xfrm>
          <a:prstGeom prst="rect">
            <a:avLst/>
          </a:prstGeom>
          <a:noFill/>
          <a:ln/>
        </p:spPr>
        <p:txBody>
          <a:bodyPr wrap="none" lIns="0" tIns="0" rIns="0" bIns="0" rtlCol="0" anchor="t"/>
          <a:lstStyle/>
          <a:p>
            <a:pPr marL="0" indent="0" algn="l">
              <a:lnSpc>
                <a:spcPts val="4100"/>
              </a:lnSpc>
              <a:buNone/>
            </a:pPr>
            <a:r>
              <a:rPr lang="en-US" sz="3300" dirty="0">
                <a:solidFill>
                  <a:srgbClr val="152D47"/>
                </a:solidFill>
                <a:latin typeface="Crimson Pro Semi Bold" pitchFamily="34" charset="0"/>
                <a:ea typeface="Crimson Pro Semi Bold" pitchFamily="34" charset="-122"/>
                <a:cs typeface="Crimson Pro Semi Bold" pitchFamily="34" charset="-120"/>
              </a:rPr>
              <a:t>Understanding Project for the Web</a:t>
            </a:r>
            <a:endParaRPr lang="en-US" sz="3300" dirty="0"/>
          </a:p>
        </p:txBody>
      </p:sp>
      <p:sp>
        <p:nvSpPr>
          <p:cNvPr id="4" name="Text 1"/>
          <p:cNvSpPr/>
          <p:nvPr/>
        </p:nvSpPr>
        <p:spPr>
          <a:xfrm>
            <a:off x="6221135" y="1340763"/>
            <a:ext cx="7674531" cy="1343025"/>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Project for the Web is Microsoft's modern, cloud-based project management solution built on the Power Platform. It offers an intuitive interface with grid, board, and timeline views that simplifies project planning and execution for teams of various sizes.</a:t>
            </a:r>
            <a:endParaRPr lang="en-US" sz="1650" dirty="0"/>
          </a:p>
        </p:txBody>
      </p:sp>
      <p:sp>
        <p:nvSpPr>
          <p:cNvPr id="5" name="Text 2"/>
          <p:cNvSpPr/>
          <p:nvPr/>
        </p:nvSpPr>
        <p:spPr>
          <a:xfrm>
            <a:off x="6221135" y="2919889"/>
            <a:ext cx="7674531"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This lightweight tool integrates seamlessly with Microsoft Teams and the broader Office 365 ecosystem, enabling real-time collaboration and enhanced productivity without overwhelming users with complex features they may not need.</a:t>
            </a:r>
            <a:endParaRPr lang="en-US" sz="1650" dirty="0"/>
          </a:p>
        </p:txBody>
      </p:sp>
      <p:sp>
        <p:nvSpPr>
          <p:cNvPr id="6" name="Shape 3"/>
          <p:cNvSpPr/>
          <p:nvPr/>
        </p:nvSpPr>
        <p:spPr>
          <a:xfrm>
            <a:off x="6221135" y="4163258"/>
            <a:ext cx="472321" cy="472321"/>
          </a:xfrm>
          <a:prstGeom prst="roundRect">
            <a:avLst>
              <a:gd name="adj" fmla="val 6667"/>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299835" y="4202549"/>
            <a:ext cx="314801" cy="393621"/>
          </a:xfrm>
          <a:prstGeom prst="rect">
            <a:avLst/>
          </a:prstGeom>
        </p:spPr>
      </p:pic>
      <p:sp>
        <p:nvSpPr>
          <p:cNvPr id="8" name="Text 4"/>
          <p:cNvSpPr/>
          <p:nvPr/>
        </p:nvSpPr>
        <p:spPr>
          <a:xfrm>
            <a:off x="6903363" y="4235410"/>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Simple Scheduling</a:t>
            </a:r>
            <a:endParaRPr lang="en-US" sz="2050" dirty="0"/>
          </a:p>
        </p:txBody>
      </p:sp>
      <p:sp>
        <p:nvSpPr>
          <p:cNvPr id="9" name="Text 5"/>
          <p:cNvSpPr/>
          <p:nvPr/>
        </p:nvSpPr>
        <p:spPr>
          <a:xfrm>
            <a:off x="6903363" y="4689277"/>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Drag-and-drop interface for timeline management and resource assignment</a:t>
            </a:r>
            <a:endParaRPr lang="en-US" sz="1650" dirty="0"/>
          </a:p>
        </p:txBody>
      </p:sp>
      <p:sp>
        <p:nvSpPr>
          <p:cNvPr id="10" name="Shape 6"/>
          <p:cNvSpPr/>
          <p:nvPr/>
        </p:nvSpPr>
        <p:spPr>
          <a:xfrm>
            <a:off x="10189607" y="4163258"/>
            <a:ext cx="472321" cy="472321"/>
          </a:xfrm>
          <a:prstGeom prst="roundRect">
            <a:avLst>
              <a:gd name="adj" fmla="val 6667"/>
            </a:avLst>
          </a:prstGeom>
          <a:solidFill>
            <a:srgbClr val="F2EEEE"/>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10268307" y="4202549"/>
            <a:ext cx="314801" cy="393621"/>
          </a:xfrm>
          <a:prstGeom prst="rect">
            <a:avLst/>
          </a:prstGeom>
        </p:spPr>
      </p:pic>
      <p:sp>
        <p:nvSpPr>
          <p:cNvPr id="12" name="Text 7"/>
          <p:cNvSpPr/>
          <p:nvPr/>
        </p:nvSpPr>
        <p:spPr>
          <a:xfrm>
            <a:off x="10871835" y="4235410"/>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Team Collaboration</a:t>
            </a:r>
            <a:endParaRPr lang="en-US" sz="2050" dirty="0"/>
          </a:p>
        </p:txBody>
      </p:sp>
      <p:sp>
        <p:nvSpPr>
          <p:cNvPr id="13" name="Text 8"/>
          <p:cNvSpPr/>
          <p:nvPr/>
        </p:nvSpPr>
        <p:spPr>
          <a:xfrm>
            <a:off x="10871835" y="4689277"/>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Native integration with Microsoft Teams for seamless communication</a:t>
            </a:r>
            <a:endParaRPr lang="en-US" sz="1650" dirty="0"/>
          </a:p>
        </p:txBody>
      </p:sp>
      <p:sp>
        <p:nvSpPr>
          <p:cNvPr id="14" name="Shape 9"/>
          <p:cNvSpPr/>
          <p:nvPr/>
        </p:nvSpPr>
        <p:spPr>
          <a:xfrm>
            <a:off x="6221135" y="6116360"/>
            <a:ext cx="472321" cy="472321"/>
          </a:xfrm>
          <a:prstGeom prst="roundRect">
            <a:avLst>
              <a:gd name="adj" fmla="val 6667"/>
            </a:avLst>
          </a:prstGeom>
          <a:solidFill>
            <a:srgbClr val="F2EEEE"/>
          </a:solidFill>
          <a:ln/>
        </p:spPr>
        <p:txBody>
          <a:bodyPr/>
          <a:lstStyle/>
          <a:p>
            <a:endParaRPr lang="en-US"/>
          </a:p>
        </p:txBody>
      </p:sp>
      <p:pic>
        <p:nvPicPr>
          <p:cNvPr id="15" name="Image 3" descr="preencoded.png"/>
          <p:cNvPicPr>
            <a:picLocks noChangeAspect="1"/>
          </p:cNvPicPr>
          <p:nvPr/>
        </p:nvPicPr>
        <p:blipFill>
          <a:blip r:embed="rId6"/>
          <a:stretch>
            <a:fillRect/>
          </a:stretch>
        </p:blipFill>
        <p:spPr>
          <a:xfrm>
            <a:off x="6299835" y="6155650"/>
            <a:ext cx="314801" cy="393621"/>
          </a:xfrm>
          <a:prstGeom prst="rect">
            <a:avLst/>
          </a:prstGeom>
        </p:spPr>
      </p:pic>
      <p:sp>
        <p:nvSpPr>
          <p:cNvPr id="16" name="Text 10"/>
          <p:cNvSpPr/>
          <p:nvPr/>
        </p:nvSpPr>
        <p:spPr>
          <a:xfrm>
            <a:off x="6903363" y="6188512"/>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Workflow Automation</a:t>
            </a:r>
            <a:endParaRPr lang="en-US" sz="2050" dirty="0"/>
          </a:p>
        </p:txBody>
      </p:sp>
      <p:sp>
        <p:nvSpPr>
          <p:cNvPr id="17" name="Text 11"/>
          <p:cNvSpPr/>
          <p:nvPr/>
        </p:nvSpPr>
        <p:spPr>
          <a:xfrm>
            <a:off x="6903363" y="6642378"/>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Power Automate support for creating custom workflow processes</a:t>
            </a:r>
            <a:endParaRPr lang="en-US" sz="1650" dirty="0"/>
          </a:p>
        </p:txBody>
      </p:sp>
      <p:sp>
        <p:nvSpPr>
          <p:cNvPr id="18" name="Shape 12"/>
          <p:cNvSpPr/>
          <p:nvPr/>
        </p:nvSpPr>
        <p:spPr>
          <a:xfrm>
            <a:off x="10189607" y="6116360"/>
            <a:ext cx="472321" cy="472321"/>
          </a:xfrm>
          <a:prstGeom prst="roundRect">
            <a:avLst>
              <a:gd name="adj" fmla="val 6667"/>
            </a:avLst>
          </a:prstGeom>
          <a:solidFill>
            <a:srgbClr val="F2EEEE"/>
          </a:solidFill>
          <a:ln/>
        </p:spPr>
        <p:txBody>
          <a:bodyPr/>
          <a:lstStyle/>
          <a:p>
            <a:endParaRPr lang="en-US"/>
          </a:p>
        </p:txBody>
      </p:sp>
      <p:pic>
        <p:nvPicPr>
          <p:cNvPr id="19" name="Image 4" descr="preencoded.png"/>
          <p:cNvPicPr>
            <a:picLocks noChangeAspect="1"/>
          </p:cNvPicPr>
          <p:nvPr/>
        </p:nvPicPr>
        <p:blipFill>
          <a:blip r:embed="rId7"/>
          <a:stretch>
            <a:fillRect/>
          </a:stretch>
        </p:blipFill>
        <p:spPr>
          <a:xfrm>
            <a:off x="10268307" y="6155650"/>
            <a:ext cx="314801" cy="393621"/>
          </a:xfrm>
          <a:prstGeom prst="rect">
            <a:avLst/>
          </a:prstGeom>
        </p:spPr>
      </p:pic>
      <p:sp>
        <p:nvSpPr>
          <p:cNvPr id="20" name="Text 13"/>
          <p:cNvSpPr/>
          <p:nvPr/>
        </p:nvSpPr>
        <p:spPr>
          <a:xfrm>
            <a:off x="10871835" y="6188512"/>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Cloud-Based Access</a:t>
            </a:r>
            <a:endParaRPr lang="en-US" sz="2050" dirty="0"/>
          </a:p>
        </p:txBody>
      </p:sp>
      <p:sp>
        <p:nvSpPr>
          <p:cNvPr id="21" name="Text 14"/>
          <p:cNvSpPr/>
          <p:nvPr/>
        </p:nvSpPr>
        <p:spPr>
          <a:xfrm>
            <a:off x="10871835" y="6642378"/>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Work from anywhere with consistent access across devices</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78418" y="534472"/>
            <a:ext cx="6978848" cy="484703"/>
          </a:xfrm>
          <a:prstGeom prst="rect">
            <a:avLst/>
          </a:prstGeom>
          <a:noFill/>
          <a:ln/>
        </p:spPr>
        <p:txBody>
          <a:bodyPr wrap="none" lIns="0" tIns="0" rIns="0" bIns="0" rtlCol="0" anchor="t"/>
          <a:lstStyle/>
          <a:p>
            <a:pPr marL="0" indent="0" algn="l">
              <a:lnSpc>
                <a:spcPts val="3800"/>
              </a:lnSpc>
              <a:buNone/>
            </a:pPr>
            <a:r>
              <a:rPr lang="en-US" sz="3050" dirty="0">
                <a:solidFill>
                  <a:srgbClr val="152D47"/>
                </a:solidFill>
                <a:latin typeface="Crimson Pro Semi Bold" pitchFamily="34" charset="0"/>
                <a:ea typeface="Crimson Pro Semi Bold" pitchFamily="34" charset="-122"/>
                <a:cs typeface="Crimson Pro Semi Bold" pitchFamily="34" charset="-120"/>
              </a:rPr>
              <a:t>Exploring Dynamics 365 Project Operations</a:t>
            </a:r>
            <a:endParaRPr lang="en-US" sz="3050" dirty="0"/>
          </a:p>
        </p:txBody>
      </p:sp>
      <p:sp>
        <p:nvSpPr>
          <p:cNvPr id="3" name="Text 1"/>
          <p:cNvSpPr/>
          <p:nvPr/>
        </p:nvSpPr>
        <p:spPr>
          <a:xfrm>
            <a:off x="678418" y="1406843"/>
            <a:ext cx="13273564" cy="620078"/>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Dynamics 365 Project Operations delivers comprehensive enterprise-grade project management capabilities by combining robust project scheduling with financial management, resource optimization, and customer relationship management.</a:t>
            </a:r>
            <a:endParaRPr lang="en-US" sz="1500" dirty="0"/>
          </a:p>
        </p:txBody>
      </p:sp>
      <p:sp>
        <p:nvSpPr>
          <p:cNvPr id="4" name="Text 2"/>
          <p:cNvSpPr/>
          <p:nvPr/>
        </p:nvSpPr>
        <p:spPr>
          <a:xfrm>
            <a:off x="678418" y="2244923"/>
            <a:ext cx="13273564" cy="620078"/>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This full-featured solution addresses the complex needs of professional services organizations managing billable projects, with deep integration across the Microsoft ecosystem for end-to-end business process management.</a:t>
            </a:r>
            <a:endParaRPr lang="en-US" sz="1500" dirty="0"/>
          </a:p>
        </p:txBody>
      </p:sp>
      <p:pic>
        <p:nvPicPr>
          <p:cNvPr id="5" name="Image 0" descr="preencoded.png"/>
          <p:cNvPicPr>
            <a:picLocks noChangeAspect="1"/>
          </p:cNvPicPr>
          <p:nvPr/>
        </p:nvPicPr>
        <p:blipFill>
          <a:blip r:embed="rId3"/>
          <a:stretch>
            <a:fillRect/>
          </a:stretch>
        </p:blipFill>
        <p:spPr>
          <a:xfrm>
            <a:off x="3175397" y="3083004"/>
            <a:ext cx="1642586" cy="1116687"/>
          </a:xfrm>
          <a:prstGeom prst="rect">
            <a:avLst/>
          </a:prstGeom>
        </p:spPr>
      </p:pic>
      <p:pic>
        <p:nvPicPr>
          <p:cNvPr id="6" name="Image 1" descr="preencoded.png"/>
          <p:cNvPicPr>
            <a:picLocks noChangeAspect="1"/>
          </p:cNvPicPr>
          <p:nvPr/>
        </p:nvPicPr>
        <p:blipFill>
          <a:blip r:embed="rId4"/>
          <a:stretch>
            <a:fillRect/>
          </a:stretch>
        </p:blipFill>
        <p:spPr>
          <a:xfrm>
            <a:off x="3860363" y="3609261"/>
            <a:ext cx="272534" cy="340757"/>
          </a:xfrm>
          <a:prstGeom prst="rect">
            <a:avLst/>
          </a:prstGeom>
        </p:spPr>
      </p:pic>
      <p:sp>
        <p:nvSpPr>
          <p:cNvPr id="7" name="Text 3"/>
          <p:cNvSpPr/>
          <p:nvPr/>
        </p:nvSpPr>
        <p:spPr>
          <a:xfrm>
            <a:off x="5011817" y="3276838"/>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Analytics &amp; BI</a:t>
            </a:r>
            <a:endParaRPr lang="en-US" sz="1900" dirty="0"/>
          </a:p>
        </p:txBody>
      </p:sp>
      <p:sp>
        <p:nvSpPr>
          <p:cNvPr id="8" name="Text 4"/>
          <p:cNvSpPr/>
          <p:nvPr/>
        </p:nvSpPr>
        <p:spPr>
          <a:xfrm>
            <a:off x="5011817" y="3695819"/>
            <a:ext cx="3917513"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Advanced reporting and business intelligence</a:t>
            </a:r>
            <a:endParaRPr lang="en-US" sz="1500" dirty="0"/>
          </a:p>
        </p:txBody>
      </p:sp>
      <p:sp>
        <p:nvSpPr>
          <p:cNvPr id="9" name="Shape 5"/>
          <p:cNvSpPr/>
          <p:nvPr/>
        </p:nvSpPr>
        <p:spPr>
          <a:xfrm>
            <a:off x="4866442" y="4214336"/>
            <a:ext cx="9037082" cy="11430"/>
          </a:xfrm>
          <a:prstGeom prst="roundRect">
            <a:avLst>
              <a:gd name="adj" fmla="val 254416"/>
            </a:avLst>
          </a:prstGeom>
          <a:solidFill>
            <a:srgbClr val="D8D4D4"/>
          </a:solidFill>
          <a:ln/>
        </p:spPr>
        <p:txBody>
          <a:bodyPr/>
          <a:lstStyle/>
          <a:p>
            <a:endParaRPr lang="en-US"/>
          </a:p>
        </p:txBody>
      </p:sp>
      <p:pic>
        <p:nvPicPr>
          <p:cNvPr id="10" name="Image 2" descr="preencoded.png"/>
          <p:cNvPicPr>
            <a:picLocks noChangeAspect="1"/>
          </p:cNvPicPr>
          <p:nvPr/>
        </p:nvPicPr>
        <p:blipFill>
          <a:blip r:embed="rId5"/>
          <a:stretch>
            <a:fillRect/>
          </a:stretch>
        </p:blipFill>
        <p:spPr>
          <a:xfrm>
            <a:off x="2354104" y="4248150"/>
            <a:ext cx="3285172" cy="1116687"/>
          </a:xfrm>
          <a:prstGeom prst="rect">
            <a:avLst/>
          </a:prstGeom>
        </p:spPr>
      </p:pic>
      <p:pic>
        <p:nvPicPr>
          <p:cNvPr id="11" name="Image 3" descr="preencoded.png"/>
          <p:cNvPicPr>
            <a:picLocks noChangeAspect="1"/>
          </p:cNvPicPr>
          <p:nvPr/>
        </p:nvPicPr>
        <p:blipFill>
          <a:blip r:embed="rId6"/>
          <a:stretch>
            <a:fillRect/>
          </a:stretch>
        </p:blipFill>
        <p:spPr>
          <a:xfrm>
            <a:off x="3860363" y="4636056"/>
            <a:ext cx="272534" cy="340757"/>
          </a:xfrm>
          <a:prstGeom prst="rect">
            <a:avLst/>
          </a:prstGeom>
        </p:spPr>
      </p:pic>
      <p:sp>
        <p:nvSpPr>
          <p:cNvPr id="12" name="Text 6"/>
          <p:cNvSpPr/>
          <p:nvPr/>
        </p:nvSpPr>
        <p:spPr>
          <a:xfrm>
            <a:off x="5833110" y="4441984"/>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Financial Management</a:t>
            </a:r>
            <a:endParaRPr lang="en-US" sz="1900" dirty="0"/>
          </a:p>
        </p:txBody>
      </p:sp>
      <p:sp>
        <p:nvSpPr>
          <p:cNvPr id="13" name="Text 7"/>
          <p:cNvSpPr/>
          <p:nvPr/>
        </p:nvSpPr>
        <p:spPr>
          <a:xfrm>
            <a:off x="5833110" y="4860965"/>
            <a:ext cx="3893820"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Billing, revenue recognition, and cost tracking</a:t>
            </a:r>
            <a:endParaRPr lang="en-US" sz="1500" dirty="0"/>
          </a:p>
        </p:txBody>
      </p:sp>
      <p:sp>
        <p:nvSpPr>
          <p:cNvPr id="14" name="Shape 8"/>
          <p:cNvSpPr/>
          <p:nvPr/>
        </p:nvSpPr>
        <p:spPr>
          <a:xfrm>
            <a:off x="5687735" y="5379482"/>
            <a:ext cx="8215789" cy="11430"/>
          </a:xfrm>
          <a:prstGeom prst="roundRect">
            <a:avLst>
              <a:gd name="adj" fmla="val 254416"/>
            </a:avLst>
          </a:prstGeom>
          <a:solidFill>
            <a:srgbClr val="D8D4D4"/>
          </a:solidFill>
          <a:ln/>
        </p:spPr>
        <p:txBody>
          <a:bodyPr/>
          <a:lstStyle/>
          <a:p>
            <a:endParaRPr lang="en-US"/>
          </a:p>
        </p:txBody>
      </p:sp>
      <p:pic>
        <p:nvPicPr>
          <p:cNvPr id="15" name="Image 4" descr="preencoded.png"/>
          <p:cNvPicPr>
            <a:picLocks noChangeAspect="1"/>
          </p:cNvPicPr>
          <p:nvPr/>
        </p:nvPicPr>
        <p:blipFill>
          <a:blip r:embed="rId7"/>
          <a:stretch>
            <a:fillRect/>
          </a:stretch>
        </p:blipFill>
        <p:spPr>
          <a:xfrm>
            <a:off x="1532811" y="5413296"/>
            <a:ext cx="4927759" cy="1116687"/>
          </a:xfrm>
          <a:prstGeom prst="rect">
            <a:avLst/>
          </a:prstGeom>
        </p:spPr>
      </p:pic>
      <p:pic>
        <p:nvPicPr>
          <p:cNvPr id="16" name="Image 5" descr="preencoded.png"/>
          <p:cNvPicPr>
            <a:picLocks noChangeAspect="1"/>
          </p:cNvPicPr>
          <p:nvPr/>
        </p:nvPicPr>
        <p:blipFill>
          <a:blip r:embed="rId8"/>
          <a:stretch>
            <a:fillRect/>
          </a:stretch>
        </p:blipFill>
        <p:spPr>
          <a:xfrm>
            <a:off x="3860363" y="5801201"/>
            <a:ext cx="272534" cy="340757"/>
          </a:xfrm>
          <a:prstGeom prst="rect">
            <a:avLst/>
          </a:prstGeom>
        </p:spPr>
      </p:pic>
      <p:sp>
        <p:nvSpPr>
          <p:cNvPr id="17" name="Text 9"/>
          <p:cNvSpPr/>
          <p:nvPr/>
        </p:nvSpPr>
        <p:spPr>
          <a:xfrm>
            <a:off x="6654403" y="5607129"/>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Resource Management</a:t>
            </a:r>
            <a:endParaRPr lang="en-US" sz="1900" dirty="0"/>
          </a:p>
        </p:txBody>
      </p:sp>
      <p:sp>
        <p:nvSpPr>
          <p:cNvPr id="18" name="Text 10"/>
          <p:cNvSpPr/>
          <p:nvPr/>
        </p:nvSpPr>
        <p:spPr>
          <a:xfrm>
            <a:off x="6654403" y="6026110"/>
            <a:ext cx="3873937"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Capacity planning and skills-based allocation</a:t>
            </a:r>
            <a:endParaRPr lang="en-US" sz="1500" dirty="0"/>
          </a:p>
        </p:txBody>
      </p:sp>
      <p:sp>
        <p:nvSpPr>
          <p:cNvPr id="19" name="Shape 11"/>
          <p:cNvSpPr/>
          <p:nvPr/>
        </p:nvSpPr>
        <p:spPr>
          <a:xfrm>
            <a:off x="6509028" y="6544628"/>
            <a:ext cx="7394496" cy="11430"/>
          </a:xfrm>
          <a:prstGeom prst="roundRect">
            <a:avLst>
              <a:gd name="adj" fmla="val 254416"/>
            </a:avLst>
          </a:prstGeom>
          <a:solidFill>
            <a:srgbClr val="D8D4D4"/>
          </a:solidFill>
          <a:ln/>
        </p:spPr>
        <p:txBody>
          <a:bodyPr/>
          <a:lstStyle/>
          <a:p>
            <a:endParaRPr lang="en-US"/>
          </a:p>
        </p:txBody>
      </p:sp>
      <p:pic>
        <p:nvPicPr>
          <p:cNvPr id="20" name="Image 6" descr="preencoded.png"/>
          <p:cNvPicPr>
            <a:picLocks noChangeAspect="1"/>
          </p:cNvPicPr>
          <p:nvPr/>
        </p:nvPicPr>
        <p:blipFill>
          <a:blip r:embed="rId9"/>
          <a:stretch>
            <a:fillRect/>
          </a:stretch>
        </p:blipFill>
        <p:spPr>
          <a:xfrm>
            <a:off x="711518" y="6578441"/>
            <a:ext cx="6570345" cy="1116687"/>
          </a:xfrm>
          <a:prstGeom prst="rect">
            <a:avLst/>
          </a:prstGeom>
        </p:spPr>
      </p:pic>
      <p:pic>
        <p:nvPicPr>
          <p:cNvPr id="21" name="Image 7" descr="preencoded.png"/>
          <p:cNvPicPr>
            <a:picLocks noChangeAspect="1"/>
          </p:cNvPicPr>
          <p:nvPr/>
        </p:nvPicPr>
        <p:blipFill>
          <a:blip r:embed="rId10"/>
          <a:stretch>
            <a:fillRect/>
          </a:stretch>
        </p:blipFill>
        <p:spPr>
          <a:xfrm>
            <a:off x="3860363" y="6966347"/>
            <a:ext cx="272534" cy="340757"/>
          </a:xfrm>
          <a:prstGeom prst="rect">
            <a:avLst/>
          </a:prstGeom>
        </p:spPr>
      </p:pic>
      <p:sp>
        <p:nvSpPr>
          <p:cNvPr id="22" name="Text 12"/>
          <p:cNvSpPr/>
          <p:nvPr/>
        </p:nvSpPr>
        <p:spPr>
          <a:xfrm>
            <a:off x="7475696" y="6772275"/>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Project Management</a:t>
            </a:r>
            <a:endParaRPr lang="en-US" sz="1900" dirty="0"/>
          </a:p>
        </p:txBody>
      </p:sp>
      <p:sp>
        <p:nvSpPr>
          <p:cNvPr id="23" name="Text 13"/>
          <p:cNvSpPr/>
          <p:nvPr/>
        </p:nvSpPr>
        <p:spPr>
          <a:xfrm>
            <a:off x="7475696" y="7191256"/>
            <a:ext cx="4184213"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Scheduling, task management, and collaboration</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45795" y="507325"/>
            <a:ext cx="3735467" cy="461129"/>
          </a:xfrm>
          <a:prstGeom prst="rect">
            <a:avLst/>
          </a:prstGeom>
          <a:noFill/>
          <a:ln/>
        </p:spPr>
        <p:txBody>
          <a:bodyPr wrap="none" lIns="0" tIns="0" rIns="0" bIns="0" rtlCol="0" anchor="t"/>
          <a:lstStyle/>
          <a:p>
            <a:pPr marL="0" indent="0" algn="l">
              <a:lnSpc>
                <a:spcPts val="3600"/>
              </a:lnSpc>
              <a:buNone/>
            </a:pPr>
            <a:r>
              <a:rPr lang="en-US" sz="2900" dirty="0">
                <a:solidFill>
                  <a:srgbClr val="152D47"/>
                </a:solidFill>
                <a:latin typeface="Crimson Pro Semi Bold" pitchFamily="34" charset="0"/>
                <a:ea typeface="Crimson Pro Semi Bold" pitchFamily="34" charset="-122"/>
                <a:cs typeface="Crimson Pro Semi Bold" pitchFamily="34" charset="-120"/>
              </a:rPr>
              <a:t>Key Feature Comparison</a:t>
            </a:r>
            <a:endParaRPr lang="en-US" sz="2900" dirty="0"/>
          </a:p>
        </p:txBody>
      </p:sp>
      <p:sp>
        <p:nvSpPr>
          <p:cNvPr id="3" name="Text 1"/>
          <p:cNvSpPr/>
          <p:nvPr/>
        </p:nvSpPr>
        <p:spPr>
          <a:xfrm>
            <a:off x="645795" y="1337429"/>
            <a:ext cx="13338810" cy="590550"/>
          </a:xfrm>
          <a:prstGeom prst="rect">
            <a:avLst/>
          </a:prstGeom>
          <a:noFill/>
          <a:ln/>
        </p:spPr>
        <p:txBody>
          <a:bodyPr wrap="squar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Understanding the specific capabilities of each platform is essential for making an informed decision that aligns with your organization's project management maturity and business requirements.</a:t>
            </a:r>
            <a:endParaRPr lang="en-US" sz="1450" dirty="0"/>
          </a:p>
        </p:txBody>
      </p:sp>
      <p:sp>
        <p:nvSpPr>
          <p:cNvPr id="4" name="Text 2"/>
          <p:cNvSpPr/>
          <p:nvPr/>
        </p:nvSpPr>
        <p:spPr>
          <a:xfrm>
            <a:off x="645795" y="2135505"/>
            <a:ext cx="13338810" cy="590550"/>
          </a:xfrm>
          <a:prstGeom prst="rect">
            <a:avLst/>
          </a:prstGeom>
          <a:noFill/>
          <a:ln/>
        </p:spPr>
        <p:txBody>
          <a:bodyPr wrap="squar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While both solutions share Microsoft's commitment to user experience and integration, they differ significantly in depth, complexity, and specialized features designed for different use cases.</a:t>
            </a:r>
            <a:endParaRPr lang="en-US" sz="1450" dirty="0"/>
          </a:p>
        </p:txBody>
      </p:sp>
      <p:sp>
        <p:nvSpPr>
          <p:cNvPr id="5" name="Shape 3"/>
          <p:cNvSpPr/>
          <p:nvPr/>
        </p:nvSpPr>
        <p:spPr>
          <a:xfrm>
            <a:off x="645795" y="2933581"/>
            <a:ext cx="13338810" cy="4800838"/>
          </a:xfrm>
          <a:prstGeom prst="roundRect">
            <a:avLst>
              <a:gd name="adj" fmla="val 577"/>
            </a:avLst>
          </a:prstGeom>
          <a:noFill/>
          <a:ln w="7620">
            <a:solidFill>
              <a:srgbClr val="000000">
                <a:alpha val="8000"/>
              </a:srgbClr>
            </a:solidFill>
            <a:prstDash val="solid"/>
          </a:ln>
        </p:spPr>
        <p:txBody>
          <a:bodyPr/>
          <a:lstStyle/>
          <a:p>
            <a:endParaRPr lang="en-US"/>
          </a:p>
        </p:txBody>
      </p:sp>
      <p:sp>
        <p:nvSpPr>
          <p:cNvPr id="6" name="Shape 4"/>
          <p:cNvSpPr/>
          <p:nvPr/>
        </p:nvSpPr>
        <p:spPr>
          <a:xfrm>
            <a:off x="653415" y="2941201"/>
            <a:ext cx="13322141" cy="531733"/>
          </a:xfrm>
          <a:prstGeom prst="rect">
            <a:avLst/>
          </a:prstGeom>
          <a:solidFill>
            <a:srgbClr val="FFFFFF">
              <a:alpha val="4000"/>
            </a:srgbClr>
          </a:solidFill>
          <a:ln/>
        </p:spPr>
        <p:txBody>
          <a:bodyPr/>
          <a:lstStyle/>
          <a:p>
            <a:endParaRPr lang="en-US"/>
          </a:p>
        </p:txBody>
      </p:sp>
      <p:sp>
        <p:nvSpPr>
          <p:cNvPr id="7" name="Text 5"/>
          <p:cNvSpPr/>
          <p:nvPr/>
        </p:nvSpPr>
        <p:spPr>
          <a:xfrm>
            <a:off x="839391" y="3059430"/>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Feature</a:t>
            </a:r>
            <a:endParaRPr lang="en-US" sz="1450" dirty="0"/>
          </a:p>
        </p:txBody>
      </p:sp>
      <p:sp>
        <p:nvSpPr>
          <p:cNvPr id="8" name="Text 6"/>
          <p:cNvSpPr/>
          <p:nvPr/>
        </p:nvSpPr>
        <p:spPr>
          <a:xfrm>
            <a:off x="5283398" y="3059430"/>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Project for the Web</a:t>
            </a:r>
            <a:endParaRPr lang="en-US" sz="1450" dirty="0"/>
          </a:p>
        </p:txBody>
      </p:sp>
      <p:sp>
        <p:nvSpPr>
          <p:cNvPr id="9" name="Text 7"/>
          <p:cNvSpPr/>
          <p:nvPr/>
        </p:nvSpPr>
        <p:spPr>
          <a:xfrm>
            <a:off x="9723596" y="3059430"/>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D365 Project Operations</a:t>
            </a:r>
            <a:endParaRPr lang="en-US" sz="1450" dirty="0"/>
          </a:p>
        </p:txBody>
      </p:sp>
      <p:sp>
        <p:nvSpPr>
          <p:cNvPr id="10" name="Shape 8"/>
          <p:cNvSpPr/>
          <p:nvPr/>
        </p:nvSpPr>
        <p:spPr>
          <a:xfrm>
            <a:off x="653415" y="3472934"/>
            <a:ext cx="13322141" cy="531733"/>
          </a:xfrm>
          <a:prstGeom prst="rect">
            <a:avLst/>
          </a:prstGeom>
          <a:solidFill>
            <a:srgbClr val="000000">
              <a:alpha val="4000"/>
            </a:srgbClr>
          </a:solidFill>
          <a:ln/>
        </p:spPr>
        <p:txBody>
          <a:bodyPr/>
          <a:lstStyle/>
          <a:p>
            <a:endParaRPr lang="en-US"/>
          </a:p>
        </p:txBody>
      </p:sp>
      <p:sp>
        <p:nvSpPr>
          <p:cNvPr id="11" name="Text 9"/>
          <p:cNvSpPr/>
          <p:nvPr/>
        </p:nvSpPr>
        <p:spPr>
          <a:xfrm>
            <a:off x="839391" y="35911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Complexity</a:t>
            </a:r>
            <a:endParaRPr lang="en-US" sz="1450" dirty="0"/>
          </a:p>
        </p:txBody>
      </p:sp>
      <p:sp>
        <p:nvSpPr>
          <p:cNvPr id="12" name="Text 10"/>
          <p:cNvSpPr/>
          <p:nvPr/>
        </p:nvSpPr>
        <p:spPr>
          <a:xfrm>
            <a:off x="5283398" y="3591163"/>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Low to Moderate</a:t>
            </a:r>
            <a:endParaRPr lang="en-US" sz="1450" dirty="0"/>
          </a:p>
        </p:txBody>
      </p:sp>
      <p:sp>
        <p:nvSpPr>
          <p:cNvPr id="13" name="Text 11"/>
          <p:cNvSpPr/>
          <p:nvPr/>
        </p:nvSpPr>
        <p:spPr>
          <a:xfrm>
            <a:off x="9723596" y="35911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High</a:t>
            </a:r>
            <a:endParaRPr lang="en-US" sz="1450" dirty="0"/>
          </a:p>
        </p:txBody>
      </p:sp>
      <p:sp>
        <p:nvSpPr>
          <p:cNvPr id="14" name="Shape 12"/>
          <p:cNvSpPr/>
          <p:nvPr/>
        </p:nvSpPr>
        <p:spPr>
          <a:xfrm>
            <a:off x="653415" y="4004667"/>
            <a:ext cx="13322141" cy="531733"/>
          </a:xfrm>
          <a:prstGeom prst="rect">
            <a:avLst/>
          </a:prstGeom>
          <a:solidFill>
            <a:srgbClr val="FFFFFF">
              <a:alpha val="4000"/>
            </a:srgbClr>
          </a:solidFill>
          <a:ln/>
        </p:spPr>
        <p:txBody>
          <a:bodyPr/>
          <a:lstStyle/>
          <a:p>
            <a:endParaRPr lang="en-US"/>
          </a:p>
        </p:txBody>
      </p:sp>
      <p:sp>
        <p:nvSpPr>
          <p:cNvPr id="15" name="Text 13"/>
          <p:cNvSpPr/>
          <p:nvPr/>
        </p:nvSpPr>
        <p:spPr>
          <a:xfrm>
            <a:off x="839391" y="41228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Target Audience</a:t>
            </a:r>
            <a:endParaRPr lang="en-US" sz="1450" dirty="0"/>
          </a:p>
        </p:txBody>
      </p:sp>
      <p:sp>
        <p:nvSpPr>
          <p:cNvPr id="16" name="Text 14"/>
          <p:cNvSpPr/>
          <p:nvPr/>
        </p:nvSpPr>
        <p:spPr>
          <a:xfrm>
            <a:off x="5283398" y="4122896"/>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Individuals, Small Teams</a:t>
            </a:r>
            <a:endParaRPr lang="en-US" sz="1450" dirty="0"/>
          </a:p>
        </p:txBody>
      </p:sp>
      <p:sp>
        <p:nvSpPr>
          <p:cNvPr id="17" name="Text 15"/>
          <p:cNvSpPr/>
          <p:nvPr/>
        </p:nvSpPr>
        <p:spPr>
          <a:xfrm>
            <a:off x="9723596" y="41228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Enterprises, PMOs, Consultants</a:t>
            </a:r>
            <a:endParaRPr lang="en-US" sz="1450" dirty="0"/>
          </a:p>
        </p:txBody>
      </p:sp>
      <p:sp>
        <p:nvSpPr>
          <p:cNvPr id="18" name="Shape 16"/>
          <p:cNvSpPr/>
          <p:nvPr/>
        </p:nvSpPr>
        <p:spPr>
          <a:xfrm>
            <a:off x="653415" y="4536400"/>
            <a:ext cx="13322141" cy="531733"/>
          </a:xfrm>
          <a:prstGeom prst="rect">
            <a:avLst/>
          </a:prstGeom>
          <a:solidFill>
            <a:srgbClr val="000000">
              <a:alpha val="4000"/>
            </a:srgbClr>
          </a:solidFill>
          <a:ln/>
        </p:spPr>
        <p:txBody>
          <a:bodyPr/>
          <a:lstStyle/>
          <a:p>
            <a:endParaRPr lang="en-US"/>
          </a:p>
        </p:txBody>
      </p:sp>
      <p:sp>
        <p:nvSpPr>
          <p:cNvPr id="19" name="Text 17"/>
          <p:cNvSpPr/>
          <p:nvPr/>
        </p:nvSpPr>
        <p:spPr>
          <a:xfrm>
            <a:off x="839391" y="46546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Financial Management</a:t>
            </a:r>
            <a:endParaRPr lang="en-US" sz="1450" dirty="0"/>
          </a:p>
        </p:txBody>
      </p:sp>
      <p:sp>
        <p:nvSpPr>
          <p:cNvPr id="20" name="Text 18"/>
          <p:cNvSpPr/>
          <p:nvPr/>
        </p:nvSpPr>
        <p:spPr>
          <a:xfrm>
            <a:off x="5283398" y="4654629"/>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Not Included</a:t>
            </a:r>
            <a:endParaRPr lang="en-US" sz="1450" dirty="0"/>
          </a:p>
        </p:txBody>
      </p:sp>
      <p:sp>
        <p:nvSpPr>
          <p:cNvPr id="21" name="Text 19"/>
          <p:cNvSpPr/>
          <p:nvPr/>
        </p:nvSpPr>
        <p:spPr>
          <a:xfrm>
            <a:off x="9723596" y="46546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Full project accounting + billing</a:t>
            </a:r>
            <a:endParaRPr lang="en-US" sz="1450" dirty="0"/>
          </a:p>
        </p:txBody>
      </p:sp>
      <p:sp>
        <p:nvSpPr>
          <p:cNvPr id="22" name="Shape 20"/>
          <p:cNvSpPr/>
          <p:nvPr/>
        </p:nvSpPr>
        <p:spPr>
          <a:xfrm>
            <a:off x="653415" y="5068133"/>
            <a:ext cx="13322141" cy="531733"/>
          </a:xfrm>
          <a:prstGeom prst="rect">
            <a:avLst/>
          </a:prstGeom>
          <a:solidFill>
            <a:srgbClr val="FFFFFF">
              <a:alpha val="4000"/>
            </a:srgbClr>
          </a:solidFill>
          <a:ln/>
        </p:spPr>
        <p:txBody>
          <a:bodyPr/>
          <a:lstStyle/>
          <a:p>
            <a:endParaRPr lang="en-US"/>
          </a:p>
        </p:txBody>
      </p:sp>
      <p:sp>
        <p:nvSpPr>
          <p:cNvPr id="23" name="Text 21"/>
          <p:cNvSpPr/>
          <p:nvPr/>
        </p:nvSpPr>
        <p:spPr>
          <a:xfrm>
            <a:off x="839391" y="51863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Resource Management</a:t>
            </a:r>
            <a:endParaRPr lang="en-US" sz="1450" dirty="0"/>
          </a:p>
        </p:txBody>
      </p:sp>
      <p:sp>
        <p:nvSpPr>
          <p:cNvPr id="24" name="Text 22"/>
          <p:cNvSpPr/>
          <p:nvPr/>
        </p:nvSpPr>
        <p:spPr>
          <a:xfrm>
            <a:off x="5283398" y="5186363"/>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Basic</a:t>
            </a:r>
            <a:endParaRPr lang="en-US" sz="1450" dirty="0"/>
          </a:p>
        </p:txBody>
      </p:sp>
      <p:sp>
        <p:nvSpPr>
          <p:cNvPr id="25" name="Text 23"/>
          <p:cNvSpPr/>
          <p:nvPr/>
        </p:nvSpPr>
        <p:spPr>
          <a:xfrm>
            <a:off x="9723596" y="51863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Advanced with skill-matching</a:t>
            </a:r>
            <a:endParaRPr lang="en-US" sz="1450" dirty="0"/>
          </a:p>
        </p:txBody>
      </p:sp>
      <p:sp>
        <p:nvSpPr>
          <p:cNvPr id="26" name="Shape 24"/>
          <p:cNvSpPr/>
          <p:nvPr/>
        </p:nvSpPr>
        <p:spPr>
          <a:xfrm>
            <a:off x="653415" y="5599867"/>
            <a:ext cx="13322141" cy="531733"/>
          </a:xfrm>
          <a:prstGeom prst="rect">
            <a:avLst/>
          </a:prstGeom>
          <a:solidFill>
            <a:srgbClr val="000000">
              <a:alpha val="4000"/>
            </a:srgbClr>
          </a:solidFill>
          <a:ln/>
        </p:spPr>
        <p:txBody>
          <a:bodyPr/>
          <a:lstStyle/>
          <a:p>
            <a:endParaRPr lang="en-US"/>
          </a:p>
        </p:txBody>
      </p:sp>
      <p:sp>
        <p:nvSpPr>
          <p:cNvPr id="27" name="Text 25"/>
          <p:cNvSpPr/>
          <p:nvPr/>
        </p:nvSpPr>
        <p:spPr>
          <a:xfrm>
            <a:off x="839391" y="57180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Customization</a:t>
            </a:r>
            <a:endParaRPr lang="en-US" sz="1450" dirty="0"/>
          </a:p>
        </p:txBody>
      </p:sp>
      <p:sp>
        <p:nvSpPr>
          <p:cNvPr id="28" name="Text 26"/>
          <p:cNvSpPr/>
          <p:nvPr/>
        </p:nvSpPr>
        <p:spPr>
          <a:xfrm>
            <a:off x="5283398" y="5718096"/>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Yes (Power Platform)</a:t>
            </a:r>
            <a:endParaRPr lang="en-US" sz="1450" dirty="0"/>
          </a:p>
        </p:txBody>
      </p:sp>
      <p:sp>
        <p:nvSpPr>
          <p:cNvPr id="29" name="Text 27"/>
          <p:cNvSpPr/>
          <p:nvPr/>
        </p:nvSpPr>
        <p:spPr>
          <a:xfrm>
            <a:off x="9723596" y="57180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Yes (More extensive)</a:t>
            </a:r>
            <a:endParaRPr lang="en-US" sz="1450" dirty="0"/>
          </a:p>
        </p:txBody>
      </p:sp>
      <p:sp>
        <p:nvSpPr>
          <p:cNvPr id="30" name="Shape 28"/>
          <p:cNvSpPr/>
          <p:nvPr/>
        </p:nvSpPr>
        <p:spPr>
          <a:xfrm>
            <a:off x="653415" y="6131600"/>
            <a:ext cx="13322141" cy="531733"/>
          </a:xfrm>
          <a:prstGeom prst="rect">
            <a:avLst/>
          </a:prstGeom>
          <a:solidFill>
            <a:srgbClr val="FFFFFF">
              <a:alpha val="4000"/>
            </a:srgbClr>
          </a:solidFill>
          <a:ln/>
        </p:spPr>
        <p:txBody>
          <a:bodyPr/>
          <a:lstStyle/>
          <a:p>
            <a:endParaRPr lang="en-US"/>
          </a:p>
        </p:txBody>
      </p:sp>
      <p:sp>
        <p:nvSpPr>
          <p:cNvPr id="31" name="Text 29"/>
          <p:cNvSpPr/>
          <p:nvPr/>
        </p:nvSpPr>
        <p:spPr>
          <a:xfrm>
            <a:off x="839391" y="62498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Integration with CRM/ERP</a:t>
            </a:r>
            <a:endParaRPr lang="en-US" sz="1450" dirty="0"/>
          </a:p>
        </p:txBody>
      </p:sp>
      <p:sp>
        <p:nvSpPr>
          <p:cNvPr id="32" name="Text 30"/>
          <p:cNvSpPr/>
          <p:nvPr/>
        </p:nvSpPr>
        <p:spPr>
          <a:xfrm>
            <a:off x="5283398" y="6249829"/>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Limited</a:t>
            </a:r>
            <a:endParaRPr lang="en-US" sz="1450" dirty="0"/>
          </a:p>
        </p:txBody>
      </p:sp>
      <p:sp>
        <p:nvSpPr>
          <p:cNvPr id="33" name="Text 31"/>
          <p:cNvSpPr/>
          <p:nvPr/>
        </p:nvSpPr>
        <p:spPr>
          <a:xfrm>
            <a:off x="9723596" y="62498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Deep integration with D365 apps</a:t>
            </a:r>
            <a:endParaRPr lang="en-US" sz="1450" dirty="0"/>
          </a:p>
        </p:txBody>
      </p:sp>
      <p:sp>
        <p:nvSpPr>
          <p:cNvPr id="34" name="Shape 32"/>
          <p:cNvSpPr/>
          <p:nvPr/>
        </p:nvSpPr>
        <p:spPr>
          <a:xfrm>
            <a:off x="653415" y="6663333"/>
            <a:ext cx="13322141" cy="531733"/>
          </a:xfrm>
          <a:prstGeom prst="rect">
            <a:avLst/>
          </a:prstGeom>
          <a:solidFill>
            <a:srgbClr val="000000">
              <a:alpha val="4000"/>
            </a:srgbClr>
          </a:solidFill>
          <a:ln/>
        </p:spPr>
        <p:txBody>
          <a:bodyPr/>
          <a:lstStyle/>
          <a:p>
            <a:endParaRPr lang="en-US"/>
          </a:p>
        </p:txBody>
      </p:sp>
      <p:sp>
        <p:nvSpPr>
          <p:cNvPr id="35" name="Text 33"/>
          <p:cNvSpPr/>
          <p:nvPr/>
        </p:nvSpPr>
        <p:spPr>
          <a:xfrm>
            <a:off x="839391" y="6781562"/>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Reporting</a:t>
            </a:r>
            <a:endParaRPr lang="en-US" sz="1450" dirty="0"/>
          </a:p>
        </p:txBody>
      </p:sp>
      <p:sp>
        <p:nvSpPr>
          <p:cNvPr id="36" name="Text 34"/>
          <p:cNvSpPr/>
          <p:nvPr/>
        </p:nvSpPr>
        <p:spPr>
          <a:xfrm>
            <a:off x="5283398" y="6781562"/>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Basic</a:t>
            </a:r>
            <a:endParaRPr lang="en-US" sz="1450" dirty="0"/>
          </a:p>
        </p:txBody>
      </p:sp>
      <p:sp>
        <p:nvSpPr>
          <p:cNvPr id="37" name="Text 35"/>
          <p:cNvSpPr/>
          <p:nvPr/>
        </p:nvSpPr>
        <p:spPr>
          <a:xfrm>
            <a:off x="9723596" y="6781562"/>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Advanced with Power BI</a:t>
            </a:r>
            <a:endParaRPr lang="en-US" sz="1450" dirty="0"/>
          </a:p>
        </p:txBody>
      </p:sp>
      <p:sp>
        <p:nvSpPr>
          <p:cNvPr id="38" name="Shape 36"/>
          <p:cNvSpPr/>
          <p:nvPr/>
        </p:nvSpPr>
        <p:spPr>
          <a:xfrm>
            <a:off x="653415" y="7195066"/>
            <a:ext cx="13322141" cy="531733"/>
          </a:xfrm>
          <a:prstGeom prst="rect">
            <a:avLst/>
          </a:prstGeom>
          <a:solidFill>
            <a:srgbClr val="FFFFFF">
              <a:alpha val="4000"/>
            </a:srgbClr>
          </a:solidFill>
          <a:ln/>
        </p:spPr>
        <p:txBody>
          <a:bodyPr/>
          <a:lstStyle/>
          <a:p>
            <a:endParaRPr lang="en-US"/>
          </a:p>
        </p:txBody>
      </p:sp>
      <p:sp>
        <p:nvSpPr>
          <p:cNvPr id="39" name="Text 37"/>
          <p:cNvSpPr/>
          <p:nvPr/>
        </p:nvSpPr>
        <p:spPr>
          <a:xfrm>
            <a:off x="839391" y="7313295"/>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Licensing/Cost</a:t>
            </a:r>
            <a:endParaRPr lang="en-US" sz="1450" dirty="0"/>
          </a:p>
        </p:txBody>
      </p:sp>
      <p:sp>
        <p:nvSpPr>
          <p:cNvPr id="40" name="Text 38"/>
          <p:cNvSpPr/>
          <p:nvPr/>
        </p:nvSpPr>
        <p:spPr>
          <a:xfrm>
            <a:off x="5283398" y="7313295"/>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Lower</a:t>
            </a:r>
            <a:endParaRPr lang="en-US" sz="1450" dirty="0"/>
          </a:p>
        </p:txBody>
      </p:sp>
      <p:sp>
        <p:nvSpPr>
          <p:cNvPr id="41" name="Text 39"/>
          <p:cNvSpPr/>
          <p:nvPr/>
        </p:nvSpPr>
        <p:spPr>
          <a:xfrm>
            <a:off x="9723596" y="7313295"/>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Higher (broader capabilities)</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6882" y="602456"/>
            <a:ext cx="6422588" cy="547807"/>
          </a:xfrm>
          <a:prstGeom prst="rect">
            <a:avLst/>
          </a:prstGeom>
          <a:noFill/>
          <a:ln/>
        </p:spPr>
        <p:txBody>
          <a:bodyPr wrap="none" lIns="0" tIns="0" rIns="0" bIns="0" rtlCol="0" anchor="t"/>
          <a:lstStyle/>
          <a:p>
            <a:pPr marL="0" indent="0" algn="l">
              <a:lnSpc>
                <a:spcPts val="4300"/>
              </a:lnSpc>
              <a:buNone/>
            </a:pPr>
            <a:r>
              <a:rPr lang="en-US" sz="3450" dirty="0">
                <a:solidFill>
                  <a:srgbClr val="152D47"/>
                </a:solidFill>
                <a:latin typeface="Crimson Pro Semi Bold" pitchFamily="34" charset="0"/>
                <a:ea typeface="Crimson Pro Semi Bold" pitchFamily="34" charset="-122"/>
                <a:cs typeface="Crimson Pro Semi Bold" pitchFamily="34" charset="-120"/>
              </a:rPr>
              <a:t>Project for the Web: Ideal Use Cases</a:t>
            </a:r>
            <a:endParaRPr lang="en-US" sz="3450" dirty="0"/>
          </a:p>
        </p:txBody>
      </p:sp>
      <p:sp>
        <p:nvSpPr>
          <p:cNvPr id="3" name="Text 1"/>
          <p:cNvSpPr/>
          <p:nvPr/>
        </p:nvSpPr>
        <p:spPr>
          <a:xfrm>
            <a:off x="766882" y="1588413"/>
            <a:ext cx="13096637" cy="70104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Project for the Web excels in environments where simplicity, quick adoption, and core project management functionality are the primary requirements. Its intuitive interface makes it accessible to users with varying levels of project management experience.</a:t>
            </a:r>
            <a:endParaRPr lang="en-US" sz="1700" dirty="0"/>
          </a:p>
        </p:txBody>
      </p:sp>
      <p:sp>
        <p:nvSpPr>
          <p:cNvPr id="4" name="Text 2"/>
          <p:cNvSpPr/>
          <p:nvPr/>
        </p:nvSpPr>
        <p:spPr>
          <a:xfrm>
            <a:off x="766882" y="2535912"/>
            <a:ext cx="13096637" cy="70104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Organizations with straightforward project structures and those deeply invested in the Microsoft 365 ecosystem can achieve significant productivity gains without the learning curve of more complex systems.</a:t>
            </a:r>
            <a:endParaRPr lang="en-US" sz="1700" dirty="0"/>
          </a:p>
        </p:txBody>
      </p:sp>
      <p:sp>
        <p:nvSpPr>
          <p:cNvPr id="5" name="Shape 3"/>
          <p:cNvSpPr/>
          <p:nvPr/>
        </p:nvSpPr>
        <p:spPr>
          <a:xfrm>
            <a:off x="766882" y="3483412"/>
            <a:ext cx="6438781" cy="1963460"/>
          </a:xfrm>
          <a:prstGeom prst="roundRect">
            <a:avLst>
              <a:gd name="adj" fmla="val 1674"/>
            </a:avLst>
          </a:prstGeom>
          <a:solidFill>
            <a:srgbClr val="F2EEEE"/>
          </a:solidFill>
          <a:ln/>
        </p:spPr>
        <p:txBody>
          <a:bodyPr/>
          <a:lstStyle/>
          <a:p>
            <a:endParaRPr lang="en-US"/>
          </a:p>
        </p:txBody>
      </p:sp>
      <p:sp>
        <p:nvSpPr>
          <p:cNvPr id="6" name="Text 4"/>
          <p:cNvSpPr/>
          <p:nvPr/>
        </p:nvSpPr>
        <p:spPr>
          <a:xfrm>
            <a:off x="985957" y="3702487"/>
            <a:ext cx="2804041"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Departmental Initiatives</a:t>
            </a:r>
            <a:endParaRPr lang="en-US" sz="2150" dirty="0"/>
          </a:p>
        </p:txBody>
      </p:sp>
      <p:sp>
        <p:nvSpPr>
          <p:cNvPr id="7" name="Text 5"/>
          <p:cNvSpPr/>
          <p:nvPr/>
        </p:nvSpPr>
        <p:spPr>
          <a:xfrm>
            <a:off x="985957" y="4176236"/>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Perfect for managing internal projects within individual departments that don't require complex financial tracking or enterprise-wide resource optimization.</a:t>
            </a:r>
            <a:endParaRPr lang="en-US" sz="1700" dirty="0"/>
          </a:p>
        </p:txBody>
      </p:sp>
      <p:sp>
        <p:nvSpPr>
          <p:cNvPr id="8" name="Shape 6"/>
          <p:cNvSpPr/>
          <p:nvPr/>
        </p:nvSpPr>
        <p:spPr>
          <a:xfrm>
            <a:off x="7424737" y="3483412"/>
            <a:ext cx="6438781" cy="1963460"/>
          </a:xfrm>
          <a:prstGeom prst="roundRect">
            <a:avLst>
              <a:gd name="adj" fmla="val 1674"/>
            </a:avLst>
          </a:prstGeom>
          <a:solidFill>
            <a:srgbClr val="F2EEEE"/>
          </a:solidFill>
          <a:ln/>
        </p:spPr>
        <p:txBody>
          <a:bodyPr/>
          <a:lstStyle/>
          <a:p>
            <a:endParaRPr lang="en-US"/>
          </a:p>
        </p:txBody>
      </p:sp>
      <p:sp>
        <p:nvSpPr>
          <p:cNvPr id="9" name="Text 7"/>
          <p:cNvSpPr/>
          <p:nvPr/>
        </p:nvSpPr>
        <p:spPr>
          <a:xfrm>
            <a:off x="7643813" y="3702487"/>
            <a:ext cx="2738914"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Small to Medium Teams</a:t>
            </a:r>
            <a:endParaRPr lang="en-US" sz="2150" dirty="0"/>
          </a:p>
        </p:txBody>
      </p:sp>
      <p:sp>
        <p:nvSpPr>
          <p:cNvPr id="10" name="Text 8"/>
          <p:cNvSpPr/>
          <p:nvPr/>
        </p:nvSpPr>
        <p:spPr>
          <a:xfrm>
            <a:off x="7643813" y="4176236"/>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Ideal for teams of under 25 members looking for straightforward task assignment, timeline visualization, and basic collaboration tools.</a:t>
            </a:r>
            <a:endParaRPr lang="en-US" sz="1700" dirty="0"/>
          </a:p>
        </p:txBody>
      </p:sp>
      <p:sp>
        <p:nvSpPr>
          <p:cNvPr id="11" name="Shape 9"/>
          <p:cNvSpPr/>
          <p:nvPr/>
        </p:nvSpPr>
        <p:spPr>
          <a:xfrm>
            <a:off x="766882" y="5665946"/>
            <a:ext cx="6438781" cy="1963460"/>
          </a:xfrm>
          <a:prstGeom prst="roundRect">
            <a:avLst>
              <a:gd name="adj" fmla="val 1674"/>
            </a:avLst>
          </a:prstGeom>
          <a:solidFill>
            <a:srgbClr val="F2EEEE"/>
          </a:solidFill>
          <a:ln/>
        </p:spPr>
        <p:txBody>
          <a:bodyPr/>
          <a:lstStyle/>
          <a:p>
            <a:endParaRPr lang="en-US"/>
          </a:p>
        </p:txBody>
      </p:sp>
      <p:sp>
        <p:nvSpPr>
          <p:cNvPr id="12" name="Text 10"/>
          <p:cNvSpPr/>
          <p:nvPr/>
        </p:nvSpPr>
        <p:spPr>
          <a:xfrm>
            <a:off x="985957" y="5885021"/>
            <a:ext cx="3220403"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Microsoft 365 Organizations</a:t>
            </a:r>
            <a:endParaRPr lang="en-US" sz="2150" dirty="0"/>
          </a:p>
        </p:txBody>
      </p:sp>
      <p:sp>
        <p:nvSpPr>
          <p:cNvPr id="13" name="Text 11"/>
          <p:cNvSpPr/>
          <p:nvPr/>
        </p:nvSpPr>
        <p:spPr>
          <a:xfrm>
            <a:off x="985957" y="6358771"/>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Maximizes value for businesses already using Teams, SharePoint, and other Microsoft 365 apps through seamless integration and familiar interface patterns.</a:t>
            </a:r>
            <a:endParaRPr lang="en-US" sz="1700" dirty="0"/>
          </a:p>
        </p:txBody>
      </p:sp>
      <p:sp>
        <p:nvSpPr>
          <p:cNvPr id="14" name="Shape 12"/>
          <p:cNvSpPr/>
          <p:nvPr/>
        </p:nvSpPr>
        <p:spPr>
          <a:xfrm>
            <a:off x="7424737" y="5665946"/>
            <a:ext cx="6438781" cy="1963460"/>
          </a:xfrm>
          <a:prstGeom prst="roundRect">
            <a:avLst>
              <a:gd name="adj" fmla="val 1674"/>
            </a:avLst>
          </a:prstGeom>
          <a:solidFill>
            <a:srgbClr val="F2EEEE"/>
          </a:solidFill>
          <a:ln/>
        </p:spPr>
        <p:txBody>
          <a:bodyPr/>
          <a:lstStyle/>
          <a:p>
            <a:endParaRPr lang="en-US"/>
          </a:p>
        </p:txBody>
      </p:sp>
      <p:sp>
        <p:nvSpPr>
          <p:cNvPr id="15" name="Text 13"/>
          <p:cNvSpPr/>
          <p:nvPr/>
        </p:nvSpPr>
        <p:spPr>
          <a:xfrm>
            <a:off x="7643813" y="5885021"/>
            <a:ext cx="3197900"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Cost-Sensitive Deployments</a:t>
            </a:r>
            <a:endParaRPr lang="en-US" sz="2150" dirty="0"/>
          </a:p>
        </p:txBody>
      </p:sp>
      <p:sp>
        <p:nvSpPr>
          <p:cNvPr id="16" name="Text 14"/>
          <p:cNvSpPr/>
          <p:nvPr/>
        </p:nvSpPr>
        <p:spPr>
          <a:xfrm>
            <a:off x="7643813" y="6358771"/>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Delivers essential project management capabilities at a lower price point, making it accessible for organizations with limited budget allocation for PM tools.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2950" y="583763"/>
            <a:ext cx="8683585" cy="530662"/>
          </a:xfrm>
          <a:prstGeom prst="rect">
            <a:avLst/>
          </a:prstGeom>
          <a:noFill/>
          <a:ln/>
        </p:spPr>
        <p:txBody>
          <a:bodyPr wrap="none" lIns="0" tIns="0" rIns="0" bIns="0" rtlCol="0" anchor="t"/>
          <a:lstStyle/>
          <a:p>
            <a:pPr marL="0" indent="0" algn="l">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Dynamics 365 Project Operations: Ideal Use Cases</a:t>
            </a:r>
            <a:endParaRPr lang="en-US" sz="3300" dirty="0"/>
          </a:p>
        </p:txBody>
      </p:sp>
      <p:sp>
        <p:nvSpPr>
          <p:cNvPr id="3" name="Text 1"/>
          <p:cNvSpPr/>
          <p:nvPr/>
        </p:nvSpPr>
        <p:spPr>
          <a:xfrm>
            <a:off x="742950" y="1538883"/>
            <a:ext cx="13144500"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Dynamics 365 Project Operations addresses the multifaceted needs of organizations managing complex, often billable project portfolios where financial management and resource optimization are critical success factors.</a:t>
            </a:r>
            <a:endParaRPr lang="en-US" sz="1650" dirty="0"/>
          </a:p>
        </p:txBody>
      </p:sp>
      <p:sp>
        <p:nvSpPr>
          <p:cNvPr id="4" name="Text 2"/>
          <p:cNvSpPr/>
          <p:nvPr/>
        </p:nvSpPr>
        <p:spPr>
          <a:xfrm>
            <a:off x="742950" y="2456736"/>
            <a:ext cx="13144500"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The platform's comprehensive capabilities make it particularly valuable for professional services organizations and enterprise PMOs that require deep integration between project management, financials, and customer relationship management.</a:t>
            </a:r>
            <a:endParaRPr lang="en-US" sz="1650" dirty="0"/>
          </a:p>
        </p:txBody>
      </p:sp>
      <p:sp>
        <p:nvSpPr>
          <p:cNvPr id="5" name="Text 3"/>
          <p:cNvSpPr/>
          <p:nvPr/>
        </p:nvSpPr>
        <p:spPr>
          <a:xfrm>
            <a:off x="1718191" y="3876080"/>
            <a:ext cx="2978348" cy="331708"/>
          </a:xfrm>
          <a:prstGeom prst="rect">
            <a:avLst/>
          </a:prstGeom>
          <a:noFill/>
          <a:ln/>
        </p:spPr>
        <p:txBody>
          <a:bodyPr wrap="none" lIns="0" tIns="0" rIns="0" bIns="0" rtlCol="0" anchor="t"/>
          <a:lstStyle/>
          <a:p>
            <a:pPr marL="0" indent="0" algn="r">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Professional Services Firms</a:t>
            </a:r>
            <a:endParaRPr lang="en-US" sz="2050" dirty="0"/>
          </a:p>
        </p:txBody>
      </p:sp>
      <p:sp>
        <p:nvSpPr>
          <p:cNvPr id="6" name="Text 4"/>
          <p:cNvSpPr/>
          <p:nvPr/>
        </p:nvSpPr>
        <p:spPr>
          <a:xfrm>
            <a:off x="742950" y="4335066"/>
            <a:ext cx="3953589" cy="679133"/>
          </a:xfrm>
          <a:prstGeom prst="rect">
            <a:avLst/>
          </a:prstGeom>
          <a:noFill/>
          <a:ln/>
        </p:spPr>
        <p:txBody>
          <a:bodyPr wrap="square" lIns="0" tIns="0" rIns="0" bIns="0" rtlCol="0" anchor="t"/>
          <a:lstStyle/>
          <a:p>
            <a:pPr marL="0" indent="0" algn="r">
              <a:lnSpc>
                <a:spcPts val="2650"/>
              </a:lnSpc>
              <a:buNone/>
            </a:pPr>
            <a:r>
              <a:rPr lang="en-US" sz="1650" dirty="0">
                <a:solidFill>
                  <a:srgbClr val="4C4C4D"/>
                </a:solidFill>
                <a:latin typeface="Heebo" pitchFamily="34" charset="0"/>
                <a:ea typeface="Heebo" pitchFamily="34" charset="-122"/>
                <a:cs typeface="Heebo" pitchFamily="34" charset="-120"/>
              </a:rPr>
              <a:t>Complete solution for consulting firms managing billable client engagements</a:t>
            </a:r>
            <a:endParaRPr lang="en-US" sz="1650" dirty="0"/>
          </a:p>
        </p:txBody>
      </p:sp>
      <p:pic>
        <p:nvPicPr>
          <p:cNvPr id="7" name="Image 0" descr="preencoded.png"/>
          <p:cNvPicPr>
            <a:picLocks noChangeAspect="1"/>
          </p:cNvPicPr>
          <p:nvPr/>
        </p:nvPicPr>
        <p:blipFill>
          <a:blip r:embed="rId3"/>
          <a:stretch>
            <a:fillRect/>
          </a:stretch>
        </p:blipFill>
        <p:spPr>
          <a:xfrm>
            <a:off x="5014913" y="3374588"/>
            <a:ext cx="4600575" cy="4600575"/>
          </a:xfrm>
          <a:prstGeom prst="rect">
            <a:avLst/>
          </a:prstGeom>
        </p:spPr>
      </p:pic>
      <p:pic>
        <p:nvPicPr>
          <p:cNvPr id="8" name="Image 1" descr="preencoded.png"/>
          <p:cNvPicPr>
            <a:picLocks noChangeAspect="1"/>
          </p:cNvPicPr>
          <p:nvPr/>
        </p:nvPicPr>
        <p:blipFill>
          <a:blip r:embed="rId4"/>
          <a:stretch>
            <a:fillRect/>
          </a:stretch>
        </p:blipFill>
        <p:spPr>
          <a:xfrm>
            <a:off x="6230481" y="4158913"/>
            <a:ext cx="317540" cy="396954"/>
          </a:xfrm>
          <a:prstGeom prst="rect">
            <a:avLst/>
          </a:prstGeom>
        </p:spPr>
      </p:pic>
      <p:sp>
        <p:nvSpPr>
          <p:cNvPr id="9" name="Text 5"/>
          <p:cNvSpPr/>
          <p:nvPr/>
        </p:nvSpPr>
        <p:spPr>
          <a:xfrm>
            <a:off x="9933861" y="3876080"/>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Enterprise PMOs</a:t>
            </a:r>
            <a:endParaRPr lang="en-US" sz="2050" dirty="0"/>
          </a:p>
        </p:txBody>
      </p:sp>
      <p:sp>
        <p:nvSpPr>
          <p:cNvPr id="10" name="Text 6"/>
          <p:cNvSpPr/>
          <p:nvPr/>
        </p:nvSpPr>
        <p:spPr>
          <a:xfrm>
            <a:off x="9933861" y="4335066"/>
            <a:ext cx="3953589"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Supports organization-wide project governance and resource management</a:t>
            </a:r>
            <a:endParaRPr lang="en-US" sz="1650" dirty="0"/>
          </a:p>
        </p:txBody>
      </p:sp>
      <p:pic>
        <p:nvPicPr>
          <p:cNvPr id="11" name="Image 2" descr="preencoded.png"/>
          <p:cNvPicPr>
            <a:picLocks noChangeAspect="1"/>
          </p:cNvPicPr>
          <p:nvPr/>
        </p:nvPicPr>
        <p:blipFill>
          <a:blip r:embed="rId5"/>
          <a:stretch>
            <a:fillRect/>
          </a:stretch>
        </p:blipFill>
        <p:spPr>
          <a:xfrm>
            <a:off x="5014913" y="3374588"/>
            <a:ext cx="4600575" cy="4600575"/>
          </a:xfrm>
          <a:prstGeom prst="rect">
            <a:avLst/>
          </a:prstGeom>
        </p:spPr>
      </p:pic>
      <p:pic>
        <p:nvPicPr>
          <p:cNvPr id="12" name="Image 3" descr="preencoded.png"/>
          <p:cNvPicPr>
            <a:picLocks noChangeAspect="1"/>
          </p:cNvPicPr>
          <p:nvPr/>
        </p:nvPicPr>
        <p:blipFill>
          <a:blip r:embed="rId6"/>
          <a:stretch>
            <a:fillRect/>
          </a:stretch>
        </p:blipFill>
        <p:spPr>
          <a:xfrm>
            <a:off x="8473738" y="4550390"/>
            <a:ext cx="317540" cy="396954"/>
          </a:xfrm>
          <a:prstGeom prst="rect">
            <a:avLst/>
          </a:prstGeom>
        </p:spPr>
      </p:pic>
      <p:sp>
        <p:nvSpPr>
          <p:cNvPr id="13" name="Text 7"/>
          <p:cNvSpPr/>
          <p:nvPr/>
        </p:nvSpPr>
        <p:spPr>
          <a:xfrm>
            <a:off x="9933861" y="6335554"/>
            <a:ext cx="3006685" cy="331708"/>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Multi-Entity Organizations</a:t>
            </a:r>
            <a:endParaRPr lang="en-US" sz="2050" dirty="0"/>
          </a:p>
        </p:txBody>
      </p:sp>
      <p:sp>
        <p:nvSpPr>
          <p:cNvPr id="14" name="Text 8"/>
          <p:cNvSpPr/>
          <p:nvPr/>
        </p:nvSpPr>
        <p:spPr>
          <a:xfrm>
            <a:off x="9933861" y="6794540"/>
            <a:ext cx="3953589"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Handles complex global projects spanning multiple business units</a:t>
            </a:r>
            <a:endParaRPr lang="en-US" sz="1650" dirty="0"/>
          </a:p>
        </p:txBody>
      </p:sp>
      <p:pic>
        <p:nvPicPr>
          <p:cNvPr id="15" name="Image 4" descr="preencoded.png"/>
          <p:cNvPicPr>
            <a:picLocks noChangeAspect="1"/>
          </p:cNvPicPr>
          <p:nvPr/>
        </p:nvPicPr>
        <p:blipFill>
          <a:blip r:embed="rId7"/>
          <a:stretch>
            <a:fillRect/>
          </a:stretch>
        </p:blipFill>
        <p:spPr>
          <a:xfrm>
            <a:off x="5014913" y="3374588"/>
            <a:ext cx="4600575" cy="4600575"/>
          </a:xfrm>
          <a:prstGeom prst="rect">
            <a:avLst/>
          </a:prstGeom>
        </p:spPr>
      </p:pic>
      <p:pic>
        <p:nvPicPr>
          <p:cNvPr id="16" name="Image 5" descr="preencoded.png"/>
          <p:cNvPicPr>
            <a:picLocks noChangeAspect="1"/>
          </p:cNvPicPr>
          <p:nvPr/>
        </p:nvPicPr>
        <p:blipFill>
          <a:blip r:embed="rId8"/>
          <a:stretch>
            <a:fillRect/>
          </a:stretch>
        </p:blipFill>
        <p:spPr>
          <a:xfrm>
            <a:off x="8082260" y="6793647"/>
            <a:ext cx="317540" cy="396954"/>
          </a:xfrm>
          <a:prstGeom prst="rect">
            <a:avLst/>
          </a:prstGeom>
        </p:spPr>
      </p:pic>
      <p:sp>
        <p:nvSpPr>
          <p:cNvPr id="17" name="Text 9"/>
          <p:cNvSpPr/>
          <p:nvPr/>
        </p:nvSpPr>
        <p:spPr>
          <a:xfrm>
            <a:off x="1920240" y="6335554"/>
            <a:ext cx="2776299" cy="331708"/>
          </a:xfrm>
          <a:prstGeom prst="rect">
            <a:avLst/>
          </a:prstGeom>
          <a:noFill/>
          <a:ln/>
        </p:spPr>
        <p:txBody>
          <a:bodyPr wrap="none" lIns="0" tIns="0" rIns="0" bIns="0" rtlCol="0" anchor="t"/>
          <a:lstStyle/>
          <a:p>
            <a:pPr marL="0" indent="0" algn="r">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Dynamics 365 Customers</a:t>
            </a:r>
            <a:endParaRPr lang="en-US" sz="2050" dirty="0"/>
          </a:p>
        </p:txBody>
      </p:sp>
      <p:sp>
        <p:nvSpPr>
          <p:cNvPr id="18" name="Text 10"/>
          <p:cNvSpPr/>
          <p:nvPr/>
        </p:nvSpPr>
        <p:spPr>
          <a:xfrm>
            <a:off x="742950" y="6794540"/>
            <a:ext cx="3953589" cy="679133"/>
          </a:xfrm>
          <a:prstGeom prst="rect">
            <a:avLst/>
          </a:prstGeom>
          <a:noFill/>
          <a:ln/>
        </p:spPr>
        <p:txBody>
          <a:bodyPr wrap="square" lIns="0" tIns="0" rIns="0" bIns="0" rtlCol="0" anchor="t"/>
          <a:lstStyle/>
          <a:p>
            <a:pPr marL="0" indent="0" algn="r">
              <a:lnSpc>
                <a:spcPts val="2650"/>
              </a:lnSpc>
              <a:buNone/>
            </a:pPr>
            <a:r>
              <a:rPr lang="en-US" sz="1650" dirty="0">
                <a:solidFill>
                  <a:srgbClr val="4C4C4D"/>
                </a:solidFill>
                <a:latin typeface="Heebo" pitchFamily="34" charset="0"/>
                <a:ea typeface="Heebo" pitchFamily="34" charset="-122"/>
                <a:cs typeface="Heebo" pitchFamily="34" charset="-120"/>
              </a:rPr>
              <a:t>Maximizes value through integration with existing D365 applications</a:t>
            </a:r>
            <a:endParaRPr lang="en-US" sz="1650" dirty="0"/>
          </a:p>
        </p:txBody>
      </p:sp>
      <p:pic>
        <p:nvPicPr>
          <p:cNvPr id="19" name="Image 6" descr="preencoded.png"/>
          <p:cNvPicPr>
            <a:picLocks noChangeAspect="1"/>
          </p:cNvPicPr>
          <p:nvPr/>
        </p:nvPicPr>
        <p:blipFill>
          <a:blip r:embed="rId9"/>
          <a:stretch>
            <a:fillRect/>
          </a:stretch>
        </p:blipFill>
        <p:spPr>
          <a:xfrm>
            <a:off x="5014913" y="3374588"/>
            <a:ext cx="4600575" cy="4600575"/>
          </a:xfrm>
          <a:prstGeom prst="rect">
            <a:avLst/>
          </a:prstGeom>
        </p:spPr>
      </p:pic>
      <p:pic>
        <p:nvPicPr>
          <p:cNvPr id="20" name="Image 7" descr="preencoded.png"/>
          <p:cNvPicPr>
            <a:picLocks noChangeAspect="1"/>
          </p:cNvPicPr>
          <p:nvPr/>
        </p:nvPicPr>
        <p:blipFill>
          <a:blip r:embed="rId10"/>
          <a:stretch>
            <a:fillRect/>
          </a:stretch>
        </p:blipFill>
        <p:spPr>
          <a:xfrm>
            <a:off x="5839004" y="6402169"/>
            <a:ext cx="317540" cy="3969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32617"/>
            <a:ext cx="6675596" cy="566976"/>
          </a:xfrm>
          <a:prstGeom prst="rect">
            <a:avLst/>
          </a:prstGeom>
          <a:noFill/>
          <a:ln/>
        </p:spPr>
        <p:txBody>
          <a:bodyPr wrap="none" lIns="0" tIns="0" rIns="0" bIns="0" rtlCol="0" anchor="t"/>
          <a:lstStyle/>
          <a:p>
            <a:pPr marL="0" indent="0" algn="l">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Resource Management Comparison</a:t>
            </a:r>
            <a:endParaRPr lang="en-US" sz="3550" dirty="0"/>
          </a:p>
        </p:txBody>
      </p:sp>
      <p:sp>
        <p:nvSpPr>
          <p:cNvPr id="3" name="Text 1"/>
          <p:cNvSpPr/>
          <p:nvPr/>
        </p:nvSpPr>
        <p:spPr>
          <a:xfrm>
            <a:off x="793790" y="195322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How each platform handles resource management represents one of the most significant differences between these solutions. Organizations with complex resourcing needs should carefully assess these capabilities against their specific requirements.</a:t>
            </a:r>
            <a:endParaRPr lang="en-US" sz="1750" dirty="0"/>
          </a:p>
        </p:txBody>
      </p:sp>
      <p:sp>
        <p:nvSpPr>
          <p:cNvPr id="4" name="Text 2"/>
          <p:cNvSpPr/>
          <p:nvPr/>
        </p:nvSpPr>
        <p:spPr>
          <a:xfrm>
            <a:off x="793790" y="293417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Project for the Web offers straightforward resource assignment functionality, while Dynamics 365 Project Operations provides sophisticated capacity planning, utilization tracking, and skills-based matching essential for optimizing professional services delivery.</a:t>
            </a:r>
            <a:endParaRPr lang="en-US" sz="1750" dirty="0"/>
          </a:p>
        </p:txBody>
      </p:sp>
      <p:sp>
        <p:nvSpPr>
          <p:cNvPr id="5" name="Text 3"/>
          <p:cNvSpPr/>
          <p:nvPr/>
        </p:nvSpPr>
        <p:spPr>
          <a:xfrm>
            <a:off x="793790" y="4504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Project for the Web</a:t>
            </a:r>
            <a:endParaRPr lang="en-US" sz="2200" dirty="0"/>
          </a:p>
        </p:txBody>
      </p:sp>
      <p:sp>
        <p:nvSpPr>
          <p:cNvPr id="6" name="Text 4"/>
          <p:cNvSpPr/>
          <p:nvPr/>
        </p:nvSpPr>
        <p:spPr>
          <a:xfrm>
            <a:off x="793790" y="508599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Basic resource assignment to tasks</a:t>
            </a:r>
            <a:endParaRPr lang="en-US" sz="1750" dirty="0"/>
          </a:p>
        </p:txBody>
      </p:sp>
      <p:sp>
        <p:nvSpPr>
          <p:cNvPr id="7" name="Text 5"/>
          <p:cNvSpPr/>
          <p:nvPr/>
        </p:nvSpPr>
        <p:spPr>
          <a:xfrm>
            <a:off x="793790" y="552819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Simple views of assigned vs. unassigned work</a:t>
            </a:r>
            <a:endParaRPr lang="en-US" sz="1750" dirty="0"/>
          </a:p>
        </p:txBody>
      </p:sp>
      <p:sp>
        <p:nvSpPr>
          <p:cNvPr id="8" name="Text 6"/>
          <p:cNvSpPr/>
          <p:nvPr/>
        </p:nvSpPr>
        <p:spPr>
          <a:xfrm>
            <a:off x="793790" y="597038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Microsoft Teams integration for collaboration</a:t>
            </a:r>
            <a:endParaRPr lang="en-US" sz="1750" dirty="0"/>
          </a:p>
        </p:txBody>
      </p:sp>
      <p:sp>
        <p:nvSpPr>
          <p:cNvPr id="9" name="Text 7"/>
          <p:cNvSpPr/>
          <p:nvPr/>
        </p:nvSpPr>
        <p:spPr>
          <a:xfrm>
            <a:off x="793790" y="641258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Limited visibility into resource capacity</a:t>
            </a:r>
            <a:endParaRPr lang="en-US" sz="1750" dirty="0"/>
          </a:p>
        </p:txBody>
      </p:sp>
      <p:sp>
        <p:nvSpPr>
          <p:cNvPr id="10" name="Text 8"/>
          <p:cNvSpPr/>
          <p:nvPr/>
        </p:nvSpPr>
        <p:spPr>
          <a:xfrm>
            <a:off x="793790" y="6854785"/>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No skills-based matching capabilities</a:t>
            </a:r>
            <a:endParaRPr lang="en-US" sz="1750" dirty="0"/>
          </a:p>
        </p:txBody>
      </p:sp>
      <p:sp>
        <p:nvSpPr>
          <p:cNvPr id="11" name="Text 9"/>
          <p:cNvSpPr/>
          <p:nvPr/>
        </p:nvSpPr>
        <p:spPr>
          <a:xfrm>
            <a:off x="7599521" y="4504849"/>
            <a:ext cx="389060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Dynamics 365 Project Operations</a:t>
            </a:r>
            <a:endParaRPr lang="en-US" sz="2200" dirty="0"/>
          </a:p>
        </p:txBody>
      </p:sp>
      <p:sp>
        <p:nvSpPr>
          <p:cNvPr id="12" name="Text 10"/>
          <p:cNvSpPr/>
          <p:nvPr/>
        </p:nvSpPr>
        <p:spPr>
          <a:xfrm>
            <a:off x="7599521" y="508599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Detailed resource requirements planning</a:t>
            </a:r>
            <a:endParaRPr lang="en-US" sz="1750" dirty="0"/>
          </a:p>
        </p:txBody>
      </p:sp>
      <p:sp>
        <p:nvSpPr>
          <p:cNvPr id="13" name="Text 11"/>
          <p:cNvSpPr/>
          <p:nvPr/>
        </p:nvSpPr>
        <p:spPr>
          <a:xfrm>
            <a:off x="7599521" y="552819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Skills-based matching and recommendations</a:t>
            </a:r>
            <a:endParaRPr lang="en-US" sz="1750" dirty="0"/>
          </a:p>
        </p:txBody>
      </p:sp>
      <p:sp>
        <p:nvSpPr>
          <p:cNvPr id="14" name="Text 12"/>
          <p:cNvSpPr/>
          <p:nvPr/>
        </p:nvSpPr>
        <p:spPr>
          <a:xfrm>
            <a:off x="7599521" y="597038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Capacity planning across multiple projects</a:t>
            </a:r>
            <a:endParaRPr lang="en-US" sz="1750" dirty="0"/>
          </a:p>
        </p:txBody>
      </p:sp>
      <p:sp>
        <p:nvSpPr>
          <p:cNvPr id="15" name="Text 13"/>
          <p:cNvSpPr/>
          <p:nvPr/>
        </p:nvSpPr>
        <p:spPr>
          <a:xfrm>
            <a:off x="7599521" y="641258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Resource utilization tracking and forecasting</a:t>
            </a:r>
            <a:endParaRPr lang="en-US" sz="1750" dirty="0"/>
          </a:p>
        </p:txBody>
      </p:sp>
      <p:sp>
        <p:nvSpPr>
          <p:cNvPr id="16" name="Text 14"/>
          <p:cNvSpPr/>
          <p:nvPr/>
        </p:nvSpPr>
        <p:spPr>
          <a:xfrm>
            <a:off x="7599521" y="6854785"/>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Integration with HR for skills and certifications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3773" y="592217"/>
            <a:ext cx="5568672" cy="474107"/>
          </a:xfrm>
          <a:prstGeom prst="rect">
            <a:avLst/>
          </a:prstGeom>
          <a:noFill/>
          <a:ln/>
        </p:spPr>
        <p:txBody>
          <a:bodyPr wrap="none" lIns="0" tIns="0" rIns="0" bIns="0" rtlCol="0" anchor="t"/>
          <a:lstStyle/>
          <a:p>
            <a:pPr marL="0" indent="0" algn="l">
              <a:lnSpc>
                <a:spcPts val="3700"/>
              </a:lnSpc>
              <a:buNone/>
            </a:pPr>
            <a:r>
              <a:rPr lang="en-US" sz="2950" dirty="0">
                <a:solidFill>
                  <a:srgbClr val="152D47"/>
                </a:solidFill>
                <a:latin typeface="Crimson Pro Semi Bold" pitchFamily="34" charset="0"/>
                <a:ea typeface="Crimson Pro Semi Bold" pitchFamily="34" charset="-122"/>
                <a:cs typeface="Crimson Pro Semi Bold" pitchFamily="34" charset="-120"/>
              </a:rPr>
              <a:t>Financial Management Capabilities</a:t>
            </a:r>
            <a:endParaRPr lang="en-US" sz="2950" dirty="0"/>
          </a:p>
        </p:txBody>
      </p:sp>
      <p:sp>
        <p:nvSpPr>
          <p:cNvPr id="3" name="Text 1"/>
          <p:cNvSpPr/>
          <p:nvPr/>
        </p:nvSpPr>
        <p:spPr>
          <a:xfrm>
            <a:off x="663773" y="1445538"/>
            <a:ext cx="13302853" cy="606743"/>
          </a:xfrm>
          <a:prstGeom prst="rect">
            <a:avLst/>
          </a:prstGeom>
          <a:noFill/>
          <a:ln/>
        </p:spPr>
        <p:txBody>
          <a:bodyPr wrap="squar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Financial management represents another critical distinction between these platforms. Project for the Web lacks native financial capabilities, while Dynamics 365 Project Operations excels in this area with comprehensive project accounting functionality.</a:t>
            </a:r>
            <a:endParaRPr lang="en-US" sz="1450" dirty="0"/>
          </a:p>
        </p:txBody>
      </p:sp>
      <p:sp>
        <p:nvSpPr>
          <p:cNvPr id="4" name="Text 2"/>
          <p:cNvSpPr/>
          <p:nvPr/>
        </p:nvSpPr>
        <p:spPr>
          <a:xfrm>
            <a:off x="663773" y="2265640"/>
            <a:ext cx="13302853" cy="606743"/>
          </a:xfrm>
          <a:prstGeom prst="rect">
            <a:avLst/>
          </a:prstGeom>
          <a:noFill/>
          <a:ln/>
        </p:spPr>
        <p:txBody>
          <a:bodyPr wrap="squar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Organizations managing billable work or needing to track project financials in detail should carefully consider these differences when evaluating which solution best meets their requirements.</a:t>
            </a:r>
            <a:endParaRPr lang="en-US" sz="1450" dirty="0"/>
          </a:p>
        </p:txBody>
      </p:sp>
      <p:pic>
        <p:nvPicPr>
          <p:cNvPr id="5" name="Image 0" descr="preencoded.png"/>
          <p:cNvPicPr>
            <a:picLocks noChangeAspect="1"/>
          </p:cNvPicPr>
          <p:nvPr/>
        </p:nvPicPr>
        <p:blipFill>
          <a:blip r:embed="rId3"/>
          <a:stretch>
            <a:fillRect/>
          </a:stretch>
        </p:blipFill>
        <p:spPr>
          <a:xfrm>
            <a:off x="663773" y="3085743"/>
            <a:ext cx="948214" cy="1137880"/>
          </a:xfrm>
          <a:prstGeom prst="rect">
            <a:avLst/>
          </a:prstGeom>
        </p:spPr>
      </p:pic>
      <p:sp>
        <p:nvSpPr>
          <p:cNvPr id="6" name="Text 3"/>
          <p:cNvSpPr/>
          <p:nvPr/>
        </p:nvSpPr>
        <p:spPr>
          <a:xfrm>
            <a:off x="1896428" y="3275290"/>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Project Budgeting</a:t>
            </a:r>
            <a:endParaRPr lang="en-US" sz="1850" dirty="0"/>
          </a:p>
        </p:txBody>
      </p:sp>
      <p:sp>
        <p:nvSpPr>
          <p:cNvPr id="7" name="Text 4"/>
          <p:cNvSpPr/>
          <p:nvPr/>
        </p:nvSpPr>
        <p:spPr>
          <a:xfrm>
            <a:off x="1896428" y="368522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enables detailed budget creation and tracking against actuals, while Project for the Web offers no native budgeting capabilities.</a:t>
            </a:r>
            <a:endParaRPr lang="en-US" sz="1450" dirty="0"/>
          </a:p>
        </p:txBody>
      </p:sp>
      <p:pic>
        <p:nvPicPr>
          <p:cNvPr id="8" name="Image 1" descr="preencoded.png"/>
          <p:cNvPicPr>
            <a:picLocks noChangeAspect="1"/>
          </p:cNvPicPr>
          <p:nvPr/>
        </p:nvPicPr>
        <p:blipFill>
          <a:blip r:embed="rId4"/>
          <a:stretch>
            <a:fillRect/>
          </a:stretch>
        </p:blipFill>
        <p:spPr>
          <a:xfrm>
            <a:off x="663773" y="4223623"/>
            <a:ext cx="948214" cy="1137880"/>
          </a:xfrm>
          <a:prstGeom prst="rect">
            <a:avLst/>
          </a:prstGeom>
        </p:spPr>
      </p:pic>
      <p:sp>
        <p:nvSpPr>
          <p:cNvPr id="9" name="Text 5"/>
          <p:cNvSpPr/>
          <p:nvPr/>
        </p:nvSpPr>
        <p:spPr>
          <a:xfrm>
            <a:off x="1896428" y="4413171"/>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Time &amp; Expense</a:t>
            </a:r>
            <a:endParaRPr lang="en-US" sz="1850" dirty="0"/>
          </a:p>
        </p:txBody>
      </p:sp>
      <p:sp>
        <p:nvSpPr>
          <p:cNvPr id="10" name="Text 6"/>
          <p:cNvSpPr/>
          <p:nvPr/>
        </p:nvSpPr>
        <p:spPr>
          <a:xfrm>
            <a:off x="1896428" y="482310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provides comprehensive timesheet and expense management with approval workflows; Project for the Web has no built-in time tracking.</a:t>
            </a:r>
            <a:endParaRPr lang="en-US" sz="1450" dirty="0"/>
          </a:p>
        </p:txBody>
      </p:sp>
      <p:pic>
        <p:nvPicPr>
          <p:cNvPr id="11" name="Image 2" descr="preencoded.png"/>
          <p:cNvPicPr>
            <a:picLocks noChangeAspect="1"/>
          </p:cNvPicPr>
          <p:nvPr/>
        </p:nvPicPr>
        <p:blipFill>
          <a:blip r:embed="rId5"/>
          <a:stretch>
            <a:fillRect/>
          </a:stretch>
        </p:blipFill>
        <p:spPr>
          <a:xfrm>
            <a:off x="663773" y="5361503"/>
            <a:ext cx="948214" cy="1137880"/>
          </a:xfrm>
          <a:prstGeom prst="rect">
            <a:avLst/>
          </a:prstGeom>
        </p:spPr>
      </p:pic>
      <p:sp>
        <p:nvSpPr>
          <p:cNvPr id="12" name="Text 7"/>
          <p:cNvSpPr/>
          <p:nvPr/>
        </p:nvSpPr>
        <p:spPr>
          <a:xfrm>
            <a:off x="1896428" y="5551051"/>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Billing &amp; Invoicing</a:t>
            </a:r>
            <a:endParaRPr lang="en-US" sz="1850" dirty="0"/>
          </a:p>
        </p:txBody>
      </p:sp>
      <p:sp>
        <p:nvSpPr>
          <p:cNvPr id="13" name="Text 8"/>
          <p:cNvSpPr/>
          <p:nvPr/>
        </p:nvSpPr>
        <p:spPr>
          <a:xfrm>
            <a:off x="1896428" y="596098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supports multiple billing methods (fixed price, T&amp;M) with invoice generation; Project for the Web lacks billing functionality.</a:t>
            </a:r>
            <a:endParaRPr lang="en-US" sz="1450" dirty="0"/>
          </a:p>
        </p:txBody>
      </p:sp>
      <p:pic>
        <p:nvPicPr>
          <p:cNvPr id="14" name="Image 3" descr="preencoded.png"/>
          <p:cNvPicPr>
            <a:picLocks noChangeAspect="1"/>
          </p:cNvPicPr>
          <p:nvPr/>
        </p:nvPicPr>
        <p:blipFill>
          <a:blip r:embed="rId6"/>
          <a:stretch>
            <a:fillRect/>
          </a:stretch>
        </p:blipFill>
        <p:spPr>
          <a:xfrm>
            <a:off x="663773" y="6499384"/>
            <a:ext cx="948214" cy="1137880"/>
          </a:xfrm>
          <a:prstGeom prst="rect">
            <a:avLst/>
          </a:prstGeom>
        </p:spPr>
      </p:pic>
      <p:sp>
        <p:nvSpPr>
          <p:cNvPr id="15" name="Text 9"/>
          <p:cNvSpPr/>
          <p:nvPr/>
        </p:nvSpPr>
        <p:spPr>
          <a:xfrm>
            <a:off x="1896428" y="6688931"/>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Revenue Recognition</a:t>
            </a:r>
            <a:endParaRPr lang="en-US" sz="1850" dirty="0"/>
          </a:p>
        </p:txBody>
      </p:sp>
      <p:sp>
        <p:nvSpPr>
          <p:cNvPr id="16" name="Text 10"/>
          <p:cNvSpPr/>
          <p:nvPr/>
        </p:nvSpPr>
        <p:spPr>
          <a:xfrm>
            <a:off x="1896428" y="709886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handles compliant revenue recognition for project accounting; Project for the Web has no financial tracking capabilities.</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83062" y="536615"/>
            <a:ext cx="3903226" cy="487799"/>
          </a:xfrm>
          <a:prstGeom prst="rect">
            <a:avLst/>
          </a:prstGeom>
          <a:noFill/>
          <a:ln/>
        </p:spPr>
        <p:txBody>
          <a:bodyPr wrap="none" lIns="0" tIns="0" rIns="0" bIns="0" rtlCol="0" anchor="t"/>
          <a:lstStyle/>
          <a:p>
            <a:pPr marL="0" indent="0" algn="l">
              <a:lnSpc>
                <a:spcPts val="3800"/>
              </a:lnSpc>
              <a:buNone/>
            </a:pPr>
            <a:r>
              <a:rPr lang="en-US" sz="3050" dirty="0">
                <a:solidFill>
                  <a:srgbClr val="152D47"/>
                </a:solidFill>
                <a:latin typeface="Crimson Pro Semi Bold" pitchFamily="34" charset="0"/>
                <a:ea typeface="Crimson Pro Semi Bold" pitchFamily="34" charset="-122"/>
                <a:cs typeface="Crimson Pro Semi Bold" pitchFamily="34" charset="-120"/>
              </a:rPr>
              <a:t>Integration Capabilities</a:t>
            </a:r>
            <a:endParaRPr lang="en-US" sz="3050" dirty="0"/>
          </a:p>
        </p:txBody>
      </p:sp>
      <p:sp>
        <p:nvSpPr>
          <p:cNvPr id="3" name="Text 1"/>
          <p:cNvSpPr/>
          <p:nvPr/>
        </p:nvSpPr>
        <p:spPr>
          <a:xfrm>
            <a:off x="683062" y="1414701"/>
            <a:ext cx="13264277" cy="624364"/>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Both solutions leverage Microsoft's ecosystem, but with different degrees of depth and breadth. Understanding these integration differences is crucial when evaluating how each platform would fit within your existing technology landscape.</a:t>
            </a:r>
            <a:endParaRPr lang="en-US" sz="1500" dirty="0"/>
          </a:p>
        </p:txBody>
      </p:sp>
      <p:sp>
        <p:nvSpPr>
          <p:cNvPr id="4" name="Text 2"/>
          <p:cNvSpPr/>
          <p:nvPr/>
        </p:nvSpPr>
        <p:spPr>
          <a:xfrm>
            <a:off x="683062" y="2258616"/>
            <a:ext cx="13264277" cy="624364"/>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While Project for the Web offers essential connections to Microsoft 365, Dynamics 365 Project Operations provides deeper enterprise integrations that enable comprehensive business process management across departments.</a:t>
            </a:r>
            <a:endParaRPr lang="en-US" sz="1500" dirty="0"/>
          </a:p>
        </p:txBody>
      </p:sp>
      <p:sp>
        <p:nvSpPr>
          <p:cNvPr id="5" name="Shape 3"/>
          <p:cNvSpPr/>
          <p:nvPr/>
        </p:nvSpPr>
        <p:spPr>
          <a:xfrm>
            <a:off x="683062" y="5241607"/>
            <a:ext cx="13264277" cy="22860"/>
          </a:xfrm>
          <a:prstGeom prst="roundRect">
            <a:avLst>
              <a:gd name="adj" fmla="val 128061"/>
            </a:avLst>
          </a:prstGeom>
          <a:solidFill>
            <a:srgbClr val="D8D4D4"/>
          </a:solidFill>
          <a:ln/>
        </p:spPr>
        <p:txBody>
          <a:bodyPr/>
          <a:lstStyle/>
          <a:p>
            <a:endParaRPr lang="en-US"/>
          </a:p>
        </p:txBody>
      </p:sp>
      <p:sp>
        <p:nvSpPr>
          <p:cNvPr id="6" name="Shape 4"/>
          <p:cNvSpPr/>
          <p:nvPr/>
        </p:nvSpPr>
        <p:spPr>
          <a:xfrm>
            <a:off x="3251240" y="4656177"/>
            <a:ext cx="22860" cy="585430"/>
          </a:xfrm>
          <a:prstGeom prst="roundRect">
            <a:avLst>
              <a:gd name="adj" fmla="val 128061"/>
            </a:avLst>
          </a:prstGeom>
          <a:solidFill>
            <a:srgbClr val="D8D4D4"/>
          </a:solidFill>
          <a:ln/>
        </p:spPr>
        <p:txBody>
          <a:bodyPr/>
          <a:lstStyle/>
          <a:p>
            <a:endParaRPr lang="en-US"/>
          </a:p>
        </p:txBody>
      </p:sp>
      <p:sp>
        <p:nvSpPr>
          <p:cNvPr id="7" name="Shape 5"/>
          <p:cNvSpPr/>
          <p:nvPr/>
        </p:nvSpPr>
        <p:spPr>
          <a:xfrm>
            <a:off x="3043118" y="5022056"/>
            <a:ext cx="439103" cy="439102"/>
          </a:xfrm>
          <a:prstGeom prst="roundRect">
            <a:avLst>
              <a:gd name="adj" fmla="val 6667"/>
            </a:avLst>
          </a:prstGeom>
          <a:solidFill>
            <a:srgbClr val="F2EEEE"/>
          </a:solidFill>
          <a:ln/>
        </p:spPr>
        <p:txBody>
          <a:bodyPr/>
          <a:lstStyle/>
          <a:p>
            <a:endParaRPr lang="en-US"/>
          </a:p>
        </p:txBody>
      </p:sp>
      <p:pic>
        <p:nvPicPr>
          <p:cNvPr id="8" name="Image 0" descr="preencoded.png"/>
          <p:cNvPicPr>
            <a:picLocks noChangeAspect="1"/>
          </p:cNvPicPr>
          <p:nvPr/>
        </p:nvPicPr>
        <p:blipFill>
          <a:blip r:embed="rId3"/>
          <a:stretch>
            <a:fillRect/>
          </a:stretch>
        </p:blipFill>
        <p:spPr>
          <a:xfrm>
            <a:off x="3116342" y="5058668"/>
            <a:ext cx="292656" cy="365879"/>
          </a:xfrm>
          <a:prstGeom prst="rect">
            <a:avLst/>
          </a:prstGeom>
        </p:spPr>
      </p:pic>
      <p:sp>
        <p:nvSpPr>
          <p:cNvPr id="9" name="Text 6"/>
          <p:cNvSpPr/>
          <p:nvPr/>
        </p:nvSpPr>
        <p:spPr>
          <a:xfrm>
            <a:off x="2042993" y="310253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Microsoft 365</a:t>
            </a:r>
            <a:endParaRPr lang="en-US" sz="1900" dirty="0"/>
          </a:p>
        </p:txBody>
      </p:sp>
      <p:sp>
        <p:nvSpPr>
          <p:cNvPr id="10" name="Text 7"/>
          <p:cNvSpPr/>
          <p:nvPr/>
        </p:nvSpPr>
        <p:spPr>
          <a:xfrm>
            <a:off x="878205" y="3524488"/>
            <a:ext cx="4769048" cy="936546"/>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Both solutions integrate with Teams, SharePoint, and Office apps, with Project for the Web offering a more lightweight, embedded experience.</a:t>
            </a:r>
            <a:endParaRPr lang="en-US" sz="1500" dirty="0"/>
          </a:p>
        </p:txBody>
      </p:sp>
      <p:sp>
        <p:nvSpPr>
          <p:cNvPr id="11" name="Shape 8"/>
          <p:cNvSpPr/>
          <p:nvPr/>
        </p:nvSpPr>
        <p:spPr>
          <a:xfrm>
            <a:off x="5952887" y="5241607"/>
            <a:ext cx="22860" cy="585430"/>
          </a:xfrm>
          <a:prstGeom prst="roundRect">
            <a:avLst>
              <a:gd name="adj" fmla="val 128061"/>
            </a:avLst>
          </a:prstGeom>
          <a:solidFill>
            <a:srgbClr val="D8D4D4"/>
          </a:solidFill>
          <a:ln/>
        </p:spPr>
        <p:txBody>
          <a:bodyPr/>
          <a:lstStyle/>
          <a:p>
            <a:endParaRPr lang="en-US"/>
          </a:p>
        </p:txBody>
      </p:sp>
      <p:sp>
        <p:nvSpPr>
          <p:cNvPr id="12" name="Shape 9"/>
          <p:cNvSpPr/>
          <p:nvPr/>
        </p:nvSpPr>
        <p:spPr>
          <a:xfrm>
            <a:off x="5744766" y="5022056"/>
            <a:ext cx="439103" cy="439102"/>
          </a:xfrm>
          <a:prstGeom prst="roundRect">
            <a:avLst>
              <a:gd name="adj" fmla="val 6667"/>
            </a:avLst>
          </a:prstGeom>
          <a:solidFill>
            <a:srgbClr val="F2EEEE"/>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5817989" y="5058668"/>
            <a:ext cx="292656" cy="365879"/>
          </a:xfrm>
          <a:prstGeom prst="rect">
            <a:avLst/>
          </a:prstGeom>
        </p:spPr>
      </p:pic>
      <p:sp>
        <p:nvSpPr>
          <p:cNvPr id="14" name="Text 10"/>
          <p:cNvSpPr/>
          <p:nvPr/>
        </p:nvSpPr>
        <p:spPr>
          <a:xfrm>
            <a:off x="4744522" y="602218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Power Platform</a:t>
            </a:r>
            <a:endParaRPr lang="en-US" sz="1900" dirty="0"/>
          </a:p>
        </p:txBody>
      </p:sp>
      <p:sp>
        <p:nvSpPr>
          <p:cNvPr id="15" name="Text 11"/>
          <p:cNvSpPr/>
          <p:nvPr/>
        </p:nvSpPr>
        <p:spPr>
          <a:xfrm>
            <a:off x="3579733" y="6444139"/>
            <a:ext cx="4769168" cy="1248728"/>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Both leverage Power Platform capabilities, with customization options through Power Apps, automation via Power Automate, and reporting with Power BI.</a:t>
            </a:r>
            <a:endParaRPr lang="en-US" sz="1500" dirty="0"/>
          </a:p>
        </p:txBody>
      </p:sp>
      <p:sp>
        <p:nvSpPr>
          <p:cNvPr id="16" name="Shape 12"/>
          <p:cNvSpPr/>
          <p:nvPr/>
        </p:nvSpPr>
        <p:spPr>
          <a:xfrm>
            <a:off x="8654534" y="4656177"/>
            <a:ext cx="22860" cy="585430"/>
          </a:xfrm>
          <a:prstGeom prst="roundRect">
            <a:avLst>
              <a:gd name="adj" fmla="val 128061"/>
            </a:avLst>
          </a:prstGeom>
          <a:solidFill>
            <a:srgbClr val="D8D4D4"/>
          </a:solidFill>
          <a:ln/>
        </p:spPr>
        <p:txBody>
          <a:bodyPr/>
          <a:lstStyle/>
          <a:p>
            <a:endParaRPr lang="en-US"/>
          </a:p>
        </p:txBody>
      </p:sp>
      <p:sp>
        <p:nvSpPr>
          <p:cNvPr id="17" name="Shape 13"/>
          <p:cNvSpPr/>
          <p:nvPr/>
        </p:nvSpPr>
        <p:spPr>
          <a:xfrm>
            <a:off x="8446413" y="5022056"/>
            <a:ext cx="439103" cy="439102"/>
          </a:xfrm>
          <a:prstGeom prst="roundRect">
            <a:avLst>
              <a:gd name="adj" fmla="val 6667"/>
            </a:avLst>
          </a:prstGeom>
          <a:solidFill>
            <a:srgbClr val="F2EEEE"/>
          </a:solidFill>
          <a:ln/>
        </p:spPr>
        <p:txBody>
          <a:bodyPr/>
          <a:lstStyle/>
          <a:p>
            <a:endParaRPr lang="en-US"/>
          </a:p>
        </p:txBody>
      </p:sp>
      <p:pic>
        <p:nvPicPr>
          <p:cNvPr id="18" name="Image 2" descr="preencoded.png"/>
          <p:cNvPicPr>
            <a:picLocks noChangeAspect="1"/>
          </p:cNvPicPr>
          <p:nvPr/>
        </p:nvPicPr>
        <p:blipFill>
          <a:blip r:embed="rId5"/>
          <a:stretch>
            <a:fillRect/>
          </a:stretch>
        </p:blipFill>
        <p:spPr>
          <a:xfrm>
            <a:off x="8519636" y="5058668"/>
            <a:ext cx="292656" cy="365879"/>
          </a:xfrm>
          <a:prstGeom prst="rect">
            <a:avLst/>
          </a:prstGeom>
        </p:spPr>
      </p:pic>
      <p:sp>
        <p:nvSpPr>
          <p:cNvPr id="19" name="Text 14"/>
          <p:cNvSpPr/>
          <p:nvPr/>
        </p:nvSpPr>
        <p:spPr>
          <a:xfrm>
            <a:off x="7446169" y="310253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Finance &amp; Accounting</a:t>
            </a:r>
            <a:endParaRPr lang="en-US" sz="1900" dirty="0"/>
          </a:p>
        </p:txBody>
      </p:sp>
      <p:sp>
        <p:nvSpPr>
          <p:cNvPr id="20" name="Text 15"/>
          <p:cNvSpPr/>
          <p:nvPr/>
        </p:nvSpPr>
        <p:spPr>
          <a:xfrm>
            <a:off x="6281380" y="3524488"/>
            <a:ext cx="4769168" cy="936546"/>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Project Operations offers native integration with Dynamics 365 Finance; Project for the Web has no built-in financial system connections.</a:t>
            </a:r>
            <a:endParaRPr lang="en-US" sz="1500" dirty="0"/>
          </a:p>
        </p:txBody>
      </p:sp>
      <p:sp>
        <p:nvSpPr>
          <p:cNvPr id="21" name="Shape 16"/>
          <p:cNvSpPr/>
          <p:nvPr/>
        </p:nvSpPr>
        <p:spPr>
          <a:xfrm>
            <a:off x="11356181" y="5241607"/>
            <a:ext cx="22860" cy="585430"/>
          </a:xfrm>
          <a:prstGeom prst="roundRect">
            <a:avLst>
              <a:gd name="adj" fmla="val 128061"/>
            </a:avLst>
          </a:prstGeom>
          <a:solidFill>
            <a:srgbClr val="D8D4D4"/>
          </a:solidFill>
          <a:ln/>
        </p:spPr>
        <p:txBody>
          <a:bodyPr/>
          <a:lstStyle/>
          <a:p>
            <a:endParaRPr lang="en-US"/>
          </a:p>
        </p:txBody>
      </p:sp>
      <p:sp>
        <p:nvSpPr>
          <p:cNvPr id="22" name="Shape 17"/>
          <p:cNvSpPr/>
          <p:nvPr/>
        </p:nvSpPr>
        <p:spPr>
          <a:xfrm>
            <a:off x="11148060" y="5022056"/>
            <a:ext cx="439103" cy="439102"/>
          </a:xfrm>
          <a:prstGeom prst="roundRect">
            <a:avLst>
              <a:gd name="adj" fmla="val 6667"/>
            </a:avLst>
          </a:prstGeom>
          <a:solidFill>
            <a:srgbClr val="F2EEEE"/>
          </a:solidFill>
          <a:ln/>
        </p:spPr>
        <p:txBody>
          <a:bodyPr/>
          <a:lstStyle/>
          <a:p>
            <a:endParaRPr lang="en-US"/>
          </a:p>
        </p:txBody>
      </p:sp>
      <p:pic>
        <p:nvPicPr>
          <p:cNvPr id="23" name="Image 3" descr="preencoded.png"/>
          <p:cNvPicPr>
            <a:picLocks noChangeAspect="1"/>
          </p:cNvPicPr>
          <p:nvPr/>
        </p:nvPicPr>
        <p:blipFill>
          <a:blip r:embed="rId6"/>
          <a:stretch>
            <a:fillRect/>
          </a:stretch>
        </p:blipFill>
        <p:spPr>
          <a:xfrm>
            <a:off x="11221283" y="5058668"/>
            <a:ext cx="292656" cy="365879"/>
          </a:xfrm>
          <a:prstGeom prst="rect">
            <a:avLst/>
          </a:prstGeom>
        </p:spPr>
      </p:pic>
      <p:sp>
        <p:nvSpPr>
          <p:cNvPr id="24" name="Text 18"/>
          <p:cNvSpPr/>
          <p:nvPr/>
        </p:nvSpPr>
        <p:spPr>
          <a:xfrm>
            <a:off x="10147816" y="602218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CRM &amp; Sales</a:t>
            </a:r>
            <a:endParaRPr lang="en-US" sz="1900" dirty="0"/>
          </a:p>
        </p:txBody>
      </p:sp>
      <p:sp>
        <p:nvSpPr>
          <p:cNvPr id="25" name="Text 19"/>
          <p:cNvSpPr/>
          <p:nvPr/>
        </p:nvSpPr>
        <p:spPr>
          <a:xfrm>
            <a:off x="8983028" y="6444139"/>
            <a:ext cx="4769168" cy="936546"/>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Project Operations integrates deeply with Dynamics 365 Sales for opportunity-to-project conversion; Project for the Web has limited CRM connectivity.</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1354</Words>
  <Application>Microsoft Office PowerPoint</Application>
  <PresentationFormat>Custom</PresentationFormat>
  <Paragraphs>137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Heebo Medium</vt:lpstr>
      <vt:lpstr>Crimson Pro Semi Bold</vt:lpstr>
      <vt:lpstr>Heebo</vt:lpstr>
      <vt:lpstr>Heebo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2025-05-06T15:58:34Z</dcterms:created>
  <dcterms:modified xsi:type="dcterms:W3CDTF">2025-05-06T15:59:50Z</dcterms:modified>
</cp:coreProperties>
</file>