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Lora" pitchFamily="2" charset="0"/>
      <p:regular r:id="rId17"/>
    </p:embeddedFont>
    <p:embeddedFont>
      <p:font typeface="Source Sans Pro" panose="020B0503030403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1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87804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New Frontiers in Agile Project Management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645054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 cutting-edge approaches revolutionizing how organizations implement Agile methodologies. This presentation explores emerging trends that drive project success in today's rapidly evolving business landscape.</a:t>
            </a:r>
            <a:endParaRPr lang="en-US" sz="18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F6164D59-4403-A862-59BE-3B599593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4536123"/>
            <a:ext cx="6049246" cy="1116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52684-AD16-0924-62A3-5F6883609724}"/>
              </a:ext>
            </a:extLst>
          </p:cNvPr>
          <p:cNvSpPr txBox="1"/>
          <p:nvPr/>
        </p:nvSpPr>
        <p:spPr>
          <a:xfrm>
            <a:off x="6324124" y="5917915"/>
            <a:ext cx="8069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#Agile #AgileTransformation #ProjectManagement #ProgramManagement #ScaledAgile #SAFe #LeanAgile #AgileLeadership #DigitalTransformation #ArtificialIntelligence #AI #FutureOfWork #Leadership #BusinessAgility #ContinuousImprovement #RemoteWork #DistributedTeams #ProductManagement #PMO #ChangeManagement #EnterpriseTransformation #Innovation #CustomerCentricity #ManagingProjectsTheAgileWay #KimberlyWiethoff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994" y="949285"/>
            <a:ext cx="7182564" cy="5982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Effective Remote Agile Practices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11994" y="1852613"/>
            <a:ext cx="152519" cy="1072158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169551" y="1852613"/>
            <a:ext cx="3556159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Digital Workspace Optimization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169551" y="2273737"/>
            <a:ext cx="7262455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persistent virtual environments with digital boards and team spaces. Ensure all team members have equal access to information and tools.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7032" y="3128129"/>
            <a:ext cx="152519" cy="1072158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474589" y="3128129"/>
            <a:ext cx="417885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Structured Communication Protocols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474589" y="3549253"/>
            <a:ext cx="6957417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clear guidelines for synchronous vs. asynchronous communication. Use video for high-bandwidth discussions and text for documentation.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22189" y="4403646"/>
            <a:ext cx="152519" cy="1072158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779746" y="4403646"/>
            <a:ext cx="3245048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Virtual Ceremony Adaptation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779746" y="4824770"/>
            <a:ext cx="6652260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Redesign standard meetings for remote engagement. Use facilitation techniques that encourage participation from all team members.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627346" y="5679162"/>
            <a:ext cx="152519" cy="1397675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084903" y="5679162"/>
            <a:ext cx="330124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Intentional Social Connection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2084903" y="6100286"/>
            <a:ext cx="6347103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team cohesion through virtual team-building activities. Create opportunities for casual interaction that would happen naturally in an office.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33155"/>
            <a:ext cx="58946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Agile Beyond Software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615922"/>
            <a:ext cx="12954714" cy="41805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95707"/>
            <a:ext cx="92934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Industry-Specific Agile Adaptations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078474"/>
            <a:ext cx="4118848" cy="25455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92323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Marketing Agile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418773"/>
            <a:ext cx="41188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Campaign sprints focus on rapid testing of messaging. Teams measure customer engagement metrics and iterate quickly based on market response.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76" y="2078474"/>
            <a:ext cx="4118848" cy="25455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5776" y="492323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Construction Agile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5776" y="5418773"/>
            <a:ext cx="41188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Visual management boards track progress on-site. Daily standups address safety concerns and coordinate trade sequencing to minimize delays.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828" y="2078474"/>
            <a:ext cx="4118848" cy="25455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3828" y="492323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Healthcare Agile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3828" y="5418773"/>
            <a:ext cx="4118848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Patient-centered planning boards improve care coordination. Cross-functional teams collaborate on treatment plans with regular reflection periods.</a:t>
            </a:r>
            <a:endParaRPr lang="en-US" sz="1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451" y="994172"/>
            <a:ext cx="6809899" cy="630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Emerging Agile Technologies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1" y="1983938"/>
            <a:ext cx="536019" cy="5360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0902" y="2073712"/>
            <a:ext cx="2522815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AI-Powered Analytics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1500902" y="2517577"/>
            <a:ext cx="2937034" cy="1715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Predicts project risks and recommends mitigations based on historical patterns. Optimizes team assignments and sprint planning automatically.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45" y="1983938"/>
            <a:ext cx="536019" cy="5360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56396" y="2073712"/>
            <a:ext cx="2937153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Virtual Collaboration Spaces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5456396" y="2832854"/>
            <a:ext cx="2937153" cy="1715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Immersive 3D environments for remote teams. Enhances presence and interaction during ceremonies and planning sessions.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51" y="5014317"/>
            <a:ext cx="536019" cy="5360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00902" y="5104090"/>
            <a:ext cx="2937034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Automated Documentation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500902" y="5863233"/>
            <a:ext cx="2937034" cy="137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Smart systems capture meeting notes and decisions. Creates living documentation that updates as projects evolve.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945" y="5014317"/>
            <a:ext cx="536019" cy="53601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456396" y="5104090"/>
            <a:ext cx="2937153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Predictive Planning Tools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5456396" y="5863233"/>
            <a:ext cx="2937153" cy="137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Suggests optimal sprint loads based on team velocity. Identifies dependencies before they become blockers.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7395091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Key Takeaways &amp; Next Steps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709392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Explore modern frameworks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440864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scaling approaches for your context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27624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Cultivate agile leadership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4625459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servant leadership skills and mindsets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47936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Adopt value-based metrics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4336375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Move beyond velocity to measure outcomes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4173736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Implement industry adaptations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438840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Tailor agile practices to your specific domain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117" y="794742"/>
            <a:ext cx="5373529" cy="657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Evolution of Agile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520696" y="1787962"/>
            <a:ext cx="30480" cy="5646896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41795" y="2024301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69117" y="1787962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79" y="1842254"/>
            <a:ext cx="315635" cy="39457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38812" y="1864757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Traditional PM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638812" y="2327791"/>
            <a:ext cx="6208871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Linear, documentation-heavy approach with rigid phases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41795" y="3368993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69117" y="3132653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79" y="3186946"/>
            <a:ext cx="315635" cy="39457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38812" y="3209449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Early Agile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7638812" y="3672483"/>
            <a:ext cx="6208871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Iterative development with customer collaboration and adaptability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41795" y="5071348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69117" y="4835009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879" y="4889302"/>
            <a:ext cx="315635" cy="39457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38812" y="4911804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Modern Agile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7638812" y="5374838"/>
            <a:ext cx="6208871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Scaling frameworks, hybrid models, and cross-industry applications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41795" y="6773704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69117" y="6537365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879" y="6591657"/>
            <a:ext cx="315635" cy="39457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38812" y="6614160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Future Agile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7638812" y="7077194"/>
            <a:ext cx="6208871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integration, predictive analytics, and distributed collaboration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94758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Agile at Scale: Managing Complexity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57175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Enterprise Vision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257175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Unified strategic direction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93262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Program Coordination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293262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Aligning multiple teams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Team Autonomy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356461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Self-organization within boundaries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6800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Delivery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268009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Consistent value creation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66513"/>
            <a:ext cx="857535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Scaling Frameworks Comparison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19688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SAFe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56008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Comprehensive framework with multiple layers. Best for large enterprises with complex dependencies.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307564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Portfolio, program, team levels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77428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Structured roles and ceremonies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57813" y="19688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LeSS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57813" y="256008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Minimalist scaling approach. Maintains Scrum principles at scale without adding overhead.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5357813" y="392454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One product backlog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5357813" y="439126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customer value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19688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Disciplined Agile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7901" y="256008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Flexible toolkit approach. Allows organizations to tailor methodologies to context.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9877901" y="392454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Situational choices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9877901" y="439126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Process decision framework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50174"/>
            <a:ext cx="662285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Agile Leadership Mindset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2458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Inspiring Vision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74138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compelling direction that motivates teams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1832940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2577795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2458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Servant Leadership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274138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Remove obstacles and enable team success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1832940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2963558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46924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Empowerment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1880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Delegate authority and foster ownership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1832940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174429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46924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Learning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1880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Embrace feedback and model adaptability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1832940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4788667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324" y="539353"/>
            <a:ext cx="5313283" cy="575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Building an Agile Culture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85324" y="140886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81063" y="1604605"/>
            <a:ext cx="2303621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Psychological Safety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881063" y="200989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environments where team members feel safe to take risks. Encourage honest communication without fear of negative consequences.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85324" y="302811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81063" y="3223855"/>
            <a:ext cx="2751534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Improvement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81063" y="362914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regular retrospectives that lead to meaningful change. Celebrate learning from both successes and failures.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85324" y="464736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81063" y="4843105"/>
            <a:ext cx="3360777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Cross-Functional Collaboration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881063" y="524839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Break down silos between departments. Foster mutual respect across disciplines and organizational boundaries.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85324" y="626661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81063" y="6462355"/>
            <a:ext cx="2303621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Customer Centricity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881063" y="686764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Keep user needs at the center of all decisions. Regularly gather and incorporate customer feedback throughout development.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6176" y="657463"/>
            <a:ext cx="5777270" cy="702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Evolving Agile Metrics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6" y="1837968"/>
            <a:ext cx="1194673" cy="14335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89227" y="2076807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Output Metrics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389227" y="2571512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Traditional focus on velocity and story points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6" y="3271480"/>
            <a:ext cx="1194673" cy="14335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89227" y="3510320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Flow Metrics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389227" y="4005024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Measuring cycle time and lead time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76" y="4704993"/>
            <a:ext cx="1194673" cy="14335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89227" y="4943832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Value Metrics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389227" y="5438537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Tracking business outcomes and customer satisfaction</a:t>
            </a:r>
            <a:endParaRPr lang="en-US" sz="18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76" y="6138505"/>
            <a:ext cx="1194673" cy="14335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389227" y="6377345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Strategic Metrics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389227" y="6872049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Aligning team performance with organizational goals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16988"/>
            <a:ext cx="989599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Beyond Velocity: Value-Based Metrics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67997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74" y="2737961"/>
            <a:ext cx="337899" cy="4224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15559" y="276225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Cycle Time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257788"/>
            <a:ext cx="55500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Measures efficiency from work start to completion. Shorter cycle times indicate smoother flow and fewer bottlenecks.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7464862" y="267997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112" y="2737961"/>
            <a:ext cx="337899" cy="42243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42697" y="2762250"/>
            <a:ext cx="29022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Customer Satisfaction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8242697" y="3257788"/>
            <a:ext cx="55500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Directly measures the ultimate goal: happy users. NPS scores and user feedback provide insights into product quality.</a:t>
            </a:r>
            <a:endParaRPr lang="en-US" sz="1850" dirty="0"/>
          </a:p>
        </p:txBody>
      </p:sp>
      <p:sp>
        <p:nvSpPr>
          <p:cNvPr id="11" name="Shape 7"/>
          <p:cNvSpPr/>
          <p:nvPr/>
        </p:nvSpPr>
        <p:spPr>
          <a:xfrm>
            <a:off x="837724" y="488561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74" y="4943594"/>
            <a:ext cx="337899" cy="42243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615559" y="4967883"/>
            <a:ext cx="32526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Business Value Delivered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615559" y="5463421"/>
            <a:ext cx="55500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Tracks actual impact of features on business goals. Links technical efforts to revenue, cost savings, or user growth.</a:t>
            </a:r>
            <a:endParaRPr lang="en-US" sz="1850" dirty="0"/>
          </a:p>
        </p:txBody>
      </p:sp>
      <p:sp>
        <p:nvSpPr>
          <p:cNvPr id="15" name="Shape 10"/>
          <p:cNvSpPr/>
          <p:nvPr/>
        </p:nvSpPr>
        <p:spPr>
          <a:xfrm>
            <a:off x="7464862" y="488561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112" y="4943594"/>
            <a:ext cx="337899" cy="42243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242697" y="4967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Quality Metrics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8242697" y="5463421"/>
            <a:ext cx="55500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Measures defect rates and technical debt. Balances speed with sustainable development practices.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91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1751" y="2926913"/>
            <a:ext cx="6863953" cy="564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Remote Agile: Distributed Teams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71751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53%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2792492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Remote Workers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71751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Percentage of development teams now primarily remote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459147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24%</a:t>
            </a:r>
            <a:endParaRPr lang="en-US" sz="4950" dirty="0"/>
          </a:p>
        </p:txBody>
      </p:sp>
      <p:sp>
        <p:nvSpPr>
          <p:cNvPr id="8" name="Text 5"/>
          <p:cNvSpPr/>
          <p:nvPr/>
        </p:nvSpPr>
        <p:spPr>
          <a:xfrm>
            <a:off x="9579888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Productivity Gain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459147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Average increase when using proper remote Agile practices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71751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3.5x</a:t>
            </a:r>
            <a:endParaRPr lang="en-US" sz="4950" dirty="0"/>
          </a:p>
        </p:txBody>
      </p:sp>
      <p:sp>
        <p:nvSpPr>
          <p:cNvPr id="11" name="Text 8"/>
          <p:cNvSpPr/>
          <p:nvPr/>
        </p:nvSpPr>
        <p:spPr>
          <a:xfrm>
            <a:off x="2792492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Collaboration Tools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71751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Growth in digital workspace adoption since 2020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459147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86%</a:t>
            </a:r>
            <a:endParaRPr lang="en-US" sz="4950" dirty="0"/>
          </a:p>
        </p:txBody>
      </p:sp>
      <p:sp>
        <p:nvSpPr>
          <p:cNvPr id="14" name="Text 11"/>
          <p:cNvSpPr/>
          <p:nvPr/>
        </p:nvSpPr>
        <p:spPr>
          <a:xfrm>
            <a:off x="9579888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Satisfaction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59147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Teams reporting effective remote Agile implementation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814</Words>
  <Application>Microsoft Office PowerPoint</Application>
  <PresentationFormat>Custom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Lora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4</cp:revision>
  <dcterms:created xsi:type="dcterms:W3CDTF">2025-04-29T19:43:59Z</dcterms:created>
  <dcterms:modified xsi:type="dcterms:W3CDTF">2026-05-31T02:27:52Z</dcterms:modified>
</cp:coreProperties>
</file>