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Lora" pitchFamily="2" charset="0"/>
      <p:regular r:id="rId17"/>
    </p:embeddedFont>
    <p:embeddedFont>
      <p:font typeface="Source Sans Pro" panose="020B0503030403020204" pitchFamily="34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171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2E4C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EF5E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878048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New Frontiers in Agile Project Management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324124" y="2645054"/>
            <a:ext cx="7468553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Discover cutting-edge approaches revolutionizing how organizations implement Agile methodologies. This presentation explores emerging trends that drive project success in today's rapidly evolving business landscape.</a:t>
            </a:r>
            <a:endParaRPr lang="en-US" sz="18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6164D59-4403-A862-59BE-3B599593BF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4124" y="4536123"/>
            <a:ext cx="6049246" cy="1116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E52684-AD16-0924-62A3-5F6883609724}"/>
              </a:ext>
            </a:extLst>
          </p:cNvPr>
          <p:cNvSpPr txBox="1"/>
          <p:nvPr/>
        </p:nvSpPr>
        <p:spPr>
          <a:xfrm>
            <a:off x="6324124" y="5917915"/>
            <a:ext cx="806996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#Agile #AgileTransformation #ProjectManagement #ProgramManagement #ScaledAgile #SAFe #LeanAgile #AgileLeadership #DigitalTransformation #ArtificialIntelligence #AI #FutureOfWork #Leadership #BusinessAgility #ContinuousImprovement #RemoteWork #DistributedTeams #ProductManagement #PMO #ChangeManagement #EnterpriseTransformation #Innovation #CustomerCentricity #ManagingProjectsTheAgileWay #KimberlyWiethoff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1994" y="949285"/>
            <a:ext cx="7182564" cy="5982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Effective Remote Agile Practices</a:t>
            </a:r>
            <a:endParaRPr lang="en-US" sz="3750" dirty="0"/>
          </a:p>
        </p:txBody>
      </p:sp>
      <p:sp>
        <p:nvSpPr>
          <p:cNvPr id="4" name="Shape 1"/>
          <p:cNvSpPr/>
          <p:nvPr/>
        </p:nvSpPr>
        <p:spPr>
          <a:xfrm>
            <a:off x="711994" y="1852613"/>
            <a:ext cx="152519" cy="1072158"/>
          </a:xfrm>
          <a:prstGeom prst="roundRect">
            <a:avLst>
              <a:gd name="adj" fmla="val 2000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169551" y="1852613"/>
            <a:ext cx="3556159" cy="299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Digital Workspace Optimization</a:t>
            </a:r>
            <a:endParaRPr lang="en-US" sz="1850" dirty="0"/>
          </a:p>
        </p:txBody>
      </p:sp>
      <p:sp>
        <p:nvSpPr>
          <p:cNvPr id="6" name="Text 3"/>
          <p:cNvSpPr/>
          <p:nvPr/>
        </p:nvSpPr>
        <p:spPr>
          <a:xfrm>
            <a:off x="1169551" y="2273737"/>
            <a:ext cx="7262455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persistent virtual environments with digital boards and team spaces. Ensure all team members have equal access to information and tools.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1017032" y="3128129"/>
            <a:ext cx="152519" cy="1072158"/>
          </a:xfrm>
          <a:prstGeom prst="roundRect">
            <a:avLst>
              <a:gd name="adj" fmla="val 2000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474589" y="3128129"/>
            <a:ext cx="4178856" cy="299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Structured Communication Protocols</a:t>
            </a:r>
            <a:endParaRPr lang="en-US" sz="1850" dirty="0"/>
          </a:p>
        </p:txBody>
      </p:sp>
      <p:sp>
        <p:nvSpPr>
          <p:cNvPr id="9" name="Text 6"/>
          <p:cNvSpPr/>
          <p:nvPr/>
        </p:nvSpPr>
        <p:spPr>
          <a:xfrm>
            <a:off x="1474589" y="3549253"/>
            <a:ext cx="6957417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Establish clear guidelines for synchronous vs. asynchronous communication. Use video for high-bandwidth discussions and text for documentation.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322189" y="4403646"/>
            <a:ext cx="152519" cy="1072158"/>
          </a:xfrm>
          <a:prstGeom prst="roundRect">
            <a:avLst>
              <a:gd name="adj" fmla="val 2000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779746" y="4403646"/>
            <a:ext cx="3245048" cy="299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Virtual Ceremony Adaptation</a:t>
            </a:r>
            <a:endParaRPr lang="en-US" sz="1850" dirty="0"/>
          </a:p>
        </p:txBody>
      </p:sp>
      <p:sp>
        <p:nvSpPr>
          <p:cNvPr id="12" name="Text 9"/>
          <p:cNvSpPr/>
          <p:nvPr/>
        </p:nvSpPr>
        <p:spPr>
          <a:xfrm>
            <a:off x="1779746" y="4824770"/>
            <a:ext cx="6652260" cy="65103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Redesign standard meetings for remote engagement. Use facilitation techniques that encourage participation from all team members.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1627346" y="5679162"/>
            <a:ext cx="152519" cy="1397675"/>
          </a:xfrm>
          <a:prstGeom prst="roundRect">
            <a:avLst>
              <a:gd name="adj" fmla="val 2000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084903" y="5679162"/>
            <a:ext cx="3301246" cy="2990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Intentional Social Connection</a:t>
            </a:r>
            <a:endParaRPr lang="en-US" sz="1850" dirty="0"/>
          </a:p>
        </p:txBody>
      </p:sp>
      <p:sp>
        <p:nvSpPr>
          <p:cNvPr id="15" name="Text 12"/>
          <p:cNvSpPr/>
          <p:nvPr/>
        </p:nvSpPr>
        <p:spPr>
          <a:xfrm>
            <a:off x="2084903" y="6100286"/>
            <a:ext cx="6347103" cy="9765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Build team cohesion through virtual team-building activities. Create opportunities for casual interaction that would happen naturally in an office.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433155"/>
            <a:ext cx="589466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Agile Beyond Software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615922"/>
            <a:ext cx="12954714" cy="418052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895707"/>
            <a:ext cx="9293423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Industry-Specific Agile Adaptations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24" y="2078474"/>
            <a:ext cx="4118848" cy="25455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37724" y="492323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Marketing Agile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837724" y="5418773"/>
            <a:ext cx="4118848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Campaign sprints focus on rapid testing of messaging. Teams measure customer engagement metrics and iterate quickly based on market response.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776" y="2078474"/>
            <a:ext cx="4118848" cy="254555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5776" y="492323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Construction Agile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5776" y="5418773"/>
            <a:ext cx="4118848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Visual management boards track progress on-site. Daily standups address safety concerns and coordinate trade sequencing to minimize delays.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3828" y="2078474"/>
            <a:ext cx="4118848" cy="254555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3828" y="492323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Healthcare Agile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3828" y="5418773"/>
            <a:ext cx="4118848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Patient-centered planning boards improve care coordination. Cross-functional teams collaborate on treatment plans with regular reflection periods.</a:t>
            </a:r>
            <a:endParaRPr lang="en-US" sz="1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0451" y="994172"/>
            <a:ext cx="6809899" cy="6306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950"/>
              </a:lnSpc>
              <a:buNone/>
            </a:pPr>
            <a:r>
              <a:rPr lang="en-US" sz="39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Emerging Agile Technologies</a:t>
            </a:r>
            <a:endParaRPr lang="en-US" sz="39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0451" y="1983938"/>
            <a:ext cx="536019" cy="53601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00902" y="2073712"/>
            <a:ext cx="2522815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AI-Powered Analytics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1500902" y="2517577"/>
            <a:ext cx="2937034" cy="1715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Predicts project risks and recommends mitigations based on historical patterns. Optimizes team assignments and sprint planning automatically.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05945" y="1983938"/>
            <a:ext cx="536019" cy="53601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456396" y="2073712"/>
            <a:ext cx="2937153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Virtual Collaboration Spaces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5456396" y="2832854"/>
            <a:ext cx="2937153" cy="1715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Immersive 3D environments for remote teams. Enhances presence and interaction during ceremonies and planning sessions.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0451" y="5014317"/>
            <a:ext cx="536019" cy="53601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00902" y="5104090"/>
            <a:ext cx="2937034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Automated Documentation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1500902" y="5863233"/>
            <a:ext cx="2937034" cy="1372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Smart systems capture meeting notes and decisions. Creates living documentation that updates as projects evolve.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5945" y="5014317"/>
            <a:ext cx="536019" cy="53601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5456396" y="5104090"/>
            <a:ext cx="2937153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Predictive Planning Tools</a:t>
            </a:r>
            <a:endParaRPr lang="en-US" sz="1950" dirty="0"/>
          </a:p>
        </p:txBody>
      </p:sp>
      <p:sp>
        <p:nvSpPr>
          <p:cNvPr id="15" name="Text 8"/>
          <p:cNvSpPr/>
          <p:nvPr/>
        </p:nvSpPr>
        <p:spPr>
          <a:xfrm>
            <a:off x="5456396" y="5863233"/>
            <a:ext cx="2937153" cy="13720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Suggests optimal sprint loads based on team velocity. Identifies dependencies before they become blockers.</a:t>
            </a:r>
            <a:endParaRPr lang="en-US" sz="16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1652" y="655320"/>
            <a:ext cx="7395091" cy="698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Key Takeaways &amp; Next Steps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1652" y="1829395"/>
            <a:ext cx="1620798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4946" y="2294096"/>
            <a:ext cx="334089" cy="41767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89979" y="2066925"/>
            <a:ext cx="3709392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Explore modern frameworks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89979" y="2558891"/>
            <a:ext cx="4408646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Evaluate scaling approaches for your context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2571155" y="3161348"/>
            <a:ext cx="11108888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831652" y="3295293"/>
            <a:ext cx="3241715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5405" y="3759994"/>
            <a:ext cx="334089" cy="41767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310896" y="3532823"/>
            <a:ext cx="3276243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Cultivate agile leadership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310896" y="4024789"/>
            <a:ext cx="4625459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Develop servant leadership skills and mindsets</a:t>
            </a:r>
            <a:endParaRPr lang="en-US" sz="1850" dirty="0"/>
          </a:p>
        </p:txBody>
      </p:sp>
      <p:sp>
        <p:nvSpPr>
          <p:cNvPr id="12" name="Shape 8"/>
          <p:cNvSpPr/>
          <p:nvPr/>
        </p:nvSpPr>
        <p:spPr>
          <a:xfrm>
            <a:off x="4192072" y="4627245"/>
            <a:ext cx="9487972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831652" y="4761190"/>
            <a:ext cx="4862632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863" y="5225891"/>
            <a:ext cx="334089" cy="41767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31813" y="4998720"/>
            <a:ext cx="3479363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Adopt value-based metrics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31813" y="5490686"/>
            <a:ext cx="4336375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Move beyond velocity to measure outcomes</a:t>
            </a:r>
            <a:endParaRPr lang="en-US" sz="1850" dirty="0"/>
          </a:p>
        </p:txBody>
      </p:sp>
      <p:sp>
        <p:nvSpPr>
          <p:cNvPr id="17" name="Shape 12"/>
          <p:cNvSpPr/>
          <p:nvPr/>
        </p:nvSpPr>
        <p:spPr>
          <a:xfrm>
            <a:off x="5812988" y="6093142"/>
            <a:ext cx="7867055" cy="15240"/>
          </a:xfrm>
          <a:prstGeom prst="roundRect">
            <a:avLst>
              <a:gd name="adj" fmla="val 233879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831652" y="6227088"/>
            <a:ext cx="6483548" cy="1347192"/>
          </a:xfrm>
          <a:prstGeom prst="roundRect">
            <a:avLst>
              <a:gd name="adj" fmla="val 2646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6322" y="6691789"/>
            <a:ext cx="334089" cy="41767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52730" y="6464618"/>
            <a:ext cx="4173736" cy="349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Implement industry adaptations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52730" y="6956584"/>
            <a:ext cx="4388406" cy="3801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5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Tailor agile practices to your specific domain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9117" y="794742"/>
            <a:ext cx="5373529" cy="6578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Evolution of Agile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520696" y="1787962"/>
            <a:ext cx="30480" cy="5646896"/>
          </a:xfrm>
          <a:prstGeom prst="roundRect">
            <a:avLst>
              <a:gd name="adj" fmla="val 11006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41795" y="2024301"/>
            <a:ext cx="670917" cy="30480"/>
          </a:xfrm>
          <a:prstGeom prst="roundRect">
            <a:avLst>
              <a:gd name="adj" fmla="val 11006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69117" y="1787962"/>
            <a:ext cx="503158" cy="50315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2879" y="1842254"/>
            <a:ext cx="315635" cy="3945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638812" y="1864757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Traditional PM</a:t>
            </a:r>
            <a:endParaRPr lang="en-US" sz="2050" dirty="0"/>
          </a:p>
        </p:txBody>
      </p:sp>
      <p:sp>
        <p:nvSpPr>
          <p:cNvPr id="9" name="Text 5"/>
          <p:cNvSpPr/>
          <p:nvPr/>
        </p:nvSpPr>
        <p:spPr>
          <a:xfrm>
            <a:off x="7638812" y="2327791"/>
            <a:ext cx="6208871" cy="357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Linear, documentation-heavy approach with rigid phases</a:t>
            </a:r>
            <a:endParaRPr lang="en-US" sz="1750" dirty="0"/>
          </a:p>
        </p:txBody>
      </p:sp>
      <p:sp>
        <p:nvSpPr>
          <p:cNvPr id="10" name="Shape 6"/>
          <p:cNvSpPr/>
          <p:nvPr/>
        </p:nvSpPr>
        <p:spPr>
          <a:xfrm>
            <a:off x="6741795" y="3368993"/>
            <a:ext cx="670917" cy="30480"/>
          </a:xfrm>
          <a:prstGeom prst="roundRect">
            <a:avLst>
              <a:gd name="adj" fmla="val 11006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69117" y="3132653"/>
            <a:ext cx="503158" cy="50315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2879" y="3186946"/>
            <a:ext cx="315635" cy="39457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638812" y="3209449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Early Agile</a:t>
            </a:r>
            <a:endParaRPr lang="en-US" sz="2050" dirty="0"/>
          </a:p>
        </p:txBody>
      </p:sp>
      <p:sp>
        <p:nvSpPr>
          <p:cNvPr id="14" name="Text 9"/>
          <p:cNvSpPr/>
          <p:nvPr/>
        </p:nvSpPr>
        <p:spPr>
          <a:xfrm>
            <a:off x="7638812" y="3672483"/>
            <a:ext cx="6208871" cy="715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Iterative development with customer collaboration and adaptability</a:t>
            </a:r>
            <a:endParaRPr lang="en-US" sz="1750" dirty="0"/>
          </a:p>
        </p:txBody>
      </p:sp>
      <p:sp>
        <p:nvSpPr>
          <p:cNvPr id="15" name="Shape 10"/>
          <p:cNvSpPr/>
          <p:nvPr/>
        </p:nvSpPr>
        <p:spPr>
          <a:xfrm>
            <a:off x="6741795" y="5071348"/>
            <a:ext cx="670917" cy="30480"/>
          </a:xfrm>
          <a:prstGeom prst="roundRect">
            <a:avLst>
              <a:gd name="adj" fmla="val 11006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69117" y="4835009"/>
            <a:ext cx="503158" cy="50315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62879" y="4889302"/>
            <a:ext cx="315635" cy="39457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638812" y="4911804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Modern Agile</a:t>
            </a:r>
            <a:endParaRPr lang="en-US" sz="2050" dirty="0"/>
          </a:p>
        </p:txBody>
      </p:sp>
      <p:sp>
        <p:nvSpPr>
          <p:cNvPr id="19" name="Text 13"/>
          <p:cNvSpPr/>
          <p:nvPr/>
        </p:nvSpPr>
        <p:spPr>
          <a:xfrm>
            <a:off x="7638812" y="5374838"/>
            <a:ext cx="6208871" cy="715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Scaling frameworks, hybrid models, and cross-industry applications</a:t>
            </a:r>
            <a:endParaRPr lang="en-US" sz="1750" dirty="0"/>
          </a:p>
        </p:txBody>
      </p:sp>
      <p:sp>
        <p:nvSpPr>
          <p:cNvPr id="20" name="Shape 14"/>
          <p:cNvSpPr/>
          <p:nvPr/>
        </p:nvSpPr>
        <p:spPr>
          <a:xfrm>
            <a:off x="6741795" y="6773704"/>
            <a:ext cx="670917" cy="30480"/>
          </a:xfrm>
          <a:prstGeom prst="roundRect">
            <a:avLst>
              <a:gd name="adj" fmla="val 11006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5"/>
          <p:cNvSpPr/>
          <p:nvPr/>
        </p:nvSpPr>
        <p:spPr>
          <a:xfrm>
            <a:off x="6269117" y="6537365"/>
            <a:ext cx="503158" cy="503158"/>
          </a:xfrm>
          <a:prstGeom prst="roundRect">
            <a:avLst>
              <a:gd name="adj" fmla="val 6667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62879" y="6591657"/>
            <a:ext cx="315635" cy="394573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7638812" y="6614160"/>
            <a:ext cx="2631043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Future Agile</a:t>
            </a:r>
            <a:endParaRPr lang="en-US" sz="2050" dirty="0"/>
          </a:p>
        </p:txBody>
      </p:sp>
      <p:sp>
        <p:nvSpPr>
          <p:cNvPr id="24" name="Text 17"/>
          <p:cNvSpPr/>
          <p:nvPr/>
        </p:nvSpPr>
        <p:spPr>
          <a:xfrm>
            <a:off x="7638812" y="7077194"/>
            <a:ext cx="6208871" cy="3576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AI integration, predictive analytics, and distributed collaboration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719376"/>
            <a:ext cx="947582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Agile at Scale: Managing Complexity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4814" y="1902143"/>
            <a:ext cx="1603058" cy="1357193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988" y="2537936"/>
            <a:ext cx="336590" cy="42076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117187" y="2141458"/>
            <a:ext cx="257175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Enterprise Vision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117187" y="2636996"/>
            <a:ext cx="2571750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Unified strategic direction</a:t>
            </a:r>
            <a:endParaRPr lang="en-US" sz="1850" dirty="0"/>
          </a:p>
        </p:txBody>
      </p:sp>
      <p:sp>
        <p:nvSpPr>
          <p:cNvPr id="7" name="Shape 3"/>
          <p:cNvSpPr/>
          <p:nvPr/>
        </p:nvSpPr>
        <p:spPr>
          <a:xfrm>
            <a:off x="4937641" y="3273981"/>
            <a:ext cx="8795266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3285" y="3319105"/>
            <a:ext cx="3206234" cy="1357193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07988" y="3787259"/>
            <a:ext cx="336590" cy="420767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918835" y="3558421"/>
            <a:ext cx="293262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Program Coordination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918835" y="4053959"/>
            <a:ext cx="2932628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Aligning multiple teams</a:t>
            </a:r>
            <a:endParaRPr lang="en-US" sz="1850" dirty="0"/>
          </a:p>
        </p:txBody>
      </p:sp>
      <p:sp>
        <p:nvSpPr>
          <p:cNvPr id="12" name="Shape 6"/>
          <p:cNvSpPr/>
          <p:nvPr/>
        </p:nvSpPr>
        <p:spPr>
          <a:xfrm>
            <a:off x="5739289" y="4690943"/>
            <a:ext cx="7993618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1638" y="4736068"/>
            <a:ext cx="4809411" cy="1357193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07988" y="5204222"/>
            <a:ext cx="336590" cy="420767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20364" y="497538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Team Autonomy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20364" y="5470922"/>
            <a:ext cx="356461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Self-organization within boundaries</a:t>
            </a:r>
            <a:endParaRPr lang="en-US" sz="1850" dirty="0"/>
          </a:p>
        </p:txBody>
      </p:sp>
      <p:sp>
        <p:nvSpPr>
          <p:cNvPr id="17" name="Shape 9"/>
          <p:cNvSpPr/>
          <p:nvPr/>
        </p:nvSpPr>
        <p:spPr>
          <a:xfrm>
            <a:off x="6540818" y="6107906"/>
            <a:ext cx="7192089" cy="15240"/>
          </a:xfrm>
          <a:prstGeom prst="roundRect">
            <a:avLst>
              <a:gd name="adj" fmla="val 235611"/>
            </a:avLst>
          </a:prstGeom>
          <a:solidFill>
            <a:srgbClr val="D9CDBA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0109" y="6153031"/>
            <a:ext cx="6412587" cy="1357193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07988" y="6621185"/>
            <a:ext cx="336590" cy="420767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22012" y="6392347"/>
            <a:ext cx="2680097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Continuous Delivery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22012" y="6887885"/>
            <a:ext cx="2680097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Consistent value creation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66513"/>
            <a:ext cx="8575358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Scaling Frameworks Comparison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1968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SAFe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2560083"/>
            <a:ext cx="3928586" cy="15320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Comprehensive framework with multiple layers. Best for large enterprises with complex dependencies.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837724" y="4307564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Portfolio, program, team levels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837724" y="4774289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Structured roles and ceremonies</a:t>
            </a:r>
            <a:endParaRPr lang="en-US" sz="1850" dirty="0"/>
          </a:p>
        </p:txBody>
      </p:sp>
      <p:sp>
        <p:nvSpPr>
          <p:cNvPr id="7" name="Text 5"/>
          <p:cNvSpPr/>
          <p:nvPr/>
        </p:nvSpPr>
        <p:spPr>
          <a:xfrm>
            <a:off x="5357813" y="1968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LeSS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357813" y="2560083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Minimalist scaling approach. Maintains Scrum principles at scale without adding overhead.</a:t>
            </a:r>
            <a:endParaRPr lang="en-US" sz="1850" dirty="0"/>
          </a:p>
        </p:txBody>
      </p:sp>
      <p:sp>
        <p:nvSpPr>
          <p:cNvPr id="9" name="Text 7"/>
          <p:cNvSpPr/>
          <p:nvPr/>
        </p:nvSpPr>
        <p:spPr>
          <a:xfrm>
            <a:off x="5357813" y="3924540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One product backlog</a:t>
            </a:r>
            <a:endParaRPr lang="en-US" sz="1850" dirty="0"/>
          </a:p>
        </p:txBody>
      </p:sp>
      <p:sp>
        <p:nvSpPr>
          <p:cNvPr id="10" name="Text 8"/>
          <p:cNvSpPr/>
          <p:nvPr/>
        </p:nvSpPr>
        <p:spPr>
          <a:xfrm>
            <a:off x="5357813" y="4391265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Focus on customer value</a:t>
            </a:r>
            <a:endParaRPr lang="en-US" sz="1850" dirty="0"/>
          </a:p>
        </p:txBody>
      </p:sp>
      <p:sp>
        <p:nvSpPr>
          <p:cNvPr id="11" name="Text 9"/>
          <p:cNvSpPr/>
          <p:nvPr/>
        </p:nvSpPr>
        <p:spPr>
          <a:xfrm>
            <a:off x="9877901" y="196881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Disciplined Agile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877901" y="2560083"/>
            <a:ext cx="3928586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Flexible toolkit approach. Allows organizations to tailor methodologies to context.</a:t>
            </a:r>
            <a:endParaRPr lang="en-US" sz="1850" dirty="0"/>
          </a:p>
        </p:txBody>
      </p:sp>
      <p:sp>
        <p:nvSpPr>
          <p:cNvPr id="13" name="Text 11"/>
          <p:cNvSpPr/>
          <p:nvPr/>
        </p:nvSpPr>
        <p:spPr>
          <a:xfrm>
            <a:off x="9877901" y="3924540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Situational choices</a:t>
            </a:r>
            <a:endParaRPr lang="en-US" sz="1850" dirty="0"/>
          </a:p>
        </p:txBody>
      </p:sp>
      <p:sp>
        <p:nvSpPr>
          <p:cNvPr id="14" name="Text 12"/>
          <p:cNvSpPr/>
          <p:nvPr/>
        </p:nvSpPr>
        <p:spPr>
          <a:xfrm>
            <a:off x="9877901" y="4391265"/>
            <a:ext cx="3928586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3000"/>
              </a:lnSpc>
              <a:buSzPct val="100000"/>
              <a:buChar char="•"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Process decision framework</a:t>
            </a:r>
            <a:endParaRPr lang="en-US" sz="1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50174"/>
            <a:ext cx="6622852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Agile Leadership Mindset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1872972" y="224584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Inspiring Vision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274138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compelling direction that motivates teams</a:t>
            </a:r>
            <a:endParaRPr lang="en-US" sz="18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8131" y="1832940"/>
            <a:ext cx="4534138" cy="4534138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3516" y="2577795"/>
            <a:ext cx="358140" cy="44767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41243" y="2245849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Servant Leadership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41243" y="2741387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Remove obstacles and enable team success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8131" y="1832940"/>
            <a:ext cx="4534138" cy="4534138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4388" y="2963558"/>
            <a:ext cx="358140" cy="44767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41243" y="46924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Empowerment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41243" y="5188003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Delegate authority and foster ownership</a:t>
            </a:r>
            <a:endParaRPr lang="en-US" sz="18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48131" y="1832940"/>
            <a:ext cx="4534138" cy="453413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48625" y="5174429"/>
            <a:ext cx="358140" cy="447675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72972" y="4692464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Continuous Learning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837724" y="5188003"/>
            <a:ext cx="3851434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Embrace feedback and model adaptability</a:t>
            </a:r>
            <a:endParaRPr lang="en-US" sz="18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48131" y="1832940"/>
            <a:ext cx="4534138" cy="4534138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7753" y="4788667"/>
            <a:ext cx="358140" cy="44767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5324" y="539353"/>
            <a:ext cx="5313283" cy="5759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Building an Agile Culture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85324" y="1408867"/>
            <a:ext cx="7773352" cy="1423511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81063" y="1604605"/>
            <a:ext cx="2303621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Psychological Safety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81063" y="2009894"/>
            <a:ext cx="7381875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Create environments where team members feel safe to take risks. Encourage honest communication without fear of negative consequences.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85324" y="3028117"/>
            <a:ext cx="7773352" cy="1423511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881063" y="3223855"/>
            <a:ext cx="2751534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Continuous Improvement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881063" y="3629144"/>
            <a:ext cx="7381875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Establish regular retrospectives that lead to meaningful change. Celebrate learning from both successes and failures.</a:t>
            </a:r>
            <a:endParaRPr lang="en-US" sz="1500" dirty="0"/>
          </a:p>
        </p:txBody>
      </p:sp>
      <p:sp>
        <p:nvSpPr>
          <p:cNvPr id="10" name="Shape 7"/>
          <p:cNvSpPr/>
          <p:nvPr/>
        </p:nvSpPr>
        <p:spPr>
          <a:xfrm>
            <a:off x="685324" y="4647367"/>
            <a:ext cx="7773352" cy="1423511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881063" y="4843105"/>
            <a:ext cx="3360777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Cross-Functional Collaboration</a:t>
            </a:r>
            <a:endParaRPr lang="en-US" sz="1800" dirty="0"/>
          </a:p>
        </p:txBody>
      </p:sp>
      <p:sp>
        <p:nvSpPr>
          <p:cNvPr id="12" name="Text 9"/>
          <p:cNvSpPr/>
          <p:nvPr/>
        </p:nvSpPr>
        <p:spPr>
          <a:xfrm>
            <a:off x="881063" y="5248394"/>
            <a:ext cx="7381875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Break down silos between departments. Foster mutual respect across disciplines and organizational boundaries.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685324" y="6266617"/>
            <a:ext cx="7773352" cy="1423511"/>
          </a:xfrm>
          <a:prstGeom prst="roundRect">
            <a:avLst>
              <a:gd name="adj" fmla="val 2063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881063" y="6462355"/>
            <a:ext cx="2303621" cy="2878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Customer Centricity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881063" y="6867644"/>
            <a:ext cx="7381875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Keep user needs at the center of all decisions. Regularly gather and incorporate customer feedback throughout development.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6176" y="657463"/>
            <a:ext cx="5777270" cy="7027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Evolving Agile Metrics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176" y="1837968"/>
            <a:ext cx="1194673" cy="143351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389227" y="2076807"/>
            <a:ext cx="2810947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Output Metrics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2389227" y="2571512"/>
            <a:ext cx="11404997" cy="382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Traditional focus on velocity and story points</a:t>
            </a:r>
            <a:endParaRPr lang="en-US" sz="18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176" y="3271480"/>
            <a:ext cx="1194673" cy="143351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389227" y="3510320"/>
            <a:ext cx="2810947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Flow Metrics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2389227" y="4005024"/>
            <a:ext cx="11404997" cy="382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Measuring cycle time and lead time</a:t>
            </a:r>
            <a:endParaRPr lang="en-US" sz="18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176" y="4704993"/>
            <a:ext cx="1194673" cy="143351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389227" y="4943832"/>
            <a:ext cx="2810947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Value Metrics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2389227" y="5438537"/>
            <a:ext cx="11404997" cy="382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Tracking business outcomes and customer satisfaction</a:t>
            </a:r>
            <a:endParaRPr lang="en-US" sz="185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176" y="6138505"/>
            <a:ext cx="1194673" cy="1433512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2389227" y="6377345"/>
            <a:ext cx="2810947" cy="3513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Strategic Metrics</a:t>
            </a:r>
            <a:endParaRPr lang="en-US" sz="2200" dirty="0"/>
          </a:p>
        </p:txBody>
      </p:sp>
      <p:sp>
        <p:nvSpPr>
          <p:cNvPr id="14" name="Text 8"/>
          <p:cNvSpPr/>
          <p:nvPr/>
        </p:nvSpPr>
        <p:spPr>
          <a:xfrm>
            <a:off x="2389227" y="6872049"/>
            <a:ext cx="11404997" cy="382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Aligning team performance with organizational goals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1616988"/>
            <a:ext cx="9895999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Beyond Velocity: Value-Based Metrics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2679978"/>
            <a:ext cx="538520" cy="538520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974" y="2737961"/>
            <a:ext cx="337899" cy="42243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15559" y="2762250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Cycle Time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615559" y="3257788"/>
            <a:ext cx="555009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Measures efficiency from work start to completion. Shorter cycle times indicate smoother flow and fewer bottlenecks.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7464862" y="2679978"/>
            <a:ext cx="538520" cy="538520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5112" y="2737961"/>
            <a:ext cx="337899" cy="42243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42697" y="2762250"/>
            <a:ext cx="290226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Customer Satisfaction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8242697" y="3257788"/>
            <a:ext cx="555009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Directly measures the ultimate goal: happy users. NPS scores and user feedback provide insights into product quality.</a:t>
            </a:r>
            <a:endParaRPr lang="en-US" sz="1850" dirty="0"/>
          </a:p>
        </p:txBody>
      </p:sp>
      <p:sp>
        <p:nvSpPr>
          <p:cNvPr id="11" name="Shape 7"/>
          <p:cNvSpPr/>
          <p:nvPr/>
        </p:nvSpPr>
        <p:spPr>
          <a:xfrm>
            <a:off x="837724" y="4885611"/>
            <a:ext cx="538520" cy="538520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974" y="4943594"/>
            <a:ext cx="337899" cy="422434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615559" y="4967883"/>
            <a:ext cx="325266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Business Value Delivered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1615559" y="5463421"/>
            <a:ext cx="5550098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Tracks actual impact of features on business goals. Links technical efforts to revenue, cost savings, or user growth.</a:t>
            </a:r>
            <a:endParaRPr lang="en-US" sz="1850" dirty="0"/>
          </a:p>
        </p:txBody>
      </p:sp>
      <p:sp>
        <p:nvSpPr>
          <p:cNvPr id="15" name="Shape 10"/>
          <p:cNvSpPr/>
          <p:nvPr/>
        </p:nvSpPr>
        <p:spPr>
          <a:xfrm>
            <a:off x="7464862" y="4885611"/>
            <a:ext cx="538520" cy="538520"/>
          </a:xfrm>
          <a:prstGeom prst="roundRect">
            <a:avLst>
              <a:gd name="adj" fmla="val 6668"/>
            </a:avLst>
          </a:prstGeom>
          <a:solidFill>
            <a:srgbClr val="F3E7D4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5112" y="4943594"/>
            <a:ext cx="337899" cy="422434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242697" y="496788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Quality Metrics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8242697" y="5463421"/>
            <a:ext cx="5550098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Measures defect rates and technical debt. Balances speed with sustainable development practices.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39910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1751" y="2926913"/>
            <a:ext cx="6863953" cy="5644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50" dirty="0">
                <a:solidFill>
                  <a:srgbClr val="38512F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Remote Agile: Distributed Teams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671751" y="3875246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53%</a:t>
            </a:r>
            <a:endParaRPr lang="en-US" sz="4950" dirty="0"/>
          </a:p>
        </p:txBody>
      </p:sp>
      <p:sp>
        <p:nvSpPr>
          <p:cNvPr id="5" name="Text 2"/>
          <p:cNvSpPr/>
          <p:nvPr/>
        </p:nvSpPr>
        <p:spPr>
          <a:xfrm>
            <a:off x="2792492" y="4748451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Remote Workers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71751" y="5145762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Percentage of development teams now primarily remote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7459147" y="3875246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24%</a:t>
            </a:r>
            <a:endParaRPr lang="en-US" sz="4950" dirty="0"/>
          </a:p>
        </p:txBody>
      </p:sp>
      <p:sp>
        <p:nvSpPr>
          <p:cNvPr id="8" name="Text 5"/>
          <p:cNvSpPr/>
          <p:nvPr/>
        </p:nvSpPr>
        <p:spPr>
          <a:xfrm>
            <a:off x="9579888" y="4748451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Productivity Gain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459147" y="5145762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Average increase when using proper remote Agile practices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671751" y="6124575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3.5x</a:t>
            </a:r>
            <a:endParaRPr lang="en-US" sz="4950" dirty="0"/>
          </a:p>
        </p:txBody>
      </p:sp>
      <p:sp>
        <p:nvSpPr>
          <p:cNvPr id="11" name="Text 8"/>
          <p:cNvSpPr/>
          <p:nvPr/>
        </p:nvSpPr>
        <p:spPr>
          <a:xfrm>
            <a:off x="2792492" y="6997779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Collaboration Tools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671751" y="7395091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Growth in digital workspace adoption since 2020</a:t>
            </a:r>
            <a:endParaRPr lang="en-US" sz="1500" dirty="0"/>
          </a:p>
        </p:txBody>
      </p:sp>
      <p:sp>
        <p:nvSpPr>
          <p:cNvPr id="13" name="Text 10"/>
          <p:cNvSpPr/>
          <p:nvPr/>
        </p:nvSpPr>
        <p:spPr>
          <a:xfrm>
            <a:off x="7459147" y="6124575"/>
            <a:ext cx="6499503" cy="6332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4950"/>
              </a:lnSpc>
              <a:buNone/>
            </a:pPr>
            <a:r>
              <a:rPr lang="en-US" sz="49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86%</a:t>
            </a:r>
            <a:endParaRPr lang="en-US" sz="4950" dirty="0"/>
          </a:p>
        </p:txBody>
      </p:sp>
      <p:sp>
        <p:nvSpPr>
          <p:cNvPr id="14" name="Text 11"/>
          <p:cNvSpPr/>
          <p:nvPr/>
        </p:nvSpPr>
        <p:spPr>
          <a:xfrm>
            <a:off x="9579888" y="6997779"/>
            <a:ext cx="2257901" cy="2821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1750" dirty="0">
                <a:solidFill>
                  <a:srgbClr val="3A3630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Satisfaction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7459147" y="7395091"/>
            <a:ext cx="6499503" cy="3070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500" dirty="0">
                <a:solidFill>
                  <a:srgbClr val="3A3630"/>
                </a:solidFill>
                <a:latin typeface="Source Sans Pro" pitchFamily="34" charset="0"/>
                <a:ea typeface="Source Sans Pro" pitchFamily="34" charset="-122"/>
                <a:cs typeface="Source Sans Pro" pitchFamily="34" charset="-120"/>
              </a:rPr>
              <a:t>Teams reporting effective remote Agile implementation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814</Words>
  <Application>Microsoft Office PowerPoint</Application>
  <PresentationFormat>Custom</PresentationFormat>
  <Paragraphs>132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Lora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4</cp:revision>
  <dcterms:created xsi:type="dcterms:W3CDTF">2025-04-29T19:43:59Z</dcterms:created>
  <dcterms:modified xsi:type="dcterms:W3CDTF">2026-05-31T02:27:52Z</dcterms:modified>
</cp:coreProperties>
</file>