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4630400" cy="8229600"/>
  <p:notesSz cx="8229600" cy="14630400"/>
  <p:embeddedFontLst>
    <p:embeddedFont>
      <p:font typeface="Nunito Semi Bold" panose="020B0604020202020204" charset="0"/>
      <p:regular r:id="rId13"/>
    </p:embeddedFont>
    <p:embeddedFont>
      <p:font typeface="PT Sans" panose="020F0502020204030204" pitchFamily="34" charset="0"/>
      <p:regular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87" d="100"/>
          <a:sy n="87" d="100"/>
        </p:scale>
        <p:origin x="810" y="3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71256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3F3FF">
              <a:alpha val="75000"/>
            </a:srgbClr>
          </a:solid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3F3FF">
              <a:alpha val="75000"/>
            </a:srgbClr>
          </a:solid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3F3FF">
              <a:alpha val="75000"/>
            </a:srgbClr>
          </a:solid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3F3FF">
              <a:alpha val="75000"/>
            </a:srgbClr>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3F3FF">
              <a:alpha val="75000"/>
            </a:srgbClr>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3F3FF">
              <a:alpha val="75000"/>
            </a:srgbClr>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3F3FF">
              <a:alpha val="75000"/>
            </a:srgbClr>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3F3FF">
              <a:alpha val="75000"/>
            </a:srgbClr>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3F3FF">
              <a:alpha val="75000"/>
            </a:srgbClr>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3F3FF">
              <a:alpha val="75000"/>
            </a:srgbClr>
          </a:solid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837724" y="1577697"/>
            <a:ext cx="7468553" cy="2112050"/>
          </a:xfrm>
          <a:prstGeom prst="rect">
            <a:avLst/>
          </a:prstGeom>
          <a:noFill/>
          <a:ln/>
        </p:spPr>
        <p:txBody>
          <a:bodyPr wrap="square" lIns="0" tIns="0" rIns="0" bIns="0" rtlCol="0" anchor="t"/>
          <a:lstStyle/>
          <a:p>
            <a:pPr marL="0" indent="0">
              <a:lnSpc>
                <a:spcPts val="5500"/>
              </a:lnSpc>
              <a:buNone/>
            </a:pPr>
            <a:r>
              <a:rPr lang="en-US" sz="4400" dirty="0">
                <a:solidFill>
                  <a:srgbClr val="00002E"/>
                </a:solidFill>
                <a:latin typeface="Nunito Semi Bold" pitchFamily="34" charset="0"/>
                <a:ea typeface="Nunito Semi Bold" pitchFamily="34" charset="-122"/>
                <a:cs typeface="Nunito Semi Bold" pitchFamily="34" charset="-120"/>
              </a:rPr>
              <a:t>Mastering Project Management: Key Metrics for Success</a:t>
            </a:r>
            <a:endParaRPr lang="en-US" sz="4400" dirty="0"/>
          </a:p>
        </p:txBody>
      </p:sp>
      <p:sp>
        <p:nvSpPr>
          <p:cNvPr id="4" name="Text 1"/>
          <p:cNvSpPr/>
          <p:nvPr/>
        </p:nvSpPr>
        <p:spPr>
          <a:xfrm>
            <a:off x="837724" y="4048720"/>
            <a:ext cx="7468553" cy="1915120"/>
          </a:xfrm>
          <a:prstGeom prst="rect">
            <a:avLst/>
          </a:prstGeom>
          <a:noFill/>
          <a:ln/>
        </p:spPr>
        <p:txBody>
          <a:bodyPr wrap="square" lIns="0" tIns="0" rIns="0" bIns="0" rtlCol="0" anchor="t"/>
          <a:lstStyle/>
          <a:p>
            <a:pPr marL="0" indent="0">
              <a:lnSpc>
                <a:spcPts val="3000"/>
              </a:lnSpc>
              <a:buNone/>
            </a:pPr>
            <a:r>
              <a:rPr lang="en-US" sz="1850" dirty="0">
                <a:solidFill>
                  <a:srgbClr val="00002E"/>
                </a:solidFill>
                <a:latin typeface="PT Sans" pitchFamily="34" charset="0"/>
                <a:ea typeface="PT Sans" pitchFamily="34" charset="-122"/>
                <a:cs typeface="PT Sans" pitchFamily="34" charset="-120"/>
              </a:rPr>
              <a:t>In the dynamic landscape of project management, success hinges on more than just careful planning and execution. It requires a keen understanding of project performance through the lens of key metrics. These metrics serve as navigational beacons, guiding project managers toward informed decisions and strategic adjustments that drive success.</a:t>
            </a:r>
            <a:endParaRPr lang="en-US" sz="1850" dirty="0"/>
          </a:p>
        </p:txBody>
      </p:sp>
      <p:sp>
        <p:nvSpPr>
          <p:cNvPr id="5" name="Shape 2"/>
          <p:cNvSpPr/>
          <p:nvPr/>
        </p:nvSpPr>
        <p:spPr>
          <a:xfrm>
            <a:off x="837724" y="6250900"/>
            <a:ext cx="382905" cy="382905"/>
          </a:xfrm>
          <a:prstGeom prst="roundRect">
            <a:avLst>
              <a:gd name="adj" fmla="val 23878209"/>
            </a:avLst>
          </a:prstGeom>
          <a:solidFill>
            <a:srgbClr val="7BCC95"/>
          </a:solidFill>
          <a:ln w="7620">
            <a:solidFill>
              <a:srgbClr val="FFFFFF"/>
            </a:solidFill>
            <a:prstDash val="solid"/>
          </a:ln>
        </p:spPr>
        <p:txBody>
          <a:bodyPr/>
          <a:lstStyle/>
          <a:p>
            <a:endParaRPr lang="en-US"/>
          </a:p>
        </p:txBody>
      </p:sp>
      <p:sp>
        <p:nvSpPr>
          <p:cNvPr id="6" name="Text 3"/>
          <p:cNvSpPr/>
          <p:nvPr/>
        </p:nvSpPr>
        <p:spPr>
          <a:xfrm>
            <a:off x="959048" y="6393537"/>
            <a:ext cx="140256" cy="97512"/>
          </a:xfrm>
          <a:prstGeom prst="rect">
            <a:avLst/>
          </a:prstGeom>
          <a:noFill/>
          <a:ln/>
        </p:spPr>
        <p:txBody>
          <a:bodyPr wrap="none" lIns="0" tIns="0" rIns="0" bIns="0" rtlCol="0" anchor="t"/>
          <a:lstStyle/>
          <a:p>
            <a:pPr marL="0" indent="0" algn="ctr">
              <a:lnSpc>
                <a:spcPts val="750"/>
              </a:lnSpc>
              <a:buNone/>
            </a:pPr>
            <a:r>
              <a:rPr lang="en-US" sz="750" dirty="0">
                <a:solidFill>
                  <a:srgbClr val="3C3838"/>
                </a:solidFill>
                <a:latin typeface="PT Sans Medium" pitchFamily="34" charset="0"/>
                <a:ea typeface="PT Sans Medium" pitchFamily="34" charset="-122"/>
                <a:cs typeface="PT Sans Medium" pitchFamily="34" charset="-120"/>
              </a:rPr>
              <a:t>kW</a:t>
            </a:r>
            <a:endParaRPr lang="en-US" sz="750" dirty="0"/>
          </a:p>
        </p:txBody>
      </p:sp>
      <p:sp>
        <p:nvSpPr>
          <p:cNvPr id="7" name="Text 4"/>
          <p:cNvSpPr/>
          <p:nvPr/>
        </p:nvSpPr>
        <p:spPr>
          <a:xfrm>
            <a:off x="1340287" y="6233041"/>
            <a:ext cx="2644854" cy="418862"/>
          </a:xfrm>
          <a:prstGeom prst="rect">
            <a:avLst/>
          </a:prstGeom>
          <a:noFill/>
          <a:ln/>
        </p:spPr>
        <p:txBody>
          <a:bodyPr wrap="none" lIns="0" tIns="0" rIns="0" bIns="0" rtlCol="0" anchor="t"/>
          <a:lstStyle/>
          <a:p>
            <a:pPr marL="0" indent="0" algn="l">
              <a:lnSpc>
                <a:spcPts val="3250"/>
              </a:lnSpc>
              <a:buNone/>
            </a:pPr>
            <a:r>
              <a:rPr lang="en-US" sz="2350" b="1" dirty="0">
                <a:solidFill>
                  <a:srgbClr val="00002E"/>
                </a:solidFill>
                <a:latin typeface="PT Sans Bold" pitchFamily="34" charset="0"/>
                <a:ea typeface="PT Sans Bold" pitchFamily="34" charset="-122"/>
                <a:cs typeface="PT Sans Bold" pitchFamily="34" charset="-120"/>
              </a:rPr>
              <a:t>by Kimberly Wiethoff</a:t>
            </a:r>
            <a:endParaRPr lang="en-US" sz="235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992160"/>
          </a:xfrm>
          <a:prstGeom prst="rect">
            <a:avLst/>
          </a:prstGeom>
        </p:spPr>
      </p:pic>
      <p:sp>
        <p:nvSpPr>
          <p:cNvPr id="3" name="Text 0"/>
          <p:cNvSpPr/>
          <p:nvPr/>
        </p:nvSpPr>
        <p:spPr>
          <a:xfrm>
            <a:off x="837724" y="4504849"/>
            <a:ext cx="5632490" cy="704017"/>
          </a:xfrm>
          <a:prstGeom prst="rect">
            <a:avLst/>
          </a:prstGeom>
          <a:noFill/>
          <a:ln/>
        </p:spPr>
        <p:txBody>
          <a:bodyPr wrap="none" lIns="0" tIns="0" rIns="0" bIns="0" rtlCol="0" anchor="t"/>
          <a:lstStyle/>
          <a:p>
            <a:pPr marL="0" indent="0">
              <a:lnSpc>
                <a:spcPts val="5500"/>
              </a:lnSpc>
              <a:buNone/>
            </a:pPr>
            <a:r>
              <a:rPr lang="en-US" sz="4400" dirty="0">
                <a:solidFill>
                  <a:srgbClr val="00002E"/>
                </a:solidFill>
                <a:latin typeface="Nunito Semi Bold" pitchFamily="34" charset="0"/>
                <a:ea typeface="Nunito Semi Bold" pitchFamily="34" charset="-122"/>
                <a:cs typeface="Nunito Semi Bold" pitchFamily="34" charset="-120"/>
              </a:rPr>
              <a:t>Conclusion</a:t>
            </a:r>
            <a:endParaRPr lang="en-US" sz="4400" dirty="0"/>
          </a:p>
        </p:txBody>
      </p:sp>
      <p:sp>
        <p:nvSpPr>
          <p:cNvPr id="4" name="Text 1"/>
          <p:cNvSpPr/>
          <p:nvPr/>
        </p:nvSpPr>
        <p:spPr>
          <a:xfrm>
            <a:off x="837724" y="5567839"/>
            <a:ext cx="12954952" cy="1149072"/>
          </a:xfrm>
          <a:prstGeom prst="rect">
            <a:avLst/>
          </a:prstGeom>
          <a:noFill/>
          <a:ln/>
        </p:spPr>
        <p:txBody>
          <a:bodyPr wrap="square" lIns="0" tIns="0" rIns="0" bIns="0" rtlCol="0" anchor="t"/>
          <a:lstStyle/>
          <a:p>
            <a:pPr marL="0" indent="0">
              <a:lnSpc>
                <a:spcPts val="3000"/>
              </a:lnSpc>
              <a:buNone/>
            </a:pPr>
            <a:r>
              <a:rPr lang="en-US" sz="1850" dirty="0">
                <a:solidFill>
                  <a:srgbClr val="00002E"/>
                </a:solidFill>
                <a:latin typeface="PT Sans" pitchFamily="34" charset="0"/>
                <a:ea typeface="PT Sans" pitchFamily="34" charset="-122"/>
                <a:cs typeface="PT Sans" pitchFamily="34" charset="-120"/>
              </a:rPr>
              <a:t>Mastering these key metrics empowers project managers to navigate complexities, mitigate risks, and drive success. By leveraging data-driven insights and proactively managing project performance, teams can deliver successful projects that meet stakeholder expectations and drive business value.</a:t>
            </a:r>
            <a:endParaRPr lang="en-US" sz="18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837724" y="2102763"/>
            <a:ext cx="5632490" cy="704017"/>
          </a:xfrm>
          <a:prstGeom prst="rect">
            <a:avLst/>
          </a:prstGeom>
          <a:noFill/>
          <a:ln/>
        </p:spPr>
        <p:txBody>
          <a:bodyPr wrap="none" lIns="0" tIns="0" rIns="0" bIns="0" rtlCol="0" anchor="t"/>
          <a:lstStyle/>
          <a:p>
            <a:pPr marL="0" indent="0">
              <a:lnSpc>
                <a:spcPts val="5500"/>
              </a:lnSpc>
              <a:buNone/>
            </a:pPr>
            <a:r>
              <a:rPr lang="en-US" sz="4400" dirty="0">
                <a:solidFill>
                  <a:srgbClr val="00002E"/>
                </a:solidFill>
                <a:latin typeface="Nunito Semi Bold" pitchFamily="34" charset="0"/>
                <a:ea typeface="Nunito Semi Bold" pitchFamily="34" charset="-122"/>
                <a:cs typeface="Nunito Semi Bold" pitchFamily="34" charset="-120"/>
              </a:rPr>
              <a:t>Budget Variance</a:t>
            </a:r>
            <a:endParaRPr lang="en-US" sz="4400" dirty="0"/>
          </a:p>
        </p:txBody>
      </p:sp>
      <p:sp>
        <p:nvSpPr>
          <p:cNvPr id="3" name="Text 1"/>
          <p:cNvSpPr/>
          <p:nvPr/>
        </p:nvSpPr>
        <p:spPr>
          <a:xfrm>
            <a:off x="837724" y="3405068"/>
            <a:ext cx="2816185" cy="351949"/>
          </a:xfrm>
          <a:prstGeom prst="rect">
            <a:avLst/>
          </a:prstGeom>
          <a:noFill/>
          <a:ln/>
        </p:spPr>
        <p:txBody>
          <a:bodyPr wrap="none" lIns="0" tIns="0" rIns="0" bIns="0" rtlCol="0" anchor="t"/>
          <a:lstStyle/>
          <a:p>
            <a:pPr marL="0" indent="0">
              <a:lnSpc>
                <a:spcPts val="2750"/>
              </a:lnSpc>
              <a:buNone/>
            </a:pPr>
            <a:r>
              <a:rPr lang="en-US" sz="2200" dirty="0">
                <a:solidFill>
                  <a:srgbClr val="00002E"/>
                </a:solidFill>
                <a:latin typeface="Nunito Semi Bold" pitchFamily="34" charset="0"/>
                <a:ea typeface="Nunito Semi Bold" pitchFamily="34" charset="-122"/>
                <a:cs typeface="Nunito Semi Bold" pitchFamily="34" charset="-120"/>
              </a:rPr>
              <a:t>Budget Variance</a:t>
            </a:r>
            <a:endParaRPr lang="en-US" sz="2200" dirty="0"/>
          </a:p>
        </p:txBody>
      </p:sp>
      <p:sp>
        <p:nvSpPr>
          <p:cNvPr id="4" name="Text 2"/>
          <p:cNvSpPr/>
          <p:nvPr/>
        </p:nvSpPr>
        <p:spPr>
          <a:xfrm>
            <a:off x="837724" y="3996333"/>
            <a:ext cx="6185535" cy="1915120"/>
          </a:xfrm>
          <a:prstGeom prst="rect">
            <a:avLst/>
          </a:prstGeom>
          <a:noFill/>
          <a:ln/>
        </p:spPr>
        <p:txBody>
          <a:bodyPr wrap="square" lIns="0" tIns="0" rIns="0" bIns="0" rtlCol="0" anchor="t"/>
          <a:lstStyle/>
          <a:p>
            <a:pPr marL="0" indent="0">
              <a:lnSpc>
                <a:spcPts val="3000"/>
              </a:lnSpc>
              <a:buNone/>
            </a:pPr>
            <a:r>
              <a:rPr lang="en-US" sz="1850" dirty="0">
                <a:solidFill>
                  <a:srgbClr val="00002E"/>
                </a:solidFill>
                <a:latin typeface="PT Sans" pitchFamily="34" charset="0"/>
                <a:ea typeface="PT Sans" pitchFamily="34" charset="-122"/>
                <a:cs typeface="PT Sans" pitchFamily="34" charset="-120"/>
              </a:rPr>
              <a:t>Keeping a close eye on budget variance is paramount for project success. This metric compares actual expenditures with the budgeted amount, revealing financial health and highlighting potential overspending or cost savings opportunities.</a:t>
            </a:r>
            <a:endParaRPr lang="en-US" sz="1850" dirty="0"/>
          </a:p>
        </p:txBody>
      </p:sp>
      <p:sp>
        <p:nvSpPr>
          <p:cNvPr id="5" name="Text 3"/>
          <p:cNvSpPr/>
          <p:nvPr/>
        </p:nvSpPr>
        <p:spPr>
          <a:xfrm>
            <a:off x="7614761" y="3405068"/>
            <a:ext cx="2816185" cy="351949"/>
          </a:xfrm>
          <a:prstGeom prst="rect">
            <a:avLst/>
          </a:prstGeom>
          <a:noFill/>
          <a:ln/>
        </p:spPr>
        <p:txBody>
          <a:bodyPr wrap="none" lIns="0" tIns="0" rIns="0" bIns="0" rtlCol="0" anchor="t"/>
          <a:lstStyle/>
          <a:p>
            <a:pPr marL="0" indent="0">
              <a:lnSpc>
                <a:spcPts val="2750"/>
              </a:lnSpc>
              <a:buNone/>
            </a:pPr>
            <a:r>
              <a:rPr lang="en-US" sz="2200" dirty="0">
                <a:solidFill>
                  <a:srgbClr val="00002E"/>
                </a:solidFill>
                <a:latin typeface="Nunito Semi Bold" pitchFamily="34" charset="0"/>
                <a:ea typeface="Nunito Semi Bold" pitchFamily="34" charset="-122"/>
                <a:cs typeface="Nunito Semi Bold" pitchFamily="34" charset="-120"/>
              </a:rPr>
              <a:t>Example</a:t>
            </a:r>
            <a:endParaRPr lang="en-US" sz="2200" dirty="0"/>
          </a:p>
        </p:txBody>
      </p:sp>
      <p:sp>
        <p:nvSpPr>
          <p:cNvPr id="6" name="Text 4"/>
          <p:cNvSpPr/>
          <p:nvPr/>
        </p:nvSpPr>
        <p:spPr>
          <a:xfrm>
            <a:off x="7614761" y="3996333"/>
            <a:ext cx="6185535" cy="1915120"/>
          </a:xfrm>
          <a:prstGeom prst="rect">
            <a:avLst/>
          </a:prstGeom>
          <a:noFill/>
          <a:ln/>
        </p:spPr>
        <p:txBody>
          <a:bodyPr wrap="square" lIns="0" tIns="0" rIns="0" bIns="0" rtlCol="0" anchor="t"/>
          <a:lstStyle/>
          <a:p>
            <a:pPr marL="0" indent="0">
              <a:lnSpc>
                <a:spcPts val="3000"/>
              </a:lnSpc>
              <a:buNone/>
            </a:pPr>
            <a:r>
              <a:rPr lang="en-US" sz="1850" dirty="0">
                <a:solidFill>
                  <a:srgbClr val="00002E"/>
                </a:solidFill>
                <a:latin typeface="PT Sans" pitchFamily="34" charset="0"/>
                <a:ea typeface="PT Sans" pitchFamily="34" charset="-122"/>
                <a:cs typeface="PT Sans" pitchFamily="34" charset="-120"/>
              </a:rPr>
              <a:t>A project manager tracks spending against the allocated budget. If the actual cost is higher than the planned budget, it indicates a budget variance that needs attention. Analyzing the variance can help identify areas for cost optimization.</a:t>
            </a:r>
            <a:endParaRPr lang="en-US" sz="18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32338"/>
          </a:xfrm>
          <a:prstGeom prst="rect">
            <a:avLst/>
          </a:prstGeom>
        </p:spPr>
      </p:pic>
      <p:sp>
        <p:nvSpPr>
          <p:cNvPr id="3" name="Text 0"/>
          <p:cNvSpPr/>
          <p:nvPr/>
        </p:nvSpPr>
        <p:spPr>
          <a:xfrm>
            <a:off x="6297097" y="636984"/>
            <a:ext cx="5450681" cy="681276"/>
          </a:xfrm>
          <a:prstGeom prst="rect">
            <a:avLst/>
          </a:prstGeom>
          <a:noFill/>
          <a:ln/>
        </p:spPr>
        <p:txBody>
          <a:bodyPr wrap="none" lIns="0" tIns="0" rIns="0" bIns="0" rtlCol="0" anchor="t"/>
          <a:lstStyle/>
          <a:p>
            <a:pPr marL="0" indent="0">
              <a:lnSpc>
                <a:spcPts val="5350"/>
              </a:lnSpc>
              <a:buNone/>
            </a:pPr>
            <a:r>
              <a:rPr lang="en-US" sz="4250" dirty="0">
                <a:solidFill>
                  <a:srgbClr val="00002E"/>
                </a:solidFill>
                <a:latin typeface="Nunito Semi Bold" pitchFamily="34" charset="0"/>
                <a:ea typeface="Nunito Semi Bold" pitchFamily="34" charset="-122"/>
                <a:cs typeface="Nunito Semi Bold" pitchFamily="34" charset="-120"/>
              </a:rPr>
              <a:t>Schedule Variance</a:t>
            </a:r>
            <a:endParaRPr lang="en-US" sz="4250" dirty="0"/>
          </a:p>
        </p:txBody>
      </p:sp>
      <p:sp>
        <p:nvSpPr>
          <p:cNvPr id="4" name="Shape 1"/>
          <p:cNvSpPr/>
          <p:nvPr/>
        </p:nvSpPr>
        <p:spPr>
          <a:xfrm>
            <a:off x="6629281" y="1665684"/>
            <a:ext cx="30480" cy="5929670"/>
          </a:xfrm>
          <a:prstGeom prst="roundRect">
            <a:avLst>
              <a:gd name="adj" fmla="val 1140054"/>
            </a:avLst>
          </a:prstGeom>
          <a:solidFill>
            <a:srgbClr val="000000">
              <a:alpha val="8000"/>
            </a:srgbClr>
          </a:solidFill>
          <a:ln/>
        </p:spPr>
        <p:txBody>
          <a:bodyPr/>
          <a:lstStyle/>
          <a:p>
            <a:endParaRPr lang="en-US"/>
          </a:p>
        </p:txBody>
      </p:sp>
      <p:sp>
        <p:nvSpPr>
          <p:cNvPr id="5" name="Shape 2"/>
          <p:cNvSpPr/>
          <p:nvPr/>
        </p:nvSpPr>
        <p:spPr>
          <a:xfrm>
            <a:off x="6874609" y="2171462"/>
            <a:ext cx="810697" cy="30480"/>
          </a:xfrm>
          <a:prstGeom prst="roundRect">
            <a:avLst>
              <a:gd name="adj" fmla="val 1140054"/>
            </a:avLst>
          </a:prstGeom>
          <a:solidFill>
            <a:srgbClr val="2D4DF2"/>
          </a:solidFill>
          <a:ln/>
        </p:spPr>
        <p:txBody>
          <a:bodyPr/>
          <a:lstStyle/>
          <a:p>
            <a:endParaRPr lang="en-US"/>
          </a:p>
        </p:txBody>
      </p:sp>
      <p:sp>
        <p:nvSpPr>
          <p:cNvPr id="6" name="Shape 3"/>
          <p:cNvSpPr/>
          <p:nvPr/>
        </p:nvSpPr>
        <p:spPr>
          <a:xfrm>
            <a:off x="6383953" y="1926193"/>
            <a:ext cx="521137" cy="521137"/>
          </a:xfrm>
          <a:prstGeom prst="roundRect">
            <a:avLst>
              <a:gd name="adj" fmla="val 66679"/>
            </a:avLst>
          </a:prstGeom>
          <a:solidFill>
            <a:srgbClr val="F3F3FF"/>
          </a:solidFill>
          <a:ln w="22860">
            <a:solidFill>
              <a:srgbClr val="2D4DF2"/>
            </a:solidFill>
            <a:prstDash val="solid"/>
          </a:ln>
        </p:spPr>
        <p:txBody>
          <a:bodyPr/>
          <a:lstStyle/>
          <a:p>
            <a:endParaRPr lang="en-US"/>
          </a:p>
        </p:txBody>
      </p:sp>
      <p:sp>
        <p:nvSpPr>
          <p:cNvPr id="7" name="Text 4"/>
          <p:cNvSpPr/>
          <p:nvPr/>
        </p:nvSpPr>
        <p:spPr>
          <a:xfrm>
            <a:off x="6546354" y="2023229"/>
            <a:ext cx="196215" cy="327065"/>
          </a:xfrm>
          <a:prstGeom prst="rect">
            <a:avLst/>
          </a:prstGeom>
          <a:noFill/>
          <a:ln/>
        </p:spPr>
        <p:txBody>
          <a:bodyPr wrap="none" lIns="0" tIns="0" rIns="0" bIns="0" rtlCol="0" anchor="t"/>
          <a:lstStyle/>
          <a:p>
            <a:pPr marL="0" indent="0" algn="ctr">
              <a:lnSpc>
                <a:spcPts val="2550"/>
              </a:lnSpc>
              <a:buNone/>
            </a:pPr>
            <a:r>
              <a:rPr lang="en-US" sz="2550" dirty="0">
                <a:solidFill>
                  <a:srgbClr val="00002E"/>
                </a:solidFill>
                <a:latin typeface="Nunito Semi Bold" pitchFamily="34" charset="0"/>
                <a:ea typeface="Nunito Semi Bold" pitchFamily="34" charset="-122"/>
                <a:cs typeface="Nunito Semi Bold" pitchFamily="34" charset="-120"/>
              </a:rPr>
              <a:t>1</a:t>
            </a:r>
            <a:endParaRPr lang="en-US" sz="2550" dirty="0"/>
          </a:p>
        </p:txBody>
      </p:sp>
      <p:sp>
        <p:nvSpPr>
          <p:cNvPr id="8" name="Text 5"/>
          <p:cNvSpPr/>
          <p:nvPr/>
        </p:nvSpPr>
        <p:spPr>
          <a:xfrm>
            <a:off x="7918609" y="1897261"/>
            <a:ext cx="5901095" cy="1853208"/>
          </a:xfrm>
          <a:prstGeom prst="rect">
            <a:avLst/>
          </a:prstGeom>
          <a:noFill/>
          <a:ln/>
        </p:spPr>
        <p:txBody>
          <a:bodyPr wrap="square" lIns="0" tIns="0" rIns="0" bIns="0" rtlCol="0" anchor="t"/>
          <a:lstStyle/>
          <a:p>
            <a:pPr marL="0" indent="0" algn="l">
              <a:lnSpc>
                <a:spcPts val="2900"/>
              </a:lnSpc>
              <a:buNone/>
            </a:pPr>
            <a:r>
              <a:rPr lang="en-US" sz="1800" dirty="0">
                <a:solidFill>
                  <a:srgbClr val="00002E"/>
                </a:solidFill>
                <a:latin typeface="PT Sans" pitchFamily="34" charset="0"/>
                <a:ea typeface="PT Sans" pitchFamily="34" charset="-122"/>
                <a:cs typeface="PT Sans" pitchFamily="34" charset="-120"/>
              </a:rPr>
              <a:t>Schedule variance measures the deviation between planned timelines and actual progress. It provides insights into whether the project is on track or falling behind schedule, empowering project managers to make necessary adjustments to ensure timely delivery.</a:t>
            </a:r>
            <a:endParaRPr lang="en-US" sz="1800" dirty="0"/>
          </a:p>
        </p:txBody>
      </p:sp>
      <p:sp>
        <p:nvSpPr>
          <p:cNvPr id="9" name="Shape 6"/>
          <p:cNvSpPr/>
          <p:nvPr/>
        </p:nvSpPr>
        <p:spPr>
          <a:xfrm>
            <a:off x="6874609" y="4719399"/>
            <a:ext cx="810697" cy="30480"/>
          </a:xfrm>
          <a:prstGeom prst="roundRect">
            <a:avLst>
              <a:gd name="adj" fmla="val 1140054"/>
            </a:avLst>
          </a:prstGeom>
          <a:solidFill>
            <a:srgbClr val="018CE1"/>
          </a:solidFill>
          <a:ln/>
        </p:spPr>
        <p:txBody>
          <a:bodyPr/>
          <a:lstStyle/>
          <a:p>
            <a:endParaRPr lang="en-US"/>
          </a:p>
        </p:txBody>
      </p:sp>
      <p:sp>
        <p:nvSpPr>
          <p:cNvPr id="10" name="Shape 7"/>
          <p:cNvSpPr/>
          <p:nvPr/>
        </p:nvSpPr>
        <p:spPr>
          <a:xfrm>
            <a:off x="6383953" y="4474131"/>
            <a:ext cx="521137" cy="521137"/>
          </a:xfrm>
          <a:prstGeom prst="roundRect">
            <a:avLst>
              <a:gd name="adj" fmla="val 66679"/>
            </a:avLst>
          </a:prstGeom>
          <a:solidFill>
            <a:srgbClr val="F3F3FF"/>
          </a:solidFill>
          <a:ln w="22860">
            <a:solidFill>
              <a:srgbClr val="018CE1"/>
            </a:solidFill>
            <a:prstDash val="solid"/>
          </a:ln>
        </p:spPr>
        <p:txBody>
          <a:bodyPr/>
          <a:lstStyle/>
          <a:p>
            <a:endParaRPr lang="en-US"/>
          </a:p>
        </p:txBody>
      </p:sp>
      <p:sp>
        <p:nvSpPr>
          <p:cNvPr id="11" name="Text 8"/>
          <p:cNvSpPr/>
          <p:nvPr/>
        </p:nvSpPr>
        <p:spPr>
          <a:xfrm>
            <a:off x="6546354" y="4571167"/>
            <a:ext cx="196215" cy="327065"/>
          </a:xfrm>
          <a:prstGeom prst="rect">
            <a:avLst/>
          </a:prstGeom>
          <a:noFill/>
          <a:ln/>
        </p:spPr>
        <p:txBody>
          <a:bodyPr wrap="none" lIns="0" tIns="0" rIns="0" bIns="0" rtlCol="0" anchor="t"/>
          <a:lstStyle/>
          <a:p>
            <a:pPr marL="0" indent="0" algn="ctr">
              <a:lnSpc>
                <a:spcPts val="2550"/>
              </a:lnSpc>
              <a:buNone/>
            </a:pPr>
            <a:r>
              <a:rPr lang="en-US" sz="2550" dirty="0">
                <a:solidFill>
                  <a:srgbClr val="00002E"/>
                </a:solidFill>
                <a:latin typeface="Nunito Semi Bold" pitchFamily="34" charset="0"/>
                <a:ea typeface="Nunito Semi Bold" pitchFamily="34" charset="-122"/>
                <a:cs typeface="Nunito Semi Bold" pitchFamily="34" charset="-120"/>
              </a:rPr>
              <a:t>2</a:t>
            </a:r>
            <a:endParaRPr lang="en-US" sz="2550" dirty="0"/>
          </a:p>
        </p:txBody>
      </p:sp>
      <p:sp>
        <p:nvSpPr>
          <p:cNvPr id="12" name="Text 9"/>
          <p:cNvSpPr/>
          <p:nvPr/>
        </p:nvSpPr>
        <p:spPr>
          <a:xfrm>
            <a:off x="7918609" y="4445198"/>
            <a:ext cx="5901095" cy="1111925"/>
          </a:xfrm>
          <a:prstGeom prst="rect">
            <a:avLst/>
          </a:prstGeom>
          <a:noFill/>
          <a:ln/>
        </p:spPr>
        <p:txBody>
          <a:bodyPr wrap="square" lIns="0" tIns="0" rIns="0" bIns="0" rtlCol="0" anchor="t"/>
          <a:lstStyle/>
          <a:p>
            <a:pPr marL="0" indent="0" algn="l">
              <a:lnSpc>
                <a:spcPts val="2900"/>
              </a:lnSpc>
              <a:buNone/>
            </a:pPr>
            <a:r>
              <a:rPr lang="en-US" sz="1800" dirty="0">
                <a:solidFill>
                  <a:srgbClr val="00002E"/>
                </a:solidFill>
                <a:latin typeface="PT Sans" pitchFamily="34" charset="0"/>
                <a:ea typeface="PT Sans" pitchFamily="34" charset="-122"/>
                <a:cs typeface="PT Sans" pitchFamily="34" charset="-120"/>
              </a:rPr>
              <a:t>If a project milestone is delayed, the schedule variance will indicate the difference between the planned completion date and the actual completion date.</a:t>
            </a:r>
            <a:endParaRPr lang="en-US" sz="1800" dirty="0"/>
          </a:p>
        </p:txBody>
      </p:sp>
      <p:sp>
        <p:nvSpPr>
          <p:cNvPr id="13" name="Shape 10"/>
          <p:cNvSpPr/>
          <p:nvPr/>
        </p:nvSpPr>
        <p:spPr>
          <a:xfrm>
            <a:off x="6874609" y="6526054"/>
            <a:ext cx="810697" cy="30480"/>
          </a:xfrm>
          <a:prstGeom prst="roundRect">
            <a:avLst>
              <a:gd name="adj" fmla="val 1140054"/>
            </a:avLst>
          </a:prstGeom>
          <a:solidFill>
            <a:srgbClr val="DA33BF"/>
          </a:solidFill>
          <a:ln/>
        </p:spPr>
        <p:txBody>
          <a:bodyPr/>
          <a:lstStyle/>
          <a:p>
            <a:endParaRPr lang="en-US"/>
          </a:p>
        </p:txBody>
      </p:sp>
      <p:sp>
        <p:nvSpPr>
          <p:cNvPr id="14" name="Shape 11"/>
          <p:cNvSpPr/>
          <p:nvPr/>
        </p:nvSpPr>
        <p:spPr>
          <a:xfrm>
            <a:off x="6383953" y="6280785"/>
            <a:ext cx="521137" cy="521137"/>
          </a:xfrm>
          <a:prstGeom prst="roundRect">
            <a:avLst>
              <a:gd name="adj" fmla="val 66679"/>
            </a:avLst>
          </a:prstGeom>
          <a:solidFill>
            <a:srgbClr val="F3F3FF"/>
          </a:solidFill>
          <a:ln w="22860">
            <a:solidFill>
              <a:srgbClr val="DA33BF"/>
            </a:solidFill>
            <a:prstDash val="solid"/>
          </a:ln>
        </p:spPr>
        <p:txBody>
          <a:bodyPr/>
          <a:lstStyle/>
          <a:p>
            <a:endParaRPr lang="en-US"/>
          </a:p>
        </p:txBody>
      </p:sp>
      <p:sp>
        <p:nvSpPr>
          <p:cNvPr id="15" name="Text 12"/>
          <p:cNvSpPr/>
          <p:nvPr/>
        </p:nvSpPr>
        <p:spPr>
          <a:xfrm>
            <a:off x="6546354" y="6377821"/>
            <a:ext cx="196215" cy="327065"/>
          </a:xfrm>
          <a:prstGeom prst="rect">
            <a:avLst/>
          </a:prstGeom>
          <a:noFill/>
          <a:ln/>
        </p:spPr>
        <p:txBody>
          <a:bodyPr wrap="none" lIns="0" tIns="0" rIns="0" bIns="0" rtlCol="0" anchor="t"/>
          <a:lstStyle/>
          <a:p>
            <a:pPr marL="0" indent="0" algn="ctr">
              <a:lnSpc>
                <a:spcPts val="2550"/>
              </a:lnSpc>
              <a:buNone/>
            </a:pPr>
            <a:r>
              <a:rPr lang="en-US" sz="2550" dirty="0">
                <a:solidFill>
                  <a:srgbClr val="00002E"/>
                </a:solidFill>
                <a:latin typeface="Nunito Semi Bold" pitchFamily="34" charset="0"/>
                <a:ea typeface="Nunito Semi Bold" pitchFamily="34" charset="-122"/>
                <a:cs typeface="Nunito Semi Bold" pitchFamily="34" charset="-120"/>
              </a:rPr>
              <a:t>3</a:t>
            </a:r>
            <a:endParaRPr lang="en-US" sz="2550" dirty="0"/>
          </a:p>
        </p:txBody>
      </p:sp>
      <p:sp>
        <p:nvSpPr>
          <p:cNvPr id="16" name="Text 13"/>
          <p:cNvSpPr/>
          <p:nvPr/>
        </p:nvSpPr>
        <p:spPr>
          <a:xfrm>
            <a:off x="7918609" y="6251853"/>
            <a:ext cx="5901095" cy="1111925"/>
          </a:xfrm>
          <a:prstGeom prst="rect">
            <a:avLst/>
          </a:prstGeom>
          <a:noFill/>
          <a:ln/>
        </p:spPr>
        <p:txBody>
          <a:bodyPr wrap="square" lIns="0" tIns="0" rIns="0" bIns="0" rtlCol="0" anchor="t"/>
          <a:lstStyle/>
          <a:p>
            <a:pPr marL="0" indent="0" algn="l">
              <a:lnSpc>
                <a:spcPts val="2900"/>
              </a:lnSpc>
              <a:buNone/>
            </a:pPr>
            <a:r>
              <a:rPr lang="en-US" sz="1800" dirty="0">
                <a:solidFill>
                  <a:srgbClr val="00002E"/>
                </a:solidFill>
                <a:latin typeface="PT Sans" pitchFamily="34" charset="0"/>
                <a:ea typeface="PT Sans" pitchFamily="34" charset="-122"/>
                <a:cs typeface="PT Sans" pitchFamily="34" charset="-120"/>
              </a:rPr>
              <a:t>By monitoring schedule variance, project managers can identify potential delays early on and take corrective actions to keep the project on track.</a:t>
            </a:r>
            <a:endParaRPr lang="en-US" sz="1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324124" y="1158240"/>
            <a:ext cx="5632490" cy="704017"/>
          </a:xfrm>
          <a:prstGeom prst="rect">
            <a:avLst/>
          </a:prstGeom>
          <a:noFill/>
          <a:ln/>
        </p:spPr>
        <p:txBody>
          <a:bodyPr wrap="none" lIns="0" tIns="0" rIns="0" bIns="0" rtlCol="0" anchor="t"/>
          <a:lstStyle/>
          <a:p>
            <a:pPr marL="0" indent="0">
              <a:lnSpc>
                <a:spcPts val="5500"/>
              </a:lnSpc>
              <a:buNone/>
            </a:pPr>
            <a:r>
              <a:rPr lang="en-US" sz="4400" dirty="0">
                <a:solidFill>
                  <a:srgbClr val="00002E"/>
                </a:solidFill>
                <a:latin typeface="Nunito Semi Bold" pitchFamily="34" charset="0"/>
                <a:ea typeface="Nunito Semi Bold" pitchFamily="34" charset="-122"/>
                <a:cs typeface="Nunito Semi Bold" pitchFamily="34" charset="-120"/>
              </a:rPr>
              <a:t>Resource Utilization</a:t>
            </a:r>
            <a:endParaRPr lang="en-US" sz="4400" dirty="0"/>
          </a:p>
        </p:txBody>
      </p:sp>
      <p:sp>
        <p:nvSpPr>
          <p:cNvPr id="4" name="Shape 1"/>
          <p:cNvSpPr/>
          <p:nvPr/>
        </p:nvSpPr>
        <p:spPr>
          <a:xfrm>
            <a:off x="6324124" y="2221230"/>
            <a:ext cx="3614618" cy="4850130"/>
          </a:xfrm>
          <a:prstGeom prst="roundRect">
            <a:avLst>
              <a:gd name="adj" fmla="val 9934"/>
            </a:avLst>
          </a:prstGeom>
          <a:solidFill>
            <a:srgbClr val="F3F3FF"/>
          </a:solidFill>
          <a:ln w="22860">
            <a:solidFill>
              <a:srgbClr val="2D4DF2"/>
            </a:solidFill>
            <a:prstDash val="solid"/>
          </a:ln>
        </p:spPr>
        <p:txBody>
          <a:bodyPr/>
          <a:lstStyle/>
          <a:p>
            <a:endParaRPr lang="en-US"/>
          </a:p>
        </p:txBody>
      </p:sp>
      <p:sp>
        <p:nvSpPr>
          <p:cNvPr id="5" name="Text 2"/>
          <p:cNvSpPr/>
          <p:nvPr/>
        </p:nvSpPr>
        <p:spPr>
          <a:xfrm>
            <a:off x="6586299" y="2483406"/>
            <a:ext cx="2816185" cy="351949"/>
          </a:xfrm>
          <a:prstGeom prst="rect">
            <a:avLst/>
          </a:prstGeom>
          <a:noFill/>
          <a:ln/>
        </p:spPr>
        <p:txBody>
          <a:bodyPr wrap="none" lIns="0" tIns="0" rIns="0" bIns="0" rtlCol="0" anchor="t"/>
          <a:lstStyle/>
          <a:p>
            <a:pPr marL="0" indent="0">
              <a:lnSpc>
                <a:spcPts val="2750"/>
              </a:lnSpc>
              <a:buNone/>
            </a:pPr>
            <a:r>
              <a:rPr lang="en-US" sz="2200" dirty="0">
                <a:solidFill>
                  <a:srgbClr val="00002E"/>
                </a:solidFill>
                <a:latin typeface="Nunito Semi Bold" pitchFamily="34" charset="0"/>
                <a:ea typeface="Nunito Semi Bold" pitchFamily="34" charset="-122"/>
                <a:cs typeface="Nunito Semi Bold" pitchFamily="34" charset="-120"/>
              </a:rPr>
              <a:t>Efficient Allocation</a:t>
            </a:r>
            <a:endParaRPr lang="en-US" sz="2200" dirty="0"/>
          </a:p>
        </p:txBody>
      </p:sp>
      <p:sp>
        <p:nvSpPr>
          <p:cNvPr id="6" name="Text 3"/>
          <p:cNvSpPr/>
          <p:nvPr/>
        </p:nvSpPr>
        <p:spPr>
          <a:xfrm>
            <a:off x="6586299" y="2978944"/>
            <a:ext cx="3090267" cy="3830241"/>
          </a:xfrm>
          <a:prstGeom prst="rect">
            <a:avLst/>
          </a:prstGeom>
          <a:noFill/>
          <a:ln/>
        </p:spPr>
        <p:txBody>
          <a:bodyPr wrap="square" lIns="0" tIns="0" rIns="0" bIns="0" rtlCol="0" anchor="t"/>
          <a:lstStyle/>
          <a:p>
            <a:pPr marL="0" indent="0">
              <a:lnSpc>
                <a:spcPts val="3000"/>
              </a:lnSpc>
              <a:buNone/>
            </a:pPr>
            <a:r>
              <a:rPr lang="en-US" sz="1850" dirty="0">
                <a:solidFill>
                  <a:srgbClr val="00002E"/>
                </a:solidFill>
                <a:latin typeface="PT Sans" pitchFamily="34" charset="0"/>
                <a:ea typeface="PT Sans" pitchFamily="34" charset="-122"/>
                <a:cs typeface="PT Sans" pitchFamily="34" charset="-120"/>
              </a:rPr>
              <a:t>Efficient allocation of resources is critical for maximizing productivity and minimizing waste. Resource utilization metrics track the usage of personnel, equipment, and materials, ensuring optimal allocation throughout the project lifecycle.</a:t>
            </a:r>
            <a:endParaRPr lang="en-US" sz="1850" dirty="0"/>
          </a:p>
        </p:txBody>
      </p:sp>
      <p:sp>
        <p:nvSpPr>
          <p:cNvPr id="7" name="Shape 4"/>
          <p:cNvSpPr/>
          <p:nvPr/>
        </p:nvSpPr>
        <p:spPr>
          <a:xfrm>
            <a:off x="10178058" y="2221230"/>
            <a:ext cx="3614618" cy="4850130"/>
          </a:xfrm>
          <a:prstGeom prst="roundRect">
            <a:avLst>
              <a:gd name="adj" fmla="val 9934"/>
            </a:avLst>
          </a:prstGeom>
          <a:solidFill>
            <a:srgbClr val="F3F3FF"/>
          </a:solidFill>
          <a:ln w="22860">
            <a:solidFill>
              <a:srgbClr val="018CE1"/>
            </a:solidFill>
            <a:prstDash val="solid"/>
          </a:ln>
        </p:spPr>
        <p:txBody>
          <a:bodyPr/>
          <a:lstStyle/>
          <a:p>
            <a:endParaRPr lang="en-US"/>
          </a:p>
        </p:txBody>
      </p:sp>
      <p:sp>
        <p:nvSpPr>
          <p:cNvPr id="8" name="Text 5"/>
          <p:cNvSpPr/>
          <p:nvPr/>
        </p:nvSpPr>
        <p:spPr>
          <a:xfrm>
            <a:off x="10440233" y="2483406"/>
            <a:ext cx="2816185" cy="351949"/>
          </a:xfrm>
          <a:prstGeom prst="rect">
            <a:avLst/>
          </a:prstGeom>
          <a:noFill/>
          <a:ln/>
        </p:spPr>
        <p:txBody>
          <a:bodyPr wrap="none" lIns="0" tIns="0" rIns="0" bIns="0" rtlCol="0" anchor="t"/>
          <a:lstStyle/>
          <a:p>
            <a:pPr marL="0" indent="0">
              <a:lnSpc>
                <a:spcPts val="2750"/>
              </a:lnSpc>
              <a:buNone/>
            </a:pPr>
            <a:r>
              <a:rPr lang="en-US" sz="2200" dirty="0">
                <a:solidFill>
                  <a:srgbClr val="00002E"/>
                </a:solidFill>
                <a:latin typeface="Nunito Semi Bold" pitchFamily="34" charset="0"/>
                <a:ea typeface="Nunito Semi Bold" pitchFamily="34" charset="-122"/>
                <a:cs typeface="Nunito Semi Bold" pitchFamily="34" charset="-120"/>
              </a:rPr>
              <a:t>Example</a:t>
            </a:r>
            <a:endParaRPr lang="en-US" sz="2200" dirty="0"/>
          </a:p>
        </p:txBody>
      </p:sp>
      <p:sp>
        <p:nvSpPr>
          <p:cNvPr id="9" name="Text 6"/>
          <p:cNvSpPr/>
          <p:nvPr/>
        </p:nvSpPr>
        <p:spPr>
          <a:xfrm>
            <a:off x="10440233" y="2978944"/>
            <a:ext cx="3090267" cy="3447217"/>
          </a:xfrm>
          <a:prstGeom prst="rect">
            <a:avLst/>
          </a:prstGeom>
          <a:noFill/>
          <a:ln/>
        </p:spPr>
        <p:txBody>
          <a:bodyPr wrap="square" lIns="0" tIns="0" rIns="0" bIns="0" rtlCol="0" anchor="t"/>
          <a:lstStyle/>
          <a:p>
            <a:pPr marL="0" indent="0">
              <a:lnSpc>
                <a:spcPts val="3000"/>
              </a:lnSpc>
              <a:buNone/>
            </a:pPr>
            <a:r>
              <a:rPr lang="en-US" sz="1850" dirty="0">
                <a:solidFill>
                  <a:srgbClr val="00002E"/>
                </a:solidFill>
                <a:latin typeface="PT Sans" pitchFamily="34" charset="0"/>
                <a:ea typeface="PT Sans" pitchFamily="34" charset="-122"/>
                <a:cs typeface="PT Sans" pitchFamily="34" charset="-120"/>
              </a:rPr>
              <a:t>By analyzing resource utilization, a project manager can identify underutilized resources and reallocate them to areas where they're needed most. This ensures optimal resource allocation and prevents unnecessary expenses.</a:t>
            </a:r>
            <a:endParaRPr lang="en-US" sz="18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31862"/>
          </a:xfrm>
          <a:prstGeom prst="rect">
            <a:avLst/>
          </a:prstGeom>
        </p:spPr>
      </p:pic>
      <p:sp>
        <p:nvSpPr>
          <p:cNvPr id="3" name="Text 0"/>
          <p:cNvSpPr/>
          <p:nvPr/>
        </p:nvSpPr>
        <p:spPr>
          <a:xfrm>
            <a:off x="748665" y="588169"/>
            <a:ext cx="5033367" cy="629245"/>
          </a:xfrm>
          <a:prstGeom prst="rect">
            <a:avLst/>
          </a:prstGeom>
          <a:noFill/>
          <a:ln/>
        </p:spPr>
        <p:txBody>
          <a:bodyPr wrap="none" lIns="0" tIns="0" rIns="0" bIns="0" rtlCol="0" anchor="t"/>
          <a:lstStyle/>
          <a:p>
            <a:pPr marL="0" indent="0">
              <a:lnSpc>
                <a:spcPts val="4950"/>
              </a:lnSpc>
              <a:buNone/>
            </a:pPr>
            <a:r>
              <a:rPr lang="en-US" sz="3950" dirty="0">
                <a:solidFill>
                  <a:srgbClr val="00002E"/>
                </a:solidFill>
                <a:latin typeface="Nunito Semi Bold" pitchFamily="34" charset="0"/>
                <a:ea typeface="Nunito Semi Bold" pitchFamily="34" charset="-122"/>
                <a:cs typeface="Nunito Semi Bold" pitchFamily="34" charset="-120"/>
              </a:rPr>
              <a:t>Quality Metrics</a:t>
            </a:r>
            <a:endParaRPr lang="en-US" sz="3950" dirty="0"/>
          </a:p>
        </p:txBody>
      </p:sp>
      <p:pic>
        <p:nvPicPr>
          <p:cNvPr id="4" name="Image 1" descr="preencoded.png"/>
          <p:cNvPicPr>
            <a:picLocks noChangeAspect="1"/>
          </p:cNvPicPr>
          <p:nvPr/>
        </p:nvPicPr>
        <p:blipFill>
          <a:blip r:embed="rId4"/>
          <a:stretch>
            <a:fillRect/>
          </a:stretch>
        </p:blipFill>
        <p:spPr>
          <a:xfrm>
            <a:off x="748665" y="1538288"/>
            <a:ext cx="534710" cy="534710"/>
          </a:xfrm>
          <a:prstGeom prst="rect">
            <a:avLst/>
          </a:prstGeom>
        </p:spPr>
      </p:pic>
      <p:sp>
        <p:nvSpPr>
          <p:cNvPr id="5" name="Text 1"/>
          <p:cNvSpPr/>
          <p:nvPr/>
        </p:nvSpPr>
        <p:spPr>
          <a:xfrm>
            <a:off x="748665" y="2286833"/>
            <a:ext cx="2516624" cy="314563"/>
          </a:xfrm>
          <a:prstGeom prst="rect">
            <a:avLst/>
          </a:prstGeom>
          <a:noFill/>
          <a:ln/>
        </p:spPr>
        <p:txBody>
          <a:bodyPr wrap="none" lIns="0" tIns="0" rIns="0" bIns="0" rtlCol="0" anchor="t"/>
          <a:lstStyle/>
          <a:p>
            <a:pPr marL="0" indent="0" algn="l">
              <a:lnSpc>
                <a:spcPts val="2450"/>
              </a:lnSpc>
              <a:buNone/>
            </a:pPr>
            <a:r>
              <a:rPr lang="en-US" sz="1950" dirty="0">
                <a:solidFill>
                  <a:srgbClr val="00002E"/>
                </a:solidFill>
                <a:latin typeface="Nunito Semi Bold" pitchFamily="34" charset="0"/>
                <a:ea typeface="Nunito Semi Bold" pitchFamily="34" charset="-122"/>
                <a:cs typeface="Nunito Semi Bold" pitchFamily="34" charset="-120"/>
              </a:rPr>
              <a:t>Defects</a:t>
            </a:r>
            <a:endParaRPr lang="en-US" sz="1950" dirty="0"/>
          </a:p>
        </p:txBody>
      </p:sp>
      <p:sp>
        <p:nvSpPr>
          <p:cNvPr id="6" name="Text 2"/>
          <p:cNvSpPr/>
          <p:nvPr/>
        </p:nvSpPr>
        <p:spPr>
          <a:xfrm>
            <a:off x="748665" y="2729746"/>
            <a:ext cx="3662839" cy="1711523"/>
          </a:xfrm>
          <a:prstGeom prst="rect">
            <a:avLst/>
          </a:prstGeom>
          <a:noFill/>
          <a:ln/>
        </p:spPr>
        <p:txBody>
          <a:bodyPr wrap="square" lIns="0" tIns="0" rIns="0" bIns="0" rtlCol="0" anchor="t"/>
          <a:lstStyle/>
          <a:p>
            <a:pPr marL="0" indent="0" algn="l">
              <a:lnSpc>
                <a:spcPts val="2650"/>
              </a:lnSpc>
              <a:buNone/>
            </a:pPr>
            <a:r>
              <a:rPr lang="en-US" sz="1650" dirty="0">
                <a:solidFill>
                  <a:srgbClr val="00002E"/>
                </a:solidFill>
                <a:latin typeface="PT Sans" pitchFamily="34" charset="0"/>
                <a:ea typeface="PT Sans" pitchFamily="34" charset="-122"/>
                <a:cs typeface="PT Sans" pitchFamily="34" charset="-120"/>
              </a:rPr>
              <a:t>Quality metrics track the number of defects found in deliverables, helping project managers identify areas for improvement and ensure product quality meets standards.</a:t>
            </a:r>
            <a:endParaRPr lang="en-US" sz="1650" dirty="0"/>
          </a:p>
        </p:txBody>
      </p:sp>
      <p:pic>
        <p:nvPicPr>
          <p:cNvPr id="7" name="Image 2" descr="preencoded.png"/>
          <p:cNvPicPr>
            <a:picLocks noChangeAspect="1"/>
          </p:cNvPicPr>
          <p:nvPr/>
        </p:nvPicPr>
        <p:blipFill>
          <a:blip r:embed="rId5"/>
          <a:stretch>
            <a:fillRect/>
          </a:stretch>
        </p:blipFill>
        <p:spPr>
          <a:xfrm>
            <a:off x="4732377" y="1538288"/>
            <a:ext cx="534710" cy="534710"/>
          </a:xfrm>
          <a:prstGeom prst="rect">
            <a:avLst/>
          </a:prstGeom>
        </p:spPr>
      </p:pic>
      <p:sp>
        <p:nvSpPr>
          <p:cNvPr id="8" name="Text 3"/>
          <p:cNvSpPr/>
          <p:nvPr/>
        </p:nvSpPr>
        <p:spPr>
          <a:xfrm>
            <a:off x="4732377" y="2286833"/>
            <a:ext cx="2516624" cy="314563"/>
          </a:xfrm>
          <a:prstGeom prst="rect">
            <a:avLst/>
          </a:prstGeom>
          <a:noFill/>
          <a:ln/>
        </p:spPr>
        <p:txBody>
          <a:bodyPr wrap="none" lIns="0" tIns="0" rIns="0" bIns="0" rtlCol="0" anchor="t"/>
          <a:lstStyle/>
          <a:p>
            <a:pPr marL="0" indent="0" algn="l">
              <a:lnSpc>
                <a:spcPts val="2450"/>
              </a:lnSpc>
              <a:buNone/>
            </a:pPr>
            <a:r>
              <a:rPr lang="en-US" sz="1950" dirty="0">
                <a:solidFill>
                  <a:srgbClr val="00002E"/>
                </a:solidFill>
                <a:latin typeface="Nunito Semi Bold" pitchFamily="34" charset="0"/>
                <a:ea typeface="Nunito Semi Bold" pitchFamily="34" charset="-122"/>
                <a:cs typeface="Nunito Semi Bold" pitchFamily="34" charset="-120"/>
              </a:rPr>
              <a:t>Cycle Time</a:t>
            </a:r>
            <a:endParaRPr lang="en-US" sz="1950" dirty="0"/>
          </a:p>
        </p:txBody>
      </p:sp>
      <p:sp>
        <p:nvSpPr>
          <p:cNvPr id="9" name="Text 4"/>
          <p:cNvSpPr/>
          <p:nvPr/>
        </p:nvSpPr>
        <p:spPr>
          <a:xfrm>
            <a:off x="4732377" y="2729746"/>
            <a:ext cx="3662958" cy="1026914"/>
          </a:xfrm>
          <a:prstGeom prst="rect">
            <a:avLst/>
          </a:prstGeom>
          <a:noFill/>
          <a:ln/>
        </p:spPr>
        <p:txBody>
          <a:bodyPr wrap="square" lIns="0" tIns="0" rIns="0" bIns="0" rtlCol="0" anchor="t"/>
          <a:lstStyle/>
          <a:p>
            <a:pPr marL="0" indent="0" algn="l">
              <a:lnSpc>
                <a:spcPts val="2650"/>
              </a:lnSpc>
              <a:buNone/>
            </a:pPr>
            <a:r>
              <a:rPr lang="en-US" sz="1650" dirty="0">
                <a:solidFill>
                  <a:srgbClr val="00002E"/>
                </a:solidFill>
                <a:latin typeface="PT Sans" pitchFamily="34" charset="0"/>
                <a:ea typeface="PT Sans" pitchFamily="34" charset="-122"/>
                <a:cs typeface="PT Sans" pitchFamily="34" charset="-120"/>
              </a:rPr>
              <a:t>Metrics that track the duration of specific tasks, revealing bottlenecks and areas for process optimization.</a:t>
            </a:r>
            <a:endParaRPr lang="en-US" sz="1650" dirty="0"/>
          </a:p>
        </p:txBody>
      </p:sp>
      <p:pic>
        <p:nvPicPr>
          <p:cNvPr id="10" name="Image 3" descr="preencoded.png"/>
          <p:cNvPicPr>
            <a:picLocks noChangeAspect="1"/>
          </p:cNvPicPr>
          <p:nvPr/>
        </p:nvPicPr>
        <p:blipFill>
          <a:blip r:embed="rId6"/>
          <a:stretch>
            <a:fillRect/>
          </a:stretch>
        </p:blipFill>
        <p:spPr>
          <a:xfrm>
            <a:off x="748665" y="5083016"/>
            <a:ext cx="534710" cy="534710"/>
          </a:xfrm>
          <a:prstGeom prst="rect">
            <a:avLst/>
          </a:prstGeom>
        </p:spPr>
      </p:pic>
      <p:sp>
        <p:nvSpPr>
          <p:cNvPr id="11" name="Text 5"/>
          <p:cNvSpPr/>
          <p:nvPr/>
        </p:nvSpPr>
        <p:spPr>
          <a:xfrm>
            <a:off x="748665" y="5831562"/>
            <a:ext cx="2516624" cy="314563"/>
          </a:xfrm>
          <a:prstGeom prst="rect">
            <a:avLst/>
          </a:prstGeom>
          <a:noFill/>
          <a:ln/>
        </p:spPr>
        <p:txBody>
          <a:bodyPr wrap="none" lIns="0" tIns="0" rIns="0" bIns="0" rtlCol="0" anchor="t"/>
          <a:lstStyle/>
          <a:p>
            <a:pPr marL="0" indent="0" algn="l">
              <a:lnSpc>
                <a:spcPts val="2450"/>
              </a:lnSpc>
              <a:buNone/>
            </a:pPr>
            <a:r>
              <a:rPr lang="en-US" sz="1950" dirty="0">
                <a:solidFill>
                  <a:srgbClr val="00002E"/>
                </a:solidFill>
                <a:latin typeface="Nunito Semi Bold" pitchFamily="34" charset="0"/>
                <a:ea typeface="Nunito Semi Bold" pitchFamily="34" charset="-122"/>
                <a:cs typeface="Nunito Semi Bold" pitchFamily="34" charset="-120"/>
              </a:rPr>
              <a:t>Customer Feedback</a:t>
            </a:r>
            <a:endParaRPr lang="en-US" sz="1950" dirty="0"/>
          </a:p>
        </p:txBody>
      </p:sp>
      <p:sp>
        <p:nvSpPr>
          <p:cNvPr id="12" name="Text 6"/>
          <p:cNvSpPr/>
          <p:nvPr/>
        </p:nvSpPr>
        <p:spPr>
          <a:xfrm>
            <a:off x="748665" y="6274475"/>
            <a:ext cx="3662839" cy="1369219"/>
          </a:xfrm>
          <a:prstGeom prst="rect">
            <a:avLst/>
          </a:prstGeom>
          <a:noFill/>
          <a:ln/>
        </p:spPr>
        <p:txBody>
          <a:bodyPr wrap="square" lIns="0" tIns="0" rIns="0" bIns="0" rtlCol="0" anchor="t"/>
          <a:lstStyle/>
          <a:p>
            <a:pPr marL="0" indent="0" algn="l">
              <a:lnSpc>
                <a:spcPts val="2650"/>
              </a:lnSpc>
              <a:buNone/>
            </a:pPr>
            <a:r>
              <a:rPr lang="en-US" sz="1650" dirty="0">
                <a:solidFill>
                  <a:srgbClr val="00002E"/>
                </a:solidFill>
                <a:latin typeface="PT Sans" pitchFamily="34" charset="0"/>
                <a:ea typeface="PT Sans" pitchFamily="34" charset="-122"/>
                <a:cs typeface="PT Sans" pitchFamily="34" charset="-120"/>
              </a:rPr>
              <a:t>Gathering customer feedback through surveys and reviews provides valuable insights into product quality and areas for improvement.</a:t>
            </a:r>
            <a:endParaRPr lang="en-US" sz="16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837724" y="719376"/>
            <a:ext cx="8662630" cy="704017"/>
          </a:xfrm>
          <a:prstGeom prst="rect">
            <a:avLst/>
          </a:prstGeom>
          <a:noFill/>
          <a:ln/>
        </p:spPr>
        <p:txBody>
          <a:bodyPr wrap="none" lIns="0" tIns="0" rIns="0" bIns="0" rtlCol="0" anchor="t"/>
          <a:lstStyle/>
          <a:p>
            <a:pPr marL="0" indent="0">
              <a:lnSpc>
                <a:spcPts val="5500"/>
              </a:lnSpc>
              <a:buNone/>
            </a:pPr>
            <a:r>
              <a:rPr lang="en-US" sz="4400" dirty="0">
                <a:solidFill>
                  <a:srgbClr val="00002E"/>
                </a:solidFill>
                <a:latin typeface="Nunito Semi Bold" pitchFamily="34" charset="0"/>
                <a:ea typeface="Nunito Semi Bold" pitchFamily="34" charset="-122"/>
                <a:cs typeface="Nunito Semi Bold" pitchFamily="34" charset="-120"/>
              </a:rPr>
              <a:t>Earned Value Management (EVM)</a:t>
            </a:r>
            <a:endParaRPr lang="en-US" sz="4400" dirty="0"/>
          </a:p>
        </p:txBody>
      </p:sp>
      <p:pic>
        <p:nvPicPr>
          <p:cNvPr id="3" name="Image 0" descr="preencoded.png"/>
          <p:cNvPicPr>
            <a:picLocks noChangeAspect="1"/>
          </p:cNvPicPr>
          <p:nvPr/>
        </p:nvPicPr>
        <p:blipFill>
          <a:blip r:embed="rId3"/>
          <a:stretch>
            <a:fillRect/>
          </a:stretch>
        </p:blipFill>
        <p:spPr>
          <a:xfrm>
            <a:off x="3274814" y="1902143"/>
            <a:ext cx="1603058" cy="1357193"/>
          </a:xfrm>
          <a:prstGeom prst="rect">
            <a:avLst/>
          </a:prstGeom>
        </p:spPr>
      </p:pic>
      <p:sp>
        <p:nvSpPr>
          <p:cNvPr id="4" name="Text 1"/>
          <p:cNvSpPr/>
          <p:nvPr/>
        </p:nvSpPr>
        <p:spPr>
          <a:xfrm>
            <a:off x="3986570" y="2509004"/>
            <a:ext cx="179546" cy="478631"/>
          </a:xfrm>
          <a:prstGeom prst="rect">
            <a:avLst/>
          </a:prstGeom>
          <a:noFill/>
          <a:ln/>
        </p:spPr>
        <p:txBody>
          <a:bodyPr wrap="none" lIns="0" tIns="0" rIns="0" bIns="0" rtlCol="0" anchor="t"/>
          <a:lstStyle/>
          <a:p>
            <a:pPr marL="0" indent="0" algn="ctr">
              <a:lnSpc>
                <a:spcPts val="3750"/>
              </a:lnSpc>
              <a:buNone/>
            </a:pPr>
            <a:r>
              <a:rPr lang="en-US" sz="2350" dirty="0">
                <a:solidFill>
                  <a:srgbClr val="00002E"/>
                </a:solidFill>
                <a:latin typeface="Nunito Semi Bold" pitchFamily="34" charset="0"/>
                <a:ea typeface="Nunito Semi Bold" pitchFamily="34" charset="-122"/>
                <a:cs typeface="Nunito Semi Bold" pitchFamily="34" charset="-120"/>
              </a:rPr>
              <a:t>1</a:t>
            </a:r>
            <a:endParaRPr lang="en-US" sz="2350" dirty="0"/>
          </a:p>
        </p:txBody>
      </p:sp>
      <p:sp>
        <p:nvSpPr>
          <p:cNvPr id="5" name="Text 2"/>
          <p:cNvSpPr/>
          <p:nvPr/>
        </p:nvSpPr>
        <p:spPr>
          <a:xfrm>
            <a:off x="5117187" y="2404705"/>
            <a:ext cx="2067997" cy="351949"/>
          </a:xfrm>
          <a:prstGeom prst="rect">
            <a:avLst/>
          </a:prstGeom>
          <a:noFill/>
          <a:ln/>
        </p:spPr>
        <p:txBody>
          <a:bodyPr wrap="none" lIns="0" tIns="0" rIns="0" bIns="0" rtlCol="0" anchor="t"/>
          <a:lstStyle/>
          <a:p>
            <a:pPr marL="0" indent="0" algn="l">
              <a:lnSpc>
                <a:spcPts val="2750"/>
              </a:lnSpc>
              <a:buNone/>
            </a:pPr>
            <a:r>
              <a:rPr lang="en-US" sz="2200" dirty="0">
                <a:solidFill>
                  <a:srgbClr val="00002E"/>
                </a:solidFill>
                <a:latin typeface="Nunito Semi Bold" pitchFamily="34" charset="0"/>
                <a:ea typeface="Nunito Semi Bold" pitchFamily="34" charset="-122"/>
                <a:cs typeface="Nunito Semi Bold" pitchFamily="34" charset="-120"/>
              </a:rPr>
              <a:t>Integrated View</a:t>
            </a:r>
            <a:endParaRPr lang="en-US" sz="2200" dirty="0"/>
          </a:p>
        </p:txBody>
      </p:sp>
      <p:sp>
        <p:nvSpPr>
          <p:cNvPr id="6" name="Shape 3"/>
          <p:cNvSpPr/>
          <p:nvPr/>
        </p:nvSpPr>
        <p:spPr>
          <a:xfrm>
            <a:off x="4937641" y="3273981"/>
            <a:ext cx="8795266" cy="15240"/>
          </a:xfrm>
          <a:prstGeom prst="roundRect">
            <a:avLst>
              <a:gd name="adj" fmla="val 2356110"/>
            </a:avLst>
          </a:prstGeom>
          <a:solidFill>
            <a:srgbClr val="2D4DF2"/>
          </a:solidFill>
          <a:ln/>
        </p:spPr>
        <p:txBody>
          <a:bodyPr/>
          <a:lstStyle/>
          <a:p>
            <a:endParaRPr lang="en-US"/>
          </a:p>
        </p:txBody>
      </p:sp>
      <p:pic>
        <p:nvPicPr>
          <p:cNvPr id="7" name="Image 1" descr="preencoded.png"/>
          <p:cNvPicPr>
            <a:picLocks noChangeAspect="1"/>
          </p:cNvPicPr>
          <p:nvPr/>
        </p:nvPicPr>
        <p:blipFill>
          <a:blip r:embed="rId4"/>
          <a:stretch>
            <a:fillRect/>
          </a:stretch>
        </p:blipFill>
        <p:spPr>
          <a:xfrm>
            <a:off x="2473285" y="3319105"/>
            <a:ext cx="3206234" cy="1357193"/>
          </a:xfrm>
          <a:prstGeom prst="rect">
            <a:avLst/>
          </a:prstGeom>
        </p:spPr>
      </p:pic>
      <p:sp>
        <p:nvSpPr>
          <p:cNvPr id="8" name="Text 4"/>
          <p:cNvSpPr/>
          <p:nvPr/>
        </p:nvSpPr>
        <p:spPr>
          <a:xfrm>
            <a:off x="3986570" y="3758327"/>
            <a:ext cx="179546" cy="478631"/>
          </a:xfrm>
          <a:prstGeom prst="rect">
            <a:avLst/>
          </a:prstGeom>
          <a:noFill/>
          <a:ln/>
        </p:spPr>
        <p:txBody>
          <a:bodyPr wrap="none" lIns="0" tIns="0" rIns="0" bIns="0" rtlCol="0" anchor="t"/>
          <a:lstStyle/>
          <a:p>
            <a:pPr marL="0" indent="0" algn="ctr">
              <a:lnSpc>
                <a:spcPts val="3750"/>
              </a:lnSpc>
              <a:buNone/>
            </a:pPr>
            <a:r>
              <a:rPr lang="en-US" sz="2350" dirty="0">
                <a:solidFill>
                  <a:srgbClr val="00002E"/>
                </a:solidFill>
                <a:latin typeface="Nunito Semi Bold" pitchFamily="34" charset="0"/>
                <a:ea typeface="Nunito Semi Bold" pitchFamily="34" charset="-122"/>
                <a:cs typeface="Nunito Semi Bold" pitchFamily="34" charset="-120"/>
              </a:rPr>
              <a:t>2</a:t>
            </a:r>
            <a:endParaRPr lang="en-US" sz="2350" dirty="0"/>
          </a:p>
        </p:txBody>
      </p:sp>
      <p:sp>
        <p:nvSpPr>
          <p:cNvPr id="9" name="Text 5"/>
          <p:cNvSpPr/>
          <p:nvPr/>
        </p:nvSpPr>
        <p:spPr>
          <a:xfrm>
            <a:off x="5918835" y="3558421"/>
            <a:ext cx="2816185" cy="351949"/>
          </a:xfrm>
          <a:prstGeom prst="rect">
            <a:avLst/>
          </a:prstGeom>
          <a:noFill/>
          <a:ln/>
        </p:spPr>
        <p:txBody>
          <a:bodyPr wrap="none" lIns="0" tIns="0" rIns="0" bIns="0" rtlCol="0" anchor="t"/>
          <a:lstStyle/>
          <a:p>
            <a:pPr marL="0" indent="0" algn="l">
              <a:lnSpc>
                <a:spcPts val="2750"/>
              </a:lnSpc>
              <a:buNone/>
            </a:pPr>
            <a:r>
              <a:rPr lang="en-US" sz="2200" dirty="0">
                <a:solidFill>
                  <a:srgbClr val="00002E"/>
                </a:solidFill>
                <a:latin typeface="Nunito Semi Bold" pitchFamily="34" charset="0"/>
                <a:ea typeface="Nunito Semi Bold" pitchFamily="34" charset="-122"/>
                <a:cs typeface="Nunito Semi Bold" pitchFamily="34" charset="-120"/>
              </a:rPr>
              <a:t>Cost</a:t>
            </a:r>
            <a:endParaRPr lang="en-US" sz="2200" dirty="0"/>
          </a:p>
        </p:txBody>
      </p:sp>
      <p:sp>
        <p:nvSpPr>
          <p:cNvPr id="10" name="Text 6"/>
          <p:cNvSpPr/>
          <p:nvPr/>
        </p:nvSpPr>
        <p:spPr>
          <a:xfrm>
            <a:off x="5918835" y="4053959"/>
            <a:ext cx="4018836" cy="383024"/>
          </a:xfrm>
          <a:prstGeom prst="rect">
            <a:avLst/>
          </a:prstGeom>
          <a:noFill/>
          <a:ln/>
        </p:spPr>
        <p:txBody>
          <a:bodyPr wrap="none" lIns="0" tIns="0" rIns="0" bIns="0" rtlCol="0" anchor="t"/>
          <a:lstStyle/>
          <a:p>
            <a:pPr marL="0" indent="0" algn="l">
              <a:lnSpc>
                <a:spcPts val="3000"/>
              </a:lnSpc>
              <a:buNone/>
            </a:pPr>
            <a:r>
              <a:rPr lang="en-US" sz="1850" dirty="0">
                <a:solidFill>
                  <a:srgbClr val="00002E"/>
                </a:solidFill>
                <a:latin typeface="PT Sans" pitchFamily="34" charset="0"/>
                <a:ea typeface="PT Sans" pitchFamily="34" charset="-122"/>
                <a:cs typeface="PT Sans" pitchFamily="34" charset="-120"/>
              </a:rPr>
              <a:t>Track actual costs versus planned costs.</a:t>
            </a:r>
            <a:endParaRPr lang="en-US" sz="1850" dirty="0"/>
          </a:p>
        </p:txBody>
      </p:sp>
      <p:sp>
        <p:nvSpPr>
          <p:cNvPr id="11" name="Shape 7"/>
          <p:cNvSpPr/>
          <p:nvPr/>
        </p:nvSpPr>
        <p:spPr>
          <a:xfrm>
            <a:off x="5739289" y="4690943"/>
            <a:ext cx="7993618" cy="15240"/>
          </a:xfrm>
          <a:prstGeom prst="roundRect">
            <a:avLst>
              <a:gd name="adj" fmla="val 2356110"/>
            </a:avLst>
          </a:prstGeom>
          <a:solidFill>
            <a:srgbClr val="018CE1"/>
          </a:solidFill>
          <a:ln/>
        </p:spPr>
        <p:txBody>
          <a:bodyPr/>
          <a:lstStyle/>
          <a:p>
            <a:endParaRPr lang="en-US"/>
          </a:p>
        </p:txBody>
      </p:sp>
      <p:pic>
        <p:nvPicPr>
          <p:cNvPr id="12" name="Image 2" descr="preencoded.png"/>
          <p:cNvPicPr>
            <a:picLocks noChangeAspect="1"/>
          </p:cNvPicPr>
          <p:nvPr/>
        </p:nvPicPr>
        <p:blipFill>
          <a:blip r:embed="rId5"/>
          <a:stretch>
            <a:fillRect/>
          </a:stretch>
        </p:blipFill>
        <p:spPr>
          <a:xfrm>
            <a:off x="1671638" y="4736068"/>
            <a:ext cx="4809411" cy="1357193"/>
          </a:xfrm>
          <a:prstGeom prst="rect">
            <a:avLst/>
          </a:prstGeom>
        </p:spPr>
      </p:pic>
      <p:sp>
        <p:nvSpPr>
          <p:cNvPr id="13" name="Text 8"/>
          <p:cNvSpPr/>
          <p:nvPr/>
        </p:nvSpPr>
        <p:spPr>
          <a:xfrm>
            <a:off x="3986451" y="5175290"/>
            <a:ext cx="179546" cy="478631"/>
          </a:xfrm>
          <a:prstGeom prst="rect">
            <a:avLst/>
          </a:prstGeom>
          <a:noFill/>
          <a:ln/>
        </p:spPr>
        <p:txBody>
          <a:bodyPr wrap="none" lIns="0" tIns="0" rIns="0" bIns="0" rtlCol="0" anchor="t"/>
          <a:lstStyle/>
          <a:p>
            <a:pPr marL="0" indent="0" algn="ctr">
              <a:lnSpc>
                <a:spcPts val="3750"/>
              </a:lnSpc>
              <a:buNone/>
            </a:pPr>
            <a:r>
              <a:rPr lang="en-US" sz="2350" dirty="0">
                <a:solidFill>
                  <a:srgbClr val="00002E"/>
                </a:solidFill>
                <a:latin typeface="Nunito Semi Bold" pitchFamily="34" charset="0"/>
                <a:ea typeface="Nunito Semi Bold" pitchFamily="34" charset="-122"/>
                <a:cs typeface="Nunito Semi Bold" pitchFamily="34" charset="-120"/>
              </a:rPr>
              <a:t>3</a:t>
            </a:r>
            <a:endParaRPr lang="en-US" sz="2350" dirty="0"/>
          </a:p>
        </p:txBody>
      </p:sp>
      <p:sp>
        <p:nvSpPr>
          <p:cNvPr id="14" name="Text 9"/>
          <p:cNvSpPr/>
          <p:nvPr/>
        </p:nvSpPr>
        <p:spPr>
          <a:xfrm>
            <a:off x="6720364" y="4975384"/>
            <a:ext cx="2816185" cy="351949"/>
          </a:xfrm>
          <a:prstGeom prst="rect">
            <a:avLst/>
          </a:prstGeom>
          <a:noFill/>
          <a:ln/>
        </p:spPr>
        <p:txBody>
          <a:bodyPr wrap="none" lIns="0" tIns="0" rIns="0" bIns="0" rtlCol="0" anchor="t"/>
          <a:lstStyle/>
          <a:p>
            <a:pPr marL="0" indent="0" algn="l">
              <a:lnSpc>
                <a:spcPts val="2750"/>
              </a:lnSpc>
              <a:buNone/>
            </a:pPr>
            <a:r>
              <a:rPr lang="en-US" sz="2200" dirty="0">
                <a:solidFill>
                  <a:srgbClr val="00002E"/>
                </a:solidFill>
                <a:latin typeface="Nunito Semi Bold" pitchFamily="34" charset="0"/>
                <a:ea typeface="Nunito Semi Bold" pitchFamily="34" charset="-122"/>
                <a:cs typeface="Nunito Semi Bold" pitchFamily="34" charset="-120"/>
              </a:rPr>
              <a:t>Schedule</a:t>
            </a:r>
            <a:endParaRPr lang="en-US" sz="2200" dirty="0"/>
          </a:p>
        </p:txBody>
      </p:sp>
      <p:sp>
        <p:nvSpPr>
          <p:cNvPr id="15" name="Text 10"/>
          <p:cNvSpPr/>
          <p:nvPr/>
        </p:nvSpPr>
        <p:spPr>
          <a:xfrm>
            <a:off x="6720364" y="5470922"/>
            <a:ext cx="4501039" cy="383024"/>
          </a:xfrm>
          <a:prstGeom prst="rect">
            <a:avLst/>
          </a:prstGeom>
          <a:noFill/>
          <a:ln/>
        </p:spPr>
        <p:txBody>
          <a:bodyPr wrap="none" lIns="0" tIns="0" rIns="0" bIns="0" rtlCol="0" anchor="t"/>
          <a:lstStyle/>
          <a:p>
            <a:pPr marL="0" indent="0" algn="l">
              <a:lnSpc>
                <a:spcPts val="3000"/>
              </a:lnSpc>
              <a:buNone/>
            </a:pPr>
            <a:r>
              <a:rPr lang="en-US" sz="1850" dirty="0">
                <a:solidFill>
                  <a:srgbClr val="00002E"/>
                </a:solidFill>
                <a:latin typeface="PT Sans" pitchFamily="34" charset="0"/>
                <a:ea typeface="PT Sans" pitchFamily="34" charset="-122"/>
                <a:cs typeface="PT Sans" pitchFamily="34" charset="-120"/>
              </a:rPr>
              <a:t>Monitor progress against planned timelines.</a:t>
            </a:r>
            <a:endParaRPr lang="en-US" sz="1850" dirty="0"/>
          </a:p>
        </p:txBody>
      </p:sp>
      <p:sp>
        <p:nvSpPr>
          <p:cNvPr id="16" name="Shape 11"/>
          <p:cNvSpPr/>
          <p:nvPr/>
        </p:nvSpPr>
        <p:spPr>
          <a:xfrm>
            <a:off x="6540818" y="6107906"/>
            <a:ext cx="7192089" cy="15240"/>
          </a:xfrm>
          <a:prstGeom prst="roundRect">
            <a:avLst>
              <a:gd name="adj" fmla="val 2356110"/>
            </a:avLst>
          </a:prstGeom>
          <a:solidFill>
            <a:srgbClr val="DA33BF"/>
          </a:solidFill>
          <a:ln/>
        </p:spPr>
        <p:txBody>
          <a:bodyPr/>
          <a:lstStyle/>
          <a:p>
            <a:endParaRPr lang="en-US"/>
          </a:p>
        </p:txBody>
      </p:sp>
      <p:pic>
        <p:nvPicPr>
          <p:cNvPr id="17" name="Image 3" descr="preencoded.png"/>
          <p:cNvPicPr>
            <a:picLocks noChangeAspect="1"/>
          </p:cNvPicPr>
          <p:nvPr/>
        </p:nvPicPr>
        <p:blipFill>
          <a:blip r:embed="rId6"/>
          <a:stretch>
            <a:fillRect/>
          </a:stretch>
        </p:blipFill>
        <p:spPr>
          <a:xfrm>
            <a:off x="870109" y="6153031"/>
            <a:ext cx="6412587" cy="1357193"/>
          </a:xfrm>
          <a:prstGeom prst="rect">
            <a:avLst/>
          </a:prstGeom>
        </p:spPr>
      </p:pic>
      <p:sp>
        <p:nvSpPr>
          <p:cNvPr id="18" name="Text 12"/>
          <p:cNvSpPr/>
          <p:nvPr/>
        </p:nvSpPr>
        <p:spPr>
          <a:xfrm>
            <a:off x="3986570" y="6592253"/>
            <a:ext cx="179546" cy="478631"/>
          </a:xfrm>
          <a:prstGeom prst="rect">
            <a:avLst/>
          </a:prstGeom>
          <a:noFill/>
          <a:ln/>
        </p:spPr>
        <p:txBody>
          <a:bodyPr wrap="none" lIns="0" tIns="0" rIns="0" bIns="0" rtlCol="0" anchor="t"/>
          <a:lstStyle/>
          <a:p>
            <a:pPr marL="0" indent="0" algn="ctr">
              <a:lnSpc>
                <a:spcPts val="3750"/>
              </a:lnSpc>
              <a:buNone/>
            </a:pPr>
            <a:r>
              <a:rPr lang="en-US" sz="2350" dirty="0">
                <a:solidFill>
                  <a:srgbClr val="00002E"/>
                </a:solidFill>
                <a:latin typeface="Nunito Semi Bold" pitchFamily="34" charset="0"/>
                <a:ea typeface="Nunito Semi Bold" pitchFamily="34" charset="-122"/>
                <a:cs typeface="Nunito Semi Bold" pitchFamily="34" charset="-120"/>
              </a:rPr>
              <a:t>4</a:t>
            </a:r>
            <a:endParaRPr lang="en-US" sz="2350" dirty="0"/>
          </a:p>
        </p:txBody>
      </p:sp>
      <p:sp>
        <p:nvSpPr>
          <p:cNvPr id="19" name="Text 13"/>
          <p:cNvSpPr/>
          <p:nvPr/>
        </p:nvSpPr>
        <p:spPr>
          <a:xfrm>
            <a:off x="7522012" y="6392347"/>
            <a:ext cx="2816185" cy="351949"/>
          </a:xfrm>
          <a:prstGeom prst="rect">
            <a:avLst/>
          </a:prstGeom>
          <a:noFill/>
          <a:ln/>
        </p:spPr>
        <p:txBody>
          <a:bodyPr wrap="none" lIns="0" tIns="0" rIns="0" bIns="0" rtlCol="0" anchor="t"/>
          <a:lstStyle/>
          <a:p>
            <a:pPr marL="0" indent="0" algn="l">
              <a:lnSpc>
                <a:spcPts val="2750"/>
              </a:lnSpc>
              <a:buNone/>
            </a:pPr>
            <a:r>
              <a:rPr lang="en-US" sz="2200" dirty="0">
                <a:solidFill>
                  <a:srgbClr val="00002E"/>
                </a:solidFill>
                <a:latin typeface="Nunito Semi Bold" pitchFamily="34" charset="0"/>
                <a:ea typeface="Nunito Semi Bold" pitchFamily="34" charset="-122"/>
                <a:cs typeface="Nunito Semi Bold" pitchFamily="34" charset="-120"/>
              </a:rPr>
              <a:t>Scope</a:t>
            </a:r>
            <a:endParaRPr lang="en-US" sz="2200" dirty="0"/>
          </a:p>
        </p:txBody>
      </p:sp>
      <p:sp>
        <p:nvSpPr>
          <p:cNvPr id="20" name="Text 14"/>
          <p:cNvSpPr/>
          <p:nvPr/>
        </p:nvSpPr>
        <p:spPr>
          <a:xfrm>
            <a:off x="7522012" y="6887885"/>
            <a:ext cx="4672251" cy="383024"/>
          </a:xfrm>
          <a:prstGeom prst="rect">
            <a:avLst/>
          </a:prstGeom>
          <a:noFill/>
          <a:ln/>
        </p:spPr>
        <p:txBody>
          <a:bodyPr wrap="none" lIns="0" tIns="0" rIns="0" bIns="0" rtlCol="0" anchor="t"/>
          <a:lstStyle/>
          <a:p>
            <a:pPr marL="0" indent="0" algn="l">
              <a:lnSpc>
                <a:spcPts val="3000"/>
              </a:lnSpc>
              <a:buNone/>
            </a:pPr>
            <a:r>
              <a:rPr lang="en-US" sz="1850" dirty="0">
                <a:solidFill>
                  <a:srgbClr val="00002E"/>
                </a:solidFill>
                <a:latin typeface="PT Sans" pitchFamily="34" charset="0"/>
                <a:ea typeface="PT Sans" pitchFamily="34" charset="-122"/>
                <a:cs typeface="PT Sans" pitchFamily="34" charset="-120"/>
              </a:rPr>
              <a:t>Assess the completion of project deliverables.</a:t>
            </a:r>
            <a:endParaRPr lang="en-US" sz="18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324124" y="710803"/>
            <a:ext cx="5632490" cy="704017"/>
          </a:xfrm>
          <a:prstGeom prst="rect">
            <a:avLst/>
          </a:prstGeom>
          <a:noFill/>
          <a:ln/>
        </p:spPr>
        <p:txBody>
          <a:bodyPr wrap="none" lIns="0" tIns="0" rIns="0" bIns="0" rtlCol="0" anchor="t"/>
          <a:lstStyle/>
          <a:p>
            <a:pPr marL="0" indent="0">
              <a:lnSpc>
                <a:spcPts val="5500"/>
              </a:lnSpc>
              <a:buNone/>
            </a:pPr>
            <a:r>
              <a:rPr lang="en-US" sz="4400" dirty="0">
                <a:solidFill>
                  <a:srgbClr val="00002E"/>
                </a:solidFill>
                <a:latin typeface="Nunito Semi Bold" pitchFamily="34" charset="0"/>
                <a:ea typeface="Nunito Semi Bold" pitchFamily="34" charset="-122"/>
                <a:cs typeface="Nunito Semi Bold" pitchFamily="34" charset="-120"/>
              </a:rPr>
              <a:t>Risk Metrics</a:t>
            </a:r>
            <a:endParaRPr lang="en-US" sz="4400" dirty="0"/>
          </a:p>
        </p:txBody>
      </p:sp>
      <p:pic>
        <p:nvPicPr>
          <p:cNvPr id="4" name="Image 1" descr="preencoded.png"/>
          <p:cNvPicPr>
            <a:picLocks noChangeAspect="1"/>
          </p:cNvPicPr>
          <p:nvPr/>
        </p:nvPicPr>
        <p:blipFill>
          <a:blip r:embed="rId4"/>
          <a:stretch>
            <a:fillRect/>
          </a:stretch>
        </p:blipFill>
        <p:spPr>
          <a:xfrm>
            <a:off x="12595860" y="1773793"/>
            <a:ext cx="1196816" cy="1915001"/>
          </a:xfrm>
          <a:prstGeom prst="rect">
            <a:avLst/>
          </a:prstGeom>
        </p:spPr>
      </p:pic>
      <p:sp>
        <p:nvSpPr>
          <p:cNvPr id="5" name="Text 1"/>
          <p:cNvSpPr/>
          <p:nvPr/>
        </p:nvSpPr>
        <p:spPr>
          <a:xfrm>
            <a:off x="9420701" y="2013109"/>
            <a:ext cx="2816185" cy="351949"/>
          </a:xfrm>
          <a:prstGeom prst="rect">
            <a:avLst/>
          </a:prstGeom>
          <a:noFill/>
          <a:ln/>
        </p:spPr>
        <p:txBody>
          <a:bodyPr wrap="none" lIns="0" tIns="0" rIns="0" bIns="0" rtlCol="0" anchor="t"/>
          <a:lstStyle/>
          <a:p>
            <a:pPr marL="0" indent="0" algn="r">
              <a:lnSpc>
                <a:spcPts val="2750"/>
              </a:lnSpc>
              <a:buNone/>
            </a:pPr>
            <a:r>
              <a:rPr lang="en-US" sz="2200" dirty="0">
                <a:solidFill>
                  <a:srgbClr val="00002E"/>
                </a:solidFill>
                <a:latin typeface="Nunito Semi Bold" pitchFamily="34" charset="0"/>
                <a:ea typeface="Nunito Semi Bold" pitchFamily="34" charset="-122"/>
                <a:cs typeface="Nunito Semi Bold" pitchFamily="34" charset="-120"/>
              </a:rPr>
              <a:t>Risk Identification</a:t>
            </a:r>
            <a:endParaRPr lang="en-US" sz="2200" dirty="0"/>
          </a:p>
        </p:txBody>
      </p:sp>
      <p:sp>
        <p:nvSpPr>
          <p:cNvPr id="6" name="Text 2"/>
          <p:cNvSpPr/>
          <p:nvPr/>
        </p:nvSpPr>
        <p:spPr>
          <a:xfrm>
            <a:off x="6324124" y="2508647"/>
            <a:ext cx="5912763" cy="766048"/>
          </a:xfrm>
          <a:prstGeom prst="rect">
            <a:avLst/>
          </a:prstGeom>
          <a:noFill/>
          <a:ln/>
        </p:spPr>
        <p:txBody>
          <a:bodyPr wrap="square" lIns="0" tIns="0" rIns="0" bIns="0" rtlCol="0" anchor="t"/>
          <a:lstStyle/>
          <a:p>
            <a:pPr marL="0" indent="0" algn="r">
              <a:lnSpc>
                <a:spcPts val="3000"/>
              </a:lnSpc>
              <a:buNone/>
            </a:pPr>
            <a:r>
              <a:rPr lang="en-US" sz="1850" dirty="0">
                <a:solidFill>
                  <a:srgbClr val="00002E"/>
                </a:solidFill>
                <a:latin typeface="PT Sans" pitchFamily="34" charset="0"/>
                <a:ea typeface="PT Sans" pitchFamily="34" charset="-122"/>
                <a:cs typeface="PT Sans" pitchFamily="34" charset="-120"/>
              </a:rPr>
              <a:t>This involves proactively identifying potential threats and opportunities that could impact project success.</a:t>
            </a:r>
            <a:endParaRPr lang="en-US" sz="1850" dirty="0"/>
          </a:p>
        </p:txBody>
      </p:sp>
      <p:pic>
        <p:nvPicPr>
          <p:cNvPr id="7" name="Image 2" descr="preencoded.png"/>
          <p:cNvPicPr>
            <a:picLocks noChangeAspect="1"/>
          </p:cNvPicPr>
          <p:nvPr/>
        </p:nvPicPr>
        <p:blipFill>
          <a:blip r:embed="rId5"/>
          <a:stretch>
            <a:fillRect/>
          </a:stretch>
        </p:blipFill>
        <p:spPr>
          <a:xfrm>
            <a:off x="12595860" y="3688794"/>
            <a:ext cx="1196816" cy="1915001"/>
          </a:xfrm>
          <a:prstGeom prst="rect">
            <a:avLst/>
          </a:prstGeom>
        </p:spPr>
      </p:pic>
      <p:sp>
        <p:nvSpPr>
          <p:cNvPr id="8" name="Text 3"/>
          <p:cNvSpPr/>
          <p:nvPr/>
        </p:nvSpPr>
        <p:spPr>
          <a:xfrm>
            <a:off x="9420701" y="3928110"/>
            <a:ext cx="2816185" cy="351949"/>
          </a:xfrm>
          <a:prstGeom prst="rect">
            <a:avLst/>
          </a:prstGeom>
          <a:noFill/>
          <a:ln/>
        </p:spPr>
        <p:txBody>
          <a:bodyPr wrap="none" lIns="0" tIns="0" rIns="0" bIns="0" rtlCol="0" anchor="t"/>
          <a:lstStyle/>
          <a:p>
            <a:pPr marL="0" indent="0" algn="r">
              <a:lnSpc>
                <a:spcPts val="2750"/>
              </a:lnSpc>
              <a:buNone/>
            </a:pPr>
            <a:r>
              <a:rPr lang="en-US" sz="2200" dirty="0">
                <a:solidFill>
                  <a:srgbClr val="00002E"/>
                </a:solidFill>
                <a:latin typeface="Nunito Semi Bold" pitchFamily="34" charset="0"/>
                <a:ea typeface="Nunito Semi Bold" pitchFamily="34" charset="-122"/>
                <a:cs typeface="Nunito Semi Bold" pitchFamily="34" charset="-120"/>
              </a:rPr>
              <a:t>Risk Assessment</a:t>
            </a:r>
            <a:endParaRPr lang="en-US" sz="2200" dirty="0"/>
          </a:p>
        </p:txBody>
      </p:sp>
      <p:sp>
        <p:nvSpPr>
          <p:cNvPr id="9" name="Text 4"/>
          <p:cNvSpPr/>
          <p:nvPr/>
        </p:nvSpPr>
        <p:spPr>
          <a:xfrm>
            <a:off x="6324124" y="4423648"/>
            <a:ext cx="5912763" cy="766048"/>
          </a:xfrm>
          <a:prstGeom prst="rect">
            <a:avLst/>
          </a:prstGeom>
          <a:noFill/>
          <a:ln/>
        </p:spPr>
        <p:txBody>
          <a:bodyPr wrap="square" lIns="0" tIns="0" rIns="0" bIns="0" rtlCol="0" anchor="t"/>
          <a:lstStyle/>
          <a:p>
            <a:pPr marL="0" indent="0" algn="r">
              <a:lnSpc>
                <a:spcPts val="3000"/>
              </a:lnSpc>
              <a:buNone/>
            </a:pPr>
            <a:r>
              <a:rPr lang="en-US" sz="1850" dirty="0">
                <a:solidFill>
                  <a:srgbClr val="00002E"/>
                </a:solidFill>
                <a:latin typeface="PT Sans" pitchFamily="34" charset="0"/>
                <a:ea typeface="PT Sans" pitchFamily="34" charset="-122"/>
                <a:cs typeface="PT Sans" pitchFamily="34" charset="-120"/>
              </a:rPr>
              <a:t>Evaluating the likelihood and impact of each identified risk to understand their potential consequences.</a:t>
            </a:r>
            <a:endParaRPr lang="en-US" sz="1850" dirty="0"/>
          </a:p>
        </p:txBody>
      </p:sp>
      <p:pic>
        <p:nvPicPr>
          <p:cNvPr id="10" name="Image 3" descr="preencoded.png"/>
          <p:cNvPicPr>
            <a:picLocks noChangeAspect="1"/>
          </p:cNvPicPr>
          <p:nvPr/>
        </p:nvPicPr>
        <p:blipFill>
          <a:blip r:embed="rId6"/>
          <a:stretch>
            <a:fillRect/>
          </a:stretch>
        </p:blipFill>
        <p:spPr>
          <a:xfrm>
            <a:off x="12595860" y="5603796"/>
            <a:ext cx="1196816" cy="1915001"/>
          </a:xfrm>
          <a:prstGeom prst="rect">
            <a:avLst/>
          </a:prstGeom>
        </p:spPr>
      </p:pic>
      <p:sp>
        <p:nvSpPr>
          <p:cNvPr id="11" name="Text 5"/>
          <p:cNvSpPr/>
          <p:nvPr/>
        </p:nvSpPr>
        <p:spPr>
          <a:xfrm>
            <a:off x="9420701" y="5843111"/>
            <a:ext cx="2816185" cy="351949"/>
          </a:xfrm>
          <a:prstGeom prst="rect">
            <a:avLst/>
          </a:prstGeom>
          <a:noFill/>
          <a:ln/>
        </p:spPr>
        <p:txBody>
          <a:bodyPr wrap="none" lIns="0" tIns="0" rIns="0" bIns="0" rtlCol="0" anchor="t"/>
          <a:lstStyle/>
          <a:p>
            <a:pPr marL="0" indent="0" algn="r">
              <a:lnSpc>
                <a:spcPts val="2750"/>
              </a:lnSpc>
              <a:buNone/>
            </a:pPr>
            <a:r>
              <a:rPr lang="en-US" sz="2200" dirty="0">
                <a:solidFill>
                  <a:srgbClr val="00002E"/>
                </a:solidFill>
                <a:latin typeface="Nunito Semi Bold" pitchFamily="34" charset="0"/>
                <a:ea typeface="Nunito Semi Bold" pitchFamily="34" charset="-122"/>
                <a:cs typeface="Nunito Semi Bold" pitchFamily="34" charset="-120"/>
              </a:rPr>
              <a:t>Risk Mitigation</a:t>
            </a:r>
            <a:endParaRPr lang="en-US" sz="2200" dirty="0"/>
          </a:p>
        </p:txBody>
      </p:sp>
      <p:sp>
        <p:nvSpPr>
          <p:cNvPr id="12" name="Text 6"/>
          <p:cNvSpPr/>
          <p:nvPr/>
        </p:nvSpPr>
        <p:spPr>
          <a:xfrm>
            <a:off x="6324124" y="6338649"/>
            <a:ext cx="5912763" cy="766048"/>
          </a:xfrm>
          <a:prstGeom prst="rect">
            <a:avLst/>
          </a:prstGeom>
          <a:noFill/>
          <a:ln/>
        </p:spPr>
        <p:txBody>
          <a:bodyPr wrap="square" lIns="0" tIns="0" rIns="0" bIns="0" rtlCol="0" anchor="t"/>
          <a:lstStyle/>
          <a:p>
            <a:pPr marL="0" indent="0" algn="r">
              <a:lnSpc>
                <a:spcPts val="3000"/>
              </a:lnSpc>
              <a:buNone/>
            </a:pPr>
            <a:r>
              <a:rPr lang="en-US" sz="1850" dirty="0">
                <a:solidFill>
                  <a:srgbClr val="00002E"/>
                </a:solidFill>
                <a:latin typeface="PT Sans" pitchFamily="34" charset="0"/>
                <a:ea typeface="PT Sans" pitchFamily="34" charset="-122"/>
                <a:cs typeface="PT Sans" pitchFamily="34" charset="-120"/>
              </a:rPr>
              <a:t>Developing and implementing strategies to reduce the likelihood or impact of identified risks.</a:t>
            </a:r>
            <a:endParaRPr lang="en-US" sz="18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837724" y="1965127"/>
            <a:ext cx="5655350" cy="704017"/>
          </a:xfrm>
          <a:prstGeom prst="rect">
            <a:avLst/>
          </a:prstGeom>
          <a:noFill/>
          <a:ln/>
        </p:spPr>
        <p:txBody>
          <a:bodyPr wrap="none" lIns="0" tIns="0" rIns="0" bIns="0" rtlCol="0" anchor="t"/>
          <a:lstStyle/>
          <a:p>
            <a:pPr marL="0" indent="0">
              <a:lnSpc>
                <a:spcPts val="5500"/>
              </a:lnSpc>
              <a:buNone/>
            </a:pPr>
            <a:r>
              <a:rPr lang="en-US" sz="4400" dirty="0">
                <a:solidFill>
                  <a:srgbClr val="00002E"/>
                </a:solidFill>
                <a:latin typeface="Nunito Semi Bold" pitchFamily="34" charset="0"/>
                <a:ea typeface="Nunito Semi Bold" pitchFamily="34" charset="-122"/>
                <a:cs typeface="Nunito Semi Bold" pitchFamily="34" charset="-120"/>
              </a:rPr>
              <a:t>Customer Satisfaction</a:t>
            </a:r>
            <a:endParaRPr lang="en-US" sz="4400" dirty="0"/>
          </a:p>
        </p:txBody>
      </p:sp>
      <p:sp>
        <p:nvSpPr>
          <p:cNvPr id="4" name="Text 1"/>
          <p:cNvSpPr/>
          <p:nvPr/>
        </p:nvSpPr>
        <p:spPr>
          <a:xfrm>
            <a:off x="837724" y="3147774"/>
            <a:ext cx="3554730" cy="789861"/>
          </a:xfrm>
          <a:prstGeom prst="rect">
            <a:avLst/>
          </a:prstGeom>
          <a:noFill/>
          <a:ln/>
        </p:spPr>
        <p:txBody>
          <a:bodyPr wrap="none" lIns="0" tIns="0" rIns="0" bIns="0" rtlCol="0" anchor="t"/>
          <a:lstStyle/>
          <a:p>
            <a:pPr marL="0" indent="0" algn="ctr">
              <a:lnSpc>
                <a:spcPts val="6200"/>
              </a:lnSpc>
              <a:buNone/>
            </a:pPr>
            <a:r>
              <a:rPr lang="en-US" sz="6200" dirty="0">
                <a:solidFill>
                  <a:srgbClr val="2D4DF2"/>
                </a:solidFill>
                <a:latin typeface="Nunito Semi Bold" pitchFamily="34" charset="0"/>
                <a:ea typeface="Nunito Semi Bold" pitchFamily="34" charset="-122"/>
                <a:cs typeface="Nunito Semi Bold" pitchFamily="34" charset="-120"/>
              </a:rPr>
              <a:t>90%</a:t>
            </a:r>
            <a:endParaRPr lang="en-US" sz="6200" dirty="0"/>
          </a:p>
        </p:txBody>
      </p:sp>
      <p:sp>
        <p:nvSpPr>
          <p:cNvPr id="5" name="Text 2"/>
          <p:cNvSpPr/>
          <p:nvPr/>
        </p:nvSpPr>
        <p:spPr>
          <a:xfrm>
            <a:off x="1206937" y="4236720"/>
            <a:ext cx="2816185" cy="351949"/>
          </a:xfrm>
          <a:prstGeom prst="rect">
            <a:avLst/>
          </a:prstGeom>
          <a:noFill/>
          <a:ln/>
        </p:spPr>
        <p:txBody>
          <a:bodyPr wrap="none" lIns="0" tIns="0" rIns="0" bIns="0" rtlCol="0" anchor="t"/>
          <a:lstStyle/>
          <a:p>
            <a:pPr marL="0" indent="0" algn="ctr">
              <a:lnSpc>
                <a:spcPts val="2750"/>
              </a:lnSpc>
              <a:buNone/>
            </a:pPr>
            <a:r>
              <a:rPr lang="en-US" sz="2200" dirty="0">
                <a:solidFill>
                  <a:srgbClr val="00002E"/>
                </a:solidFill>
                <a:latin typeface="Nunito Semi Bold" pitchFamily="34" charset="0"/>
                <a:ea typeface="Nunito Semi Bold" pitchFamily="34" charset="-122"/>
                <a:cs typeface="Nunito Semi Bold" pitchFamily="34" charset="-120"/>
              </a:rPr>
              <a:t>Surveys</a:t>
            </a:r>
            <a:endParaRPr lang="en-US" sz="2200" dirty="0"/>
          </a:p>
        </p:txBody>
      </p:sp>
      <p:sp>
        <p:nvSpPr>
          <p:cNvPr id="6" name="Text 3"/>
          <p:cNvSpPr/>
          <p:nvPr/>
        </p:nvSpPr>
        <p:spPr>
          <a:xfrm>
            <a:off x="837724" y="4732258"/>
            <a:ext cx="3554730" cy="1532096"/>
          </a:xfrm>
          <a:prstGeom prst="rect">
            <a:avLst/>
          </a:prstGeom>
          <a:noFill/>
          <a:ln/>
        </p:spPr>
        <p:txBody>
          <a:bodyPr wrap="square" lIns="0" tIns="0" rIns="0" bIns="0" rtlCol="0" anchor="t"/>
          <a:lstStyle/>
          <a:p>
            <a:pPr marL="0" indent="0" algn="ctr">
              <a:lnSpc>
                <a:spcPts val="3000"/>
              </a:lnSpc>
              <a:buNone/>
            </a:pPr>
            <a:r>
              <a:rPr lang="en-US" sz="1850" dirty="0">
                <a:solidFill>
                  <a:srgbClr val="00002E"/>
                </a:solidFill>
                <a:latin typeface="PT Sans" pitchFamily="34" charset="0"/>
                <a:ea typeface="PT Sans" pitchFamily="34" charset="-122"/>
                <a:cs typeface="PT Sans" pitchFamily="34" charset="-120"/>
              </a:rPr>
              <a:t>Regularly collect customer feedback through surveys to gauge satisfaction levels with project deliverables.</a:t>
            </a:r>
            <a:endParaRPr lang="en-US" sz="1850" dirty="0"/>
          </a:p>
        </p:txBody>
      </p:sp>
      <p:sp>
        <p:nvSpPr>
          <p:cNvPr id="7" name="Text 4"/>
          <p:cNvSpPr/>
          <p:nvPr/>
        </p:nvSpPr>
        <p:spPr>
          <a:xfrm>
            <a:off x="4751427" y="3147774"/>
            <a:ext cx="3554849" cy="789861"/>
          </a:xfrm>
          <a:prstGeom prst="rect">
            <a:avLst/>
          </a:prstGeom>
          <a:noFill/>
          <a:ln/>
        </p:spPr>
        <p:txBody>
          <a:bodyPr wrap="none" lIns="0" tIns="0" rIns="0" bIns="0" rtlCol="0" anchor="t"/>
          <a:lstStyle/>
          <a:p>
            <a:pPr marL="0" indent="0" algn="ctr">
              <a:lnSpc>
                <a:spcPts val="6200"/>
              </a:lnSpc>
              <a:buNone/>
            </a:pPr>
            <a:r>
              <a:rPr lang="en-US" sz="6200" dirty="0">
                <a:solidFill>
                  <a:srgbClr val="018CE1"/>
                </a:solidFill>
                <a:latin typeface="Nunito Semi Bold" pitchFamily="34" charset="0"/>
                <a:ea typeface="Nunito Semi Bold" pitchFamily="34" charset="-122"/>
                <a:cs typeface="Nunito Semi Bold" pitchFamily="34" charset="-120"/>
              </a:rPr>
              <a:t>5</a:t>
            </a:r>
            <a:endParaRPr lang="en-US" sz="6200" dirty="0"/>
          </a:p>
        </p:txBody>
      </p:sp>
      <p:sp>
        <p:nvSpPr>
          <p:cNvPr id="8" name="Text 5"/>
          <p:cNvSpPr/>
          <p:nvPr/>
        </p:nvSpPr>
        <p:spPr>
          <a:xfrm>
            <a:off x="5120759" y="4236720"/>
            <a:ext cx="2816185" cy="351949"/>
          </a:xfrm>
          <a:prstGeom prst="rect">
            <a:avLst/>
          </a:prstGeom>
          <a:noFill/>
          <a:ln/>
        </p:spPr>
        <p:txBody>
          <a:bodyPr wrap="none" lIns="0" tIns="0" rIns="0" bIns="0" rtlCol="0" anchor="t"/>
          <a:lstStyle/>
          <a:p>
            <a:pPr marL="0" indent="0" algn="ctr">
              <a:lnSpc>
                <a:spcPts val="2750"/>
              </a:lnSpc>
              <a:buNone/>
            </a:pPr>
            <a:r>
              <a:rPr lang="en-US" sz="2200" dirty="0">
                <a:solidFill>
                  <a:srgbClr val="00002E"/>
                </a:solidFill>
                <a:latin typeface="Nunito Semi Bold" pitchFamily="34" charset="0"/>
                <a:ea typeface="Nunito Semi Bold" pitchFamily="34" charset="-122"/>
                <a:cs typeface="Nunito Semi Bold" pitchFamily="34" charset="-120"/>
              </a:rPr>
              <a:t>Reviews</a:t>
            </a:r>
            <a:endParaRPr lang="en-US" sz="2200" dirty="0"/>
          </a:p>
        </p:txBody>
      </p:sp>
      <p:sp>
        <p:nvSpPr>
          <p:cNvPr id="9" name="Text 6"/>
          <p:cNvSpPr/>
          <p:nvPr/>
        </p:nvSpPr>
        <p:spPr>
          <a:xfrm>
            <a:off x="4751427" y="4732258"/>
            <a:ext cx="3554849" cy="1532096"/>
          </a:xfrm>
          <a:prstGeom prst="rect">
            <a:avLst/>
          </a:prstGeom>
          <a:noFill/>
          <a:ln/>
        </p:spPr>
        <p:txBody>
          <a:bodyPr wrap="square" lIns="0" tIns="0" rIns="0" bIns="0" rtlCol="0" anchor="t"/>
          <a:lstStyle/>
          <a:p>
            <a:pPr marL="0" indent="0" algn="ctr">
              <a:lnSpc>
                <a:spcPts val="3000"/>
              </a:lnSpc>
              <a:buNone/>
            </a:pPr>
            <a:r>
              <a:rPr lang="en-US" sz="1850" dirty="0">
                <a:solidFill>
                  <a:srgbClr val="00002E"/>
                </a:solidFill>
                <a:latin typeface="PT Sans" pitchFamily="34" charset="0"/>
                <a:ea typeface="PT Sans" pitchFamily="34" charset="-122"/>
                <a:cs typeface="PT Sans" pitchFamily="34" charset="-120"/>
              </a:rPr>
              <a:t>Encourage customers to leave reviews online or in other platforms to gather feedback and insights.</a:t>
            </a:r>
            <a:endParaRPr lang="en-US" sz="18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827008" y="649843"/>
            <a:ext cx="6417112" cy="694968"/>
          </a:xfrm>
          <a:prstGeom prst="rect">
            <a:avLst/>
          </a:prstGeom>
          <a:noFill/>
          <a:ln/>
        </p:spPr>
        <p:txBody>
          <a:bodyPr wrap="none" lIns="0" tIns="0" rIns="0" bIns="0" rtlCol="0" anchor="t"/>
          <a:lstStyle/>
          <a:p>
            <a:pPr marL="0" indent="0">
              <a:lnSpc>
                <a:spcPts val="5450"/>
              </a:lnSpc>
              <a:buNone/>
            </a:pPr>
            <a:r>
              <a:rPr lang="en-US" sz="4350" dirty="0">
                <a:solidFill>
                  <a:srgbClr val="00002E"/>
                </a:solidFill>
                <a:latin typeface="Nunito Semi Bold" pitchFamily="34" charset="0"/>
                <a:ea typeface="Nunito Semi Bold" pitchFamily="34" charset="-122"/>
                <a:cs typeface="Nunito Semi Bold" pitchFamily="34" charset="-120"/>
              </a:rPr>
              <a:t>Stakeholder Engagement</a:t>
            </a:r>
            <a:endParaRPr lang="en-US" sz="4350" dirty="0"/>
          </a:p>
        </p:txBody>
      </p:sp>
      <p:pic>
        <p:nvPicPr>
          <p:cNvPr id="3" name="Image 0" descr="preencoded.png"/>
          <p:cNvPicPr>
            <a:picLocks noChangeAspect="1"/>
          </p:cNvPicPr>
          <p:nvPr/>
        </p:nvPicPr>
        <p:blipFill>
          <a:blip r:embed="rId3"/>
          <a:stretch>
            <a:fillRect/>
          </a:stretch>
        </p:blipFill>
        <p:spPr>
          <a:xfrm>
            <a:off x="827008" y="1817370"/>
            <a:ext cx="6230064" cy="3850362"/>
          </a:xfrm>
          <a:prstGeom prst="rect">
            <a:avLst/>
          </a:prstGeom>
        </p:spPr>
      </p:pic>
      <p:sp>
        <p:nvSpPr>
          <p:cNvPr id="4" name="Text 1"/>
          <p:cNvSpPr/>
          <p:nvPr/>
        </p:nvSpPr>
        <p:spPr>
          <a:xfrm>
            <a:off x="827008" y="5963126"/>
            <a:ext cx="2780109" cy="347424"/>
          </a:xfrm>
          <a:prstGeom prst="rect">
            <a:avLst/>
          </a:prstGeom>
          <a:noFill/>
          <a:ln/>
        </p:spPr>
        <p:txBody>
          <a:bodyPr wrap="none" lIns="0" tIns="0" rIns="0" bIns="0" rtlCol="0" anchor="t"/>
          <a:lstStyle/>
          <a:p>
            <a:pPr marL="0" indent="0" algn="l">
              <a:lnSpc>
                <a:spcPts val="2700"/>
              </a:lnSpc>
              <a:buNone/>
            </a:pPr>
            <a:r>
              <a:rPr lang="en-US" sz="2150" dirty="0">
                <a:solidFill>
                  <a:srgbClr val="00002E"/>
                </a:solidFill>
                <a:latin typeface="Nunito Semi Bold" pitchFamily="34" charset="0"/>
                <a:ea typeface="Nunito Semi Bold" pitchFamily="34" charset="-122"/>
                <a:cs typeface="Nunito Semi Bold" pitchFamily="34" charset="-120"/>
              </a:rPr>
              <a:t>Communication</a:t>
            </a:r>
            <a:endParaRPr lang="en-US" sz="2150" dirty="0"/>
          </a:p>
        </p:txBody>
      </p:sp>
      <p:sp>
        <p:nvSpPr>
          <p:cNvPr id="5" name="Text 2"/>
          <p:cNvSpPr/>
          <p:nvPr/>
        </p:nvSpPr>
        <p:spPr>
          <a:xfrm>
            <a:off x="827008" y="6452235"/>
            <a:ext cx="6310908" cy="1134427"/>
          </a:xfrm>
          <a:prstGeom prst="rect">
            <a:avLst/>
          </a:prstGeom>
          <a:noFill/>
          <a:ln/>
        </p:spPr>
        <p:txBody>
          <a:bodyPr wrap="square" lIns="0" tIns="0" rIns="0" bIns="0" rtlCol="0" anchor="t"/>
          <a:lstStyle/>
          <a:p>
            <a:pPr marL="0" indent="0" algn="l">
              <a:lnSpc>
                <a:spcPts val="2950"/>
              </a:lnSpc>
              <a:buNone/>
            </a:pPr>
            <a:r>
              <a:rPr lang="en-US" sz="1850" dirty="0">
                <a:solidFill>
                  <a:srgbClr val="00002E"/>
                </a:solidFill>
                <a:latin typeface="PT Sans" pitchFamily="34" charset="0"/>
                <a:ea typeface="PT Sans" pitchFamily="34" charset="-122"/>
                <a:cs typeface="PT Sans" pitchFamily="34" charset="-120"/>
              </a:rPr>
              <a:t>Maintain consistent and transparent communication with stakeholders, providing regular updates and addressing concerns proactively.</a:t>
            </a:r>
            <a:endParaRPr lang="en-US" sz="1850" dirty="0"/>
          </a:p>
        </p:txBody>
      </p:sp>
      <p:pic>
        <p:nvPicPr>
          <p:cNvPr id="6" name="Image 1" descr="preencoded.png"/>
          <p:cNvPicPr>
            <a:picLocks noChangeAspect="1"/>
          </p:cNvPicPr>
          <p:nvPr/>
        </p:nvPicPr>
        <p:blipFill>
          <a:blip r:embed="rId4"/>
          <a:stretch>
            <a:fillRect/>
          </a:stretch>
        </p:blipFill>
        <p:spPr>
          <a:xfrm>
            <a:off x="7492365" y="1817370"/>
            <a:ext cx="6230183" cy="3850481"/>
          </a:xfrm>
          <a:prstGeom prst="rect">
            <a:avLst/>
          </a:prstGeom>
        </p:spPr>
      </p:pic>
      <p:sp>
        <p:nvSpPr>
          <p:cNvPr id="7" name="Text 3"/>
          <p:cNvSpPr/>
          <p:nvPr/>
        </p:nvSpPr>
        <p:spPr>
          <a:xfrm>
            <a:off x="7492365" y="5963245"/>
            <a:ext cx="2780109" cy="347424"/>
          </a:xfrm>
          <a:prstGeom prst="rect">
            <a:avLst/>
          </a:prstGeom>
          <a:noFill/>
          <a:ln/>
        </p:spPr>
        <p:txBody>
          <a:bodyPr wrap="none" lIns="0" tIns="0" rIns="0" bIns="0" rtlCol="0" anchor="t"/>
          <a:lstStyle/>
          <a:p>
            <a:pPr marL="0" indent="0" algn="l">
              <a:lnSpc>
                <a:spcPts val="2700"/>
              </a:lnSpc>
              <a:buNone/>
            </a:pPr>
            <a:r>
              <a:rPr lang="en-US" sz="2150" dirty="0">
                <a:solidFill>
                  <a:srgbClr val="00002E"/>
                </a:solidFill>
                <a:latin typeface="Nunito Semi Bold" pitchFamily="34" charset="0"/>
                <a:ea typeface="Nunito Semi Bold" pitchFamily="34" charset="-122"/>
                <a:cs typeface="Nunito Semi Bold" pitchFamily="34" charset="-120"/>
              </a:rPr>
              <a:t>Collaboration</a:t>
            </a:r>
            <a:endParaRPr lang="en-US" sz="2150" dirty="0"/>
          </a:p>
        </p:txBody>
      </p:sp>
      <p:sp>
        <p:nvSpPr>
          <p:cNvPr id="8" name="Text 4"/>
          <p:cNvSpPr/>
          <p:nvPr/>
        </p:nvSpPr>
        <p:spPr>
          <a:xfrm>
            <a:off x="7492365" y="6452354"/>
            <a:ext cx="6311027" cy="1134427"/>
          </a:xfrm>
          <a:prstGeom prst="rect">
            <a:avLst/>
          </a:prstGeom>
          <a:noFill/>
          <a:ln/>
        </p:spPr>
        <p:txBody>
          <a:bodyPr wrap="square" lIns="0" tIns="0" rIns="0" bIns="0" rtlCol="0" anchor="t"/>
          <a:lstStyle/>
          <a:p>
            <a:pPr marL="0" indent="0" algn="l">
              <a:lnSpc>
                <a:spcPts val="2950"/>
              </a:lnSpc>
              <a:buNone/>
            </a:pPr>
            <a:r>
              <a:rPr lang="en-US" sz="1850" dirty="0">
                <a:solidFill>
                  <a:srgbClr val="00002E"/>
                </a:solidFill>
                <a:latin typeface="PT Sans" pitchFamily="34" charset="0"/>
                <a:ea typeface="PT Sans" pitchFamily="34" charset="-122"/>
                <a:cs typeface="PT Sans" pitchFamily="34" charset="-120"/>
              </a:rPr>
              <a:t>Foster an inclusive environment that encourages stakeholder participation, feedback, and collaboration throughout the project lifecycle.</a:t>
            </a:r>
            <a:endParaRPr lang="en-US" sz="18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593</Words>
  <Application>Microsoft Office PowerPoint</Application>
  <PresentationFormat>Custom</PresentationFormat>
  <Paragraphs>71</Paragraphs>
  <Slides>10</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PT Sans Medium</vt:lpstr>
      <vt:lpstr>PT Sans</vt:lpstr>
      <vt:lpstr>Nunito Semi Bold</vt:lpstr>
      <vt:lpstr>Arial</vt:lpstr>
      <vt:lpstr>PT Sans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Kim Wiethoff</cp:lastModifiedBy>
  <cp:revision>2</cp:revision>
  <dcterms:created xsi:type="dcterms:W3CDTF">2025-02-03T17:50:36Z</dcterms:created>
  <dcterms:modified xsi:type="dcterms:W3CDTF">2025-02-03T17:52:16Z</dcterms:modified>
</cp:coreProperties>
</file>