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22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38649"/>
          </a:xfrm>
          <a:prstGeom prst="rect">
            <a:avLst/>
          </a:prstGeom>
        </p:spPr>
      </p:pic>
      <p:sp>
        <p:nvSpPr>
          <p:cNvPr id="3" name="Text 0"/>
          <p:cNvSpPr/>
          <p:nvPr/>
        </p:nvSpPr>
        <p:spPr>
          <a:xfrm>
            <a:off x="788670" y="542211"/>
            <a:ext cx="9395460" cy="1848803"/>
          </a:xfrm>
          <a:prstGeom prst="rect">
            <a:avLst/>
          </a:prstGeom>
          <a:noFill/>
          <a:ln/>
        </p:spPr>
        <p:txBody>
          <a:bodyPr wrap="square" lIns="0" tIns="0" rIns="0" bIns="0" rtlCol="0" anchor="t"/>
          <a:lstStyle/>
          <a:p>
            <a:pPr marL="0" indent="0" algn="l">
              <a:lnSpc>
                <a:spcPts val="4850"/>
              </a:lnSpc>
              <a:buNone/>
            </a:pPr>
            <a:r>
              <a:rPr lang="en-US" sz="3850" dirty="0">
                <a:solidFill>
                  <a:srgbClr val="1B1B27"/>
                </a:solidFill>
                <a:latin typeface="Alexandria" pitchFamily="34" charset="0"/>
                <a:ea typeface="Alexandria" pitchFamily="34" charset="-122"/>
                <a:cs typeface="Alexandria" pitchFamily="34" charset="-120"/>
              </a:rPr>
              <a:t>Understanding ServiceNow: ITSM, CSM, FSM, and Modern Integration Patterns</a:t>
            </a:r>
            <a:endParaRPr lang="en-US" sz="3850" dirty="0"/>
          </a:p>
        </p:txBody>
      </p:sp>
      <p:sp>
        <p:nvSpPr>
          <p:cNvPr id="4" name="Text 1"/>
          <p:cNvSpPr/>
          <p:nvPr/>
        </p:nvSpPr>
        <p:spPr>
          <a:xfrm>
            <a:off x="788670" y="2686764"/>
            <a:ext cx="9395460" cy="1576983"/>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ServiceNow is often described as an </a:t>
            </a:r>
            <a:r>
              <a:rPr lang="en-US" sz="1550" i="1" dirty="0">
                <a:solidFill>
                  <a:srgbClr val="404155"/>
                </a:solidFill>
                <a:latin typeface="Nobile" pitchFamily="34" charset="0"/>
                <a:ea typeface="Nobile" pitchFamily="34" charset="-122"/>
                <a:cs typeface="Nobile" pitchFamily="34" charset="-120"/>
              </a:rPr>
              <a:t>IT tool</a:t>
            </a:r>
            <a:r>
              <a:rPr lang="en-US" sz="1550" dirty="0">
                <a:solidFill>
                  <a:srgbClr val="404155"/>
                </a:solidFill>
                <a:latin typeface="Nobile" pitchFamily="34" charset="0"/>
                <a:ea typeface="Nobile" pitchFamily="34" charset="-122"/>
                <a:cs typeface="Nobile" pitchFamily="34" charset="-120"/>
              </a:rPr>
              <a:t>, but that framing dramatically understates its value. At scale, </a:t>
            </a:r>
            <a:r>
              <a:rPr lang="en-US" sz="1550" b="1" dirty="0">
                <a:solidFill>
                  <a:srgbClr val="404155"/>
                </a:solidFill>
                <a:latin typeface="Nobile" pitchFamily="34" charset="0"/>
                <a:ea typeface="Nobile" pitchFamily="34" charset="-122"/>
                <a:cs typeface="Nobile" pitchFamily="34" charset="-120"/>
              </a:rPr>
              <a:t>ServiceNow is an enterprise workflow orchestration platform</a:t>
            </a:r>
            <a:r>
              <a:rPr lang="en-US" sz="1550" dirty="0">
                <a:solidFill>
                  <a:srgbClr val="404155"/>
                </a:solidFill>
                <a:latin typeface="Nobile" pitchFamily="34" charset="0"/>
                <a:ea typeface="Nobile" pitchFamily="34" charset="-122"/>
                <a:cs typeface="Nobile" pitchFamily="34" charset="-120"/>
              </a:rPr>
              <a:t>—one that connects people, processes, and systems across IT, customer operations, and field services. This presentation explores the strategic capabilities that make ServiceNow essential for modern enterprise operations.</a:t>
            </a:r>
            <a:endParaRPr lang="en-US" sz="1550" dirty="0"/>
          </a:p>
        </p:txBody>
      </p:sp>
      <p:pic>
        <p:nvPicPr>
          <p:cNvPr id="5" name="Image 1" descr="preencoded.png"/>
          <p:cNvPicPr>
            <a:picLocks noChangeAspect="1"/>
          </p:cNvPicPr>
          <p:nvPr/>
        </p:nvPicPr>
        <p:blipFill>
          <a:blip r:embed="rId4"/>
          <a:stretch>
            <a:fillRect/>
          </a:stretch>
        </p:blipFill>
        <p:spPr>
          <a:xfrm>
            <a:off x="788670" y="4485561"/>
            <a:ext cx="9395460" cy="1727478"/>
          </a:xfrm>
          <a:prstGeom prst="rect">
            <a:avLst/>
          </a:prstGeom>
        </p:spPr>
      </p:pic>
      <p:sp>
        <p:nvSpPr>
          <p:cNvPr id="6" name="Text 2"/>
          <p:cNvSpPr/>
          <p:nvPr/>
        </p:nvSpPr>
        <p:spPr>
          <a:xfrm>
            <a:off x="788670" y="6434852"/>
            <a:ext cx="9395460" cy="1261586"/>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#ServiceNow #ITSM #CSM #FSM #ServiceManagement #WorkflowAutomation #ProgramManagement #DigitalTransformation #EnterpriseArchitecture #PMOLeadership #DeliveryExcellence #SystemsIntegration #APIDesign #AIOps #CloudTransformation #Automation #AgileLeadership #ManagingProjectsTheAgileWay #ContinuousImprovement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78368"/>
          </a:xfrm>
          <a:prstGeom prst="rect">
            <a:avLst/>
          </a:prstGeom>
        </p:spPr>
      </p:pic>
      <p:sp>
        <p:nvSpPr>
          <p:cNvPr id="3" name="Text 0"/>
          <p:cNvSpPr/>
          <p:nvPr/>
        </p:nvSpPr>
        <p:spPr>
          <a:xfrm>
            <a:off x="696992" y="2657832"/>
            <a:ext cx="8394859" cy="544473"/>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IntegrationHub: Low-Code Governance</a:t>
            </a:r>
            <a:endParaRPr lang="en-US" sz="3400" dirty="0"/>
          </a:p>
        </p:txBody>
      </p:sp>
      <p:sp>
        <p:nvSpPr>
          <p:cNvPr id="4" name="Text 1"/>
          <p:cNvSpPr/>
          <p:nvPr/>
        </p:nvSpPr>
        <p:spPr>
          <a:xfrm>
            <a:off x="696992" y="3271957"/>
            <a:ext cx="7236976" cy="435531"/>
          </a:xfrm>
          <a:prstGeom prst="rect">
            <a:avLst/>
          </a:prstGeom>
          <a:noFill/>
          <a:ln/>
        </p:spPr>
        <p:txBody>
          <a:bodyPr wrap="none" lIns="0" tIns="0" rIns="0" bIns="0" rtlCol="0" anchor="t"/>
          <a:lstStyle/>
          <a:p>
            <a:pPr marL="0" indent="0" algn="l">
              <a:lnSpc>
                <a:spcPts val="3400"/>
              </a:lnSpc>
              <a:buNone/>
            </a:pPr>
            <a:r>
              <a:rPr lang="en-US" sz="2700" dirty="0">
                <a:solidFill>
                  <a:srgbClr val="1B1B27"/>
                </a:solidFill>
                <a:latin typeface="Alexandria" pitchFamily="34" charset="0"/>
                <a:ea typeface="Alexandria" pitchFamily="34" charset="-122"/>
                <a:cs typeface="Alexandria" pitchFamily="34" charset="-120"/>
              </a:rPr>
              <a:t>4. IntegrationHub (Low-Code Governance)</a:t>
            </a:r>
            <a:endParaRPr lang="en-US" sz="2700" dirty="0"/>
          </a:p>
        </p:txBody>
      </p:sp>
      <p:sp>
        <p:nvSpPr>
          <p:cNvPr id="5" name="Text 2"/>
          <p:cNvSpPr/>
          <p:nvPr/>
        </p:nvSpPr>
        <p:spPr>
          <a:xfrm>
            <a:off x="696992" y="3968829"/>
            <a:ext cx="13236416" cy="278844"/>
          </a:xfrm>
          <a:prstGeom prst="rect">
            <a:avLst/>
          </a:prstGeom>
          <a:noFill/>
          <a:ln/>
        </p:spPr>
        <p:txBody>
          <a:bodyPr wrap="non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ServiceNow's IntegrationHub provides a governed, low-code approach to building and maintaining integrations at scale.</a:t>
            </a:r>
            <a:endParaRPr lang="en-US" sz="1350" dirty="0"/>
          </a:p>
        </p:txBody>
      </p:sp>
      <p:sp>
        <p:nvSpPr>
          <p:cNvPr id="6" name="Shape 3"/>
          <p:cNvSpPr/>
          <p:nvPr/>
        </p:nvSpPr>
        <p:spPr>
          <a:xfrm>
            <a:off x="696992" y="4443651"/>
            <a:ext cx="4296013" cy="2273975"/>
          </a:xfrm>
          <a:prstGeom prst="roundRect">
            <a:avLst>
              <a:gd name="adj" fmla="val 3219"/>
            </a:avLst>
          </a:prstGeom>
          <a:solidFill>
            <a:srgbClr val="D2DDF9"/>
          </a:solidFill>
          <a:ln w="7620">
            <a:solidFill>
              <a:srgbClr val="B8C3DF"/>
            </a:solidFill>
            <a:prstDash val="solid"/>
          </a:ln>
        </p:spPr>
        <p:txBody>
          <a:bodyPr/>
          <a:lstStyle/>
          <a:p>
            <a:endParaRPr lang="en-US"/>
          </a:p>
        </p:txBody>
      </p:sp>
      <p:sp>
        <p:nvSpPr>
          <p:cNvPr id="7" name="Shape 4"/>
          <p:cNvSpPr/>
          <p:nvPr/>
        </p:nvSpPr>
        <p:spPr>
          <a:xfrm>
            <a:off x="878800" y="4625459"/>
            <a:ext cx="522803" cy="522803"/>
          </a:xfrm>
          <a:prstGeom prst="roundRect">
            <a:avLst>
              <a:gd name="adj" fmla="val 17488587"/>
            </a:avLst>
          </a:prstGeom>
          <a:solidFill>
            <a:srgbClr val="1B54DA"/>
          </a:solidFill>
          <a:ln/>
        </p:spPr>
        <p:txBody>
          <a:bodyPr/>
          <a:lstStyle/>
          <a:p>
            <a:endParaRPr lang="en-US"/>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628" y="4769287"/>
            <a:ext cx="235148" cy="235148"/>
          </a:xfrm>
          <a:prstGeom prst="rect">
            <a:avLst/>
          </a:prstGeom>
        </p:spPr>
      </p:pic>
      <p:sp>
        <p:nvSpPr>
          <p:cNvPr id="9" name="Text 5"/>
          <p:cNvSpPr/>
          <p:nvPr/>
        </p:nvSpPr>
        <p:spPr>
          <a:xfrm>
            <a:off x="878800" y="5322451"/>
            <a:ext cx="2245876" cy="272296"/>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Pre-Built Connectors</a:t>
            </a:r>
            <a:endParaRPr lang="en-US" sz="1700" dirty="0"/>
          </a:p>
        </p:txBody>
      </p:sp>
      <p:sp>
        <p:nvSpPr>
          <p:cNvPr id="10" name="Text 6"/>
          <p:cNvSpPr/>
          <p:nvPr/>
        </p:nvSpPr>
        <p:spPr>
          <a:xfrm>
            <a:off x="878800" y="5699284"/>
            <a:ext cx="3932396" cy="836533"/>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Hundreds of certified "spokes" for common enterprise systems, reducing development time from weeks to hours</a:t>
            </a:r>
            <a:endParaRPr lang="en-US" sz="1350" dirty="0"/>
          </a:p>
        </p:txBody>
      </p:sp>
      <p:sp>
        <p:nvSpPr>
          <p:cNvPr id="11" name="Shape 7"/>
          <p:cNvSpPr/>
          <p:nvPr/>
        </p:nvSpPr>
        <p:spPr>
          <a:xfrm>
            <a:off x="5167193" y="4443651"/>
            <a:ext cx="4296013" cy="2273975"/>
          </a:xfrm>
          <a:prstGeom prst="roundRect">
            <a:avLst>
              <a:gd name="adj" fmla="val 3219"/>
            </a:avLst>
          </a:prstGeom>
          <a:solidFill>
            <a:srgbClr val="D2DDF9"/>
          </a:solidFill>
          <a:ln w="7620">
            <a:solidFill>
              <a:srgbClr val="B8C3DF"/>
            </a:solidFill>
            <a:prstDash val="solid"/>
          </a:ln>
        </p:spPr>
        <p:txBody>
          <a:bodyPr/>
          <a:lstStyle/>
          <a:p>
            <a:endParaRPr lang="en-US"/>
          </a:p>
        </p:txBody>
      </p:sp>
      <p:sp>
        <p:nvSpPr>
          <p:cNvPr id="12" name="Shape 8"/>
          <p:cNvSpPr/>
          <p:nvPr/>
        </p:nvSpPr>
        <p:spPr>
          <a:xfrm>
            <a:off x="5349002" y="4625459"/>
            <a:ext cx="522803" cy="522803"/>
          </a:xfrm>
          <a:prstGeom prst="roundRect">
            <a:avLst>
              <a:gd name="adj" fmla="val 17488587"/>
            </a:avLst>
          </a:prstGeom>
          <a:solidFill>
            <a:srgbClr val="1B54DA"/>
          </a:solidFill>
          <a:ln/>
        </p:spPr>
        <p:txBody>
          <a:bodyPr/>
          <a:lstStyle/>
          <a:p>
            <a:endParaRPr lang="en-US"/>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2829" y="4769287"/>
            <a:ext cx="235148" cy="235148"/>
          </a:xfrm>
          <a:prstGeom prst="rect">
            <a:avLst/>
          </a:prstGeom>
        </p:spPr>
      </p:pic>
      <p:sp>
        <p:nvSpPr>
          <p:cNvPr id="14" name="Text 9"/>
          <p:cNvSpPr/>
          <p:nvPr/>
        </p:nvSpPr>
        <p:spPr>
          <a:xfrm>
            <a:off x="5349002" y="5322451"/>
            <a:ext cx="3000613" cy="272296"/>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Flow Designer Automations</a:t>
            </a:r>
            <a:endParaRPr lang="en-US" sz="1700" dirty="0"/>
          </a:p>
        </p:txBody>
      </p:sp>
      <p:sp>
        <p:nvSpPr>
          <p:cNvPr id="15" name="Text 10"/>
          <p:cNvSpPr/>
          <p:nvPr/>
        </p:nvSpPr>
        <p:spPr>
          <a:xfrm>
            <a:off x="5349002" y="5699284"/>
            <a:ext cx="3932396" cy="557689"/>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Visual workflow builder that enables business analysts to create integrations without coding</a:t>
            </a:r>
            <a:endParaRPr lang="en-US" sz="1350" dirty="0"/>
          </a:p>
        </p:txBody>
      </p:sp>
      <p:sp>
        <p:nvSpPr>
          <p:cNvPr id="16" name="Shape 11"/>
          <p:cNvSpPr/>
          <p:nvPr/>
        </p:nvSpPr>
        <p:spPr>
          <a:xfrm>
            <a:off x="9637395" y="4443651"/>
            <a:ext cx="4296013" cy="2273975"/>
          </a:xfrm>
          <a:prstGeom prst="roundRect">
            <a:avLst>
              <a:gd name="adj" fmla="val 3219"/>
            </a:avLst>
          </a:prstGeom>
          <a:solidFill>
            <a:srgbClr val="D2DDF9"/>
          </a:solidFill>
          <a:ln w="7620">
            <a:solidFill>
              <a:srgbClr val="B8C3DF"/>
            </a:solidFill>
            <a:prstDash val="solid"/>
          </a:ln>
        </p:spPr>
        <p:txBody>
          <a:bodyPr/>
          <a:lstStyle/>
          <a:p>
            <a:endParaRPr lang="en-US"/>
          </a:p>
        </p:txBody>
      </p:sp>
      <p:sp>
        <p:nvSpPr>
          <p:cNvPr id="17" name="Shape 12"/>
          <p:cNvSpPr/>
          <p:nvPr/>
        </p:nvSpPr>
        <p:spPr>
          <a:xfrm>
            <a:off x="9819203" y="4625459"/>
            <a:ext cx="522803" cy="522803"/>
          </a:xfrm>
          <a:prstGeom prst="roundRect">
            <a:avLst>
              <a:gd name="adj" fmla="val 17488587"/>
            </a:avLst>
          </a:prstGeom>
          <a:solidFill>
            <a:srgbClr val="1B54DA"/>
          </a:solidFill>
          <a:ln/>
        </p:spPr>
        <p:txBody>
          <a:bodyPr/>
          <a:lstStyle/>
          <a:p>
            <a:endParaRPr lang="en-US"/>
          </a:p>
        </p:txBody>
      </p:sp>
      <p:pic>
        <p:nvPicPr>
          <p:cNvPr id="18"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3031" y="4769287"/>
            <a:ext cx="235148" cy="235148"/>
          </a:xfrm>
          <a:prstGeom prst="rect">
            <a:avLst/>
          </a:prstGeom>
        </p:spPr>
      </p:pic>
      <p:sp>
        <p:nvSpPr>
          <p:cNvPr id="19" name="Text 13"/>
          <p:cNvSpPr/>
          <p:nvPr/>
        </p:nvSpPr>
        <p:spPr>
          <a:xfrm>
            <a:off x="9819203" y="5322451"/>
            <a:ext cx="2893338" cy="272296"/>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Centralized Error Handling</a:t>
            </a:r>
            <a:endParaRPr lang="en-US" sz="1700" dirty="0"/>
          </a:p>
        </p:txBody>
      </p:sp>
      <p:sp>
        <p:nvSpPr>
          <p:cNvPr id="20" name="Text 14"/>
          <p:cNvSpPr/>
          <p:nvPr/>
        </p:nvSpPr>
        <p:spPr>
          <a:xfrm>
            <a:off x="9819203" y="5699284"/>
            <a:ext cx="3932396" cy="557689"/>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Built-in logging, retry logic, and alerting that ensures reliability</a:t>
            </a:r>
            <a:endParaRPr lang="en-US" sz="1350" dirty="0"/>
          </a:p>
        </p:txBody>
      </p:sp>
      <p:sp>
        <p:nvSpPr>
          <p:cNvPr id="21" name="Text 15"/>
          <p:cNvSpPr/>
          <p:nvPr/>
        </p:nvSpPr>
        <p:spPr>
          <a:xfrm>
            <a:off x="696992" y="6913602"/>
            <a:ext cx="13236416" cy="836533"/>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This pattern balances </a:t>
            </a:r>
            <a:r>
              <a:rPr lang="en-US" sz="1350" b="1" dirty="0">
                <a:solidFill>
                  <a:srgbClr val="1B54DA"/>
                </a:solidFill>
                <a:latin typeface="Nobile" pitchFamily="34" charset="0"/>
                <a:ea typeface="Nobile" pitchFamily="34" charset="-122"/>
                <a:cs typeface="Nobile" pitchFamily="34" charset="-120"/>
              </a:rPr>
              <a:t>speed, governance, and maintainability</a:t>
            </a:r>
            <a:r>
              <a:rPr lang="en-US" sz="1350" dirty="0">
                <a:solidFill>
                  <a:srgbClr val="404155"/>
                </a:solidFill>
                <a:latin typeface="Nobile" pitchFamily="34" charset="0"/>
                <a:ea typeface="Nobile" pitchFamily="34" charset="-122"/>
                <a:cs typeface="Nobile" pitchFamily="34" charset="-120"/>
              </a:rPr>
              <a:t>. For program leaders, IntegrationHub reduces dependency on specialized developers while maintaining enterprise-grade reliability and security. It's particularly effective for medium-complexity integrations that need to be deployed quickly without sacrificing quality.</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5098" y="541615"/>
            <a:ext cx="7485578" cy="490657"/>
          </a:xfrm>
          <a:prstGeom prst="rect">
            <a:avLst/>
          </a:prstGeom>
          <a:noFill/>
          <a:ln/>
        </p:spPr>
        <p:txBody>
          <a:bodyPr wrap="none" lIns="0" tIns="0" rIns="0" bIns="0" rtlCol="0" anchor="t"/>
          <a:lstStyle/>
          <a:p>
            <a:pPr marL="0" indent="0" algn="l">
              <a:lnSpc>
                <a:spcPts val="3850"/>
              </a:lnSpc>
              <a:buNone/>
            </a:pPr>
            <a:r>
              <a:rPr lang="en-US" sz="3050" dirty="0">
                <a:solidFill>
                  <a:srgbClr val="1B1B27"/>
                </a:solidFill>
                <a:latin typeface="Alexandria" pitchFamily="34" charset="0"/>
                <a:ea typeface="Alexandria" pitchFamily="34" charset="-122"/>
                <a:cs typeface="Alexandria" pitchFamily="34" charset="-120"/>
              </a:rPr>
              <a:t>Middleware-Orchestrated Integrations</a:t>
            </a:r>
            <a:endParaRPr lang="en-US" sz="3050" dirty="0"/>
          </a:p>
        </p:txBody>
      </p:sp>
      <p:sp>
        <p:nvSpPr>
          <p:cNvPr id="3" name="Text 1"/>
          <p:cNvSpPr/>
          <p:nvPr/>
        </p:nvSpPr>
        <p:spPr>
          <a:xfrm>
            <a:off x="785098" y="1424821"/>
            <a:ext cx="13060204" cy="628174"/>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For complex ecosystems with multiple systems, intricate transformation logic, or legacy protocols, </a:t>
            </a:r>
            <a:r>
              <a:rPr lang="en-US" sz="1500" b="1" dirty="0">
                <a:solidFill>
                  <a:srgbClr val="404155"/>
                </a:solidFill>
                <a:latin typeface="Nobile" pitchFamily="34" charset="0"/>
                <a:ea typeface="Nobile" pitchFamily="34" charset="-122"/>
                <a:cs typeface="Nobile" pitchFamily="34" charset="-120"/>
              </a:rPr>
              <a:t>middleware handles transformation and choreography</a:t>
            </a:r>
            <a:r>
              <a:rPr lang="en-US" sz="1500" dirty="0">
                <a:solidFill>
                  <a:srgbClr val="404155"/>
                </a:solidFill>
                <a:latin typeface="Nobile" pitchFamily="34" charset="0"/>
                <a:ea typeface="Nobile" pitchFamily="34" charset="-122"/>
                <a:cs typeface="Nobile" pitchFamily="34" charset="-120"/>
              </a:rPr>
              <a:t>.</a:t>
            </a:r>
            <a:endParaRPr lang="en-US" sz="1500" dirty="0"/>
          </a:p>
        </p:txBody>
      </p:sp>
      <p:pic>
        <p:nvPicPr>
          <p:cNvPr id="4" name="Image 0" descr="preencoded.png"/>
          <p:cNvPicPr>
            <a:picLocks noChangeAspect="1"/>
          </p:cNvPicPr>
          <p:nvPr/>
        </p:nvPicPr>
        <p:blipFill>
          <a:blip r:embed="rId3"/>
          <a:stretch>
            <a:fillRect/>
          </a:stretch>
        </p:blipFill>
        <p:spPr>
          <a:xfrm>
            <a:off x="1443990" y="2494478"/>
            <a:ext cx="4972764" cy="4972764"/>
          </a:xfrm>
          <a:prstGeom prst="rect">
            <a:avLst/>
          </a:prstGeom>
        </p:spPr>
      </p:pic>
      <p:sp>
        <p:nvSpPr>
          <p:cNvPr id="5" name="Text 2"/>
          <p:cNvSpPr/>
          <p:nvPr/>
        </p:nvSpPr>
        <p:spPr>
          <a:xfrm>
            <a:off x="7562255" y="2469952"/>
            <a:ext cx="4612719" cy="368022"/>
          </a:xfrm>
          <a:prstGeom prst="rect">
            <a:avLst/>
          </a:prstGeom>
          <a:noFill/>
          <a:ln/>
        </p:spPr>
        <p:txBody>
          <a:bodyPr wrap="none" lIns="0" tIns="0" rIns="0" bIns="0" rtlCol="0" anchor="t"/>
          <a:lstStyle/>
          <a:p>
            <a:pPr marL="0" indent="0" algn="l">
              <a:lnSpc>
                <a:spcPts val="2850"/>
              </a:lnSpc>
              <a:buNone/>
            </a:pPr>
            <a:r>
              <a:rPr lang="en-US" sz="2300" dirty="0">
                <a:solidFill>
                  <a:srgbClr val="1B1B27"/>
                </a:solidFill>
                <a:latin typeface="Alexandria" pitchFamily="34" charset="0"/>
                <a:ea typeface="Alexandria" pitchFamily="34" charset="-122"/>
                <a:cs typeface="Alexandria" pitchFamily="34" charset="-120"/>
              </a:rPr>
              <a:t>5. Middleware Integration Layer</a:t>
            </a:r>
            <a:endParaRPr lang="en-US" sz="2300" dirty="0"/>
          </a:p>
        </p:txBody>
      </p:sp>
      <p:sp>
        <p:nvSpPr>
          <p:cNvPr id="6" name="Text 3"/>
          <p:cNvSpPr/>
          <p:nvPr/>
        </p:nvSpPr>
        <p:spPr>
          <a:xfrm>
            <a:off x="7562255" y="3034189"/>
            <a:ext cx="6290667" cy="628174"/>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Enterprise integration platforms act as the transformation and routing engine:</a:t>
            </a:r>
            <a:endParaRPr lang="en-US" sz="1500" dirty="0"/>
          </a:p>
        </p:txBody>
      </p:sp>
      <p:sp>
        <p:nvSpPr>
          <p:cNvPr id="7" name="Text 4"/>
          <p:cNvSpPr/>
          <p:nvPr/>
        </p:nvSpPr>
        <p:spPr>
          <a:xfrm>
            <a:off x="7562255" y="3838932"/>
            <a:ext cx="6290667" cy="314087"/>
          </a:xfrm>
          <a:prstGeom prst="rect">
            <a:avLst/>
          </a:prstGeom>
          <a:noFill/>
          <a:ln/>
        </p:spPr>
        <p:txBody>
          <a:bodyPr wrap="non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MuleSoft</a:t>
            </a:r>
            <a:r>
              <a:rPr lang="en-US" sz="1500" dirty="0">
                <a:solidFill>
                  <a:srgbClr val="404155"/>
                </a:solidFill>
                <a:latin typeface="Nobile" pitchFamily="34" charset="0"/>
                <a:ea typeface="Nobile" pitchFamily="34" charset="-122"/>
                <a:cs typeface="Nobile" pitchFamily="34" charset="-120"/>
              </a:rPr>
              <a:t> – API-led connectivity with reusable assets</a:t>
            </a:r>
            <a:endParaRPr lang="en-US" sz="1500" dirty="0"/>
          </a:p>
        </p:txBody>
      </p:sp>
      <p:sp>
        <p:nvSpPr>
          <p:cNvPr id="8" name="Text 5"/>
          <p:cNvSpPr/>
          <p:nvPr/>
        </p:nvSpPr>
        <p:spPr>
          <a:xfrm>
            <a:off x="7562255" y="4221718"/>
            <a:ext cx="6290667" cy="314087"/>
          </a:xfrm>
          <a:prstGeom prst="rect">
            <a:avLst/>
          </a:prstGeom>
          <a:noFill/>
          <a:ln/>
        </p:spPr>
        <p:txBody>
          <a:bodyPr wrap="non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Boomi</a:t>
            </a:r>
            <a:r>
              <a:rPr lang="en-US" sz="1500" dirty="0">
                <a:solidFill>
                  <a:srgbClr val="404155"/>
                </a:solidFill>
                <a:latin typeface="Nobile" pitchFamily="34" charset="0"/>
                <a:ea typeface="Nobile" pitchFamily="34" charset="-122"/>
                <a:cs typeface="Nobile" pitchFamily="34" charset="-120"/>
              </a:rPr>
              <a:t> – Cloud-native iPaaS for rapid integration</a:t>
            </a:r>
            <a:endParaRPr lang="en-US" sz="1500" dirty="0"/>
          </a:p>
        </p:txBody>
      </p:sp>
      <p:sp>
        <p:nvSpPr>
          <p:cNvPr id="9" name="Text 6"/>
          <p:cNvSpPr/>
          <p:nvPr/>
        </p:nvSpPr>
        <p:spPr>
          <a:xfrm>
            <a:off x="7562255" y="4604504"/>
            <a:ext cx="6290667" cy="314087"/>
          </a:xfrm>
          <a:prstGeom prst="rect">
            <a:avLst/>
          </a:prstGeom>
          <a:noFill/>
          <a:ln/>
        </p:spPr>
        <p:txBody>
          <a:bodyPr wrap="non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Azure Logic Apps</a:t>
            </a:r>
            <a:r>
              <a:rPr lang="en-US" sz="1500" dirty="0">
                <a:solidFill>
                  <a:srgbClr val="404155"/>
                </a:solidFill>
                <a:latin typeface="Nobile" pitchFamily="34" charset="0"/>
                <a:ea typeface="Nobile" pitchFamily="34" charset="-122"/>
                <a:cs typeface="Nobile" pitchFamily="34" charset="-120"/>
              </a:rPr>
              <a:t> – Serverless workflows in Azure</a:t>
            </a:r>
            <a:endParaRPr lang="en-US" sz="1500" dirty="0"/>
          </a:p>
        </p:txBody>
      </p:sp>
      <p:sp>
        <p:nvSpPr>
          <p:cNvPr id="10" name="Text 7"/>
          <p:cNvSpPr/>
          <p:nvPr/>
        </p:nvSpPr>
        <p:spPr>
          <a:xfrm>
            <a:off x="7562255" y="4987290"/>
            <a:ext cx="6290667" cy="314087"/>
          </a:xfrm>
          <a:prstGeom prst="rect">
            <a:avLst/>
          </a:prstGeom>
          <a:noFill/>
          <a:ln/>
        </p:spPr>
        <p:txBody>
          <a:bodyPr wrap="non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n8n</a:t>
            </a:r>
            <a:r>
              <a:rPr lang="en-US" sz="1500" dirty="0">
                <a:solidFill>
                  <a:srgbClr val="404155"/>
                </a:solidFill>
                <a:latin typeface="Nobile" pitchFamily="34" charset="0"/>
                <a:ea typeface="Nobile" pitchFamily="34" charset="-122"/>
                <a:cs typeface="Nobile" pitchFamily="34" charset="-120"/>
              </a:rPr>
              <a:t> – Open-source automation for custom needs</a:t>
            </a:r>
            <a:endParaRPr lang="en-US" sz="1500" dirty="0"/>
          </a:p>
        </p:txBody>
      </p:sp>
      <p:sp>
        <p:nvSpPr>
          <p:cNvPr id="11" name="Text 8"/>
          <p:cNvSpPr/>
          <p:nvPr/>
        </p:nvSpPr>
        <p:spPr>
          <a:xfrm>
            <a:off x="7562255" y="5477947"/>
            <a:ext cx="6290667" cy="1884521"/>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In this model, ServiceNow remains the </a:t>
            </a:r>
            <a:r>
              <a:rPr lang="en-US" sz="1500" b="1" dirty="0">
                <a:solidFill>
                  <a:srgbClr val="404155"/>
                </a:solidFill>
                <a:latin typeface="Nobile" pitchFamily="34" charset="0"/>
                <a:ea typeface="Nobile" pitchFamily="34" charset="-122"/>
                <a:cs typeface="Nobile" pitchFamily="34" charset="-120"/>
              </a:rPr>
              <a:t>orchestration brain</a:t>
            </a:r>
            <a:r>
              <a:rPr lang="en-US" sz="1500" dirty="0">
                <a:solidFill>
                  <a:srgbClr val="404155"/>
                </a:solidFill>
                <a:latin typeface="Nobile" pitchFamily="34" charset="0"/>
                <a:ea typeface="Nobile" pitchFamily="34" charset="-122"/>
                <a:cs typeface="Nobile" pitchFamily="34" charset="-120"/>
              </a:rPr>
              <a:t>, not the transformation engine. Middleware handles complex mappings, protocol translations, and multi-step choreography, while ServiceNow coordinates the overall business process. This separation of concerns improves maintainability and allows each platform to focus on its strengths.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40199" y="440174"/>
            <a:ext cx="8070175" cy="400169"/>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Alexandria" pitchFamily="34" charset="0"/>
                <a:ea typeface="Alexandria" pitchFamily="34" charset="-122"/>
                <a:cs typeface="Alexandria" pitchFamily="34" charset="-120"/>
              </a:rPr>
              <a:t>CMDB: The Backbone That Everything Depends On</a:t>
            </a:r>
            <a:endParaRPr lang="en-US" sz="2500" dirty="0"/>
          </a:p>
        </p:txBody>
      </p:sp>
      <p:sp>
        <p:nvSpPr>
          <p:cNvPr id="3" name="Text 1"/>
          <p:cNvSpPr/>
          <p:nvPr/>
        </p:nvSpPr>
        <p:spPr>
          <a:xfrm>
            <a:off x="640199" y="1160383"/>
            <a:ext cx="13350002"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The </a:t>
            </a:r>
            <a:r>
              <a:rPr lang="en-US" sz="1250" b="1" dirty="0">
                <a:solidFill>
                  <a:srgbClr val="404155"/>
                </a:solidFill>
                <a:latin typeface="Nobile" pitchFamily="34" charset="0"/>
                <a:ea typeface="Nobile" pitchFamily="34" charset="-122"/>
                <a:cs typeface="Nobile" pitchFamily="34" charset="-120"/>
              </a:rPr>
              <a:t>Configuration Management Database (CMDB)</a:t>
            </a:r>
            <a:r>
              <a:rPr lang="en-US" sz="1250" dirty="0">
                <a:solidFill>
                  <a:srgbClr val="404155"/>
                </a:solidFill>
                <a:latin typeface="Nobile" pitchFamily="34" charset="0"/>
                <a:ea typeface="Nobile" pitchFamily="34" charset="-122"/>
                <a:cs typeface="Nobile" pitchFamily="34" charset="-120"/>
              </a:rPr>
              <a:t> is the foundation that enables intelligent automation and informed decision-making across ServiceNow.</a:t>
            </a:r>
            <a:endParaRPr lang="en-US" sz="1250" dirty="0"/>
          </a:p>
        </p:txBody>
      </p:sp>
      <p:sp>
        <p:nvSpPr>
          <p:cNvPr id="4" name="Text 2"/>
          <p:cNvSpPr/>
          <p:nvPr/>
        </p:nvSpPr>
        <p:spPr>
          <a:xfrm>
            <a:off x="2978229" y="2339459"/>
            <a:ext cx="2000726" cy="250031"/>
          </a:xfrm>
          <a:prstGeom prst="rect">
            <a:avLst/>
          </a:prstGeom>
          <a:noFill/>
          <a:ln/>
        </p:spPr>
        <p:txBody>
          <a:bodyPr wrap="none" lIns="0" tIns="0" rIns="0" bIns="0" rtlCol="0" anchor="t"/>
          <a:lstStyle/>
          <a:p>
            <a:pPr marL="0" indent="0" algn="r">
              <a:lnSpc>
                <a:spcPts val="1950"/>
              </a:lnSpc>
              <a:buNone/>
            </a:pPr>
            <a:r>
              <a:rPr lang="en-US" sz="1550" dirty="0">
                <a:solidFill>
                  <a:srgbClr val="404155"/>
                </a:solidFill>
                <a:latin typeface="Alexandria" pitchFamily="34" charset="0"/>
                <a:ea typeface="Alexandria" pitchFamily="34" charset="-122"/>
                <a:cs typeface="Alexandria" pitchFamily="34" charset="-120"/>
              </a:rPr>
              <a:t>Impact Analysis</a:t>
            </a:r>
            <a:endParaRPr lang="en-US" sz="1550" dirty="0"/>
          </a:p>
        </p:txBody>
      </p:sp>
      <p:sp>
        <p:nvSpPr>
          <p:cNvPr id="5" name="Text 3"/>
          <p:cNvSpPr/>
          <p:nvPr/>
        </p:nvSpPr>
        <p:spPr>
          <a:xfrm>
            <a:off x="640199" y="2685455"/>
            <a:ext cx="4338757" cy="511969"/>
          </a:xfrm>
          <a:prstGeom prst="rect">
            <a:avLst/>
          </a:prstGeom>
          <a:noFill/>
          <a:ln/>
        </p:spPr>
        <p:txBody>
          <a:bodyPr wrap="squar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Understanding downstream effects before making changes</a:t>
            </a:r>
            <a:endParaRPr lang="en-US" sz="1250" dirty="0"/>
          </a:p>
        </p:txBody>
      </p:sp>
      <p:pic>
        <p:nvPicPr>
          <p:cNvPr id="6" name="Image 0" descr="preencoded.png"/>
          <p:cNvPicPr>
            <a:picLocks noChangeAspect="1"/>
          </p:cNvPicPr>
          <p:nvPr/>
        </p:nvPicPr>
        <p:blipFill>
          <a:blip r:embed="rId3"/>
          <a:stretch>
            <a:fillRect/>
          </a:stretch>
        </p:blipFill>
        <p:spPr>
          <a:xfrm>
            <a:off x="4978956" y="1596390"/>
            <a:ext cx="4672489" cy="4672489"/>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1865" y="2969181"/>
            <a:ext cx="225028" cy="225028"/>
          </a:xfrm>
          <a:prstGeom prst="rect">
            <a:avLst/>
          </a:prstGeom>
        </p:spPr>
      </p:pic>
      <p:sp>
        <p:nvSpPr>
          <p:cNvPr id="8" name="Text 4"/>
          <p:cNvSpPr/>
          <p:nvPr/>
        </p:nvSpPr>
        <p:spPr>
          <a:xfrm>
            <a:off x="9651444" y="2467451"/>
            <a:ext cx="2472809"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Change Risk Assessment</a:t>
            </a:r>
            <a:endParaRPr lang="en-US" sz="1550" dirty="0"/>
          </a:p>
        </p:txBody>
      </p:sp>
      <p:sp>
        <p:nvSpPr>
          <p:cNvPr id="9" name="Text 5"/>
          <p:cNvSpPr/>
          <p:nvPr/>
        </p:nvSpPr>
        <p:spPr>
          <a:xfrm>
            <a:off x="9651444" y="2813447"/>
            <a:ext cx="4338757"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Automated evaluation based on service criticality</a:t>
            </a:r>
            <a:endParaRPr lang="en-US" sz="1250" dirty="0"/>
          </a:p>
        </p:txBody>
      </p:sp>
      <p:pic>
        <p:nvPicPr>
          <p:cNvPr id="10" name="Image 2" descr="preencoded.png"/>
          <p:cNvPicPr>
            <a:picLocks noChangeAspect="1"/>
          </p:cNvPicPr>
          <p:nvPr/>
        </p:nvPicPr>
        <p:blipFill>
          <a:blip r:embed="rId6"/>
          <a:stretch>
            <a:fillRect/>
          </a:stretch>
        </p:blipFill>
        <p:spPr>
          <a:xfrm>
            <a:off x="4978956" y="1596390"/>
            <a:ext cx="4672489" cy="4672489"/>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3387" y="2969181"/>
            <a:ext cx="225028" cy="225028"/>
          </a:xfrm>
          <a:prstGeom prst="rect">
            <a:avLst/>
          </a:prstGeom>
        </p:spPr>
      </p:pic>
      <p:sp>
        <p:nvSpPr>
          <p:cNvPr id="12" name="Text 6"/>
          <p:cNvSpPr/>
          <p:nvPr/>
        </p:nvSpPr>
        <p:spPr>
          <a:xfrm>
            <a:off x="9651444" y="4923711"/>
            <a:ext cx="2000726"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Incident Correlation</a:t>
            </a:r>
            <a:endParaRPr lang="en-US" sz="1550" dirty="0"/>
          </a:p>
        </p:txBody>
      </p:sp>
      <p:sp>
        <p:nvSpPr>
          <p:cNvPr id="13" name="Text 7"/>
          <p:cNvSpPr/>
          <p:nvPr/>
        </p:nvSpPr>
        <p:spPr>
          <a:xfrm>
            <a:off x="9651444" y="5269706"/>
            <a:ext cx="4338757"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Connecting related issues across infrastructure</a:t>
            </a:r>
            <a:endParaRPr lang="en-US" sz="1250" dirty="0"/>
          </a:p>
        </p:txBody>
      </p:sp>
      <p:pic>
        <p:nvPicPr>
          <p:cNvPr id="14" name="Image 4" descr="preencoded.png"/>
          <p:cNvPicPr>
            <a:picLocks noChangeAspect="1"/>
          </p:cNvPicPr>
          <p:nvPr/>
        </p:nvPicPr>
        <p:blipFill>
          <a:blip r:embed="rId9"/>
          <a:stretch>
            <a:fillRect/>
          </a:stretch>
        </p:blipFill>
        <p:spPr>
          <a:xfrm>
            <a:off x="4978956" y="1596390"/>
            <a:ext cx="4672489" cy="4672489"/>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3387" y="4670703"/>
            <a:ext cx="225028" cy="225028"/>
          </a:xfrm>
          <a:prstGeom prst="rect">
            <a:avLst/>
          </a:prstGeom>
        </p:spPr>
      </p:pic>
      <p:sp>
        <p:nvSpPr>
          <p:cNvPr id="16" name="Text 8"/>
          <p:cNvSpPr/>
          <p:nvPr/>
        </p:nvSpPr>
        <p:spPr>
          <a:xfrm>
            <a:off x="2978229" y="4923711"/>
            <a:ext cx="2000726" cy="250031"/>
          </a:xfrm>
          <a:prstGeom prst="rect">
            <a:avLst/>
          </a:prstGeom>
          <a:noFill/>
          <a:ln/>
        </p:spPr>
        <p:txBody>
          <a:bodyPr wrap="none" lIns="0" tIns="0" rIns="0" bIns="0" rtlCol="0" anchor="t"/>
          <a:lstStyle/>
          <a:p>
            <a:pPr marL="0" indent="0" algn="r">
              <a:lnSpc>
                <a:spcPts val="1950"/>
              </a:lnSpc>
              <a:buNone/>
            </a:pPr>
            <a:r>
              <a:rPr lang="en-US" sz="1550" dirty="0">
                <a:solidFill>
                  <a:srgbClr val="404155"/>
                </a:solidFill>
                <a:latin typeface="Alexandria" pitchFamily="34" charset="0"/>
                <a:ea typeface="Alexandria" pitchFamily="34" charset="-122"/>
                <a:cs typeface="Alexandria" pitchFamily="34" charset="-120"/>
              </a:rPr>
              <a:t>Service Visibility</a:t>
            </a:r>
            <a:endParaRPr lang="en-US" sz="1550" dirty="0"/>
          </a:p>
        </p:txBody>
      </p:sp>
      <p:sp>
        <p:nvSpPr>
          <p:cNvPr id="17" name="Text 9"/>
          <p:cNvSpPr/>
          <p:nvPr/>
        </p:nvSpPr>
        <p:spPr>
          <a:xfrm>
            <a:off x="640199" y="5269706"/>
            <a:ext cx="4338757" cy="255984"/>
          </a:xfrm>
          <a:prstGeom prst="rect">
            <a:avLst/>
          </a:prstGeom>
          <a:noFill/>
          <a:ln/>
        </p:spPr>
        <p:txBody>
          <a:bodyPr wrap="non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Clear mapping of applications to business services</a:t>
            </a:r>
            <a:endParaRPr lang="en-US" sz="1250" dirty="0"/>
          </a:p>
        </p:txBody>
      </p:sp>
      <p:pic>
        <p:nvPicPr>
          <p:cNvPr id="18" name="Image 6" descr="preencoded.png"/>
          <p:cNvPicPr>
            <a:picLocks noChangeAspect="1"/>
          </p:cNvPicPr>
          <p:nvPr/>
        </p:nvPicPr>
        <p:blipFill>
          <a:blip r:embed="rId12"/>
          <a:stretch>
            <a:fillRect/>
          </a:stretch>
        </p:blipFill>
        <p:spPr>
          <a:xfrm>
            <a:off x="4978956" y="1596390"/>
            <a:ext cx="4672489" cy="4672489"/>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51865" y="4670703"/>
            <a:ext cx="225028" cy="225028"/>
          </a:xfrm>
          <a:prstGeom prst="rect">
            <a:avLst/>
          </a:prstGeom>
        </p:spPr>
      </p:pic>
      <p:sp>
        <p:nvSpPr>
          <p:cNvPr id="20" name="Shape 10"/>
          <p:cNvSpPr/>
          <p:nvPr/>
        </p:nvSpPr>
        <p:spPr>
          <a:xfrm>
            <a:off x="640199" y="6448901"/>
            <a:ext cx="13350002" cy="935950"/>
          </a:xfrm>
          <a:prstGeom prst="roundRect">
            <a:avLst>
              <a:gd name="adj" fmla="val 7183"/>
            </a:avLst>
          </a:prstGeom>
          <a:solidFill>
            <a:srgbClr val="BBCDF7"/>
          </a:solidFill>
          <a:ln/>
        </p:spPr>
        <p:txBody>
          <a:bodyPr/>
          <a:lstStyle/>
          <a:p>
            <a:endParaRPr lang="en-US"/>
          </a:p>
        </p:txBody>
      </p:sp>
      <p:pic>
        <p:nvPicPr>
          <p:cNvPr id="21" name="Image 8" descr="preencoded.png"/>
          <p:cNvPicPr>
            <a:picLocks noChangeAspect="1"/>
          </p:cNvPicPr>
          <p:nvPr/>
        </p:nvPicPr>
        <p:blipFill>
          <a:blip r:embed="rId15"/>
          <a:stretch>
            <a:fillRect/>
          </a:stretch>
        </p:blipFill>
        <p:spPr>
          <a:xfrm>
            <a:off x="800219" y="6676549"/>
            <a:ext cx="200025" cy="160020"/>
          </a:xfrm>
          <a:prstGeom prst="rect">
            <a:avLst/>
          </a:prstGeom>
        </p:spPr>
      </p:pic>
      <p:sp>
        <p:nvSpPr>
          <p:cNvPr id="22" name="Text 11"/>
          <p:cNvSpPr/>
          <p:nvPr/>
        </p:nvSpPr>
        <p:spPr>
          <a:xfrm>
            <a:off x="1160264" y="6648926"/>
            <a:ext cx="12669917" cy="511969"/>
          </a:xfrm>
          <a:prstGeom prst="rect">
            <a:avLst/>
          </a:prstGeom>
          <a:noFill/>
          <a:ln/>
        </p:spPr>
        <p:txBody>
          <a:bodyPr wrap="square" lIns="0" tIns="0" rIns="0" bIns="0" rtlCol="0" anchor="t"/>
          <a:lstStyle/>
          <a:p>
            <a:pPr marL="0" indent="0" algn="l">
              <a:lnSpc>
                <a:spcPts val="2000"/>
              </a:lnSpc>
              <a:buNone/>
            </a:pPr>
            <a:r>
              <a:rPr lang="en-US" sz="1250" b="1" dirty="0">
                <a:solidFill>
                  <a:srgbClr val="000000"/>
                </a:solidFill>
                <a:latin typeface="Nobile" pitchFamily="34" charset="0"/>
                <a:ea typeface="Nobile" pitchFamily="34" charset="-122"/>
                <a:cs typeface="Nobile" pitchFamily="34" charset="-120"/>
              </a:rPr>
              <a:t>Without a healthy CMDB:</a:t>
            </a:r>
            <a:r>
              <a:rPr lang="en-US" sz="1250" dirty="0">
                <a:solidFill>
                  <a:srgbClr val="000000"/>
                </a:solidFill>
                <a:latin typeface="Nobile" pitchFamily="34" charset="0"/>
                <a:ea typeface="Nobile" pitchFamily="34" charset="-122"/>
                <a:cs typeface="Nobile" pitchFamily="34" charset="-120"/>
              </a:rPr>
              <a:t> Automation breaks because relationships are unknown, reporting loses credibility due to inaccurate data, and change governance weakens without proper impact visibility.</a:t>
            </a:r>
            <a:endParaRPr lang="en-US" sz="1250" dirty="0"/>
          </a:p>
        </p:txBody>
      </p:sp>
      <p:sp>
        <p:nvSpPr>
          <p:cNvPr id="23" name="Text 12"/>
          <p:cNvSpPr/>
          <p:nvPr/>
        </p:nvSpPr>
        <p:spPr>
          <a:xfrm>
            <a:off x="640199" y="7564874"/>
            <a:ext cx="13350002" cy="511969"/>
          </a:xfrm>
          <a:prstGeom prst="rect">
            <a:avLst/>
          </a:prstGeom>
          <a:noFill/>
          <a:ln/>
        </p:spPr>
        <p:txBody>
          <a:bodyPr wrap="square" lIns="0" tIns="0" rIns="0" bIns="0" rtlCol="0" anchor="t"/>
          <a:lstStyle/>
          <a:p>
            <a:pPr marL="0" indent="0" algn="l">
              <a:lnSpc>
                <a:spcPts val="2000"/>
              </a:lnSpc>
              <a:buNone/>
            </a:pPr>
            <a:r>
              <a:rPr lang="en-US" sz="1250" b="1" dirty="0">
                <a:solidFill>
                  <a:srgbClr val="404155"/>
                </a:solidFill>
                <a:latin typeface="Nobile" pitchFamily="34" charset="0"/>
                <a:ea typeface="Nobile" pitchFamily="34" charset="-122"/>
                <a:cs typeface="Nobile" pitchFamily="34" charset="-120"/>
              </a:rPr>
              <a:t>Best practice:</a:t>
            </a:r>
            <a:r>
              <a:rPr lang="en-US" sz="1250" dirty="0">
                <a:solidFill>
                  <a:srgbClr val="404155"/>
                </a:solidFill>
                <a:latin typeface="Nobile" pitchFamily="34" charset="0"/>
                <a:ea typeface="Nobile" pitchFamily="34" charset="-122"/>
                <a:cs typeface="Nobile" pitchFamily="34" charset="-120"/>
              </a:rPr>
              <a:t> Model </a:t>
            </a:r>
            <a:r>
              <a:rPr lang="en-US" sz="1250" i="1" dirty="0">
                <a:solidFill>
                  <a:srgbClr val="404155"/>
                </a:solidFill>
                <a:latin typeface="Nobile" pitchFamily="34" charset="0"/>
                <a:ea typeface="Nobile" pitchFamily="34" charset="-122"/>
                <a:cs typeface="Nobile" pitchFamily="34" charset="-120"/>
              </a:rPr>
              <a:t>services and relationships</a:t>
            </a:r>
            <a:r>
              <a:rPr lang="en-US" sz="1250" dirty="0">
                <a:solidFill>
                  <a:srgbClr val="404155"/>
                </a:solidFill>
                <a:latin typeface="Nobile" pitchFamily="34" charset="0"/>
                <a:ea typeface="Nobile" pitchFamily="34" charset="-122"/>
                <a:cs typeface="Nobile" pitchFamily="34" charset="-120"/>
              </a:rPr>
              <a:t>, not every possible asset. Focus on business-critical services and their dependencies rather than attempting to document every configuration item. A lean, accurate CMDB is far more valuable than a bloated, outdated one.</a:t>
            </a:r>
            <a:endParaRPr lang="en-US" sz="12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804386"/>
            <a:ext cx="10999113"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AI and Automation: The Modern ServiceNow Advantage</a:t>
            </a:r>
            <a:endParaRPr lang="en-US" sz="3100" dirty="0"/>
          </a:p>
        </p:txBody>
      </p:sp>
      <p:sp>
        <p:nvSpPr>
          <p:cNvPr id="3" name="Text 1"/>
          <p:cNvSpPr/>
          <p:nvPr/>
        </p:nvSpPr>
        <p:spPr>
          <a:xfrm>
            <a:off x="793790" y="169735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Modern ServiceNow implementations increasingly leverage artificial intelligence and automation to deliver exponential improvements in efficiency and service quality.</a:t>
            </a:r>
            <a:endParaRPr lang="en-US" sz="1550" dirty="0"/>
          </a:p>
        </p:txBody>
      </p:sp>
      <p:sp>
        <p:nvSpPr>
          <p:cNvPr id="4" name="Text 2"/>
          <p:cNvSpPr/>
          <p:nvPr/>
        </p:nvSpPr>
        <p:spPr>
          <a:xfrm>
            <a:off x="793790" y="280368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Virtual Agents</a:t>
            </a:r>
            <a:endParaRPr lang="en-US" sz="1950" dirty="0"/>
          </a:p>
        </p:txBody>
      </p:sp>
      <p:sp>
        <p:nvSpPr>
          <p:cNvPr id="5" name="Text 3"/>
          <p:cNvSpPr/>
          <p:nvPr/>
        </p:nvSpPr>
        <p:spPr>
          <a:xfrm>
            <a:off x="793790" y="3232904"/>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Conversational AI for self-service that handles common requests 24/7, deflecting up to 40% of routine incidents</a:t>
            </a:r>
            <a:endParaRPr lang="en-US" sz="1550" dirty="0"/>
          </a:p>
        </p:txBody>
      </p:sp>
      <p:sp>
        <p:nvSpPr>
          <p:cNvPr id="6" name="Text 4"/>
          <p:cNvSpPr/>
          <p:nvPr/>
        </p:nvSpPr>
        <p:spPr>
          <a:xfrm>
            <a:off x="4116467" y="2803684"/>
            <a:ext cx="275022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Predictive Intelligence</a:t>
            </a:r>
            <a:endParaRPr lang="en-US" sz="1950" dirty="0"/>
          </a:p>
        </p:txBody>
      </p:sp>
      <p:sp>
        <p:nvSpPr>
          <p:cNvPr id="7" name="Text 5"/>
          <p:cNvSpPr/>
          <p:nvPr/>
        </p:nvSpPr>
        <p:spPr>
          <a:xfrm>
            <a:off x="4116467" y="3232904"/>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Machine learning models for intelligent routing, categorization, and proactive issue detection</a:t>
            </a:r>
            <a:endParaRPr lang="en-US" sz="1550" dirty="0"/>
          </a:p>
        </p:txBody>
      </p:sp>
      <p:sp>
        <p:nvSpPr>
          <p:cNvPr id="8" name="Text 6"/>
          <p:cNvSpPr/>
          <p:nvPr/>
        </p:nvSpPr>
        <p:spPr>
          <a:xfrm>
            <a:off x="7439144" y="280368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AIOps Capabilities</a:t>
            </a:r>
            <a:endParaRPr lang="en-US" sz="1950" dirty="0"/>
          </a:p>
        </p:txBody>
      </p:sp>
      <p:sp>
        <p:nvSpPr>
          <p:cNvPr id="9" name="Text 7"/>
          <p:cNvSpPr/>
          <p:nvPr/>
        </p:nvSpPr>
        <p:spPr>
          <a:xfrm>
            <a:off x="7439144" y="3232904"/>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Event correlation and noise reduction that transforms thousands of alerts into actionable incidents</a:t>
            </a:r>
            <a:endParaRPr lang="en-US" sz="1550" dirty="0"/>
          </a:p>
        </p:txBody>
      </p:sp>
      <p:sp>
        <p:nvSpPr>
          <p:cNvPr id="10" name="Text 8"/>
          <p:cNvSpPr/>
          <p:nvPr/>
        </p:nvSpPr>
        <p:spPr>
          <a:xfrm>
            <a:off x="10761821" y="2803684"/>
            <a:ext cx="30747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Flow Designer Automation</a:t>
            </a:r>
            <a:endParaRPr lang="en-US" sz="1950" dirty="0"/>
          </a:p>
        </p:txBody>
      </p:sp>
      <p:sp>
        <p:nvSpPr>
          <p:cNvPr id="11" name="Text 9"/>
          <p:cNvSpPr/>
          <p:nvPr/>
        </p:nvSpPr>
        <p:spPr>
          <a:xfrm>
            <a:off x="10761821" y="3543062"/>
            <a:ext cx="30747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Low-code workflow creation that eliminates manual handoffs and accelerates resolution</a:t>
            </a:r>
            <a:endParaRPr lang="en-US" sz="1550" dirty="0"/>
          </a:p>
        </p:txBody>
      </p:sp>
      <p:sp>
        <p:nvSpPr>
          <p:cNvPr id="12" name="Text 10"/>
          <p:cNvSpPr/>
          <p:nvPr/>
        </p:nvSpPr>
        <p:spPr>
          <a:xfrm>
            <a:off x="793790" y="5110877"/>
            <a:ext cx="539067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Impact for Delivery Leaders</a:t>
            </a:r>
            <a:endParaRPr lang="en-US" sz="3100" dirty="0"/>
          </a:p>
        </p:txBody>
      </p:sp>
      <p:sp>
        <p:nvSpPr>
          <p:cNvPr id="13" name="Text 11"/>
          <p:cNvSpPr/>
          <p:nvPr/>
        </p:nvSpPr>
        <p:spPr>
          <a:xfrm>
            <a:off x="793790" y="6103025"/>
            <a:ext cx="2854643"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Reduced Manual Effort</a:t>
            </a:r>
            <a:endParaRPr lang="en-US" sz="1950" dirty="0"/>
          </a:p>
        </p:txBody>
      </p:sp>
      <p:sp>
        <p:nvSpPr>
          <p:cNvPr id="14" name="Text 12"/>
          <p:cNvSpPr/>
          <p:nvPr/>
        </p:nvSpPr>
        <p:spPr>
          <a:xfrm>
            <a:off x="793790" y="6611541"/>
            <a:ext cx="39796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Automation handles repetitive tasks, freeing teams for strategic work</a:t>
            </a:r>
            <a:endParaRPr lang="en-US" sz="1550" dirty="0"/>
          </a:p>
        </p:txBody>
      </p:sp>
      <p:sp>
        <p:nvSpPr>
          <p:cNvPr id="15" name="Text 13"/>
          <p:cNvSpPr/>
          <p:nvPr/>
        </p:nvSpPr>
        <p:spPr>
          <a:xfrm>
            <a:off x="5265182" y="6103025"/>
            <a:ext cx="2880122"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Faster Decision-Making</a:t>
            </a:r>
            <a:endParaRPr lang="en-US" sz="1950" dirty="0"/>
          </a:p>
        </p:txBody>
      </p:sp>
      <p:sp>
        <p:nvSpPr>
          <p:cNvPr id="16" name="Text 14"/>
          <p:cNvSpPr/>
          <p:nvPr/>
        </p:nvSpPr>
        <p:spPr>
          <a:xfrm>
            <a:off x="5265182" y="6611541"/>
            <a:ext cx="39796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AI-powered insights enable rapid, data-driven responses</a:t>
            </a:r>
            <a:endParaRPr lang="en-US" sz="1550" dirty="0"/>
          </a:p>
        </p:txBody>
      </p:sp>
      <p:sp>
        <p:nvSpPr>
          <p:cNvPr id="17" name="Text 15"/>
          <p:cNvSpPr/>
          <p:nvPr/>
        </p:nvSpPr>
        <p:spPr>
          <a:xfrm>
            <a:off x="9736574" y="6103025"/>
            <a:ext cx="2654737"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Earlier Risk Detection</a:t>
            </a:r>
            <a:endParaRPr lang="en-US" sz="1950" dirty="0"/>
          </a:p>
        </p:txBody>
      </p:sp>
      <p:sp>
        <p:nvSpPr>
          <p:cNvPr id="18" name="Text 16"/>
          <p:cNvSpPr/>
          <p:nvPr/>
        </p:nvSpPr>
        <p:spPr>
          <a:xfrm>
            <a:off x="9736574" y="6611541"/>
            <a:ext cx="411503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Predictive models identify issues before they impact users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62395"/>
            <a:ext cx="1208186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Final Takeaway for Program and Delivery Leaders</a:t>
            </a:r>
            <a:endParaRPr lang="en-US" sz="3900" dirty="0"/>
          </a:p>
        </p:txBody>
      </p:sp>
      <p:sp>
        <p:nvSpPr>
          <p:cNvPr id="3" name="Text 1"/>
          <p:cNvSpPr/>
          <p:nvPr/>
        </p:nvSpPr>
        <p:spPr>
          <a:xfrm>
            <a:off x="793790" y="207930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ServiceNow's true value is not in tickets—it's in </a:t>
            </a:r>
            <a:r>
              <a:rPr lang="en-US" sz="1550" b="1" dirty="0">
                <a:solidFill>
                  <a:srgbClr val="1B54DA"/>
                </a:solidFill>
                <a:latin typeface="Nobile" pitchFamily="34" charset="0"/>
                <a:ea typeface="Nobile" pitchFamily="34" charset="-122"/>
                <a:cs typeface="Nobile" pitchFamily="34" charset="-120"/>
              </a:rPr>
              <a:t>orchestrating outcomes</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4" name="Text 2"/>
          <p:cNvSpPr/>
          <p:nvPr/>
        </p:nvSpPr>
        <p:spPr>
          <a:xfrm>
            <a:off x="793790" y="271926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a:t>
            </a:r>
            <a:endParaRPr lang="en-US" sz="5150" dirty="0"/>
          </a:p>
        </p:txBody>
      </p:sp>
      <p:sp>
        <p:nvSpPr>
          <p:cNvPr id="5" name="Text 3"/>
          <p:cNvSpPr/>
          <p:nvPr/>
        </p:nvSpPr>
        <p:spPr>
          <a:xfrm>
            <a:off x="1090613" y="362223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Unified Platform</a:t>
            </a:r>
            <a:endParaRPr lang="en-US" sz="1950" dirty="0"/>
          </a:p>
        </p:txBody>
      </p:sp>
      <p:sp>
        <p:nvSpPr>
          <p:cNvPr id="6" name="Text 4"/>
          <p:cNvSpPr/>
          <p:nvPr/>
        </p:nvSpPr>
        <p:spPr>
          <a:xfrm>
            <a:off x="793790" y="4051459"/>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Aligns IT, customer service, and field operations under a single orchestration layer</a:t>
            </a:r>
            <a:endParaRPr lang="en-US" sz="1550" dirty="0"/>
          </a:p>
        </p:txBody>
      </p:sp>
      <p:sp>
        <p:nvSpPr>
          <p:cNvPr id="7" name="Text 5"/>
          <p:cNvSpPr/>
          <p:nvPr/>
        </p:nvSpPr>
        <p:spPr>
          <a:xfrm>
            <a:off x="4116467" y="271926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a:t>
            </a:r>
            <a:endParaRPr lang="en-US" sz="5150" dirty="0"/>
          </a:p>
        </p:txBody>
      </p:sp>
      <p:sp>
        <p:nvSpPr>
          <p:cNvPr id="8" name="Text 6"/>
          <p:cNvSpPr/>
          <p:nvPr/>
        </p:nvSpPr>
        <p:spPr>
          <a:xfrm>
            <a:off x="4314111" y="3622238"/>
            <a:ext cx="2679263"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Balanced Governance</a:t>
            </a:r>
            <a:endParaRPr lang="en-US" sz="1950" dirty="0"/>
          </a:p>
        </p:txBody>
      </p:sp>
      <p:sp>
        <p:nvSpPr>
          <p:cNvPr id="9" name="Text 7"/>
          <p:cNvSpPr/>
          <p:nvPr/>
        </p:nvSpPr>
        <p:spPr>
          <a:xfrm>
            <a:off x="4116467" y="4051459"/>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Standardizes delivery without slowing innovation or creating bureaucratic overhead</a:t>
            </a:r>
            <a:endParaRPr lang="en-US" sz="1550" dirty="0"/>
          </a:p>
        </p:txBody>
      </p:sp>
      <p:sp>
        <p:nvSpPr>
          <p:cNvPr id="10" name="Text 8"/>
          <p:cNvSpPr/>
          <p:nvPr/>
        </p:nvSpPr>
        <p:spPr>
          <a:xfrm>
            <a:off x="7439144" y="271926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a:t>
            </a:r>
            <a:endParaRPr lang="en-US" sz="5150" dirty="0"/>
          </a:p>
        </p:txBody>
      </p:sp>
      <p:sp>
        <p:nvSpPr>
          <p:cNvPr id="11" name="Text 9"/>
          <p:cNvSpPr/>
          <p:nvPr/>
        </p:nvSpPr>
        <p:spPr>
          <a:xfrm>
            <a:off x="7735967" y="362223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Modern Integration</a:t>
            </a:r>
            <a:endParaRPr lang="en-US" sz="1950" dirty="0"/>
          </a:p>
        </p:txBody>
      </p:sp>
      <p:sp>
        <p:nvSpPr>
          <p:cNvPr id="12" name="Text 10"/>
          <p:cNvSpPr/>
          <p:nvPr/>
        </p:nvSpPr>
        <p:spPr>
          <a:xfrm>
            <a:off x="7439144" y="4051459"/>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Integrates seamlessly into cloud and DevOps ecosystems with flexible patterns</a:t>
            </a:r>
            <a:endParaRPr lang="en-US" sz="1550" dirty="0"/>
          </a:p>
        </p:txBody>
      </p:sp>
      <p:sp>
        <p:nvSpPr>
          <p:cNvPr id="13" name="Text 11"/>
          <p:cNvSpPr/>
          <p:nvPr/>
        </p:nvSpPr>
        <p:spPr>
          <a:xfrm>
            <a:off x="10761821" y="2719268"/>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a:t>
            </a:r>
            <a:endParaRPr lang="en-US" sz="5150" dirty="0"/>
          </a:p>
        </p:txBody>
      </p:sp>
      <p:sp>
        <p:nvSpPr>
          <p:cNvPr id="14" name="Text 12"/>
          <p:cNvSpPr/>
          <p:nvPr/>
        </p:nvSpPr>
        <p:spPr>
          <a:xfrm>
            <a:off x="10908030" y="3622238"/>
            <a:ext cx="2782253"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AI-Augmented Service</a:t>
            </a:r>
            <a:endParaRPr lang="en-US" sz="1950" dirty="0"/>
          </a:p>
        </p:txBody>
      </p:sp>
      <p:sp>
        <p:nvSpPr>
          <p:cNvPr id="15" name="Text 13"/>
          <p:cNvSpPr/>
          <p:nvPr/>
        </p:nvSpPr>
        <p:spPr>
          <a:xfrm>
            <a:off x="10761821" y="4051459"/>
            <a:ext cx="30747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Enables intelligent service management at enterprise scale with continuous improvement</a:t>
            </a:r>
            <a:endParaRPr lang="en-US" sz="1550" dirty="0"/>
          </a:p>
        </p:txBody>
      </p:sp>
      <p:sp>
        <p:nvSpPr>
          <p:cNvPr id="16" name="Text 14"/>
          <p:cNvSpPr/>
          <p:nvPr/>
        </p:nvSpPr>
        <p:spPr>
          <a:xfrm>
            <a:off x="1091446" y="5450562"/>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organizations that succeed with ServiceNow treat it as a </a:t>
            </a:r>
            <a:r>
              <a:rPr lang="en-US" sz="1550" b="1" dirty="0">
                <a:solidFill>
                  <a:srgbClr val="404155"/>
                </a:solidFill>
                <a:latin typeface="Nobile" pitchFamily="34" charset="0"/>
                <a:ea typeface="Nobile" pitchFamily="34" charset="-122"/>
                <a:cs typeface="Nobile" pitchFamily="34" charset="-120"/>
              </a:rPr>
              <a:t>strategic workflow platform</a:t>
            </a:r>
            <a:r>
              <a:rPr lang="en-US" sz="1550" dirty="0">
                <a:solidFill>
                  <a:srgbClr val="404155"/>
                </a:solidFill>
                <a:latin typeface="Nobile" pitchFamily="34" charset="0"/>
                <a:ea typeface="Nobile" pitchFamily="34" charset="-122"/>
                <a:cs typeface="Nobile" pitchFamily="34" charset="-120"/>
              </a:rPr>
              <a:t>, not just an operational tool. They invest in integration architecture, maintain a healthy CMDB, leverage AI capabilities, and continuously optimize their service delivery models.</a:t>
            </a:r>
            <a:endParaRPr lang="en-US" sz="1550" dirty="0"/>
          </a:p>
        </p:txBody>
      </p:sp>
      <p:sp>
        <p:nvSpPr>
          <p:cNvPr id="17" name="Shape 15"/>
          <p:cNvSpPr/>
          <p:nvPr/>
        </p:nvSpPr>
        <p:spPr>
          <a:xfrm>
            <a:off x="793790" y="5227320"/>
            <a:ext cx="22860" cy="1081564"/>
          </a:xfrm>
          <a:prstGeom prst="rect">
            <a:avLst/>
          </a:prstGeom>
          <a:solidFill>
            <a:srgbClr val="1B54DA"/>
          </a:solidFill>
          <a:ln/>
        </p:spPr>
        <p:txBody>
          <a:bodyPr/>
          <a:lstStyle/>
          <a:p>
            <a:endParaRPr lang="en-US"/>
          </a:p>
        </p:txBody>
      </p:sp>
      <p:sp>
        <p:nvSpPr>
          <p:cNvPr id="18" name="Text 16"/>
          <p:cNvSpPr/>
          <p:nvPr/>
        </p:nvSpPr>
        <p:spPr>
          <a:xfrm>
            <a:off x="793790" y="653212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positioned correctly, ServiceNow becomes the connective tissue that transforms disconnected systems into a coordinated enterprise—delivering measurable improvements in efficiency, customer satisfaction, and operational resilience.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43545" y="511731"/>
            <a:ext cx="10053757" cy="464701"/>
          </a:xfrm>
          <a:prstGeom prst="rect">
            <a:avLst/>
          </a:prstGeom>
          <a:noFill/>
          <a:ln/>
        </p:spPr>
        <p:txBody>
          <a:bodyPr wrap="none" lIns="0" tIns="0" rIns="0" bIns="0" rtlCol="0" anchor="t"/>
          <a:lstStyle/>
          <a:p>
            <a:pPr marL="0" indent="0" algn="l">
              <a:lnSpc>
                <a:spcPts val="3650"/>
              </a:lnSpc>
              <a:buNone/>
            </a:pPr>
            <a:r>
              <a:rPr lang="en-US" sz="2900" dirty="0">
                <a:solidFill>
                  <a:srgbClr val="1B1B27"/>
                </a:solidFill>
                <a:latin typeface="Alexandria" pitchFamily="34" charset="0"/>
                <a:ea typeface="Alexandria" pitchFamily="34" charset="-122"/>
                <a:cs typeface="Alexandria" pitchFamily="34" charset="-120"/>
              </a:rPr>
              <a:t>ServiceNow at a Glance: More Than a Ticketing System</a:t>
            </a:r>
            <a:endParaRPr lang="en-US" sz="2900" dirty="0"/>
          </a:p>
        </p:txBody>
      </p:sp>
      <p:sp>
        <p:nvSpPr>
          <p:cNvPr id="3" name="Text 1"/>
          <p:cNvSpPr/>
          <p:nvPr/>
        </p:nvSpPr>
        <p:spPr>
          <a:xfrm>
            <a:off x="743545" y="1422559"/>
            <a:ext cx="6344960" cy="891897"/>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At its core, ServiceNow provides a unified foundation for enterprise work management that transforms how organizations operate at scale.</a:t>
            </a:r>
            <a:endParaRPr lang="en-US" sz="1450" dirty="0"/>
          </a:p>
        </p:txBody>
      </p:sp>
      <p:sp>
        <p:nvSpPr>
          <p:cNvPr id="4" name="Shape 2"/>
          <p:cNvSpPr/>
          <p:nvPr/>
        </p:nvSpPr>
        <p:spPr>
          <a:xfrm>
            <a:off x="743545" y="2523530"/>
            <a:ext cx="6344960" cy="1160621"/>
          </a:xfrm>
          <a:prstGeom prst="roundRect">
            <a:avLst>
              <a:gd name="adj" fmla="val 6728"/>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37022" y="2717006"/>
            <a:ext cx="2806660" cy="29051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Single System of Record</a:t>
            </a:r>
            <a:endParaRPr lang="en-US" sz="1800" dirty="0"/>
          </a:p>
        </p:txBody>
      </p:sp>
      <p:sp>
        <p:nvSpPr>
          <p:cNvPr id="6" name="Text 4"/>
          <p:cNvSpPr/>
          <p:nvPr/>
        </p:nvSpPr>
        <p:spPr>
          <a:xfrm>
            <a:off x="937022" y="3193375"/>
            <a:ext cx="5958007" cy="2972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Centralized repository for all work across the enterprise</a:t>
            </a:r>
            <a:endParaRPr lang="en-US" sz="1450" dirty="0"/>
          </a:p>
        </p:txBody>
      </p:sp>
      <p:sp>
        <p:nvSpPr>
          <p:cNvPr id="7" name="Shape 5"/>
          <p:cNvSpPr/>
          <p:nvPr/>
        </p:nvSpPr>
        <p:spPr>
          <a:xfrm>
            <a:off x="743545" y="3870008"/>
            <a:ext cx="6344960" cy="1160621"/>
          </a:xfrm>
          <a:prstGeom prst="roundRect">
            <a:avLst>
              <a:gd name="adj" fmla="val 6728"/>
            </a:avLst>
          </a:prstGeom>
          <a:solidFill>
            <a:srgbClr val="D2DDF9"/>
          </a:solidFill>
          <a:ln w="7620">
            <a:solidFill>
              <a:srgbClr val="B8C3DF"/>
            </a:solidFill>
            <a:prstDash val="solid"/>
          </a:ln>
        </p:spPr>
        <p:txBody>
          <a:bodyPr/>
          <a:lstStyle/>
          <a:p>
            <a:endParaRPr lang="en-US"/>
          </a:p>
        </p:txBody>
      </p:sp>
      <p:sp>
        <p:nvSpPr>
          <p:cNvPr id="8" name="Text 6"/>
          <p:cNvSpPr/>
          <p:nvPr/>
        </p:nvSpPr>
        <p:spPr>
          <a:xfrm>
            <a:off x="937022" y="4063484"/>
            <a:ext cx="2323743" cy="29051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Workflow Engine</a:t>
            </a:r>
            <a:endParaRPr lang="en-US" sz="1800" dirty="0"/>
          </a:p>
        </p:txBody>
      </p:sp>
      <p:sp>
        <p:nvSpPr>
          <p:cNvPr id="9" name="Text 7"/>
          <p:cNvSpPr/>
          <p:nvPr/>
        </p:nvSpPr>
        <p:spPr>
          <a:xfrm>
            <a:off x="937022" y="4539853"/>
            <a:ext cx="5958007" cy="2972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Intelligent automation that orchestrates how work moves</a:t>
            </a:r>
            <a:endParaRPr lang="en-US" sz="1450" dirty="0"/>
          </a:p>
        </p:txBody>
      </p:sp>
      <p:sp>
        <p:nvSpPr>
          <p:cNvPr id="10" name="Shape 8"/>
          <p:cNvSpPr/>
          <p:nvPr/>
        </p:nvSpPr>
        <p:spPr>
          <a:xfrm>
            <a:off x="743545" y="5216485"/>
            <a:ext cx="6344960" cy="1160621"/>
          </a:xfrm>
          <a:prstGeom prst="roundRect">
            <a:avLst>
              <a:gd name="adj" fmla="val 6728"/>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37022" y="5409962"/>
            <a:ext cx="3122771" cy="29051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Governed Integration Layer</a:t>
            </a:r>
            <a:endParaRPr lang="en-US" sz="1800" dirty="0"/>
          </a:p>
        </p:txBody>
      </p:sp>
      <p:sp>
        <p:nvSpPr>
          <p:cNvPr id="12" name="Text 10"/>
          <p:cNvSpPr/>
          <p:nvPr/>
        </p:nvSpPr>
        <p:spPr>
          <a:xfrm>
            <a:off x="937022" y="5886331"/>
            <a:ext cx="5958007" cy="2972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Secure connections to execution systems across the organization</a:t>
            </a:r>
            <a:endParaRPr lang="en-US" sz="1450" dirty="0"/>
          </a:p>
        </p:txBody>
      </p:sp>
      <p:pic>
        <p:nvPicPr>
          <p:cNvPr id="13" name="Image 0" descr="preencoded.png"/>
          <p:cNvPicPr>
            <a:picLocks noChangeAspect="1"/>
          </p:cNvPicPr>
          <p:nvPr/>
        </p:nvPicPr>
        <p:blipFill>
          <a:blip r:embed="rId3"/>
          <a:stretch>
            <a:fillRect/>
          </a:stretch>
        </p:blipFill>
        <p:spPr>
          <a:xfrm>
            <a:off x="8101608" y="1464350"/>
            <a:ext cx="5240774" cy="5240774"/>
          </a:xfrm>
          <a:prstGeom prst="rect">
            <a:avLst/>
          </a:prstGeom>
        </p:spPr>
      </p:pic>
      <p:sp>
        <p:nvSpPr>
          <p:cNvPr id="14" name="Text 11"/>
          <p:cNvSpPr/>
          <p:nvPr/>
        </p:nvSpPr>
        <p:spPr>
          <a:xfrm>
            <a:off x="743545" y="7123271"/>
            <a:ext cx="13143309" cy="594598"/>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The platform shines when it is treated not as a siloed tool, but as the </a:t>
            </a:r>
            <a:r>
              <a:rPr lang="en-US" sz="1450" b="1" dirty="0">
                <a:solidFill>
                  <a:srgbClr val="404155"/>
                </a:solidFill>
                <a:latin typeface="Nobile" pitchFamily="34" charset="0"/>
                <a:ea typeface="Nobile" pitchFamily="34" charset="-122"/>
                <a:cs typeface="Nobile" pitchFamily="34" charset="-120"/>
              </a:rPr>
              <a:t>orchestration layer</a:t>
            </a:r>
            <a:r>
              <a:rPr lang="en-US" sz="1450" dirty="0">
                <a:solidFill>
                  <a:srgbClr val="404155"/>
                </a:solidFill>
                <a:latin typeface="Nobile" pitchFamily="34" charset="0"/>
                <a:ea typeface="Nobile" pitchFamily="34" charset="-122"/>
                <a:cs typeface="Nobile" pitchFamily="34" charset="-120"/>
              </a:rPr>
              <a:t> across the enterprise—connecting disparate systems, teams, and processes into a cohesive operational framework.</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9727" y="460415"/>
            <a:ext cx="11470481" cy="523280"/>
          </a:xfrm>
          <a:prstGeom prst="rect">
            <a:avLst/>
          </a:prstGeom>
          <a:noFill/>
          <a:ln/>
        </p:spPr>
        <p:txBody>
          <a:bodyPr wrap="none" lIns="0" tIns="0" rIns="0" bIns="0" rtlCol="0" anchor="t"/>
          <a:lstStyle/>
          <a:p>
            <a:pPr marL="0" indent="0" algn="l">
              <a:lnSpc>
                <a:spcPts val="4100"/>
              </a:lnSpc>
              <a:buNone/>
            </a:pPr>
            <a:r>
              <a:rPr lang="en-US" sz="3250" dirty="0">
                <a:solidFill>
                  <a:srgbClr val="1B1B27"/>
                </a:solidFill>
                <a:latin typeface="Alexandria" pitchFamily="34" charset="0"/>
                <a:ea typeface="Alexandria" pitchFamily="34" charset="-122"/>
                <a:cs typeface="Alexandria" pitchFamily="34" charset="-120"/>
              </a:rPr>
              <a:t>ITSM: Keeping Internal IT Services Stable and Governed</a:t>
            </a:r>
            <a:endParaRPr lang="en-US" sz="3250" dirty="0"/>
          </a:p>
        </p:txBody>
      </p:sp>
      <p:sp>
        <p:nvSpPr>
          <p:cNvPr id="3" name="Text 1"/>
          <p:cNvSpPr/>
          <p:nvPr/>
        </p:nvSpPr>
        <p:spPr>
          <a:xfrm>
            <a:off x="669727" y="1318498"/>
            <a:ext cx="13290947" cy="535543"/>
          </a:xfrm>
          <a:prstGeom prst="rect">
            <a:avLst/>
          </a:prstGeom>
          <a:noFill/>
          <a:ln/>
        </p:spPr>
        <p:txBody>
          <a:bodyPr wrap="square" lIns="0" tIns="0" rIns="0" bIns="0" rtlCol="0" anchor="t"/>
          <a:lstStyle/>
          <a:p>
            <a:pPr marL="0" indent="0" algn="l">
              <a:lnSpc>
                <a:spcPts val="2100"/>
              </a:lnSpc>
              <a:buNone/>
            </a:pPr>
            <a:r>
              <a:rPr lang="en-US" sz="1300" b="1" dirty="0">
                <a:solidFill>
                  <a:srgbClr val="404155"/>
                </a:solidFill>
                <a:latin typeface="Nobile" pitchFamily="34" charset="0"/>
                <a:ea typeface="Nobile" pitchFamily="34" charset="-122"/>
                <a:cs typeface="Nobile" pitchFamily="34" charset="-120"/>
              </a:rPr>
              <a:t>IT Service Management (ITSM)</a:t>
            </a:r>
            <a:r>
              <a:rPr lang="en-US" sz="1300" dirty="0">
                <a:solidFill>
                  <a:srgbClr val="404155"/>
                </a:solidFill>
                <a:latin typeface="Nobile" pitchFamily="34" charset="0"/>
                <a:ea typeface="Nobile" pitchFamily="34" charset="-122"/>
                <a:cs typeface="Nobile" pitchFamily="34" charset="-120"/>
              </a:rPr>
              <a:t> focuses on internal technology services and operational stability. It transforms IT from a reactive cost center into a proactive service delivery organization.</a:t>
            </a:r>
            <a:endParaRPr lang="en-US" sz="1300" dirty="0"/>
          </a:p>
        </p:txBody>
      </p:sp>
      <p:sp>
        <p:nvSpPr>
          <p:cNvPr id="4" name="Text 2"/>
          <p:cNvSpPr/>
          <p:nvPr/>
        </p:nvSpPr>
        <p:spPr>
          <a:xfrm>
            <a:off x="669727" y="2105144"/>
            <a:ext cx="3348633" cy="418624"/>
          </a:xfrm>
          <a:prstGeom prst="rect">
            <a:avLst/>
          </a:prstGeom>
          <a:noFill/>
          <a:ln/>
        </p:spPr>
        <p:txBody>
          <a:bodyPr wrap="none" lIns="0" tIns="0" rIns="0" bIns="0" rtlCol="0" anchor="t"/>
          <a:lstStyle/>
          <a:p>
            <a:pPr marL="0" indent="0" algn="l">
              <a:lnSpc>
                <a:spcPts val="3250"/>
              </a:lnSpc>
              <a:buNone/>
            </a:pPr>
            <a:r>
              <a:rPr lang="en-US" sz="2600" dirty="0">
                <a:solidFill>
                  <a:srgbClr val="1B1B27"/>
                </a:solidFill>
                <a:latin typeface="Alexandria" pitchFamily="34" charset="0"/>
                <a:ea typeface="Alexandria" pitchFamily="34" charset="-122"/>
                <a:cs typeface="Alexandria" pitchFamily="34" charset="-120"/>
              </a:rPr>
              <a:t>What ITSM Covers</a:t>
            </a:r>
            <a:endParaRPr lang="en-US" sz="2600" dirty="0"/>
          </a:p>
        </p:txBody>
      </p:sp>
      <p:sp>
        <p:nvSpPr>
          <p:cNvPr id="5" name="Shape 3"/>
          <p:cNvSpPr/>
          <p:nvPr/>
        </p:nvSpPr>
        <p:spPr>
          <a:xfrm>
            <a:off x="669727" y="2774871"/>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6" name="Text 4"/>
          <p:cNvSpPr/>
          <p:nvPr/>
        </p:nvSpPr>
        <p:spPr>
          <a:xfrm>
            <a:off x="844748" y="2949893"/>
            <a:ext cx="2327791"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Incident Management</a:t>
            </a:r>
            <a:endParaRPr lang="en-US" sz="1600" dirty="0"/>
          </a:p>
        </p:txBody>
      </p:sp>
      <p:sp>
        <p:nvSpPr>
          <p:cNvPr id="7" name="Text 5"/>
          <p:cNvSpPr/>
          <p:nvPr/>
        </p:nvSpPr>
        <p:spPr>
          <a:xfrm>
            <a:off x="844748" y="3311843"/>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Rapidly restoring service with minimal business impact</a:t>
            </a:r>
            <a:endParaRPr lang="en-US" sz="1300" dirty="0"/>
          </a:p>
        </p:txBody>
      </p:sp>
      <p:sp>
        <p:nvSpPr>
          <p:cNvPr id="8" name="Shape 6"/>
          <p:cNvSpPr/>
          <p:nvPr/>
        </p:nvSpPr>
        <p:spPr>
          <a:xfrm>
            <a:off x="7398901" y="2774871"/>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9" name="Text 7"/>
          <p:cNvSpPr/>
          <p:nvPr/>
        </p:nvSpPr>
        <p:spPr>
          <a:xfrm>
            <a:off x="7573923" y="2949893"/>
            <a:ext cx="2358033"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Problem Management</a:t>
            </a:r>
            <a:endParaRPr lang="en-US" sz="1600" dirty="0"/>
          </a:p>
        </p:txBody>
      </p:sp>
      <p:sp>
        <p:nvSpPr>
          <p:cNvPr id="10" name="Text 8"/>
          <p:cNvSpPr/>
          <p:nvPr/>
        </p:nvSpPr>
        <p:spPr>
          <a:xfrm>
            <a:off x="7573923" y="3311843"/>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Identifying and eliminating root causes to prevent recurrence</a:t>
            </a:r>
            <a:endParaRPr lang="en-US" sz="1300" dirty="0"/>
          </a:p>
        </p:txBody>
      </p:sp>
      <p:sp>
        <p:nvSpPr>
          <p:cNvPr id="11" name="Shape 9"/>
          <p:cNvSpPr/>
          <p:nvPr/>
        </p:nvSpPr>
        <p:spPr>
          <a:xfrm>
            <a:off x="669727" y="3922038"/>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844748" y="4097060"/>
            <a:ext cx="2262902"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Change Management</a:t>
            </a:r>
            <a:endParaRPr lang="en-US" sz="1600" dirty="0"/>
          </a:p>
        </p:txBody>
      </p:sp>
      <p:sp>
        <p:nvSpPr>
          <p:cNvPr id="13" name="Text 11"/>
          <p:cNvSpPr/>
          <p:nvPr/>
        </p:nvSpPr>
        <p:spPr>
          <a:xfrm>
            <a:off x="844748" y="4459010"/>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Risk-aware governance for production changes</a:t>
            </a:r>
            <a:endParaRPr lang="en-US" sz="1300" dirty="0"/>
          </a:p>
        </p:txBody>
      </p:sp>
      <p:sp>
        <p:nvSpPr>
          <p:cNvPr id="14" name="Shape 12"/>
          <p:cNvSpPr/>
          <p:nvPr/>
        </p:nvSpPr>
        <p:spPr>
          <a:xfrm>
            <a:off x="7398901" y="3922038"/>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15" name="Text 13"/>
          <p:cNvSpPr/>
          <p:nvPr/>
        </p:nvSpPr>
        <p:spPr>
          <a:xfrm>
            <a:off x="7573923" y="4097060"/>
            <a:ext cx="2318980"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Request Management</a:t>
            </a:r>
            <a:endParaRPr lang="en-US" sz="1600" dirty="0"/>
          </a:p>
        </p:txBody>
      </p:sp>
      <p:sp>
        <p:nvSpPr>
          <p:cNvPr id="16" name="Text 14"/>
          <p:cNvSpPr/>
          <p:nvPr/>
        </p:nvSpPr>
        <p:spPr>
          <a:xfrm>
            <a:off x="7573923" y="4459010"/>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Standardized handling of employee service requests</a:t>
            </a:r>
            <a:endParaRPr lang="en-US" sz="1300" dirty="0"/>
          </a:p>
        </p:txBody>
      </p:sp>
      <p:sp>
        <p:nvSpPr>
          <p:cNvPr id="17" name="Shape 15"/>
          <p:cNvSpPr/>
          <p:nvPr/>
        </p:nvSpPr>
        <p:spPr>
          <a:xfrm>
            <a:off x="669727" y="5069205"/>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18" name="Text 16"/>
          <p:cNvSpPr/>
          <p:nvPr/>
        </p:nvSpPr>
        <p:spPr>
          <a:xfrm>
            <a:off x="844748" y="5244227"/>
            <a:ext cx="2645569"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Knowledge Management</a:t>
            </a:r>
            <a:endParaRPr lang="en-US" sz="1600" dirty="0"/>
          </a:p>
        </p:txBody>
      </p:sp>
      <p:sp>
        <p:nvSpPr>
          <p:cNvPr id="19" name="Text 17"/>
          <p:cNvSpPr/>
          <p:nvPr/>
        </p:nvSpPr>
        <p:spPr>
          <a:xfrm>
            <a:off x="844748" y="5606177"/>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Reusable solutions that accelerate resolution</a:t>
            </a:r>
            <a:endParaRPr lang="en-US" sz="1300" dirty="0"/>
          </a:p>
        </p:txBody>
      </p:sp>
      <p:sp>
        <p:nvSpPr>
          <p:cNvPr id="20" name="Shape 18"/>
          <p:cNvSpPr/>
          <p:nvPr/>
        </p:nvSpPr>
        <p:spPr>
          <a:xfrm>
            <a:off x="7398901" y="5069205"/>
            <a:ext cx="6561773" cy="979765"/>
          </a:xfrm>
          <a:prstGeom prst="roundRect">
            <a:avLst>
              <a:gd name="adj" fmla="val 7178"/>
            </a:avLst>
          </a:prstGeom>
          <a:solidFill>
            <a:srgbClr val="D2DDF9"/>
          </a:solidFill>
          <a:ln w="7620">
            <a:solidFill>
              <a:srgbClr val="B8C3DF"/>
            </a:solidFill>
            <a:prstDash val="solid"/>
          </a:ln>
        </p:spPr>
        <p:txBody>
          <a:bodyPr/>
          <a:lstStyle/>
          <a:p>
            <a:endParaRPr lang="en-US"/>
          </a:p>
        </p:txBody>
      </p:sp>
      <p:sp>
        <p:nvSpPr>
          <p:cNvPr id="21" name="Text 19"/>
          <p:cNvSpPr/>
          <p:nvPr/>
        </p:nvSpPr>
        <p:spPr>
          <a:xfrm>
            <a:off x="7573923" y="5244227"/>
            <a:ext cx="2092881" cy="261580"/>
          </a:xfrm>
          <a:prstGeom prst="rect">
            <a:avLst/>
          </a:prstGeom>
          <a:noFill/>
          <a:ln/>
        </p:spPr>
        <p:txBody>
          <a:bodyPr wrap="none" lIns="0" tIns="0" rIns="0" bIns="0" rtlCol="0" anchor="t"/>
          <a:lstStyle/>
          <a:p>
            <a:pPr marL="0" indent="0" algn="l">
              <a:lnSpc>
                <a:spcPts val="2050"/>
              </a:lnSpc>
              <a:buNone/>
            </a:pPr>
            <a:r>
              <a:rPr lang="en-US" sz="1600" dirty="0">
                <a:solidFill>
                  <a:srgbClr val="404155"/>
                </a:solidFill>
                <a:latin typeface="Alexandria" pitchFamily="34" charset="0"/>
                <a:ea typeface="Alexandria" pitchFamily="34" charset="-122"/>
                <a:cs typeface="Alexandria" pitchFamily="34" charset="-120"/>
              </a:rPr>
              <a:t>CMDB</a:t>
            </a:r>
            <a:endParaRPr lang="en-US" sz="1600" dirty="0"/>
          </a:p>
        </p:txBody>
      </p:sp>
      <p:sp>
        <p:nvSpPr>
          <p:cNvPr id="22" name="Text 20"/>
          <p:cNvSpPr/>
          <p:nvPr/>
        </p:nvSpPr>
        <p:spPr>
          <a:xfrm>
            <a:off x="7573923" y="5606177"/>
            <a:ext cx="6211729" cy="267772"/>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Configuration items and service relationships mapped</a:t>
            </a:r>
            <a:endParaRPr lang="en-US" sz="1300" dirty="0"/>
          </a:p>
        </p:txBody>
      </p:sp>
      <p:sp>
        <p:nvSpPr>
          <p:cNvPr id="23" name="Text 21"/>
          <p:cNvSpPr/>
          <p:nvPr/>
        </p:nvSpPr>
        <p:spPr>
          <a:xfrm>
            <a:off x="669727" y="6300073"/>
            <a:ext cx="3348633" cy="418624"/>
          </a:xfrm>
          <a:prstGeom prst="rect">
            <a:avLst/>
          </a:prstGeom>
          <a:noFill/>
          <a:ln/>
        </p:spPr>
        <p:txBody>
          <a:bodyPr wrap="none" lIns="0" tIns="0" rIns="0" bIns="0" rtlCol="0" anchor="t"/>
          <a:lstStyle/>
          <a:p>
            <a:pPr marL="0" indent="0" algn="l">
              <a:lnSpc>
                <a:spcPts val="3250"/>
              </a:lnSpc>
              <a:buNone/>
            </a:pPr>
            <a:r>
              <a:rPr lang="en-US" sz="2600" dirty="0">
                <a:solidFill>
                  <a:srgbClr val="1B1B27"/>
                </a:solidFill>
                <a:latin typeface="Alexandria" pitchFamily="34" charset="0"/>
                <a:ea typeface="Alexandria" pitchFamily="34" charset="-122"/>
                <a:cs typeface="Alexandria" pitchFamily="34" charset="-120"/>
              </a:rPr>
              <a:t>Why ITSM Matters</a:t>
            </a:r>
            <a:endParaRPr lang="en-US" sz="2600" dirty="0"/>
          </a:p>
        </p:txBody>
      </p:sp>
      <p:sp>
        <p:nvSpPr>
          <p:cNvPr id="24" name="Text 22"/>
          <p:cNvSpPr/>
          <p:nvPr/>
        </p:nvSpPr>
        <p:spPr>
          <a:xfrm>
            <a:off x="669727" y="6969800"/>
            <a:ext cx="13290947" cy="803315"/>
          </a:xfrm>
          <a:prstGeom prst="rect">
            <a:avLst/>
          </a:prstGeom>
          <a:noFill/>
          <a:ln/>
        </p:spPr>
        <p:txBody>
          <a:bodyPr wrap="squar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For delivery leaders, ITSM provides </a:t>
            </a:r>
            <a:r>
              <a:rPr lang="en-US" sz="1300" b="1" dirty="0">
                <a:solidFill>
                  <a:srgbClr val="404155"/>
                </a:solidFill>
                <a:latin typeface="Nobile" pitchFamily="34" charset="0"/>
                <a:ea typeface="Nobile" pitchFamily="34" charset="-122"/>
                <a:cs typeface="Nobile" pitchFamily="34" charset="-120"/>
              </a:rPr>
              <a:t>predictable operational outcomes</a:t>
            </a:r>
            <a:r>
              <a:rPr lang="en-US" sz="1300" dirty="0">
                <a:solidFill>
                  <a:srgbClr val="404155"/>
                </a:solidFill>
                <a:latin typeface="Nobile" pitchFamily="34" charset="0"/>
                <a:ea typeface="Nobile" pitchFamily="34" charset="-122"/>
                <a:cs typeface="Nobile" pitchFamily="34" charset="-120"/>
              </a:rPr>
              <a:t>, </a:t>
            </a:r>
            <a:r>
              <a:rPr lang="en-US" sz="1300" b="1" dirty="0">
                <a:solidFill>
                  <a:srgbClr val="404155"/>
                </a:solidFill>
                <a:latin typeface="Nobile" pitchFamily="34" charset="0"/>
                <a:ea typeface="Nobile" pitchFamily="34" charset="-122"/>
                <a:cs typeface="Nobile" pitchFamily="34" charset="-120"/>
              </a:rPr>
              <a:t>risk-aware change governance</a:t>
            </a:r>
            <a:r>
              <a:rPr lang="en-US" sz="1300" dirty="0">
                <a:solidFill>
                  <a:srgbClr val="404155"/>
                </a:solidFill>
                <a:latin typeface="Nobile" pitchFamily="34" charset="0"/>
                <a:ea typeface="Nobile" pitchFamily="34" charset="-122"/>
                <a:cs typeface="Nobile" pitchFamily="34" charset="-120"/>
              </a:rPr>
              <a:t>, and </a:t>
            </a:r>
            <a:r>
              <a:rPr lang="en-US" sz="1300" b="1" dirty="0">
                <a:solidFill>
                  <a:srgbClr val="404155"/>
                </a:solidFill>
                <a:latin typeface="Nobile" pitchFamily="34" charset="0"/>
                <a:ea typeface="Nobile" pitchFamily="34" charset="-122"/>
                <a:cs typeface="Nobile" pitchFamily="34" charset="-120"/>
              </a:rPr>
              <a:t>measurable service performance</a:t>
            </a:r>
            <a:r>
              <a:rPr lang="en-US" sz="1300" dirty="0">
                <a:solidFill>
                  <a:srgbClr val="404155"/>
                </a:solidFill>
                <a:latin typeface="Nobile" pitchFamily="34" charset="0"/>
                <a:ea typeface="Nobile" pitchFamily="34" charset="-122"/>
                <a:cs typeface="Nobile" pitchFamily="34" charset="-120"/>
              </a:rPr>
              <a:t>. When implemented well, ITSM moves organizations from </a:t>
            </a:r>
            <a:r>
              <a:rPr lang="en-US" sz="1300" i="1" dirty="0">
                <a:solidFill>
                  <a:srgbClr val="404155"/>
                </a:solidFill>
                <a:latin typeface="Nobile" pitchFamily="34" charset="0"/>
                <a:ea typeface="Nobile" pitchFamily="34" charset="-122"/>
                <a:cs typeface="Nobile" pitchFamily="34" charset="-120"/>
              </a:rPr>
              <a:t>reactive firefighting</a:t>
            </a:r>
            <a:r>
              <a:rPr lang="en-US" sz="1300" dirty="0">
                <a:solidFill>
                  <a:srgbClr val="404155"/>
                </a:solidFill>
                <a:latin typeface="Nobile" pitchFamily="34" charset="0"/>
                <a:ea typeface="Nobile" pitchFamily="34" charset="-122"/>
                <a:cs typeface="Nobile" pitchFamily="34" charset="-120"/>
              </a:rPr>
              <a:t> to </a:t>
            </a:r>
            <a:r>
              <a:rPr lang="en-US" sz="1300" i="1" dirty="0">
                <a:solidFill>
                  <a:srgbClr val="404155"/>
                </a:solidFill>
                <a:latin typeface="Nobile" pitchFamily="34" charset="0"/>
                <a:ea typeface="Nobile" pitchFamily="34" charset="-122"/>
                <a:cs typeface="Nobile" pitchFamily="34" charset="-120"/>
              </a:rPr>
              <a:t>proactive service management</a:t>
            </a:r>
            <a:r>
              <a:rPr lang="en-US" sz="1300" dirty="0">
                <a:solidFill>
                  <a:srgbClr val="404155"/>
                </a:solidFill>
                <a:latin typeface="Nobile" pitchFamily="34" charset="0"/>
                <a:ea typeface="Nobile" pitchFamily="34" charset="-122"/>
                <a:cs typeface="Nobile" pitchFamily="34" charset="-120"/>
              </a:rPr>
              <a:t>—reducing downtime, improving employee satisfaction, and enabling strategic initiatives.</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40675" y="440650"/>
            <a:ext cx="11560254" cy="500658"/>
          </a:xfrm>
          <a:prstGeom prst="rect">
            <a:avLst/>
          </a:prstGeom>
          <a:noFill/>
          <a:ln/>
        </p:spPr>
        <p:txBody>
          <a:bodyPr wrap="none" lIns="0" tIns="0" rIns="0" bIns="0" rtlCol="0" anchor="t"/>
          <a:lstStyle/>
          <a:p>
            <a:pPr marL="0" indent="0" algn="l">
              <a:lnSpc>
                <a:spcPts val="3900"/>
              </a:lnSpc>
              <a:buNone/>
            </a:pPr>
            <a:r>
              <a:rPr lang="en-US" sz="3150" dirty="0">
                <a:solidFill>
                  <a:srgbClr val="1B1B27"/>
                </a:solidFill>
                <a:latin typeface="Alexandria" pitchFamily="34" charset="0"/>
                <a:ea typeface="Alexandria" pitchFamily="34" charset="-122"/>
                <a:cs typeface="Alexandria" pitchFamily="34" charset="-120"/>
              </a:rPr>
              <a:t>CSM: Delivering Consistent Customer Experiences at Scale</a:t>
            </a:r>
            <a:endParaRPr lang="en-US" sz="3150" dirty="0"/>
          </a:p>
        </p:txBody>
      </p:sp>
      <p:sp>
        <p:nvSpPr>
          <p:cNvPr id="3" name="Text 1"/>
          <p:cNvSpPr/>
          <p:nvPr/>
        </p:nvSpPr>
        <p:spPr>
          <a:xfrm>
            <a:off x="640675" y="1261586"/>
            <a:ext cx="13349049" cy="512445"/>
          </a:xfrm>
          <a:prstGeom prst="rect">
            <a:avLst/>
          </a:prstGeom>
          <a:noFill/>
          <a:ln/>
        </p:spPr>
        <p:txBody>
          <a:bodyPr wrap="square" lIns="0" tIns="0" rIns="0" bIns="0" rtlCol="0" anchor="t"/>
          <a:lstStyle/>
          <a:p>
            <a:pPr marL="0" indent="0" algn="l">
              <a:lnSpc>
                <a:spcPts val="2000"/>
              </a:lnSpc>
              <a:buNone/>
            </a:pPr>
            <a:r>
              <a:rPr lang="en-US" sz="1250" b="1" dirty="0">
                <a:solidFill>
                  <a:srgbClr val="404155"/>
                </a:solidFill>
                <a:latin typeface="Nobile" pitchFamily="34" charset="0"/>
                <a:ea typeface="Nobile" pitchFamily="34" charset="-122"/>
                <a:cs typeface="Nobile" pitchFamily="34" charset="-120"/>
              </a:rPr>
              <a:t>Customer Service Management (CSM)</a:t>
            </a:r>
            <a:r>
              <a:rPr lang="en-US" sz="1250" dirty="0">
                <a:solidFill>
                  <a:srgbClr val="404155"/>
                </a:solidFill>
                <a:latin typeface="Nobile" pitchFamily="34" charset="0"/>
                <a:ea typeface="Nobile" pitchFamily="34" charset="-122"/>
                <a:cs typeface="Nobile" pitchFamily="34" charset="-120"/>
              </a:rPr>
              <a:t> extends ServiceNow beyond internal IT to serve </a:t>
            </a:r>
            <a:r>
              <a:rPr lang="en-US" sz="1250" b="1" dirty="0">
                <a:solidFill>
                  <a:srgbClr val="404155"/>
                </a:solidFill>
                <a:latin typeface="Nobile" pitchFamily="34" charset="0"/>
                <a:ea typeface="Nobile" pitchFamily="34" charset="-122"/>
                <a:cs typeface="Nobile" pitchFamily="34" charset="-120"/>
              </a:rPr>
              <a:t>external customers and partners</a:t>
            </a:r>
            <a:r>
              <a:rPr lang="en-US" sz="1250" dirty="0">
                <a:solidFill>
                  <a:srgbClr val="404155"/>
                </a:solidFill>
                <a:latin typeface="Nobile" pitchFamily="34" charset="0"/>
                <a:ea typeface="Nobile" pitchFamily="34" charset="-122"/>
                <a:cs typeface="Nobile" pitchFamily="34" charset="-120"/>
              </a:rPr>
              <a:t>. It creates a unified platform for customer engagement that eliminates silos and ensures consistency.</a:t>
            </a:r>
            <a:endParaRPr lang="en-US" sz="1250" dirty="0"/>
          </a:p>
        </p:txBody>
      </p:sp>
      <p:sp>
        <p:nvSpPr>
          <p:cNvPr id="4" name="Text 2"/>
          <p:cNvSpPr/>
          <p:nvPr/>
        </p:nvSpPr>
        <p:spPr>
          <a:xfrm>
            <a:off x="640675" y="2114312"/>
            <a:ext cx="3349228" cy="400407"/>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Alexandria" pitchFamily="34" charset="0"/>
                <a:ea typeface="Alexandria" pitchFamily="34" charset="-122"/>
                <a:cs typeface="Alexandria" pitchFamily="34" charset="-120"/>
              </a:rPr>
              <a:t>Key CSM Capabilities</a:t>
            </a:r>
            <a:endParaRPr lang="en-US" sz="2500" dirty="0"/>
          </a:p>
        </p:txBody>
      </p:sp>
      <p:sp>
        <p:nvSpPr>
          <p:cNvPr id="5" name="Shape 3"/>
          <p:cNvSpPr/>
          <p:nvPr/>
        </p:nvSpPr>
        <p:spPr>
          <a:xfrm>
            <a:off x="640675" y="2694861"/>
            <a:ext cx="3571637" cy="1508641"/>
          </a:xfrm>
          <a:prstGeom prst="roundRect">
            <a:avLst>
              <a:gd name="adj" fmla="val 4460"/>
            </a:avLst>
          </a:prstGeom>
          <a:solidFill>
            <a:srgbClr val="D2DDF9"/>
          </a:solidFill>
          <a:ln w="7620">
            <a:solidFill>
              <a:srgbClr val="B8C3DF"/>
            </a:solidFill>
            <a:prstDash val="solid"/>
          </a:ln>
        </p:spPr>
        <p:txBody>
          <a:bodyPr/>
          <a:lstStyle/>
          <a:p>
            <a:endParaRPr lang="en-US"/>
          </a:p>
        </p:txBody>
      </p:sp>
      <p:sp>
        <p:nvSpPr>
          <p:cNvPr id="6" name="Text 4"/>
          <p:cNvSpPr/>
          <p:nvPr/>
        </p:nvSpPr>
        <p:spPr>
          <a:xfrm>
            <a:off x="808434" y="2862620"/>
            <a:ext cx="3236119" cy="500539"/>
          </a:xfrm>
          <a:prstGeom prst="rect">
            <a:avLst/>
          </a:prstGeom>
          <a:noFill/>
          <a:ln/>
        </p:spPr>
        <p:txBody>
          <a:bodyPr wrap="squar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Omnichannel Case Management</a:t>
            </a:r>
            <a:endParaRPr lang="en-US" sz="1550" dirty="0"/>
          </a:p>
        </p:txBody>
      </p:sp>
      <p:sp>
        <p:nvSpPr>
          <p:cNvPr id="7" name="Text 5"/>
          <p:cNvSpPr/>
          <p:nvPr/>
        </p:nvSpPr>
        <p:spPr>
          <a:xfrm>
            <a:off x="808434" y="3523298"/>
            <a:ext cx="3236119" cy="512445"/>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Unified handling across email, portal, chat, and phone</a:t>
            </a:r>
            <a:endParaRPr lang="en-US" sz="1250" dirty="0"/>
          </a:p>
        </p:txBody>
      </p:sp>
      <p:sp>
        <p:nvSpPr>
          <p:cNvPr id="8" name="Shape 6"/>
          <p:cNvSpPr/>
          <p:nvPr/>
        </p:nvSpPr>
        <p:spPr>
          <a:xfrm>
            <a:off x="4372451" y="2694861"/>
            <a:ext cx="3571756" cy="1508641"/>
          </a:xfrm>
          <a:prstGeom prst="roundRect">
            <a:avLst>
              <a:gd name="adj" fmla="val 4460"/>
            </a:avLst>
          </a:prstGeom>
          <a:solidFill>
            <a:srgbClr val="D2DDF9"/>
          </a:solidFill>
          <a:ln w="7620">
            <a:solidFill>
              <a:srgbClr val="B8C3DF"/>
            </a:solidFill>
            <a:prstDash val="solid"/>
          </a:ln>
        </p:spPr>
        <p:txBody>
          <a:bodyPr/>
          <a:lstStyle/>
          <a:p>
            <a:endParaRPr lang="en-US"/>
          </a:p>
        </p:txBody>
      </p:sp>
      <p:sp>
        <p:nvSpPr>
          <p:cNvPr id="9" name="Text 7"/>
          <p:cNvSpPr/>
          <p:nvPr/>
        </p:nvSpPr>
        <p:spPr>
          <a:xfrm>
            <a:off x="4540210" y="2862620"/>
            <a:ext cx="3236238" cy="500539"/>
          </a:xfrm>
          <a:prstGeom prst="rect">
            <a:avLst/>
          </a:prstGeom>
          <a:noFill/>
          <a:ln/>
        </p:spPr>
        <p:txBody>
          <a:bodyPr wrap="squar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SLA and Entitlement Enforcement</a:t>
            </a:r>
            <a:endParaRPr lang="en-US" sz="1550" dirty="0"/>
          </a:p>
        </p:txBody>
      </p:sp>
      <p:sp>
        <p:nvSpPr>
          <p:cNvPr id="10" name="Text 8"/>
          <p:cNvSpPr/>
          <p:nvPr/>
        </p:nvSpPr>
        <p:spPr>
          <a:xfrm>
            <a:off x="4540210" y="3523298"/>
            <a:ext cx="3236238" cy="512445"/>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Automated compliance with service agreements</a:t>
            </a:r>
            <a:endParaRPr lang="en-US" sz="1250" dirty="0"/>
          </a:p>
        </p:txBody>
      </p:sp>
      <p:sp>
        <p:nvSpPr>
          <p:cNvPr id="11" name="Shape 9"/>
          <p:cNvSpPr/>
          <p:nvPr/>
        </p:nvSpPr>
        <p:spPr>
          <a:xfrm>
            <a:off x="640675" y="4363641"/>
            <a:ext cx="3571637" cy="1258372"/>
          </a:xfrm>
          <a:prstGeom prst="roundRect">
            <a:avLst>
              <a:gd name="adj" fmla="val 5347"/>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808434" y="4531400"/>
            <a:ext cx="2933938" cy="250269"/>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Customer Self-Service Portals</a:t>
            </a:r>
            <a:endParaRPr lang="en-US" sz="1550" dirty="0"/>
          </a:p>
        </p:txBody>
      </p:sp>
      <p:sp>
        <p:nvSpPr>
          <p:cNvPr id="13" name="Text 11"/>
          <p:cNvSpPr/>
          <p:nvPr/>
        </p:nvSpPr>
        <p:spPr>
          <a:xfrm>
            <a:off x="808434" y="4941808"/>
            <a:ext cx="3236119" cy="512445"/>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Empowering customers to resolve issues independently</a:t>
            </a:r>
            <a:endParaRPr lang="en-US" sz="1250" dirty="0"/>
          </a:p>
        </p:txBody>
      </p:sp>
      <p:sp>
        <p:nvSpPr>
          <p:cNvPr id="14" name="Shape 12"/>
          <p:cNvSpPr/>
          <p:nvPr/>
        </p:nvSpPr>
        <p:spPr>
          <a:xfrm>
            <a:off x="4372451" y="4363641"/>
            <a:ext cx="3571756" cy="1258372"/>
          </a:xfrm>
          <a:prstGeom prst="roundRect">
            <a:avLst>
              <a:gd name="adj" fmla="val 5347"/>
            </a:avLst>
          </a:prstGeom>
          <a:solidFill>
            <a:srgbClr val="D2DDF9"/>
          </a:solidFill>
          <a:ln w="7620">
            <a:solidFill>
              <a:srgbClr val="B8C3DF"/>
            </a:solidFill>
            <a:prstDash val="solid"/>
          </a:ln>
        </p:spPr>
        <p:txBody>
          <a:bodyPr/>
          <a:lstStyle/>
          <a:p>
            <a:endParaRPr lang="en-US"/>
          </a:p>
        </p:txBody>
      </p:sp>
      <p:sp>
        <p:nvSpPr>
          <p:cNvPr id="15" name="Text 13"/>
          <p:cNvSpPr/>
          <p:nvPr/>
        </p:nvSpPr>
        <p:spPr>
          <a:xfrm>
            <a:off x="4540210" y="4531400"/>
            <a:ext cx="2002393" cy="250269"/>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AI-Driven Routing</a:t>
            </a:r>
            <a:endParaRPr lang="en-US" sz="1550" dirty="0"/>
          </a:p>
        </p:txBody>
      </p:sp>
      <p:sp>
        <p:nvSpPr>
          <p:cNvPr id="16" name="Text 14"/>
          <p:cNvSpPr/>
          <p:nvPr/>
        </p:nvSpPr>
        <p:spPr>
          <a:xfrm>
            <a:off x="4540210" y="4941808"/>
            <a:ext cx="3236238" cy="512445"/>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Intelligent assignment and deflection capabilities</a:t>
            </a:r>
            <a:endParaRPr lang="en-US" sz="1250" dirty="0"/>
          </a:p>
        </p:txBody>
      </p:sp>
      <p:sp>
        <p:nvSpPr>
          <p:cNvPr id="17" name="Shape 15"/>
          <p:cNvSpPr/>
          <p:nvPr/>
        </p:nvSpPr>
        <p:spPr>
          <a:xfrm>
            <a:off x="640675" y="5782151"/>
            <a:ext cx="7303532" cy="1002149"/>
          </a:xfrm>
          <a:prstGeom prst="roundRect">
            <a:avLst>
              <a:gd name="adj" fmla="val 6714"/>
            </a:avLst>
          </a:prstGeom>
          <a:solidFill>
            <a:srgbClr val="D2DDF9"/>
          </a:solidFill>
          <a:ln w="7620">
            <a:solidFill>
              <a:srgbClr val="B8C3DF"/>
            </a:solidFill>
            <a:prstDash val="solid"/>
          </a:ln>
        </p:spPr>
        <p:txBody>
          <a:bodyPr/>
          <a:lstStyle/>
          <a:p>
            <a:endParaRPr lang="en-US"/>
          </a:p>
        </p:txBody>
      </p:sp>
      <p:sp>
        <p:nvSpPr>
          <p:cNvPr id="18" name="Text 16"/>
          <p:cNvSpPr/>
          <p:nvPr/>
        </p:nvSpPr>
        <p:spPr>
          <a:xfrm>
            <a:off x="808434" y="5949910"/>
            <a:ext cx="2050137" cy="250269"/>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End-to-End Visibility</a:t>
            </a:r>
            <a:endParaRPr lang="en-US" sz="1550" dirty="0"/>
          </a:p>
        </p:txBody>
      </p:sp>
      <p:sp>
        <p:nvSpPr>
          <p:cNvPr id="19" name="Text 17"/>
          <p:cNvSpPr/>
          <p:nvPr/>
        </p:nvSpPr>
        <p:spPr>
          <a:xfrm>
            <a:off x="808434" y="6360319"/>
            <a:ext cx="6968014" cy="256223"/>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Transparency for customers and account teams</a:t>
            </a:r>
            <a:endParaRPr lang="en-US" sz="1250" dirty="0"/>
          </a:p>
        </p:txBody>
      </p:sp>
      <p:pic>
        <p:nvPicPr>
          <p:cNvPr id="20" name="Image 0" descr="preencoded.png"/>
          <p:cNvPicPr>
            <a:picLocks noChangeAspect="1"/>
          </p:cNvPicPr>
          <p:nvPr/>
        </p:nvPicPr>
        <p:blipFill>
          <a:blip r:embed="rId3"/>
          <a:stretch>
            <a:fillRect/>
          </a:stretch>
        </p:blipFill>
        <p:spPr>
          <a:xfrm>
            <a:off x="8342590" y="2134314"/>
            <a:ext cx="3488650" cy="3488650"/>
          </a:xfrm>
          <a:prstGeom prst="rect">
            <a:avLst/>
          </a:prstGeom>
        </p:spPr>
      </p:pic>
      <p:sp>
        <p:nvSpPr>
          <p:cNvPr id="21" name="Text 18"/>
          <p:cNvSpPr/>
          <p:nvPr/>
        </p:nvSpPr>
        <p:spPr>
          <a:xfrm>
            <a:off x="8342590" y="5803106"/>
            <a:ext cx="3203853" cy="400407"/>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Alexandria" pitchFamily="34" charset="0"/>
                <a:ea typeface="Alexandria" pitchFamily="34" charset="-122"/>
                <a:cs typeface="Alexandria" pitchFamily="34" charset="-120"/>
              </a:rPr>
              <a:t>Why CSM Matters</a:t>
            </a:r>
            <a:endParaRPr lang="en-US" sz="2500" dirty="0"/>
          </a:p>
        </p:txBody>
      </p:sp>
      <p:sp>
        <p:nvSpPr>
          <p:cNvPr id="22" name="Text 19"/>
          <p:cNvSpPr/>
          <p:nvPr/>
        </p:nvSpPr>
        <p:spPr>
          <a:xfrm>
            <a:off x="8342590" y="6363653"/>
            <a:ext cx="5654754" cy="1281113"/>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CSM bridges the gap between front-line customer experience and back-end operational execution. Instead of disconnected CRMs and ticketing tools, CSM creates a </a:t>
            </a:r>
            <a:r>
              <a:rPr lang="en-US" sz="1250" b="1" dirty="0">
                <a:solidFill>
                  <a:srgbClr val="404155"/>
                </a:solidFill>
                <a:latin typeface="Nobile" pitchFamily="34" charset="0"/>
                <a:ea typeface="Nobile" pitchFamily="34" charset="-122"/>
                <a:cs typeface="Nobile" pitchFamily="34" charset="-120"/>
              </a:rPr>
              <a:t>single, end-to-end customer service lifecycle</a:t>
            </a:r>
            <a:r>
              <a:rPr lang="en-US" sz="1250" dirty="0">
                <a:solidFill>
                  <a:srgbClr val="404155"/>
                </a:solidFill>
                <a:latin typeface="Nobile" pitchFamily="34" charset="0"/>
                <a:ea typeface="Nobile" pitchFamily="34" charset="-122"/>
                <a:cs typeface="Nobile" pitchFamily="34" charset="-120"/>
              </a:rPr>
              <a:t>—from intake through resolution—ensuring consistent experiences and enabling data-driven service improvements.</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9732" y="488871"/>
            <a:ext cx="10514290" cy="554474"/>
          </a:xfrm>
          <a:prstGeom prst="rect">
            <a:avLst/>
          </a:prstGeom>
          <a:noFill/>
          <a:ln/>
        </p:spPr>
        <p:txBody>
          <a:bodyPr wrap="none" lIns="0" tIns="0" rIns="0" bIns="0" rtlCol="0" anchor="t"/>
          <a:lstStyle/>
          <a:p>
            <a:pPr marL="0" indent="0" algn="l">
              <a:lnSpc>
                <a:spcPts val="4350"/>
              </a:lnSpc>
              <a:buNone/>
            </a:pPr>
            <a:r>
              <a:rPr lang="en-US" sz="3450" dirty="0">
                <a:solidFill>
                  <a:srgbClr val="1B1B27"/>
                </a:solidFill>
                <a:latin typeface="Alexandria" pitchFamily="34" charset="0"/>
                <a:ea typeface="Alexandria" pitchFamily="34" charset="-122"/>
                <a:cs typeface="Alexandria" pitchFamily="34" charset="-120"/>
              </a:rPr>
              <a:t>FSM: Managing Physical Work in the Real World</a:t>
            </a:r>
            <a:endParaRPr lang="en-US" sz="3450" dirty="0"/>
          </a:p>
        </p:txBody>
      </p:sp>
      <p:sp>
        <p:nvSpPr>
          <p:cNvPr id="3" name="Text 1"/>
          <p:cNvSpPr/>
          <p:nvPr/>
        </p:nvSpPr>
        <p:spPr>
          <a:xfrm>
            <a:off x="709732" y="1398151"/>
            <a:ext cx="13210937" cy="567690"/>
          </a:xfrm>
          <a:prstGeom prst="rect">
            <a:avLst/>
          </a:prstGeom>
          <a:noFill/>
          <a:ln/>
        </p:spPr>
        <p:txBody>
          <a:bodyPr wrap="square" lIns="0" tIns="0" rIns="0" bIns="0" rtlCol="0" anchor="t"/>
          <a:lstStyle/>
          <a:p>
            <a:pPr marL="0" indent="0" algn="l">
              <a:lnSpc>
                <a:spcPts val="2200"/>
              </a:lnSpc>
              <a:buNone/>
            </a:pPr>
            <a:r>
              <a:rPr lang="en-US" sz="1350" b="1" dirty="0">
                <a:solidFill>
                  <a:srgbClr val="404155"/>
                </a:solidFill>
                <a:latin typeface="Nobile" pitchFamily="34" charset="0"/>
                <a:ea typeface="Nobile" pitchFamily="34" charset="-122"/>
                <a:cs typeface="Nobile" pitchFamily="34" charset="-120"/>
              </a:rPr>
              <a:t>Field Service Management (FSM)</a:t>
            </a:r>
            <a:r>
              <a:rPr lang="en-US" sz="1350" dirty="0">
                <a:solidFill>
                  <a:srgbClr val="404155"/>
                </a:solidFill>
                <a:latin typeface="Nobile" pitchFamily="34" charset="0"/>
                <a:ea typeface="Nobile" pitchFamily="34" charset="-122"/>
                <a:cs typeface="Nobile" pitchFamily="34" charset="-120"/>
              </a:rPr>
              <a:t> handles work that must happen outside the data center—on-site, hands-on, and asset-driven. It connects digital workflows to physical execution.</a:t>
            </a:r>
            <a:endParaRPr lang="en-US" sz="1350" dirty="0"/>
          </a:p>
        </p:txBody>
      </p:sp>
      <p:pic>
        <p:nvPicPr>
          <p:cNvPr id="4" name="Image 0" descr="preencoded.png"/>
          <p:cNvPicPr>
            <a:picLocks noChangeAspect="1"/>
          </p:cNvPicPr>
          <p:nvPr/>
        </p:nvPicPr>
        <p:blipFill>
          <a:blip r:embed="rId3"/>
          <a:stretch>
            <a:fillRect/>
          </a:stretch>
        </p:blipFill>
        <p:spPr>
          <a:xfrm>
            <a:off x="709732" y="2165390"/>
            <a:ext cx="6605468" cy="709732"/>
          </a:xfrm>
          <a:prstGeom prst="rect">
            <a:avLst/>
          </a:prstGeom>
        </p:spPr>
      </p:pic>
      <p:sp>
        <p:nvSpPr>
          <p:cNvPr id="5" name="Text 2"/>
          <p:cNvSpPr/>
          <p:nvPr/>
        </p:nvSpPr>
        <p:spPr>
          <a:xfrm>
            <a:off x="887135" y="3052524"/>
            <a:ext cx="2278023" cy="277178"/>
          </a:xfrm>
          <a:prstGeom prst="rect">
            <a:avLst/>
          </a:prstGeom>
          <a:noFill/>
          <a:ln/>
        </p:spPr>
        <p:txBody>
          <a:bodyPr wrap="none" lIns="0" tIns="0" rIns="0" bIns="0" rtlCol="0" anchor="t"/>
          <a:lstStyle/>
          <a:p>
            <a:pPr marL="0" indent="0" algn="l">
              <a:lnSpc>
                <a:spcPts val="2150"/>
              </a:lnSpc>
              <a:buNone/>
            </a:pPr>
            <a:r>
              <a:rPr lang="en-US" sz="1700" dirty="0">
                <a:solidFill>
                  <a:srgbClr val="404155"/>
                </a:solidFill>
                <a:latin typeface="Alexandria" pitchFamily="34" charset="0"/>
                <a:ea typeface="Alexandria" pitchFamily="34" charset="-122"/>
                <a:cs typeface="Alexandria" pitchFamily="34" charset="-120"/>
              </a:rPr>
              <a:t>Work Order Creation</a:t>
            </a:r>
            <a:endParaRPr lang="en-US" sz="1700" dirty="0"/>
          </a:p>
        </p:txBody>
      </p:sp>
      <p:sp>
        <p:nvSpPr>
          <p:cNvPr id="6" name="Text 3"/>
          <p:cNvSpPr/>
          <p:nvPr/>
        </p:nvSpPr>
        <p:spPr>
          <a:xfrm>
            <a:off x="887135" y="3436144"/>
            <a:ext cx="6250662" cy="567690"/>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Automated dispatch and assignment based on skills, location, and availability</a:t>
            </a:r>
            <a:endParaRPr lang="en-US" sz="1350" dirty="0"/>
          </a:p>
        </p:txBody>
      </p:sp>
      <p:pic>
        <p:nvPicPr>
          <p:cNvPr id="7" name="Image 1" descr="preencoded.png"/>
          <p:cNvPicPr>
            <a:picLocks noChangeAspect="1"/>
          </p:cNvPicPr>
          <p:nvPr/>
        </p:nvPicPr>
        <p:blipFill>
          <a:blip r:embed="rId4"/>
          <a:stretch>
            <a:fillRect/>
          </a:stretch>
        </p:blipFill>
        <p:spPr>
          <a:xfrm>
            <a:off x="7315200" y="2165390"/>
            <a:ext cx="6605468" cy="709732"/>
          </a:xfrm>
          <a:prstGeom prst="rect">
            <a:avLst/>
          </a:prstGeom>
        </p:spPr>
      </p:pic>
      <p:sp>
        <p:nvSpPr>
          <p:cNvPr id="8" name="Text 4"/>
          <p:cNvSpPr/>
          <p:nvPr/>
        </p:nvSpPr>
        <p:spPr>
          <a:xfrm>
            <a:off x="7492603" y="3052524"/>
            <a:ext cx="2451140" cy="277178"/>
          </a:xfrm>
          <a:prstGeom prst="rect">
            <a:avLst/>
          </a:prstGeom>
          <a:noFill/>
          <a:ln/>
        </p:spPr>
        <p:txBody>
          <a:bodyPr wrap="none" lIns="0" tIns="0" rIns="0" bIns="0" rtlCol="0" anchor="t"/>
          <a:lstStyle/>
          <a:p>
            <a:pPr marL="0" indent="0" algn="l">
              <a:lnSpc>
                <a:spcPts val="2150"/>
              </a:lnSpc>
              <a:buNone/>
            </a:pPr>
            <a:r>
              <a:rPr lang="en-US" sz="1700" dirty="0">
                <a:solidFill>
                  <a:srgbClr val="404155"/>
                </a:solidFill>
                <a:latin typeface="Alexandria" pitchFamily="34" charset="0"/>
                <a:ea typeface="Alexandria" pitchFamily="34" charset="-122"/>
                <a:cs typeface="Alexandria" pitchFamily="34" charset="-120"/>
              </a:rPr>
              <a:t>Intelligent Scheduling</a:t>
            </a:r>
            <a:endParaRPr lang="en-US" sz="1700" dirty="0"/>
          </a:p>
        </p:txBody>
      </p:sp>
      <p:sp>
        <p:nvSpPr>
          <p:cNvPr id="9" name="Text 5"/>
          <p:cNvSpPr/>
          <p:nvPr/>
        </p:nvSpPr>
        <p:spPr>
          <a:xfrm>
            <a:off x="7492603" y="3436144"/>
            <a:ext cx="6250662" cy="567690"/>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Optimized technician routing that minimizes travel time and maximizes productivity</a:t>
            </a:r>
            <a:endParaRPr lang="en-US" sz="1350" dirty="0"/>
          </a:p>
        </p:txBody>
      </p:sp>
      <p:pic>
        <p:nvPicPr>
          <p:cNvPr id="10" name="Image 2" descr="preencoded.png"/>
          <p:cNvPicPr>
            <a:picLocks noChangeAspect="1"/>
          </p:cNvPicPr>
          <p:nvPr/>
        </p:nvPicPr>
        <p:blipFill>
          <a:blip r:embed="rId5"/>
          <a:stretch>
            <a:fillRect/>
          </a:stretch>
        </p:blipFill>
        <p:spPr>
          <a:xfrm>
            <a:off x="709732" y="4181237"/>
            <a:ext cx="6605468" cy="709732"/>
          </a:xfrm>
          <a:prstGeom prst="rect">
            <a:avLst/>
          </a:prstGeom>
        </p:spPr>
      </p:pic>
      <p:sp>
        <p:nvSpPr>
          <p:cNvPr id="11" name="Text 6"/>
          <p:cNvSpPr/>
          <p:nvPr/>
        </p:nvSpPr>
        <p:spPr>
          <a:xfrm>
            <a:off x="887135" y="5068372"/>
            <a:ext cx="2218015" cy="277178"/>
          </a:xfrm>
          <a:prstGeom prst="rect">
            <a:avLst/>
          </a:prstGeom>
          <a:noFill/>
          <a:ln/>
        </p:spPr>
        <p:txBody>
          <a:bodyPr wrap="none" lIns="0" tIns="0" rIns="0" bIns="0" rtlCol="0" anchor="t"/>
          <a:lstStyle/>
          <a:p>
            <a:pPr marL="0" indent="0" algn="l">
              <a:lnSpc>
                <a:spcPts val="2150"/>
              </a:lnSpc>
              <a:buNone/>
            </a:pPr>
            <a:r>
              <a:rPr lang="en-US" sz="1700" dirty="0">
                <a:solidFill>
                  <a:srgbClr val="404155"/>
                </a:solidFill>
                <a:latin typeface="Alexandria" pitchFamily="34" charset="0"/>
                <a:ea typeface="Alexandria" pitchFamily="34" charset="-122"/>
                <a:cs typeface="Alexandria" pitchFamily="34" charset="-120"/>
              </a:rPr>
              <a:t>Asset Tracking</a:t>
            </a:r>
            <a:endParaRPr lang="en-US" sz="1700" dirty="0"/>
          </a:p>
        </p:txBody>
      </p:sp>
      <p:sp>
        <p:nvSpPr>
          <p:cNvPr id="12" name="Text 7"/>
          <p:cNvSpPr/>
          <p:nvPr/>
        </p:nvSpPr>
        <p:spPr>
          <a:xfrm>
            <a:off x="887135" y="5451991"/>
            <a:ext cx="6250662" cy="283845"/>
          </a:xfrm>
          <a:prstGeom prst="rect">
            <a:avLst/>
          </a:prstGeom>
          <a:noFill/>
          <a:ln/>
        </p:spPr>
        <p:txBody>
          <a:bodyPr wrap="non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Complete visibility into assets, parts, and inventory across locations</a:t>
            </a:r>
            <a:endParaRPr lang="en-US" sz="1350" dirty="0"/>
          </a:p>
        </p:txBody>
      </p:sp>
      <p:pic>
        <p:nvPicPr>
          <p:cNvPr id="13" name="Image 3" descr="preencoded.png"/>
          <p:cNvPicPr>
            <a:picLocks noChangeAspect="1"/>
          </p:cNvPicPr>
          <p:nvPr/>
        </p:nvPicPr>
        <p:blipFill>
          <a:blip r:embed="rId6"/>
          <a:stretch>
            <a:fillRect/>
          </a:stretch>
        </p:blipFill>
        <p:spPr>
          <a:xfrm>
            <a:off x="7315200" y="4181237"/>
            <a:ext cx="6605468" cy="709732"/>
          </a:xfrm>
          <a:prstGeom prst="rect">
            <a:avLst/>
          </a:prstGeom>
        </p:spPr>
      </p:pic>
      <p:sp>
        <p:nvSpPr>
          <p:cNvPr id="14" name="Text 8"/>
          <p:cNvSpPr/>
          <p:nvPr/>
        </p:nvSpPr>
        <p:spPr>
          <a:xfrm>
            <a:off x="7492603" y="5068372"/>
            <a:ext cx="2218015" cy="277178"/>
          </a:xfrm>
          <a:prstGeom prst="rect">
            <a:avLst/>
          </a:prstGeom>
          <a:noFill/>
          <a:ln/>
        </p:spPr>
        <p:txBody>
          <a:bodyPr wrap="none" lIns="0" tIns="0" rIns="0" bIns="0" rtlCol="0" anchor="t"/>
          <a:lstStyle/>
          <a:p>
            <a:pPr marL="0" indent="0" algn="l">
              <a:lnSpc>
                <a:spcPts val="2150"/>
              </a:lnSpc>
              <a:buNone/>
            </a:pPr>
            <a:r>
              <a:rPr lang="en-US" sz="1700" dirty="0">
                <a:solidFill>
                  <a:srgbClr val="404155"/>
                </a:solidFill>
                <a:latin typeface="Alexandria" pitchFamily="34" charset="0"/>
                <a:ea typeface="Alexandria" pitchFamily="34" charset="-122"/>
                <a:cs typeface="Alexandria" pitchFamily="34" charset="-120"/>
              </a:rPr>
              <a:t>Mobile Enablement</a:t>
            </a:r>
            <a:endParaRPr lang="en-US" sz="1700" dirty="0"/>
          </a:p>
        </p:txBody>
      </p:sp>
      <p:sp>
        <p:nvSpPr>
          <p:cNvPr id="15" name="Text 9"/>
          <p:cNvSpPr/>
          <p:nvPr/>
        </p:nvSpPr>
        <p:spPr>
          <a:xfrm>
            <a:off x="7492603" y="5451991"/>
            <a:ext cx="6250662" cy="283845"/>
          </a:xfrm>
          <a:prstGeom prst="rect">
            <a:avLst/>
          </a:prstGeom>
          <a:noFill/>
          <a:ln/>
        </p:spPr>
        <p:txBody>
          <a:bodyPr wrap="non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Empowering field workers with real-time information and tools</a:t>
            </a:r>
            <a:endParaRPr lang="en-US" sz="1350" dirty="0"/>
          </a:p>
        </p:txBody>
      </p:sp>
      <p:sp>
        <p:nvSpPr>
          <p:cNvPr id="16" name="Text 10"/>
          <p:cNvSpPr/>
          <p:nvPr/>
        </p:nvSpPr>
        <p:spPr>
          <a:xfrm>
            <a:off x="709732" y="6179344"/>
            <a:ext cx="3548896" cy="443627"/>
          </a:xfrm>
          <a:prstGeom prst="rect">
            <a:avLst/>
          </a:prstGeom>
          <a:noFill/>
          <a:ln/>
        </p:spPr>
        <p:txBody>
          <a:bodyPr wrap="none" lIns="0" tIns="0" rIns="0" bIns="0" rtlCol="0" anchor="t"/>
          <a:lstStyle/>
          <a:p>
            <a:pPr marL="0" indent="0" algn="l">
              <a:lnSpc>
                <a:spcPts val="3450"/>
              </a:lnSpc>
              <a:buNone/>
            </a:pPr>
            <a:r>
              <a:rPr lang="en-US" sz="2750" dirty="0">
                <a:solidFill>
                  <a:srgbClr val="1B1B27"/>
                </a:solidFill>
                <a:latin typeface="Alexandria" pitchFamily="34" charset="0"/>
                <a:ea typeface="Alexandria" pitchFamily="34" charset="-122"/>
                <a:cs typeface="Alexandria" pitchFamily="34" charset="-120"/>
              </a:rPr>
              <a:t>Why FSM Matters</a:t>
            </a:r>
            <a:endParaRPr lang="en-US" sz="2750" dirty="0"/>
          </a:p>
        </p:txBody>
      </p:sp>
      <p:sp>
        <p:nvSpPr>
          <p:cNvPr id="17" name="Text 11"/>
          <p:cNvSpPr/>
          <p:nvPr/>
        </p:nvSpPr>
        <p:spPr>
          <a:xfrm>
            <a:off x="709732" y="6889075"/>
            <a:ext cx="13210937" cy="851535"/>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FSM closes the loop when a customer issue requires physical repair, assets must be maintained or replaced, or operational uptime depends on field execution. Without FSM, organizations often struggle to connect digital service workflows to real-world outcomes, resulting in disconnected processes, inefficient dispatching, and poor visibility into field operations.</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98778" y="894398"/>
            <a:ext cx="12882443" cy="545902"/>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The Power Is in the Connection: ITSM + CSM + FSM Together</a:t>
            </a:r>
            <a:endParaRPr lang="en-US" sz="3400" dirty="0"/>
          </a:p>
        </p:txBody>
      </p:sp>
      <p:sp>
        <p:nvSpPr>
          <p:cNvPr id="3" name="Text 1"/>
          <p:cNvSpPr/>
          <p:nvPr/>
        </p:nvSpPr>
        <p:spPr>
          <a:xfrm>
            <a:off x="698778" y="1789628"/>
            <a:ext cx="13232844"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Individually, each module provides value. </a:t>
            </a:r>
            <a:r>
              <a:rPr lang="en-US" sz="1350" b="1" dirty="0">
                <a:solidFill>
                  <a:srgbClr val="404155"/>
                </a:solidFill>
                <a:latin typeface="Nobile" pitchFamily="34" charset="0"/>
                <a:ea typeface="Nobile" pitchFamily="34" charset="-122"/>
                <a:cs typeface="Nobile" pitchFamily="34" charset="-120"/>
              </a:rPr>
              <a:t>Together, they deliver transformation.</a:t>
            </a:r>
            <a:r>
              <a:rPr lang="en-US" sz="1350" dirty="0">
                <a:solidFill>
                  <a:srgbClr val="404155"/>
                </a:solidFill>
                <a:latin typeface="Nobile" pitchFamily="34" charset="0"/>
                <a:ea typeface="Nobile" pitchFamily="34" charset="-122"/>
                <a:cs typeface="Nobile" pitchFamily="34" charset="-120"/>
              </a:rPr>
              <a:t> The true power of ServiceNow emerges when these modules work as an integrated platform.</a:t>
            </a:r>
            <a:endParaRPr lang="en-US" sz="1350" dirty="0"/>
          </a:p>
        </p:txBody>
      </p:sp>
      <p:sp>
        <p:nvSpPr>
          <p:cNvPr id="4" name="Text 2"/>
          <p:cNvSpPr/>
          <p:nvPr/>
        </p:nvSpPr>
        <p:spPr>
          <a:xfrm>
            <a:off x="698778" y="2610445"/>
            <a:ext cx="4558070" cy="436721"/>
          </a:xfrm>
          <a:prstGeom prst="rect">
            <a:avLst/>
          </a:prstGeom>
          <a:noFill/>
          <a:ln/>
        </p:spPr>
        <p:txBody>
          <a:bodyPr wrap="none" lIns="0" tIns="0" rIns="0" bIns="0" rtlCol="0" anchor="t"/>
          <a:lstStyle/>
          <a:p>
            <a:pPr marL="0" indent="0" algn="l">
              <a:lnSpc>
                <a:spcPts val="3400"/>
              </a:lnSpc>
              <a:buNone/>
            </a:pPr>
            <a:r>
              <a:rPr lang="en-US" sz="2750" dirty="0">
                <a:solidFill>
                  <a:srgbClr val="1B1B27"/>
                </a:solidFill>
                <a:latin typeface="Alexandria" pitchFamily="34" charset="0"/>
                <a:ea typeface="Alexandria" pitchFamily="34" charset="-122"/>
                <a:cs typeface="Alexandria" pitchFamily="34" charset="-120"/>
              </a:rPr>
              <a:t>Example End-to-End Flow</a:t>
            </a:r>
            <a:endParaRPr lang="en-US" sz="2750" dirty="0"/>
          </a:p>
        </p:txBody>
      </p:sp>
      <p:sp>
        <p:nvSpPr>
          <p:cNvPr id="5" name="Shape 3"/>
          <p:cNvSpPr/>
          <p:nvPr/>
        </p:nvSpPr>
        <p:spPr>
          <a:xfrm>
            <a:off x="698778" y="4944428"/>
            <a:ext cx="13232844" cy="22860"/>
          </a:xfrm>
          <a:prstGeom prst="roundRect">
            <a:avLst>
              <a:gd name="adj" fmla="val 320964"/>
            </a:avLst>
          </a:prstGeom>
          <a:solidFill>
            <a:srgbClr val="B8C3DF"/>
          </a:solidFill>
          <a:ln/>
        </p:spPr>
        <p:txBody>
          <a:bodyPr/>
          <a:lstStyle/>
          <a:p>
            <a:endParaRPr lang="en-US"/>
          </a:p>
        </p:txBody>
      </p:sp>
      <p:sp>
        <p:nvSpPr>
          <p:cNvPr id="6" name="Shape 4"/>
          <p:cNvSpPr/>
          <p:nvPr/>
        </p:nvSpPr>
        <p:spPr>
          <a:xfrm>
            <a:off x="3268266" y="4420493"/>
            <a:ext cx="22860" cy="523994"/>
          </a:xfrm>
          <a:prstGeom prst="roundRect">
            <a:avLst>
              <a:gd name="adj" fmla="val 320964"/>
            </a:avLst>
          </a:prstGeom>
          <a:solidFill>
            <a:srgbClr val="B8C3DF"/>
          </a:solidFill>
          <a:ln/>
        </p:spPr>
        <p:txBody>
          <a:bodyPr/>
          <a:lstStyle/>
          <a:p>
            <a:endParaRPr lang="en-US"/>
          </a:p>
        </p:txBody>
      </p:sp>
      <p:sp>
        <p:nvSpPr>
          <p:cNvPr id="7" name="Shape 5"/>
          <p:cNvSpPr/>
          <p:nvPr/>
        </p:nvSpPr>
        <p:spPr>
          <a:xfrm>
            <a:off x="3083243" y="4747915"/>
            <a:ext cx="393025" cy="393025"/>
          </a:xfrm>
          <a:prstGeom prst="roundRect">
            <a:avLst>
              <a:gd name="adj" fmla="val 18669"/>
            </a:avLst>
          </a:prstGeom>
          <a:solidFill>
            <a:srgbClr val="D2DDF9"/>
          </a:solidFill>
          <a:ln w="7620">
            <a:solidFill>
              <a:srgbClr val="B8C3DF"/>
            </a:solidFill>
            <a:prstDash val="solid"/>
          </a:ln>
        </p:spPr>
        <p:txBody>
          <a:bodyPr/>
          <a:lstStyle/>
          <a:p>
            <a:endParaRPr lang="en-US"/>
          </a:p>
        </p:txBody>
      </p:sp>
      <p:sp>
        <p:nvSpPr>
          <p:cNvPr id="8" name="Text 6"/>
          <p:cNvSpPr/>
          <p:nvPr/>
        </p:nvSpPr>
        <p:spPr>
          <a:xfrm>
            <a:off x="3148727" y="4780598"/>
            <a:ext cx="261937" cy="327541"/>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1</a:t>
            </a:r>
            <a:endParaRPr lang="en-US" sz="2050" dirty="0"/>
          </a:p>
        </p:txBody>
      </p:sp>
      <p:sp>
        <p:nvSpPr>
          <p:cNvPr id="9" name="Text 7"/>
          <p:cNvSpPr/>
          <p:nvPr/>
        </p:nvSpPr>
        <p:spPr>
          <a:xfrm>
            <a:off x="1833443" y="3309104"/>
            <a:ext cx="2892623" cy="272891"/>
          </a:xfrm>
          <a:prstGeom prst="rect">
            <a:avLst/>
          </a:prstGeom>
          <a:noFill/>
          <a:ln/>
        </p:spPr>
        <p:txBody>
          <a:bodyPr wrap="none" lIns="0" tIns="0" rIns="0" bIns="0" rtlCol="0" anchor="t"/>
          <a:lstStyle/>
          <a:p>
            <a:pPr marL="0" indent="0" algn="ctr">
              <a:lnSpc>
                <a:spcPts val="2100"/>
              </a:lnSpc>
              <a:buNone/>
            </a:pPr>
            <a:r>
              <a:rPr lang="en-US" sz="1700" dirty="0">
                <a:solidFill>
                  <a:srgbClr val="404155"/>
                </a:solidFill>
                <a:latin typeface="Alexandria" pitchFamily="34" charset="0"/>
                <a:ea typeface="Alexandria" pitchFamily="34" charset="-122"/>
                <a:cs typeface="Alexandria" pitchFamily="34" charset="-120"/>
              </a:rPr>
              <a:t>Customer Issue Submitted</a:t>
            </a:r>
            <a:endParaRPr lang="en-US" sz="1700" dirty="0"/>
          </a:p>
        </p:txBody>
      </p:sp>
      <p:sp>
        <p:nvSpPr>
          <p:cNvPr id="10" name="Text 8"/>
          <p:cNvSpPr/>
          <p:nvPr/>
        </p:nvSpPr>
        <p:spPr>
          <a:xfrm>
            <a:off x="873443" y="3686770"/>
            <a:ext cx="4812744" cy="558879"/>
          </a:xfrm>
          <a:prstGeom prst="rect">
            <a:avLst/>
          </a:prstGeom>
          <a:noFill/>
          <a:ln/>
        </p:spPr>
        <p:txBody>
          <a:bodyPr wrap="square" lIns="0" tIns="0" rIns="0" bIns="0" rtlCol="0" anchor="t"/>
          <a:lstStyle/>
          <a:p>
            <a:pPr marL="0" indent="0" algn="ctr">
              <a:lnSpc>
                <a:spcPts val="2200"/>
              </a:lnSpc>
              <a:buNone/>
            </a:pPr>
            <a:r>
              <a:rPr lang="en-US" sz="1350" dirty="0">
                <a:solidFill>
                  <a:srgbClr val="404155"/>
                </a:solidFill>
                <a:latin typeface="Nobile" pitchFamily="34" charset="0"/>
                <a:ea typeface="Nobile" pitchFamily="34" charset="-122"/>
                <a:cs typeface="Nobile" pitchFamily="34" charset="-120"/>
              </a:rPr>
              <a:t>Customer reports a problem through CSM portal or support channel</a:t>
            </a:r>
            <a:endParaRPr lang="en-US" sz="1350" dirty="0"/>
          </a:p>
        </p:txBody>
      </p:sp>
      <p:sp>
        <p:nvSpPr>
          <p:cNvPr id="11" name="Shape 9"/>
          <p:cNvSpPr/>
          <p:nvPr/>
        </p:nvSpPr>
        <p:spPr>
          <a:xfrm>
            <a:off x="5958483" y="4944368"/>
            <a:ext cx="22860" cy="523994"/>
          </a:xfrm>
          <a:prstGeom prst="roundRect">
            <a:avLst>
              <a:gd name="adj" fmla="val 320964"/>
            </a:avLst>
          </a:prstGeom>
          <a:solidFill>
            <a:srgbClr val="B8C3DF"/>
          </a:solidFill>
          <a:ln/>
        </p:spPr>
        <p:txBody>
          <a:bodyPr/>
          <a:lstStyle/>
          <a:p>
            <a:endParaRPr lang="en-US"/>
          </a:p>
        </p:txBody>
      </p:sp>
      <p:sp>
        <p:nvSpPr>
          <p:cNvPr id="12" name="Shape 10"/>
          <p:cNvSpPr/>
          <p:nvPr/>
        </p:nvSpPr>
        <p:spPr>
          <a:xfrm>
            <a:off x="5773460" y="4747915"/>
            <a:ext cx="393025" cy="393025"/>
          </a:xfrm>
          <a:prstGeom prst="roundRect">
            <a:avLst>
              <a:gd name="adj" fmla="val 18669"/>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5838944" y="4780598"/>
            <a:ext cx="261937" cy="327541"/>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2</a:t>
            </a:r>
            <a:endParaRPr lang="en-US" sz="2050" dirty="0"/>
          </a:p>
        </p:txBody>
      </p:sp>
      <p:sp>
        <p:nvSpPr>
          <p:cNvPr id="14" name="Text 12"/>
          <p:cNvSpPr/>
          <p:nvPr/>
        </p:nvSpPr>
        <p:spPr>
          <a:xfrm>
            <a:off x="4878229" y="5643205"/>
            <a:ext cx="2183606" cy="272891"/>
          </a:xfrm>
          <a:prstGeom prst="rect">
            <a:avLst/>
          </a:prstGeom>
          <a:noFill/>
          <a:ln/>
        </p:spPr>
        <p:txBody>
          <a:bodyPr wrap="none" lIns="0" tIns="0" rIns="0" bIns="0" rtlCol="0" anchor="t"/>
          <a:lstStyle/>
          <a:p>
            <a:pPr marL="0" indent="0" algn="ctr">
              <a:lnSpc>
                <a:spcPts val="2100"/>
              </a:lnSpc>
              <a:buNone/>
            </a:pPr>
            <a:r>
              <a:rPr lang="en-US" sz="1700" dirty="0">
                <a:solidFill>
                  <a:srgbClr val="404155"/>
                </a:solidFill>
                <a:latin typeface="Alexandria" pitchFamily="34" charset="0"/>
                <a:ea typeface="Alexandria" pitchFamily="34" charset="-122"/>
                <a:cs typeface="Alexandria" pitchFamily="34" charset="-120"/>
              </a:rPr>
              <a:t>Technical Analysis</a:t>
            </a:r>
            <a:endParaRPr lang="en-US" sz="1700" dirty="0"/>
          </a:p>
        </p:txBody>
      </p:sp>
      <p:sp>
        <p:nvSpPr>
          <p:cNvPr id="15" name="Text 13"/>
          <p:cNvSpPr/>
          <p:nvPr/>
        </p:nvSpPr>
        <p:spPr>
          <a:xfrm>
            <a:off x="3563660" y="6020872"/>
            <a:ext cx="4812744" cy="558879"/>
          </a:xfrm>
          <a:prstGeom prst="rect">
            <a:avLst/>
          </a:prstGeom>
          <a:noFill/>
          <a:ln/>
        </p:spPr>
        <p:txBody>
          <a:bodyPr wrap="square" lIns="0" tIns="0" rIns="0" bIns="0" rtlCol="0" anchor="t"/>
          <a:lstStyle/>
          <a:p>
            <a:pPr marL="0" indent="0" algn="ctr">
              <a:lnSpc>
                <a:spcPts val="2200"/>
              </a:lnSpc>
              <a:buNone/>
            </a:pPr>
            <a:r>
              <a:rPr lang="en-US" sz="1350" dirty="0">
                <a:solidFill>
                  <a:srgbClr val="404155"/>
                </a:solidFill>
                <a:latin typeface="Nobile" pitchFamily="34" charset="0"/>
                <a:ea typeface="Nobile" pitchFamily="34" charset="-122"/>
                <a:cs typeface="Nobile" pitchFamily="34" charset="-120"/>
              </a:rPr>
              <a:t>ITSM correlates with known issues and identifies root cause</a:t>
            </a:r>
            <a:endParaRPr lang="en-US" sz="1350" dirty="0"/>
          </a:p>
        </p:txBody>
      </p:sp>
      <p:sp>
        <p:nvSpPr>
          <p:cNvPr id="16" name="Shape 14"/>
          <p:cNvSpPr/>
          <p:nvPr/>
        </p:nvSpPr>
        <p:spPr>
          <a:xfrm>
            <a:off x="8648700" y="4420493"/>
            <a:ext cx="22860" cy="523994"/>
          </a:xfrm>
          <a:prstGeom prst="roundRect">
            <a:avLst>
              <a:gd name="adj" fmla="val 320964"/>
            </a:avLst>
          </a:prstGeom>
          <a:solidFill>
            <a:srgbClr val="B8C3DF"/>
          </a:solidFill>
          <a:ln/>
        </p:spPr>
        <p:txBody>
          <a:bodyPr/>
          <a:lstStyle/>
          <a:p>
            <a:endParaRPr lang="en-US"/>
          </a:p>
        </p:txBody>
      </p:sp>
      <p:sp>
        <p:nvSpPr>
          <p:cNvPr id="17" name="Shape 15"/>
          <p:cNvSpPr/>
          <p:nvPr/>
        </p:nvSpPr>
        <p:spPr>
          <a:xfrm>
            <a:off x="8463677" y="4747915"/>
            <a:ext cx="393025" cy="393025"/>
          </a:xfrm>
          <a:prstGeom prst="roundRect">
            <a:avLst>
              <a:gd name="adj" fmla="val 18669"/>
            </a:avLst>
          </a:prstGeom>
          <a:solidFill>
            <a:srgbClr val="D2DDF9"/>
          </a:solidFill>
          <a:ln w="7620">
            <a:solidFill>
              <a:srgbClr val="B8C3DF"/>
            </a:solidFill>
            <a:prstDash val="solid"/>
          </a:ln>
        </p:spPr>
        <p:txBody>
          <a:bodyPr/>
          <a:lstStyle/>
          <a:p>
            <a:endParaRPr lang="en-US"/>
          </a:p>
        </p:txBody>
      </p:sp>
      <p:sp>
        <p:nvSpPr>
          <p:cNvPr id="18" name="Text 16"/>
          <p:cNvSpPr/>
          <p:nvPr/>
        </p:nvSpPr>
        <p:spPr>
          <a:xfrm>
            <a:off x="8529161" y="4780598"/>
            <a:ext cx="261937" cy="327541"/>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3</a:t>
            </a:r>
            <a:endParaRPr lang="en-US" sz="2050" dirty="0"/>
          </a:p>
        </p:txBody>
      </p:sp>
      <p:sp>
        <p:nvSpPr>
          <p:cNvPr id="19" name="Text 17"/>
          <p:cNvSpPr/>
          <p:nvPr/>
        </p:nvSpPr>
        <p:spPr>
          <a:xfrm>
            <a:off x="7568446" y="3309104"/>
            <a:ext cx="2183606" cy="272891"/>
          </a:xfrm>
          <a:prstGeom prst="rect">
            <a:avLst/>
          </a:prstGeom>
          <a:noFill/>
          <a:ln/>
        </p:spPr>
        <p:txBody>
          <a:bodyPr wrap="none" lIns="0" tIns="0" rIns="0" bIns="0" rtlCol="0" anchor="t"/>
          <a:lstStyle/>
          <a:p>
            <a:pPr marL="0" indent="0" algn="ctr">
              <a:lnSpc>
                <a:spcPts val="2100"/>
              </a:lnSpc>
              <a:buNone/>
            </a:pPr>
            <a:r>
              <a:rPr lang="en-US" sz="1700" dirty="0">
                <a:solidFill>
                  <a:srgbClr val="404155"/>
                </a:solidFill>
                <a:latin typeface="Alexandria" pitchFamily="34" charset="0"/>
                <a:ea typeface="Alexandria" pitchFamily="34" charset="-122"/>
                <a:cs typeface="Alexandria" pitchFamily="34" charset="-120"/>
              </a:rPr>
              <a:t>Field Dispatch</a:t>
            </a:r>
            <a:endParaRPr lang="en-US" sz="1700" dirty="0"/>
          </a:p>
        </p:txBody>
      </p:sp>
      <p:sp>
        <p:nvSpPr>
          <p:cNvPr id="20" name="Text 18"/>
          <p:cNvSpPr/>
          <p:nvPr/>
        </p:nvSpPr>
        <p:spPr>
          <a:xfrm>
            <a:off x="6253877" y="3686770"/>
            <a:ext cx="4812744" cy="558879"/>
          </a:xfrm>
          <a:prstGeom prst="rect">
            <a:avLst/>
          </a:prstGeom>
          <a:noFill/>
          <a:ln/>
        </p:spPr>
        <p:txBody>
          <a:bodyPr wrap="square" lIns="0" tIns="0" rIns="0" bIns="0" rtlCol="0" anchor="t"/>
          <a:lstStyle/>
          <a:p>
            <a:pPr marL="0" indent="0" algn="ctr">
              <a:lnSpc>
                <a:spcPts val="2200"/>
              </a:lnSpc>
              <a:buNone/>
            </a:pPr>
            <a:r>
              <a:rPr lang="en-US" sz="1350" dirty="0">
                <a:solidFill>
                  <a:srgbClr val="404155"/>
                </a:solidFill>
                <a:latin typeface="Nobile" pitchFamily="34" charset="0"/>
                <a:ea typeface="Nobile" pitchFamily="34" charset="-122"/>
                <a:cs typeface="Nobile" pitchFamily="34" charset="-120"/>
              </a:rPr>
              <a:t>FSM assigns qualified technician with right parts and tools</a:t>
            </a:r>
            <a:endParaRPr lang="en-US" sz="1350" dirty="0"/>
          </a:p>
        </p:txBody>
      </p:sp>
      <p:sp>
        <p:nvSpPr>
          <p:cNvPr id="21" name="Shape 19"/>
          <p:cNvSpPr/>
          <p:nvPr/>
        </p:nvSpPr>
        <p:spPr>
          <a:xfrm>
            <a:off x="11338917" y="4944368"/>
            <a:ext cx="22860" cy="523994"/>
          </a:xfrm>
          <a:prstGeom prst="roundRect">
            <a:avLst>
              <a:gd name="adj" fmla="val 320964"/>
            </a:avLst>
          </a:prstGeom>
          <a:solidFill>
            <a:srgbClr val="B8C3DF"/>
          </a:solidFill>
          <a:ln/>
        </p:spPr>
        <p:txBody>
          <a:bodyPr/>
          <a:lstStyle/>
          <a:p>
            <a:endParaRPr lang="en-US"/>
          </a:p>
        </p:txBody>
      </p:sp>
      <p:sp>
        <p:nvSpPr>
          <p:cNvPr id="22" name="Shape 20"/>
          <p:cNvSpPr/>
          <p:nvPr/>
        </p:nvSpPr>
        <p:spPr>
          <a:xfrm>
            <a:off x="11153894" y="4747915"/>
            <a:ext cx="393025" cy="393025"/>
          </a:xfrm>
          <a:prstGeom prst="roundRect">
            <a:avLst>
              <a:gd name="adj" fmla="val 18669"/>
            </a:avLst>
          </a:prstGeom>
          <a:solidFill>
            <a:srgbClr val="D2DDF9"/>
          </a:solidFill>
          <a:ln w="7620">
            <a:solidFill>
              <a:srgbClr val="B8C3DF"/>
            </a:solidFill>
            <a:prstDash val="solid"/>
          </a:ln>
        </p:spPr>
        <p:txBody>
          <a:bodyPr/>
          <a:lstStyle/>
          <a:p>
            <a:endParaRPr lang="en-US"/>
          </a:p>
        </p:txBody>
      </p:sp>
      <p:sp>
        <p:nvSpPr>
          <p:cNvPr id="23" name="Text 21"/>
          <p:cNvSpPr/>
          <p:nvPr/>
        </p:nvSpPr>
        <p:spPr>
          <a:xfrm>
            <a:off x="11219378" y="4780598"/>
            <a:ext cx="261937" cy="327541"/>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4</a:t>
            </a:r>
            <a:endParaRPr lang="en-US" sz="2050" dirty="0"/>
          </a:p>
        </p:txBody>
      </p:sp>
      <p:sp>
        <p:nvSpPr>
          <p:cNvPr id="24" name="Text 22"/>
          <p:cNvSpPr/>
          <p:nvPr/>
        </p:nvSpPr>
        <p:spPr>
          <a:xfrm>
            <a:off x="10245328" y="5643205"/>
            <a:ext cx="2210157" cy="272891"/>
          </a:xfrm>
          <a:prstGeom prst="rect">
            <a:avLst/>
          </a:prstGeom>
          <a:noFill/>
          <a:ln/>
        </p:spPr>
        <p:txBody>
          <a:bodyPr wrap="none" lIns="0" tIns="0" rIns="0" bIns="0" rtlCol="0" anchor="t"/>
          <a:lstStyle/>
          <a:p>
            <a:pPr marL="0" indent="0" algn="ctr">
              <a:lnSpc>
                <a:spcPts val="2100"/>
              </a:lnSpc>
              <a:buNone/>
            </a:pPr>
            <a:r>
              <a:rPr lang="en-US" sz="1700" dirty="0">
                <a:solidFill>
                  <a:srgbClr val="404155"/>
                </a:solidFill>
                <a:latin typeface="Alexandria" pitchFamily="34" charset="0"/>
                <a:ea typeface="Alexandria" pitchFamily="34" charset="-122"/>
                <a:cs typeface="Alexandria" pitchFamily="34" charset="-120"/>
              </a:rPr>
              <a:t>Automated Updates</a:t>
            </a:r>
            <a:endParaRPr lang="en-US" sz="1700" dirty="0"/>
          </a:p>
        </p:txBody>
      </p:sp>
      <p:sp>
        <p:nvSpPr>
          <p:cNvPr id="25" name="Text 23"/>
          <p:cNvSpPr/>
          <p:nvPr/>
        </p:nvSpPr>
        <p:spPr>
          <a:xfrm>
            <a:off x="8944094" y="6020872"/>
            <a:ext cx="4812744" cy="558879"/>
          </a:xfrm>
          <a:prstGeom prst="rect">
            <a:avLst/>
          </a:prstGeom>
          <a:noFill/>
          <a:ln/>
        </p:spPr>
        <p:txBody>
          <a:bodyPr wrap="square" lIns="0" tIns="0" rIns="0" bIns="0" rtlCol="0" anchor="t"/>
          <a:lstStyle/>
          <a:p>
            <a:pPr marL="0" indent="0" algn="ctr">
              <a:lnSpc>
                <a:spcPts val="2200"/>
              </a:lnSpc>
              <a:buNone/>
            </a:pPr>
            <a:r>
              <a:rPr lang="en-US" sz="1350" dirty="0">
                <a:solidFill>
                  <a:srgbClr val="404155"/>
                </a:solidFill>
                <a:latin typeface="Nobile" pitchFamily="34" charset="0"/>
                <a:ea typeface="Nobile" pitchFamily="34" charset="-122"/>
                <a:cs typeface="Nobile" pitchFamily="34" charset="-120"/>
              </a:rPr>
              <a:t>Assets, SLAs, and knowledge base updated across all modules</a:t>
            </a:r>
            <a:endParaRPr lang="en-US" sz="1350" dirty="0"/>
          </a:p>
        </p:txBody>
      </p:sp>
      <p:sp>
        <p:nvSpPr>
          <p:cNvPr id="26" name="Text 24"/>
          <p:cNvSpPr/>
          <p:nvPr/>
        </p:nvSpPr>
        <p:spPr>
          <a:xfrm>
            <a:off x="698778" y="6776204"/>
            <a:ext cx="13232844"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This seamless orchestration eliminates handoff delays, reduces errors, and provides complete visibility across the service lifecycle. </a:t>
            </a:r>
            <a:r>
              <a:rPr lang="en-US" sz="1350" b="1" dirty="0">
                <a:solidFill>
                  <a:srgbClr val="1B54DA"/>
                </a:solidFill>
                <a:latin typeface="Nobile" pitchFamily="34" charset="0"/>
                <a:ea typeface="Nobile" pitchFamily="34" charset="-122"/>
                <a:cs typeface="Nobile" pitchFamily="34" charset="-120"/>
              </a:rPr>
              <a:t>This is where ServiceNow becomes a platform, not just a tool</a:t>
            </a:r>
            <a:r>
              <a:rPr lang="en-US" sz="1350" dirty="0">
                <a:solidFill>
                  <a:srgbClr val="404155"/>
                </a:solidFill>
                <a:latin typeface="Nobile" pitchFamily="34" charset="0"/>
                <a:ea typeface="Nobile" pitchFamily="34" charset="-122"/>
                <a:cs typeface="Nobile" pitchFamily="34" charset="-120"/>
              </a:rPr>
              <a:t>—enabling organizations to deliver superior service outcomes while reducing operational complexity.</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59606" y="453747"/>
            <a:ext cx="10729317" cy="412194"/>
          </a:xfrm>
          <a:prstGeom prst="rect">
            <a:avLst/>
          </a:prstGeom>
          <a:noFill/>
          <a:ln/>
        </p:spPr>
        <p:txBody>
          <a:bodyPr wrap="none" lIns="0" tIns="0" rIns="0" bIns="0" rtlCol="0" anchor="t"/>
          <a:lstStyle/>
          <a:p>
            <a:pPr marL="0" indent="0" algn="l">
              <a:lnSpc>
                <a:spcPts val="3200"/>
              </a:lnSpc>
              <a:buNone/>
            </a:pPr>
            <a:r>
              <a:rPr lang="en-US" sz="2550" dirty="0">
                <a:solidFill>
                  <a:srgbClr val="1B1B27"/>
                </a:solidFill>
                <a:latin typeface="Alexandria" pitchFamily="34" charset="0"/>
                <a:ea typeface="Alexandria" pitchFamily="34" charset="-122"/>
                <a:cs typeface="Alexandria" pitchFamily="34" charset="-120"/>
              </a:rPr>
              <a:t>Integration Patterns: Where ServiceNow Really Succeeds (or Fails)</a:t>
            </a:r>
            <a:endParaRPr lang="en-US" sz="2550" dirty="0"/>
          </a:p>
        </p:txBody>
      </p:sp>
      <p:sp>
        <p:nvSpPr>
          <p:cNvPr id="3" name="Text 1"/>
          <p:cNvSpPr/>
          <p:nvPr/>
        </p:nvSpPr>
        <p:spPr>
          <a:xfrm>
            <a:off x="659606" y="1195745"/>
            <a:ext cx="13311188" cy="263843"/>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ServiceNow is rarely the system that </a:t>
            </a:r>
            <a:r>
              <a:rPr lang="en-US" sz="1250" i="1" dirty="0">
                <a:solidFill>
                  <a:srgbClr val="404155"/>
                </a:solidFill>
                <a:latin typeface="Nobile" pitchFamily="34" charset="0"/>
                <a:ea typeface="Nobile" pitchFamily="34" charset="-122"/>
                <a:cs typeface="Nobile" pitchFamily="34" charset="-120"/>
              </a:rPr>
              <a:t>executes</a:t>
            </a:r>
            <a:r>
              <a:rPr lang="en-US" sz="1250" dirty="0">
                <a:solidFill>
                  <a:srgbClr val="404155"/>
                </a:solidFill>
                <a:latin typeface="Nobile" pitchFamily="34" charset="0"/>
                <a:ea typeface="Nobile" pitchFamily="34" charset="-122"/>
                <a:cs typeface="Nobile" pitchFamily="34" charset="-120"/>
              </a:rPr>
              <a:t> work. It is the system that </a:t>
            </a:r>
            <a:r>
              <a:rPr lang="en-US" sz="1250" b="1" dirty="0">
                <a:solidFill>
                  <a:srgbClr val="404155"/>
                </a:solidFill>
                <a:latin typeface="Nobile" pitchFamily="34" charset="0"/>
                <a:ea typeface="Nobile" pitchFamily="34" charset="-122"/>
                <a:cs typeface="Nobile" pitchFamily="34" charset="-120"/>
              </a:rPr>
              <a:t>coordinates</a:t>
            </a:r>
            <a:r>
              <a:rPr lang="en-US" sz="1250" dirty="0">
                <a:solidFill>
                  <a:srgbClr val="404155"/>
                </a:solidFill>
                <a:latin typeface="Nobile" pitchFamily="34" charset="0"/>
                <a:ea typeface="Nobile" pitchFamily="34" charset="-122"/>
                <a:cs typeface="Nobile" pitchFamily="34" charset="-120"/>
              </a:rPr>
              <a:t> it. Understanding integration patterns is critical for success.</a:t>
            </a:r>
            <a:endParaRPr lang="en-US" sz="1250" dirty="0"/>
          </a:p>
        </p:txBody>
      </p:sp>
      <p:sp>
        <p:nvSpPr>
          <p:cNvPr id="4" name="Text 2"/>
          <p:cNvSpPr/>
          <p:nvPr/>
        </p:nvSpPr>
        <p:spPr>
          <a:xfrm>
            <a:off x="659606" y="1809988"/>
            <a:ext cx="4499848" cy="309205"/>
          </a:xfrm>
          <a:prstGeom prst="rect">
            <a:avLst/>
          </a:prstGeom>
          <a:noFill/>
          <a:ln/>
        </p:spPr>
        <p:txBody>
          <a:bodyPr wrap="none" lIns="0" tIns="0" rIns="0" bIns="0" rtlCol="0" anchor="t"/>
          <a:lstStyle/>
          <a:p>
            <a:pPr marL="0" indent="0" algn="l">
              <a:lnSpc>
                <a:spcPts val="2400"/>
              </a:lnSpc>
              <a:buNone/>
            </a:pPr>
            <a:r>
              <a:rPr lang="en-US" sz="1900" dirty="0">
                <a:solidFill>
                  <a:srgbClr val="1B1B27"/>
                </a:solidFill>
                <a:latin typeface="Alexandria" pitchFamily="34" charset="0"/>
                <a:ea typeface="Alexandria" pitchFamily="34" charset="-122"/>
                <a:cs typeface="Alexandria" pitchFamily="34" charset="-120"/>
              </a:rPr>
              <a:t>1. API-Based Integrations (Real-Time)</a:t>
            </a:r>
            <a:endParaRPr lang="en-US" sz="1900" dirty="0"/>
          </a:p>
        </p:txBody>
      </p:sp>
      <p:sp>
        <p:nvSpPr>
          <p:cNvPr id="5" name="Text 3"/>
          <p:cNvSpPr/>
          <p:nvPr/>
        </p:nvSpPr>
        <p:spPr>
          <a:xfrm>
            <a:off x="659606" y="2284095"/>
            <a:ext cx="6865858" cy="527685"/>
          </a:xfrm>
          <a:prstGeom prst="rect">
            <a:avLst/>
          </a:prstGeom>
          <a:noFill/>
          <a:ln/>
        </p:spPr>
        <p:txBody>
          <a:bodyPr wrap="squar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Used when immediate interaction is required for time-sensitive workflows and user-facing operations.</a:t>
            </a:r>
            <a:endParaRPr lang="en-US" sz="1250" dirty="0"/>
          </a:p>
        </p:txBody>
      </p:sp>
      <p:sp>
        <p:nvSpPr>
          <p:cNvPr id="6" name="Shape 4"/>
          <p:cNvSpPr/>
          <p:nvPr/>
        </p:nvSpPr>
        <p:spPr>
          <a:xfrm>
            <a:off x="659606" y="2997279"/>
            <a:ext cx="6865858" cy="1061799"/>
          </a:xfrm>
          <a:prstGeom prst="roundRect">
            <a:avLst>
              <a:gd name="adj" fmla="val 6523"/>
            </a:avLst>
          </a:prstGeom>
          <a:solidFill>
            <a:srgbClr val="F9F9FF"/>
          </a:solidFill>
          <a:ln w="22860">
            <a:solidFill>
              <a:srgbClr val="B8C3DF"/>
            </a:solidFill>
            <a:prstDash val="solid"/>
          </a:ln>
        </p:spPr>
        <p:txBody>
          <a:bodyPr/>
          <a:lstStyle/>
          <a:p>
            <a:endParaRPr lang="en-US"/>
          </a:p>
        </p:txBody>
      </p:sp>
      <p:sp>
        <p:nvSpPr>
          <p:cNvPr id="7" name="Text 5"/>
          <p:cNvSpPr/>
          <p:nvPr/>
        </p:nvSpPr>
        <p:spPr>
          <a:xfrm>
            <a:off x="847368" y="3185041"/>
            <a:ext cx="2061210" cy="257532"/>
          </a:xfrm>
          <a:prstGeom prst="rect">
            <a:avLst/>
          </a:prstGeom>
          <a:noFill/>
          <a:ln/>
        </p:spPr>
        <p:txBody>
          <a:bodyPr wrap="none" lIns="0" tIns="0" rIns="0" bIns="0" rtlCol="0" anchor="t"/>
          <a:lstStyle/>
          <a:p>
            <a:pPr marL="0" indent="0" algn="l">
              <a:lnSpc>
                <a:spcPts val="2000"/>
              </a:lnSpc>
              <a:buNone/>
            </a:pPr>
            <a:r>
              <a:rPr lang="en-US" sz="1600" dirty="0">
                <a:solidFill>
                  <a:srgbClr val="404155"/>
                </a:solidFill>
                <a:latin typeface="Alexandria" pitchFamily="34" charset="0"/>
                <a:ea typeface="Alexandria" pitchFamily="34" charset="-122"/>
                <a:cs typeface="Alexandria" pitchFamily="34" charset="-120"/>
              </a:rPr>
              <a:t>REST / SOAP APIs</a:t>
            </a:r>
            <a:endParaRPr lang="en-US" sz="1600" dirty="0"/>
          </a:p>
        </p:txBody>
      </p:sp>
      <p:sp>
        <p:nvSpPr>
          <p:cNvPr id="8" name="Text 6"/>
          <p:cNvSpPr/>
          <p:nvPr/>
        </p:nvSpPr>
        <p:spPr>
          <a:xfrm>
            <a:off x="847368" y="3607475"/>
            <a:ext cx="6490335" cy="263843"/>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Standard protocols for system-to-system communication</a:t>
            </a:r>
            <a:endParaRPr lang="en-US" sz="1250" dirty="0"/>
          </a:p>
        </p:txBody>
      </p:sp>
      <p:sp>
        <p:nvSpPr>
          <p:cNvPr id="9" name="Shape 7"/>
          <p:cNvSpPr/>
          <p:nvPr/>
        </p:nvSpPr>
        <p:spPr>
          <a:xfrm>
            <a:off x="659606" y="4223980"/>
            <a:ext cx="6865858" cy="1061799"/>
          </a:xfrm>
          <a:prstGeom prst="roundRect">
            <a:avLst>
              <a:gd name="adj" fmla="val 6523"/>
            </a:avLst>
          </a:prstGeom>
          <a:solidFill>
            <a:srgbClr val="F9F9FF"/>
          </a:solidFill>
          <a:ln w="22860">
            <a:solidFill>
              <a:srgbClr val="B8C3DF"/>
            </a:solidFill>
            <a:prstDash val="solid"/>
          </a:ln>
        </p:spPr>
        <p:txBody>
          <a:bodyPr/>
          <a:lstStyle/>
          <a:p>
            <a:endParaRPr lang="en-US"/>
          </a:p>
        </p:txBody>
      </p:sp>
      <p:sp>
        <p:nvSpPr>
          <p:cNvPr id="10" name="Text 8"/>
          <p:cNvSpPr/>
          <p:nvPr/>
        </p:nvSpPr>
        <p:spPr>
          <a:xfrm>
            <a:off x="847368" y="4411742"/>
            <a:ext cx="2265640" cy="257532"/>
          </a:xfrm>
          <a:prstGeom prst="rect">
            <a:avLst/>
          </a:prstGeom>
          <a:noFill/>
          <a:ln/>
        </p:spPr>
        <p:txBody>
          <a:bodyPr wrap="none" lIns="0" tIns="0" rIns="0" bIns="0" rtlCol="0" anchor="t"/>
          <a:lstStyle/>
          <a:p>
            <a:pPr marL="0" indent="0" algn="l">
              <a:lnSpc>
                <a:spcPts val="2000"/>
              </a:lnSpc>
              <a:buNone/>
            </a:pPr>
            <a:r>
              <a:rPr lang="en-US" sz="1600" dirty="0">
                <a:solidFill>
                  <a:srgbClr val="404155"/>
                </a:solidFill>
                <a:latin typeface="Alexandria" pitchFamily="34" charset="0"/>
                <a:ea typeface="Alexandria" pitchFamily="34" charset="-122"/>
                <a:cs typeface="Alexandria" pitchFamily="34" charset="-120"/>
              </a:rPr>
              <a:t>OAuth Authentication</a:t>
            </a:r>
            <a:endParaRPr lang="en-US" sz="1600" dirty="0"/>
          </a:p>
        </p:txBody>
      </p:sp>
      <p:sp>
        <p:nvSpPr>
          <p:cNvPr id="11" name="Text 9"/>
          <p:cNvSpPr/>
          <p:nvPr/>
        </p:nvSpPr>
        <p:spPr>
          <a:xfrm>
            <a:off x="847368" y="4834176"/>
            <a:ext cx="6490335" cy="263843"/>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Secure, token-based access control</a:t>
            </a:r>
            <a:endParaRPr lang="en-US" sz="1250" dirty="0"/>
          </a:p>
        </p:txBody>
      </p:sp>
      <p:sp>
        <p:nvSpPr>
          <p:cNvPr id="12" name="Shape 10"/>
          <p:cNvSpPr/>
          <p:nvPr/>
        </p:nvSpPr>
        <p:spPr>
          <a:xfrm>
            <a:off x="659606" y="5450681"/>
            <a:ext cx="6865858" cy="1061799"/>
          </a:xfrm>
          <a:prstGeom prst="roundRect">
            <a:avLst>
              <a:gd name="adj" fmla="val 6523"/>
            </a:avLst>
          </a:prstGeom>
          <a:solidFill>
            <a:srgbClr val="F9F9FF"/>
          </a:solidFill>
          <a:ln w="22860">
            <a:solidFill>
              <a:srgbClr val="B8C3DF"/>
            </a:solidFill>
            <a:prstDash val="solid"/>
          </a:ln>
        </p:spPr>
        <p:txBody>
          <a:bodyPr/>
          <a:lstStyle/>
          <a:p>
            <a:endParaRPr lang="en-US"/>
          </a:p>
        </p:txBody>
      </p:sp>
      <p:sp>
        <p:nvSpPr>
          <p:cNvPr id="13" name="Text 11"/>
          <p:cNvSpPr/>
          <p:nvPr/>
        </p:nvSpPr>
        <p:spPr>
          <a:xfrm>
            <a:off x="847368" y="5638443"/>
            <a:ext cx="2061210" cy="257532"/>
          </a:xfrm>
          <a:prstGeom prst="rect">
            <a:avLst/>
          </a:prstGeom>
          <a:noFill/>
          <a:ln/>
        </p:spPr>
        <p:txBody>
          <a:bodyPr wrap="none" lIns="0" tIns="0" rIns="0" bIns="0" rtlCol="0" anchor="t"/>
          <a:lstStyle/>
          <a:p>
            <a:pPr marL="0" indent="0" algn="l">
              <a:lnSpc>
                <a:spcPts val="2000"/>
              </a:lnSpc>
              <a:buNone/>
            </a:pPr>
            <a:r>
              <a:rPr lang="en-US" sz="1600" dirty="0">
                <a:solidFill>
                  <a:srgbClr val="404155"/>
                </a:solidFill>
                <a:latin typeface="Alexandria" pitchFamily="34" charset="0"/>
                <a:ea typeface="Alexandria" pitchFamily="34" charset="-122"/>
                <a:cs typeface="Alexandria" pitchFamily="34" charset="-120"/>
              </a:rPr>
              <a:t>Webhooks</a:t>
            </a:r>
            <a:endParaRPr lang="en-US" sz="1600" dirty="0"/>
          </a:p>
        </p:txBody>
      </p:sp>
      <p:sp>
        <p:nvSpPr>
          <p:cNvPr id="14" name="Text 12"/>
          <p:cNvSpPr/>
          <p:nvPr/>
        </p:nvSpPr>
        <p:spPr>
          <a:xfrm>
            <a:off x="847368" y="6060877"/>
            <a:ext cx="6490335" cy="263843"/>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Event-driven callbacks for instant notifications</a:t>
            </a:r>
            <a:endParaRPr lang="en-US" sz="1250" dirty="0"/>
          </a:p>
        </p:txBody>
      </p:sp>
      <p:pic>
        <p:nvPicPr>
          <p:cNvPr id="15" name="Image 0" descr="preencoded.png"/>
          <p:cNvPicPr>
            <a:picLocks noChangeAspect="1"/>
          </p:cNvPicPr>
          <p:nvPr/>
        </p:nvPicPr>
        <p:blipFill>
          <a:blip r:embed="rId3"/>
          <a:stretch>
            <a:fillRect/>
          </a:stretch>
        </p:blipFill>
        <p:spPr>
          <a:xfrm>
            <a:off x="8433554" y="1830586"/>
            <a:ext cx="5046464" cy="5046464"/>
          </a:xfrm>
          <a:prstGeom prst="rect">
            <a:avLst/>
          </a:prstGeom>
        </p:spPr>
      </p:pic>
      <p:sp>
        <p:nvSpPr>
          <p:cNvPr id="16" name="Text 13"/>
          <p:cNvSpPr/>
          <p:nvPr/>
        </p:nvSpPr>
        <p:spPr>
          <a:xfrm>
            <a:off x="659606" y="7248049"/>
            <a:ext cx="13311188" cy="527685"/>
          </a:xfrm>
          <a:prstGeom prst="rect">
            <a:avLst/>
          </a:prstGeom>
          <a:noFill/>
          <a:ln/>
        </p:spPr>
        <p:txBody>
          <a:bodyPr wrap="square" lIns="0" tIns="0" rIns="0" bIns="0" rtlCol="0" anchor="t"/>
          <a:lstStyle/>
          <a:p>
            <a:pPr marL="0" indent="0" algn="l">
              <a:lnSpc>
                <a:spcPts val="2050"/>
              </a:lnSpc>
              <a:buNone/>
            </a:pPr>
            <a:r>
              <a:rPr lang="en-US" sz="1250" b="1" dirty="0">
                <a:solidFill>
                  <a:srgbClr val="404155"/>
                </a:solidFill>
                <a:latin typeface="Nobile" pitchFamily="34" charset="0"/>
                <a:ea typeface="Nobile" pitchFamily="34" charset="-122"/>
                <a:cs typeface="Nobile" pitchFamily="34" charset="-120"/>
              </a:rPr>
              <a:t>Common integrations:</a:t>
            </a:r>
            <a:r>
              <a:rPr lang="en-US" sz="1250" dirty="0">
                <a:solidFill>
                  <a:srgbClr val="404155"/>
                </a:solidFill>
                <a:latin typeface="Nobile" pitchFamily="34" charset="0"/>
                <a:ea typeface="Nobile" pitchFamily="34" charset="-122"/>
                <a:cs typeface="Nobile" pitchFamily="34" charset="-120"/>
              </a:rPr>
              <a:t> Azure AD for identity management, Salesforce for CRM sync, Jira for development tracking, Azure DevOps for CI/CD pipelines, and ERP systems for financial workflows.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51378"/>
          </a:xfrm>
          <a:prstGeom prst="rect">
            <a:avLst/>
          </a:prstGeom>
        </p:spPr>
      </p:pic>
      <p:sp>
        <p:nvSpPr>
          <p:cNvPr id="3" name="Text 0"/>
          <p:cNvSpPr/>
          <p:nvPr/>
        </p:nvSpPr>
        <p:spPr>
          <a:xfrm>
            <a:off x="784384" y="2990969"/>
            <a:ext cx="4968359" cy="490180"/>
          </a:xfrm>
          <a:prstGeom prst="rect">
            <a:avLst/>
          </a:prstGeom>
          <a:noFill/>
          <a:ln/>
        </p:spPr>
        <p:txBody>
          <a:bodyPr wrap="none" lIns="0" tIns="0" rIns="0" bIns="0" rtlCol="0" anchor="t"/>
          <a:lstStyle/>
          <a:p>
            <a:pPr marL="0" indent="0" algn="l">
              <a:lnSpc>
                <a:spcPts val="3850"/>
              </a:lnSpc>
              <a:buNone/>
            </a:pPr>
            <a:r>
              <a:rPr lang="en-US" sz="3050" dirty="0">
                <a:solidFill>
                  <a:srgbClr val="1B1B27"/>
                </a:solidFill>
                <a:latin typeface="Alexandria" pitchFamily="34" charset="0"/>
                <a:ea typeface="Alexandria" pitchFamily="34" charset="-122"/>
                <a:cs typeface="Alexandria" pitchFamily="34" charset="-120"/>
              </a:rPr>
              <a:t>Event-Driven Integrations</a:t>
            </a:r>
            <a:endParaRPr lang="en-US" sz="3050" dirty="0"/>
          </a:p>
        </p:txBody>
      </p:sp>
      <p:sp>
        <p:nvSpPr>
          <p:cNvPr id="4" name="Text 1"/>
          <p:cNvSpPr/>
          <p:nvPr/>
        </p:nvSpPr>
        <p:spPr>
          <a:xfrm>
            <a:off x="784384" y="3559493"/>
            <a:ext cx="4041100" cy="367665"/>
          </a:xfrm>
          <a:prstGeom prst="rect">
            <a:avLst/>
          </a:prstGeom>
          <a:noFill/>
          <a:ln/>
        </p:spPr>
        <p:txBody>
          <a:bodyPr wrap="none" lIns="0" tIns="0" rIns="0" bIns="0" rtlCol="0" anchor="t"/>
          <a:lstStyle/>
          <a:p>
            <a:pPr marL="0" indent="0" algn="l">
              <a:lnSpc>
                <a:spcPts val="2850"/>
              </a:lnSpc>
              <a:buNone/>
            </a:pPr>
            <a:r>
              <a:rPr lang="en-US" sz="2300" dirty="0">
                <a:solidFill>
                  <a:srgbClr val="1B1B27"/>
                </a:solidFill>
                <a:latin typeface="Alexandria" pitchFamily="34" charset="0"/>
                <a:ea typeface="Alexandria" pitchFamily="34" charset="-122"/>
                <a:cs typeface="Alexandria" pitchFamily="34" charset="-120"/>
              </a:rPr>
              <a:t>2. Event-Driven Integrations</a:t>
            </a:r>
            <a:endParaRPr lang="en-US" sz="2300" dirty="0"/>
          </a:p>
        </p:txBody>
      </p:sp>
      <p:sp>
        <p:nvSpPr>
          <p:cNvPr id="5" name="Text 2"/>
          <p:cNvSpPr/>
          <p:nvPr/>
        </p:nvSpPr>
        <p:spPr>
          <a:xfrm>
            <a:off x="784384" y="4221242"/>
            <a:ext cx="13061633" cy="313730"/>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Used for monitoring and alert-based workflows where observability tools detect issues and ServiceNow orchestrates the response.</a:t>
            </a:r>
            <a:endParaRPr lang="en-US" sz="1500" dirty="0"/>
          </a:p>
        </p:txBody>
      </p:sp>
      <p:sp>
        <p:nvSpPr>
          <p:cNvPr id="6" name="Shape 3"/>
          <p:cNvSpPr/>
          <p:nvPr/>
        </p:nvSpPr>
        <p:spPr>
          <a:xfrm>
            <a:off x="784384" y="4755594"/>
            <a:ext cx="4223147" cy="1772603"/>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7" name="Text 4"/>
          <p:cNvSpPr/>
          <p:nvPr/>
        </p:nvSpPr>
        <p:spPr>
          <a:xfrm>
            <a:off x="1670209" y="4959310"/>
            <a:ext cx="2451378" cy="306348"/>
          </a:xfrm>
          <a:prstGeom prst="rect">
            <a:avLst/>
          </a:prstGeom>
          <a:noFill/>
          <a:ln/>
        </p:spPr>
        <p:txBody>
          <a:bodyPr wrap="none" lIns="0" tIns="0" rIns="0" bIns="0" rtlCol="0" anchor="t"/>
          <a:lstStyle/>
          <a:p>
            <a:pPr marL="0" indent="0" algn="ctr">
              <a:lnSpc>
                <a:spcPts val="2400"/>
              </a:lnSpc>
              <a:buNone/>
            </a:pPr>
            <a:r>
              <a:rPr lang="en-US" sz="1900" dirty="0">
                <a:solidFill>
                  <a:srgbClr val="404155"/>
                </a:solidFill>
                <a:latin typeface="Alexandria" pitchFamily="34" charset="0"/>
                <a:ea typeface="Alexandria" pitchFamily="34" charset="-122"/>
                <a:cs typeface="Alexandria" pitchFamily="34" charset="-120"/>
              </a:rPr>
              <a:t>Event Collection</a:t>
            </a:r>
            <a:endParaRPr lang="en-US" sz="1900" dirty="0"/>
          </a:p>
        </p:txBody>
      </p:sp>
      <p:sp>
        <p:nvSpPr>
          <p:cNvPr id="8" name="Text 5"/>
          <p:cNvSpPr/>
          <p:nvPr/>
        </p:nvSpPr>
        <p:spPr>
          <a:xfrm>
            <a:off x="988100" y="5383292"/>
            <a:ext cx="3815715" cy="941189"/>
          </a:xfrm>
          <a:prstGeom prst="rect">
            <a:avLst/>
          </a:prstGeom>
          <a:noFill/>
          <a:ln/>
        </p:spPr>
        <p:txBody>
          <a:bodyPr wrap="square" lIns="0" tIns="0" rIns="0" bIns="0" rtlCol="0" anchor="t"/>
          <a:lstStyle/>
          <a:p>
            <a:pPr marL="0" indent="0" algn="ctr">
              <a:lnSpc>
                <a:spcPts val="2450"/>
              </a:lnSpc>
              <a:buNone/>
            </a:pPr>
            <a:r>
              <a:rPr lang="en-US" sz="1500" dirty="0">
                <a:solidFill>
                  <a:srgbClr val="404155"/>
                </a:solidFill>
                <a:latin typeface="Nobile" pitchFamily="34" charset="0"/>
                <a:ea typeface="Nobile" pitchFamily="34" charset="-122"/>
                <a:cs typeface="Nobile" pitchFamily="34" charset="-120"/>
              </a:rPr>
              <a:t>Observability tools continuously monitor systems and send events when thresholds are breached</a:t>
            </a:r>
            <a:endParaRPr lang="en-US" sz="1500" dirty="0"/>
          </a:p>
        </p:txBody>
      </p:sp>
      <p:sp>
        <p:nvSpPr>
          <p:cNvPr id="9" name="Shape 6"/>
          <p:cNvSpPr/>
          <p:nvPr/>
        </p:nvSpPr>
        <p:spPr>
          <a:xfrm>
            <a:off x="5203627" y="4755594"/>
            <a:ext cx="4223147" cy="1772603"/>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0" name="Text 7"/>
          <p:cNvSpPr/>
          <p:nvPr/>
        </p:nvSpPr>
        <p:spPr>
          <a:xfrm>
            <a:off x="5974913" y="4959310"/>
            <a:ext cx="2680454" cy="306348"/>
          </a:xfrm>
          <a:prstGeom prst="rect">
            <a:avLst/>
          </a:prstGeom>
          <a:noFill/>
          <a:ln/>
        </p:spPr>
        <p:txBody>
          <a:bodyPr wrap="none" lIns="0" tIns="0" rIns="0" bIns="0" rtlCol="0" anchor="t"/>
          <a:lstStyle/>
          <a:p>
            <a:pPr marL="0" indent="0" algn="ctr">
              <a:lnSpc>
                <a:spcPts val="2400"/>
              </a:lnSpc>
              <a:buNone/>
            </a:pPr>
            <a:r>
              <a:rPr lang="en-US" sz="1900" dirty="0">
                <a:solidFill>
                  <a:srgbClr val="404155"/>
                </a:solidFill>
                <a:latin typeface="Alexandria" pitchFamily="34" charset="0"/>
                <a:ea typeface="Alexandria" pitchFamily="34" charset="-122"/>
                <a:cs typeface="Alexandria" pitchFamily="34" charset="-120"/>
              </a:rPr>
              <a:t>Intelligent Correlation</a:t>
            </a:r>
            <a:endParaRPr lang="en-US" sz="1900" dirty="0"/>
          </a:p>
        </p:txBody>
      </p:sp>
      <p:sp>
        <p:nvSpPr>
          <p:cNvPr id="11" name="Text 8"/>
          <p:cNvSpPr/>
          <p:nvPr/>
        </p:nvSpPr>
        <p:spPr>
          <a:xfrm>
            <a:off x="5407343" y="5383292"/>
            <a:ext cx="3815715" cy="627459"/>
          </a:xfrm>
          <a:prstGeom prst="rect">
            <a:avLst/>
          </a:prstGeom>
          <a:noFill/>
          <a:ln/>
        </p:spPr>
        <p:txBody>
          <a:bodyPr wrap="square" lIns="0" tIns="0" rIns="0" bIns="0" rtlCol="0" anchor="t"/>
          <a:lstStyle/>
          <a:p>
            <a:pPr marL="0" indent="0" algn="ctr">
              <a:lnSpc>
                <a:spcPts val="2450"/>
              </a:lnSpc>
              <a:buNone/>
            </a:pPr>
            <a:r>
              <a:rPr lang="en-US" sz="1500" dirty="0">
                <a:solidFill>
                  <a:srgbClr val="404155"/>
                </a:solidFill>
                <a:latin typeface="Nobile" pitchFamily="34" charset="0"/>
                <a:ea typeface="Nobile" pitchFamily="34" charset="-122"/>
                <a:cs typeface="Nobile" pitchFamily="34" charset="-120"/>
              </a:rPr>
              <a:t>ServiceNow correlates related events to reduce noise and identify true incidents</a:t>
            </a:r>
            <a:endParaRPr lang="en-US" sz="1500" dirty="0"/>
          </a:p>
        </p:txBody>
      </p:sp>
      <p:sp>
        <p:nvSpPr>
          <p:cNvPr id="12" name="Shape 9"/>
          <p:cNvSpPr/>
          <p:nvPr/>
        </p:nvSpPr>
        <p:spPr>
          <a:xfrm>
            <a:off x="9622869" y="4755594"/>
            <a:ext cx="4223147" cy="1772603"/>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10415111" y="4959310"/>
            <a:ext cx="2638544" cy="306348"/>
          </a:xfrm>
          <a:prstGeom prst="rect">
            <a:avLst/>
          </a:prstGeom>
          <a:noFill/>
          <a:ln/>
        </p:spPr>
        <p:txBody>
          <a:bodyPr wrap="none" lIns="0" tIns="0" rIns="0" bIns="0" rtlCol="0" anchor="t"/>
          <a:lstStyle/>
          <a:p>
            <a:pPr marL="0" indent="0" algn="ctr">
              <a:lnSpc>
                <a:spcPts val="2400"/>
              </a:lnSpc>
              <a:buNone/>
            </a:pPr>
            <a:r>
              <a:rPr lang="en-US" sz="1900" dirty="0">
                <a:solidFill>
                  <a:srgbClr val="404155"/>
                </a:solidFill>
                <a:latin typeface="Alexandria" pitchFamily="34" charset="0"/>
                <a:ea typeface="Alexandria" pitchFamily="34" charset="-122"/>
                <a:cs typeface="Alexandria" pitchFamily="34" charset="-120"/>
              </a:rPr>
              <a:t>Automated Response</a:t>
            </a:r>
            <a:endParaRPr lang="en-US" sz="1900" dirty="0"/>
          </a:p>
        </p:txBody>
      </p:sp>
      <p:sp>
        <p:nvSpPr>
          <p:cNvPr id="14" name="Text 11"/>
          <p:cNvSpPr/>
          <p:nvPr/>
        </p:nvSpPr>
        <p:spPr>
          <a:xfrm>
            <a:off x="9826585" y="5383292"/>
            <a:ext cx="3815715" cy="627459"/>
          </a:xfrm>
          <a:prstGeom prst="rect">
            <a:avLst/>
          </a:prstGeom>
          <a:noFill/>
          <a:ln/>
        </p:spPr>
        <p:txBody>
          <a:bodyPr wrap="square" lIns="0" tIns="0" rIns="0" bIns="0" rtlCol="0" anchor="t"/>
          <a:lstStyle/>
          <a:p>
            <a:pPr marL="0" indent="0" algn="ctr">
              <a:lnSpc>
                <a:spcPts val="2450"/>
              </a:lnSpc>
              <a:buNone/>
            </a:pPr>
            <a:r>
              <a:rPr lang="en-US" sz="1500" dirty="0">
                <a:solidFill>
                  <a:srgbClr val="404155"/>
                </a:solidFill>
                <a:latin typeface="Nobile" pitchFamily="34" charset="0"/>
                <a:ea typeface="Nobile" pitchFamily="34" charset="-122"/>
                <a:cs typeface="Nobile" pitchFamily="34" charset="-120"/>
              </a:rPr>
              <a:t>Triggers incidents, assigns teams, and initiates remediation workflows</a:t>
            </a:r>
            <a:endParaRPr lang="en-US" sz="1500" dirty="0"/>
          </a:p>
        </p:txBody>
      </p:sp>
      <p:sp>
        <p:nvSpPr>
          <p:cNvPr id="15" name="Text 12"/>
          <p:cNvSpPr/>
          <p:nvPr/>
        </p:nvSpPr>
        <p:spPr>
          <a:xfrm>
            <a:off x="784384" y="6748820"/>
            <a:ext cx="13061633" cy="941189"/>
          </a:xfrm>
          <a:prstGeom prst="rect">
            <a:avLst/>
          </a:prstGeom>
          <a:noFill/>
          <a:ln/>
        </p:spPr>
        <p:txBody>
          <a:bodyPr wrap="square" lIns="0" tIns="0" rIns="0" bIns="0" rtlCol="0" anchor="t"/>
          <a:lstStyle/>
          <a:p>
            <a:pPr marL="0" indent="0" algn="l">
              <a:lnSpc>
                <a:spcPts val="2450"/>
              </a:lnSpc>
              <a:buNone/>
            </a:pPr>
            <a:r>
              <a:rPr lang="en-US" sz="1500" b="1" dirty="0">
                <a:solidFill>
                  <a:srgbClr val="404155"/>
                </a:solidFill>
                <a:latin typeface="Nobile" pitchFamily="34" charset="0"/>
                <a:ea typeface="Nobile" pitchFamily="34" charset="-122"/>
                <a:cs typeface="Nobile" pitchFamily="34" charset="-120"/>
              </a:rPr>
              <a:t>Common sources:</a:t>
            </a:r>
            <a:r>
              <a:rPr lang="en-US" sz="1500" dirty="0">
                <a:solidFill>
                  <a:srgbClr val="404155"/>
                </a:solidFill>
                <a:latin typeface="Nobile" pitchFamily="34" charset="0"/>
                <a:ea typeface="Nobile" pitchFamily="34" charset="-122"/>
                <a:cs typeface="Nobile" pitchFamily="34" charset="-120"/>
              </a:rPr>
              <a:t> Splunk for log analytics, Datadog for infrastructure monitoring, AppDynamics for application performance, and Azure Monitor for cloud resources. This pattern is essential for modern AIOps initiatives that reduce alert fatigue and accelerate incident response.</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2714" y="524351"/>
            <a:ext cx="5124688" cy="476607"/>
          </a:xfrm>
          <a:prstGeom prst="rect">
            <a:avLst/>
          </a:prstGeom>
          <a:noFill/>
          <a:ln/>
        </p:spPr>
        <p:txBody>
          <a:bodyPr wrap="none" lIns="0" tIns="0" rIns="0" bIns="0" rtlCol="0" anchor="t"/>
          <a:lstStyle/>
          <a:p>
            <a:pPr marL="0" indent="0" algn="l">
              <a:lnSpc>
                <a:spcPts val="3750"/>
              </a:lnSpc>
              <a:buNone/>
            </a:pPr>
            <a:r>
              <a:rPr lang="en-US" sz="3000" dirty="0">
                <a:solidFill>
                  <a:srgbClr val="1B1B27"/>
                </a:solidFill>
                <a:latin typeface="Alexandria" pitchFamily="34" charset="0"/>
                <a:ea typeface="Alexandria" pitchFamily="34" charset="-122"/>
                <a:cs typeface="Alexandria" pitchFamily="34" charset="-120"/>
              </a:rPr>
              <a:t>Batch and ETL Integrations</a:t>
            </a:r>
            <a:endParaRPr lang="en-US" sz="3000" dirty="0"/>
          </a:p>
        </p:txBody>
      </p:sp>
      <p:sp>
        <p:nvSpPr>
          <p:cNvPr id="3" name="Text 1"/>
          <p:cNvSpPr/>
          <p:nvPr/>
        </p:nvSpPr>
        <p:spPr>
          <a:xfrm>
            <a:off x="762714" y="1477566"/>
            <a:ext cx="3693557" cy="357545"/>
          </a:xfrm>
          <a:prstGeom prst="rect">
            <a:avLst/>
          </a:prstGeom>
          <a:noFill/>
          <a:ln/>
        </p:spPr>
        <p:txBody>
          <a:bodyPr wrap="none" lIns="0" tIns="0" rIns="0" bIns="0" rtlCol="0" anchor="t"/>
          <a:lstStyle/>
          <a:p>
            <a:pPr marL="0" indent="0" algn="l">
              <a:lnSpc>
                <a:spcPts val="2800"/>
              </a:lnSpc>
              <a:buNone/>
            </a:pPr>
            <a:r>
              <a:rPr lang="en-US" sz="2250" dirty="0">
                <a:solidFill>
                  <a:srgbClr val="1B1B27"/>
                </a:solidFill>
                <a:latin typeface="Alexandria" pitchFamily="34" charset="0"/>
                <a:ea typeface="Alexandria" pitchFamily="34" charset="-122"/>
                <a:cs typeface="Alexandria" pitchFamily="34" charset="-120"/>
              </a:rPr>
              <a:t>3. Batch / ETL Integrations</a:t>
            </a:r>
            <a:endParaRPr lang="en-US" sz="2250" dirty="0"/>
          </a:p>
        </p:txBody>
      </p:sp>
      <p:sp>
        <p:nvSpPr>
          <p:cNvPr id="4" name="Text 2"/>
          <p:cNvSpPr/>
          <p:nvPr/>
        </p:nvSpPr>
        <p:spPr>
          <a:xfrm>
            <a:off x="762714" y="2025729"/>
            <a:ext cx="7676793" cy="61031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Used for high-volume, non-real-time data synchronization where </a:t>
            </a:r>
            <a:r>
              <a:rPr lang="en-US" sz="1500" b="1" dirty="0">
                <a:solidFill>
                  <a:srgbClr val="404155"/>
                </a:solidFill>
                <a:latin typeface="Nobile" pitchFamily="34" charset="0"/>
                <a:ea typeface="Nobile" pitchFamily="34" charset="-122"/>
                <a:cs typeface="Nobile" pitchFamily="34" charset="-120"/>
              </a:rPr>
              <a:t>stability and data quality matter more than speed</a:t>
            </a:r>
            <a:r>
              <a:rPr lang="en-US" sz="1500" dirty="0">
                <a:solidFill>
                  <a:srgbClr val="404155"/>
                </a:solidFill>
                <a:latin typeface="Nobile" pitchFamily="34" charset="0"/>
                <a:ea typeface="Nobile" pitchFamily="34" charset="-122"/>
                <a:cs typeface="Nobile" pitchFamily="34" charset="-120"/>
              </a:rPr>
              <a:t>.</a:t>
            </a:r>
            <a:endParaRPr lang="en-US" sz="1500" dirty="0"/>
          </a:p>
        </p:txBody>
      </p:sp>
      <p:sp>
        <p:nvSpPr>
          <p:cNvPr id="5" name="Text 3"/>
          <p:cNvSpPr/>
          <p:nvPr/>
        </p:nvSpPr>
        <p:spPr>
          <a:xfrm>
            <a:off x="762714" y="2850475"/>
            <a:ext cx="190619" cy="2383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Alexandria Light" pitchFamily="34" charset="0"/>
                <a:ea typeface="Alexandria Light" pitchFamily="34" charset="-122"/>
                <a:cs typeface="Alexandria Light" pitchFamily="34" charset="-120"/>
              </a:rPr>
              <a:t>01</a:t>
            </a:r>
            <a:endParaRPr lang="en-US" sz="1500" dirty="0"/>
          </a:p>
        </p:txBody>
      </p:sp>
      <p:sp>
        <p:nvSpPr>
          <p:cNvPr id="6" name="Shape 4"/>
          <p:cNvSpPr/>
          <p:nvPr/>
        </p:nvSpPr>
        <p:spPr>
          <a:xfrm>
            <a:off x="762714" y="3151703"/>
            <a:ext cx="3743087" cy="22860"/>
          </a:xfrm>
          <a:prstGeom prst="rect">
            <a:avLst/>
          </a:prstGeom>
          <a:solidFill>
            <a:srgbClr val="1B54DA"/>
          </a:solidFill>
          <a:ln/>
        </p:spPr>
        <p:txBody>
          <a:bodyPr/>
          <a:lstStyle/>
          <a:p>
            <a:endParaRPr lang="en-US"/>
          </a:p>
        </p:txBody>
      </p:sp>
      <p:sp>
        <p:nvSpPr>
          <p:cNvPr id="7" name="Text 5"/>
          <p:cNvSpPr/>
          <p:nvPr/>
        </p:nvSpPr>
        <p:spPr>
          <a:xfrm>
            <a:off x="762714" y="3292673"/>
            <a:ext cx="2383750" cy="297894"/>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CMDB Population</a:t>
            </a:r>
            <a:endParaRPr lang="en-US" sz="1850" dirty="0"/>
          </a:p>
        </p:txBody>
      </p:sp>
      <p:sp>
        <p:nvSpPr>
          <p:cNvPr id="8" name="Text 6"/>
          <p:cNvSpPr/>
          <p:nvPr/>
        </p:nvSpPr>
        <p:spPr>
          <a:xfrm>
            <a:off x="762714" y="3781187"/>
            <a:ext cx="3743087" cy="915472"/>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Scheduled imports of configuration items from discovery tools and asset management systems</a:t>
            </a:r>
            <a:endParaRPr lang="en-US" sz="1500" dirty="0"/>
          </a:p>
        </p:txBody>
      </p:sp>
      <p:sp>
        <p:nvSpPr>
          <p:cNvPr id="9" name="Text 7"/>
          <p:cNvSpPr/>
          <p:nvPr/>
        </p:nvSpPr>
        <p:spPr>
          <a:xfrm>
            <a:off x="4696420" y="2850475"/>
            <a:ext cx="190619" cy="2383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Alexandria Light" pitchFamily="34" charset="0"/>
                <a:ea typeface="Alexandria Light" pitchFamily="34" charset="-122"/>
                <a:cs typeface="Alexandria Light" pitchFamily="34" charset="-120"/>
              </a:rPr>
              <a:t>02</a:t>
            </a:r>
            <a:endParaRPr lang="en-US" sz="1500" dirty="0"/>
          </a:p>
        </p:txBody>
      </p:sp>
      <p:sp>
        <p:nvSpPr>
          <p:cNvPr id="10" name="Shape 8"/>
          <p:cNvSpPr/>
          <p:nvPr/>
        </p:nvSpPr>
        <p:spPr>
          <a:xfrm>
            <a:off x="4696420" y="3151703"/>
            <a:ext cx="3743087" cy="22860"/>
          </a:xfrm>
          <a:prstGeom prst="rect">
            <a:avLst/>
          </a:prstGeom>
          <a:solidFill>
            <a:srgbClr val="1B54DA"/>
          </a:solidFill>
          <a:ln/>
        </p:spPr>
        <p:txBody>
          <a:bodyPr/>
          <a:lstStyle/>
          <a:p>
            <a:endParaRPr lang="en-US"/>
          </a:p>
        </p:txBody>
      </p:sp>
      <p:sp>
        <p:nvSpPr>
          <p:cNvPr id="11" name="Text 9"/>
          <p:cNvSpPr/>
          <p:nvPr/>
        </p:nvSpPr>
        <p:spPr>
          <a:xfrm>
            <a:off x="4696420" y="3292673"/>
            <a:ext cx="2400895" cy="297894"/>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Asset Reconciliation</a:t>
            </a:r>
            <a:endParaRPr lang="en-US" sz="1850" dirty="0"/>
          </a:p>
        </p:txBody>
      </p:sp>
      <p:sp>
        <p:nvSpPr>
          <p:cNvPr id="12" name="Text 10"/>
          <p:cNvSpPr/>
          <p:nvPr/>
        </p:nvSpPr>
        <p:spPr>
          <a:xfrm>
            <a:off x="4696420" y="3781187"/>
            <a:ext cx="3743087" cy="915472"/>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Periodic synchronization to ensure accurate inventory and ownership records</a:t>
            </a:r>
            <a:endParaRPr lang="en-US" sz="1500" dirty="0"/>
          </a:p>
        </p:txBody>
      </p:sp>
      <p:sp>
        <p:nvSpPr>
          <p:cNvPr id="13" name="Text 11"/>
          <p:cNvSpPr/>
          <p:nvPr/>
        </p:nvSpPr>
        <p:spPr>
          <a:xfrm>
            <a:off x="762714" y="5030272"/>
            <a:ext cx="190619" cy="2383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Alexandria Light" pitchFamily="34" charset="0"/>
                <a:ea typeface="Alexandria Light" pitchFamily="34" charset="-122"/>
                <a:cs typeface="Alexandria Light" pitchFamily="34" charset="-120"/>
              </a:rPr>
              <a:t>03</a:t>
            </a:r>
            <a:endParaRPr lang="en-US" sz="1500" dirty="0"/>
          </a:p>
        </p:txBody>
      </p:sp>
      <p:sp>
        <p:nvSpPr>
          <p:cNvPr id="14" name="Shape 12"/>
          <p:cNvSpPr/>
          <p:nvPr/>
        </p:nvSpPr>
        <p:spPr>
          <a:xfrm>
            <a:off x="762714" y="5331500"/>
            <a:ext cx="7676793" cy="22860"/>
          </a:xfrm>
          <a:prstGeom prst="rect">
            <a:avLst/>
          </a:prstGeom>
          <a:solidFill>
            <a:srgbClr val="1B54DA"/>
          </a:solidFill>
          <a:ln/>
        </p:spPr>
        <p:txBody>
          <a:bodyPr/>
          <a:lstStyle/>
          <a:p>
            <a:endParaRPr lang="en-US"/>
          </a:p>
        </p:txBody>
      </p:sp>
      <p:sp>
        <p:nvSpPr>
          <p:cNvPr id="15" name="Text 13"/>
          <p:cNvSpPr/>
          <p:nvPr/>
        </p:nvSpPr>
        <p:spPr>
          <a:xfrm>
            <a:off x="762714" y="5472470"/>
            <a:ext cx="2383750" cy="297894"/>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Reporting Pipelines</a:t>
            </a:r>
            <a:endParaRPr lang="en-US" sz="1850" dirty="0"/>
          </a:p>
        </p:txBody>
      </p:sp>
      <p:sp>
        <p:nvSpPr>
          <p:cNvPr id="16" name="Text 14"/>
          <p:cNvSpPr/>
          <p:nvPr/>
        </p:nvSpPr>
        <p:spPr>
          <a:xfrm>
            <a:off x="762714" y="5960983"/>
            <a:ext cx="7676793" cy="305157"/>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Data warehouse feeds for analytics, compliance, and executive dashboards</a:t>
            </a:r>
            <a:endParaRPr lang="en-US" sz="1500" dirty="0"/>
          </a:p>
        </p:txBody>
      </p:sp>
      <p:sp>
        <p:nvSpPr>
          <p:cNvPr id="17" name="Text 15"/>
          <p:cNvSpPr/>
          <p:nvPr/>
        </p:nvSpPr>
        <p:spPr>
          <a:xfrm>
            <a:off x="762714" y="6623566"/>
            <a:ext cx="7676793" cy="915472"/>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These integrations typically run nightly or weekly, with robust error handling and data validation. Success depends on strong data governance, clear ownership, and well-defined reconciliation rules.</a:t>
            </a:r>
            <a:endParaRPr lang="en-US" sz="1500" dirty="0"/>
          </a:p>
        </p:txBody>
      </p:sp>
      <p:pic>
        <p:nvPicPr>
          <p:cNvPr id="18" name="Image 0" descr="preencoded.png"/>
          <p:cNvPicPr>
            <a:picLocks noChangeAspect="1"/>
          </p:cNvPicPr>
          <p:nvPr/>
        </p:nvPicPr>
        <p:blipFill>
          <a:blip r:embed="rId3"/>
          <a:stretch>
            <a:fillRect/>
          </a:stretch>
        </p:blipFill>
        <p:spPr>
          <a:xfrm>
            <a:off x="8912423" y="1501378"/>
            <a:ext cx="4962763" cy="496276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1758</Words>
  <Application>Microsoft Office PowerPoint</Application>
  <PresentationFormat>Custom</PresentationFormat>
  <Paragraphs>184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vt:lpstr>
      <vt:lpstr>Arial</vt:lpstr>
      <vt:lpstr>Nobile</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2025-12-25T20:56:29Z</dcterms:created>
  <dcterms:modified xsi:type="dcterms:W3CDTF">2025-12-25T21:08:04Z</dcterms:modified>
</cp:coreProperties>
</file>